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5" r:id="rId1"/>
  </p:sldMasterIdLst>
  <p:notesMasterIdLst>
    <p:notesMasterId r:id="rId46"/>
  </p:notesMasterIdLst>
  <p:sldIdLst>
    <p:sldId id="257" r:id="rId2"/>
    <p:sldId id="338" r:id="rId3"/>
    <p:sldId id="341" r:id="rId4"/>
    <p:sldId id="342" r:id="rId5"/>
    <p:sldId id="344" r:id="rId6"/>
    <p:sldId id="345" r:id="rId7"/>
    <p:sldId id="348" r:id="rId8"/>
    <p:sldId id="349" r:id="rId9"/>
    <p:sldId id="350" r:id="rId10"/>
    <p:sldId id="351" r:id="rId11"/>
    <p:sldId id="352" r:id="rId12"/>
    <p:sldId id="387" r:id="rId13"/>
    <p:sldId id="354" r:id="rId14"/>
    <p:sldId id="355" r:id="rId15"/>
    <p:sldId id="356" r:id="rId16"/>
    <p:sldId id="357" r:id="rId17"/>
    <p:sldId id="394" r:id="rId18"/>
    <p:sldId id="411" r:id="rId19"/>
    <p:sldId id="361" r:id="rId20"/>
    <p:sldId id="363" r:id="rId21"/>
    <p:sldId id="366" r:id="rId22"/>
    <p:sldId id="395" r:id="rId23"/>
    <p:sldId id="396" r:id="rId24"/>
    <p:sldId id="406" r:id="rId25"/>
    <p:sldId id="397" r:id="rId26"/>
    <p:sldId id="407" r:id="rId27"/>
    <p:sldId id="370" r:id="rId28"/>
    <p:sldId id="398" r:id="rId29"/>
    <p:sldId id="408" r:id="rId30"/>
    <p:sldId id="399" r:id="rId31"/>
    <p:sldId id="409" r:id="rId32"/>
    <p:sldId id="400" r:id="rId33"/>
    <p:sldId id="410" r:id="rId34"/>
    <p:sldId id="375" r:id="rId35"/>
    <p:sldId id="377" r:id="rId36"/>
    <p:sldId id="401" r:id="rId37"/>
    <p:sldId id="402" r:id="rId38"/>
    <p:sldId id="403" r:id="rId39"/>
    <p:sldId id="381" r:id="rId40"/>
    <p:sldId id="392" r:id="rId41"/>
    <p:sldId id="404" r:id="rId42"/>
    <p:sldId id="405" r:id="rId43"/>
    <p:sldId id="413" r:id="rId44"/>
    <p:sldId id="414" r:id="rId4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Introduction" id="{A42B1CCE-08F1-4183-BD7D-177DEE378059}">
          <p14:sldIdLst>
            <p14:sldId id="257"/>
            <p14:sldId id="338"/>
            <p14:sldId id="341"/>
            <p14:sldId id="342"/>
          </p14:sldIdLst>
        </p14:section>
        <p14:section name="Characteristics &amp; Models" id="{E7529505-D33E-4B68-A2D5-E6516C4C5E6D}">
          <p14:sldIdLst>
            <p14:sldId id="344"/>
            <p14:sldId id="345"/>
            <p14:sldId id="348"/>
            <p14:sldId id="349"/>
            <p14:sldId id="350"/>
            <p14:sldId id="351"/>
            <p14:sldId id="352"/>
            <p14:sldId id="387"/>
            <p14:sldId id="354"/>
            <p14:sldId id="355"/>
          </p14:sldIdLst>
        </p14:section>
        <p14:section name="Models - Overview" id="{6B41C638-7974-49A9-B144-5D35DAFC0515}">
          <p14:sldIdLst>
            <p14:sldId id="356"/>
            <p14:sldId id="357"/>
            <p14:sldId id="394"/>
            <p14:sldId id="411"/>
          </p14:sldIdLst>
        </p14:section>
        <p14:section name="Model A: Single Server" id="{0BF1A46B-5639-4900-8EF0-8B9D2B68131E}">
          <p14:sldIdLst>
            <p14:sldId id="361"/>
            <p14:sldId id="363"/>
            <p14:sldId id="366"/>
            <p14:sldId id="395"/>
            <p14:sldId id="396"/>
            <p14:sldId id="406"/>
            <p14:sldId id="397"/>
            <p14:sldId id="407"/>
          </p14:sldIdLst>
        </p14:section>
        <p14:section name="Model B: Multiple Server" id="{68F1BD64-BA03-479B-B442-7C99DCD07E76}">
          <p14:sldIdLst>
            <p14:sldId id="370"/>
            <p14:sldId id="398"/>
            <p14:sldId id="408"/>
            <p14:sldId id="399"/>
            <p14:sldId id="409"/>
            <p14:sldId id="400"/>
            <p14:sldId id="410"/>
            <p14:sldId id="375"/>
            <p14:sldId id="377"/>
            <p14:sldId id="401"/>
          </p14:sldIdLst>
        </p14:section>
        <p14:section name="Model C: Constant Service" id="{4CE7540D-9CF8-4763-A2BC-9477CE03ADC0}">
          <p14:sldIdLst>
            <p14:sldId id="402"/>
            <p14:sldId id="403"/>
          </p14:sldIdLst>
        </p14:section>
        <p14:section name="Model D: Finite Population" id="{2BCE0B3D-3D6E-4BC9-B2A9-28220B13F5AD}">
          <p14:sldIdLst>
            <p14:sldId id="381"/>
            <p14:sldId id="392"/>
            <p14:sldId id="404"/>
            <p14:sldId id="405"/>
          </p14:sldIdLst>
        </p14:section>
        <p14:section name="Advanced Problem" id="{A3283D42-08FB-4580-A2DC-06DF93B07C26}">
          <p14:sldIdLst>
            <p14:sldId id="413"/>
            <p14:sldId id="4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44">
          <p15:clr>
            <a:srgbClr val="A4A3A4"/>
          </p15:clr>
        </p15:guide>
        <p15:guide id="2" pos="288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LB" initials="JLB" lastIdx="15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44" autoAdjust="0"/>
    <p:restoredTop sz="86833" autoAdjust="0"/>
  </p:normalViewPr>
  <p:slideViewPr>
    <p:cSldViewPr snapToGrid="0" snapToObjects="1">
      <p:cViewPr varScale="1">
        <p:scale>
          <a:sx n="127" d="100"/>
          <a:sy n="127" d="100"/>
        </p:scale>
        <p:origin x="1493" y="82"/>
      </p:cViewPr>
      <p:guideLst>
        <p:guide orient="horz" pos="2144"/>
        <p:guide pos="288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150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2E0611E1-B028-2443-BED6-15B43C61F054}" type="datetimeFigureOut">
              <a:rPr lang="en-US"/>
              <a:pPr/>
              <a:t>10/19/2021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B5570E3B-8CB0-CD44-872C-98256F01E61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2128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D8B54FB-5B63-AE4A-A757-9E47582E5369}" type="slidenum">
              <a:rPr lang="en-AU">
                <a:latin typeface="Calibri" charset="0"/>
              </a:rPr>
              <a:pPr/>
              <a:t>2</a:t>
            </a:fld>
            <a:endParaRPr lang="en-AU" dirty="0">
              <a:latin typeface="Calibri" charset="0"/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1682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92BECE0-1A95-B44A-BF9D-F2E1FA4242FE}" type="slidenum">
              <a:rPr lang="en-AU">
                <a:ea typeface="MS PGothic" charset="0"/>
                <a:cs typeface="MS PGothic" charset="0"/>
              </a:rPr>
              <a:pPr/>
              <a:t>13</a:t>
            </a:fld>
            <a:endParaRPr lang="en-AU" dirty="0">
              <a:ea typeface="MS PGothic" charset="0"/>
              <a:cs typeface="MS PGothic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178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B21FCB6-A189-0844-8470-96BB150026E3}" type="slidenum">
              <a:rPr lang="en-AU">
                <a:ea typeface="MS PGothic" charset="0"/>
                <a:cs typeface="MS PGothic" charset="0"/>
              </a:rPr>
              <a:pPr/>
              <a:t>14</a:t>
            </a:fld>
            <a:endParaRPr lang="en-AU" dirty="0">
              <a:ea typeface="MS PGothic" charset="0"/>
              <a:cs typeface="MS PGothic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4557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C24DD3A-B815-1247-9475-E3D59382E182}" type="slidenum">
              <a:rPr lang="en-AU">
                <a:ea typeface="MS PGothic" charset="0"/>
                <a:cs typeface="MS PGothic" charset="0"/>
              </a:rPr>
              <a:pPr/>
              <a:t>15</a:t>
            </a:fld>
            <a:endParaRPr lang="en-AU" dirty="0">
              <a:ea typeface="MS PGothic" charset="0"/>
              <a:cs typeface="MS PGothic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058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7378C68-D768-4642-821B-40909109018F}" type="slidenum">
              <a:rPr lang="en-AU">
                <a:ea typeface="MS PGothic" charset="0"/>
                <a:cs typeface="MS PGothic" charset="0"/>
              </a:rPr>
              <a:pPr/>
              <a:t>16</a:t>
            </a:fld>
            <a:endParaRPr lang="en-AU" dirty="0">
              <a:ea typeface="MS PGothic" charset="0"/>
              <a:cs typeface="MS PGothic" charset="0"/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8539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525A165-1AFA-6E47-9642-14C261EE13FB}" type="slidenum">
              <a:rPr lang="en-AU">
                <a:ea typeface="MS PGothic" charset="0"/>
                <a:cs typeface="MS PGothic" charset="0"/>
              </a:rPr>
              <a:pPr/>
              <a:t>19</a:t>
            </a:fld>
            <a:endParaRPr lang="en-AU" dirty="0">
              <a:ea typeface="MS PGothic" charset="0"/>
              <a:cs typeface="MS PGothic" charset="0"/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4591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4501FD2E-F2D4-3344-82F8-7AF9CD295062}" type="slidenum">
              <a:rPr lang="en-AU">
                <a:ea typeface="MS PGothic" charset="0"/>
                <a:cs typeface="MS PGothic" charset="0"/>
              </a:rPr>
              <a:pPr/>
              <a:t>20</a:t>
            </a:fld>
            <a:endParaRPr lang="en-AU" dirty="0">
              <a:ea typeface="MS PGothic" charset="0"/>
              <a:cs typeface="MS PGothic" charset="0"/>
            </a:endParaRPr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7388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34A2B97-2049-F040-8F39-3F99381C719D}" type="slidenum">
              <a:rPr lang="en-AU">
                <a:ea typeface="MS PGothic" charset="0"/>
                <a:cs typeface="MS PGothic" charset="0"/>
              </a:rPr>
              <a:pPr/>
              <a:t>21</a:t>
            </a:fld>
            <a:endParaRPr lang="en-AU" dirty="0">
              <a:ea typeface="MS PGothic" charset="0"/>
              <a:cs typeface="MS PGothic" charset="0"/>
            </a:endParaRPr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2560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34A2B97-2049-F040-8F39-3F99381C719D}" type="slidenum">
              <a:rPr lang="en-AU">
                <a:ea typeface="MS PGothic" charset="0"/>
                <a:cs typeface="MS PGothic" charset="0"/>
              </a:rPr>
              <a:pPr/>
              <a:t>22</a:t>
            </a:fld>
            <a:endParaRPr lang="en-AU" dirty="0">
              <a:ea typeface="MS PGothic" charset="0"/>
              <a:cs typeface="MS PGothic" charset="0"/>
            </a:endParaRPr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0273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34A2B97-2049-F040-8F39-3F99381C719D}" type="slidenum">
              <a:rPr lang="en-AU">
                <a:ea typeface="MS PGothic" charset="0"/>
                <a:cs typeface="MS PGothic" charset="0"/>
              </a:rPr>
              <a:pPr/>
              <a:t>23</a:t>
            </a:fld>
            <a:endParaRPr lang="en-AU" dirty="0">
              <a:ea typeface="MS PGothic" charset="0"/>
              <a:cs typeface="MS PGothic" charset="0"/>
            </a:endParaRPr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6833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34A2B97-2049-F040-8F39-3F99381C719D}" type="slidenum">
              <a:rPr lang="en-AU">
                <a:ea typeface="MS PGothic" charset="0"/>
                <a:cs typeface="MS PGothic" charset="0"/>
              </a:rPr>
              <a:pPr/>
              <a:t>24</a:t>
            </a:fld>
            <a:endParaRPr lang="en-AU" dirty="0">
              <a:ea typeface="MS PGothic" charset="0"/>
              <a:cs typeface="MS PGothic" charset="0"/>
            </a:endParaRPr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822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151CC19-E4CB-F149-A502-AFDB09177ABA}" type="slidenum">
              <a:rPr lang="en-AU">
                <a:ea typeface="MS PGothic" charset="0"/>
                <a:cs typeface="MS PGothic" charset="0"/>
              </a:rPr>
              <a:pPr/>
              <a:t>4</a:t>
            </a:fld>
            <a:endParaRPr lang="en-AU" dirty="0">
              <a:ea typeface="MS PGothic" charset="0"/>
              <a:cs typeface="MS PGothic" charset="0"/>
            </a:endParaRP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24579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4867351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34A2B97-2049-F040-8F39-3F99381C719D}" type="slidenum">
              <a:rPr lang="en-AU">
                <a:ea typeface="MS PGothic" charset="0"/>
                <a:cs typeface="MS PGothic" charset="0"/>
              </a:rPr>
              <a:pPr/>
              <a:t>25</a:t>
            </a:fld>
            <a:endParaRPr lang="en-AU" dirty="0">
              <a:ea typeface="MS PGothic" charset="0"/>
              <a:cs typeface="MS PGothic" charset="0"/>
            </a:endParaRPr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5089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34A2B97-2049-F040-8F39-3F99381C719D}" type="slidenum">
              <a:rPr lang="en-AU">
                <a:ea typeface="MS PGothic" charset="0"/>
                <a:cs typeface="MS PGothic" charset="0"/>
              </a:rPr>
              <a:pPr/>
              <a:t>26</a:t>
            </a:fld>
            <a:endParaRPr lang="en-AU" dirty="0">
              <a:ea typeface="MS PGothic" charset="0"/>
              <a:cs typeface="MS PGothic" charset="0"/>
            </a:endParaRPr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7244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8D829EB-0403-D94D-AE4C-0385389D2DAA}" type="slidenum">
              <a:rPr lang="en-AU">
                <a:ea typeface="MS PGothic" charset="0"/>
                <a:cs typeface="MS PGothic" charset="0"/>
              </a:rPr>
              <a:pPr/>
              <a:t>27</a:t>
            </a:fld>
            <a:endParaRPr lang="en-AU" dirty="0">
              <a:ea typeface="MS PGothic" charset="0"/>
              <a:cs typeface="MS PGothic" charset="0"/>
            </a:endParaRPr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107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34A2B97-2049-F040-8F39-3F99381C719D}" type="slidenum">
              <a:rPr lang="en-AU">
                <a:ea typeface="MS PGothic" charset="0"/>
                <a:cs typeface="MS PGothic" charset="0"/>
              </a:rPr>
              <a:pPr/>
              <a:t>28</a:t>
            </a:fld>
            <a:endParaRPr lang="en-AU" dirty="0">
              <a:ea typeface="MS PGothic" charset="0"/>
              <a:cs typeface="MS PGothic" charset="0"/>
            </a:endParaRPr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5193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34A2B97-2049-F040-8F39-3F99381C719D}" type="slidenum">
              <a:rPr lang="en-AU">
                <a:ea typeface="MS PGothic" charset="0"/>
                <a:cs typeface="MS PGothic" charset="0"/>
              </a:rPr>
              <a:pPr/>
              <a:t>29</a:t>
            </a:fld>
            <a:endParaRPr lang="en-AU" dirty="0">
              <a:ea typeface="MS PGothic" charset="0"/>
              <a:cs typeface="MS PGothic" charset="0"/>
            </a:endParaRPr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2070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34A2B97-2049-F040-8F39-3F99381C719D}" type="slidenum">
              <a:rPr lang="en-AU">
                <a:ea typeface="MS PGothic" charset="0"/>
                <a:cs typeface="MS PGothic" charset="0"/>
              </a:rPr>
              <a:pPr/>
              <a:t>30</a:t>
            </a:fld>
            <a:endParaRPr lang="en-AU" dirty="0">
              <a:ea typeface="MS PGothic" charset="0"/>
              <a:cs typeface="MS PGothic" charset="0"/>
            </a:endParaRPr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0625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34A2B97-2049-F040-8F39-3F99381C719D}" type="slidenum">
              <a:rPr lang="en-AU">
                <a:ea typeface="MS PGothic" charset="0"/>
                <a:cs typeface="MS PGothic" charset="0"/>
              </a:rPr>
              <a:pPr/>
              <a:t>31</a:t>
            </a:fld>
            <a:endParaRPr lang="en-AU" dirty="0">
              <a:ea typeface="MS PGothic" charset="0"/>
              <a:cs typeface="MS PGothic" charset="0"/>
            </a:endParaRPr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8594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34A2B97-2049-F040-8F39-3F99381C719D}" type="slidenum">
              <a:rPr lang="en-AU">
                <a:ea typeface="MS PGothic" charset="0"/>
                <a:cs typeface="MS PGothic" charset="0"/>
              </a:rPr>
              <a:pPr/>
              <a:t>32</a:t>
            </a:fld>
            <a:endParaRPr lang="en-AU" dirty="0">
              <a:ea typeface="MS PGothic" charset="0"/>
              <a:cs typeface="MS PGothic" charset="0"/>
            </a:endParaRPr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9733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34A2B97-2049-F040-8F39-3F99381C719D}" type="slidenum">
              <a:rPr lang="en-AU">
                <a:ea typeface="MS PGothic" charset="0"/>
                <a:cs typeface="MS PGothic" charset="0"/>
              </a:rPr>
              <a:pPr/>
              <a:t>33</a:t>
            </a:fld>
            <a:endParaRPr lang="en-AU" dirty="0">
              <a:ea typeface="MS PGothic" charset="0"/>
              <a:cs typeface="MS PGothic" charset="0"/>
            </a:endParaRPr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9410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719BFDC-8881-5241-AD78-30F59D048CA0}" type="slidenum">
              <a:rPr lang="en-AU">
                <a:ea typeface="MS PGothic" charset="0"/>
                <a:cs typeface="MS PGothic" charset="0"/>
              </a:rPr>
              <a:pPr/>
              <a:t>34</a:t>
            </a:fld>
            <a:endParaRPr lang="en-AU" dirty="0">
              <a:ea typeface="MS PGothic" charset="0"/>
              <a:cs typeface="MS PGothic" charset="0"/>
            </a:endParaRPr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21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5FDAA02-BF40-CF42-ADBE-2D72D84762B9}" type="slidenum">
              <a:rPr lang="en-AU">
                <a:ea typeface="MS PGothic" charset="0"/>
                <a:cs typeface="MS PGothic" charset="0"/>
              </a:rPr>
              <a:pPr/>
              <a:t>5</a:t>
            </a:fld>
            <a:endParaRPr lang="en-AU" dirty="0">
              <a:ea typeface="MS PGothic" charset="0"/>
              <a:cs typeface="MS PGothic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4798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A185CD6-7070-034A-98D1-4DE0ED782253}" type="slidenum">
              <a:rPr lang="en-AU">
                <a:ea typeface="MS PGothic" charset="0"/>
                <a:cs typeface="MS PGothic" charset="0"/>
              </a:rPr>
              <a:pPr/>
              <a:t>37</a:t>
            </a:fld>
            <a:endParaRPr lang="en-AU" dirty="0">
              <a:ea typeface="MS PGothic" charset="0"/>
              <a:cs typeface="MS PGothic" charset="0"/>
            </a:endParaRPr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80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A185CD6-7070-034A-98D1-4DE0ED782253}" type="slidenum">
              <a:rPr lang="en-AU">
                <a:ea typeface="MS PGothic" charset="0"/>
                <a:cs typeface="MS PGothic" charset="0"/>
              </a:rPr>
              <a:pPr/>
              <a:t>38</a:t>
            </a:fld>
            <a:endParaRPr lang="en-AU" dirty="0">
              <a:ea typeface="MS PGothic" charset="0"/>
              <a:cs typeface="MS PGothic" charset="0"/>
            </a:endParaRPr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9646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D7D843B-5CD5-AC44-879C-53E46DAB0FB4}" type="slidenum">
              <a:rPr lang="en-AU">
                <a:ea typeface="MS PGothic" charset="0"/>
                <a:cs typeface="MS PGothic" charset="0"/>
              </a:rPr>
              <a:pPr/>
              <a:t>39</a:t>
            </a:fld>
            <a:endParaRPr lang="en-AU" dirty="0">
              <a:ea typeface="MS PGothic" charset="0"/>
              <a:cs typeface="MS PGothic" charset="0"/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5133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D7D843B-5CD5-AC44-879C-53E46DAB0FB4}" type="slidenum">
              <a:rPr lang="en-AU">
                <a:ea typeface="MS PGothic" charset="0"/>
                <a:cs typeface="MS PGothic" charset="0"/>
              </a:rPr>
              <a:pPr/>
              <a:t>40</a:t>
            </a:fld>
            <a:endParaRPr lang="en-AU" dirty="0">
              <a:ea typeface="MS PGothic" charset="0"/>
              <a:cs typeface="MS PGothic" charset="0"/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8282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D7D843B-5CD5-AC44-879C-53E46DAB0FB4}" type="slidenum">
              <a:rPr lang="en-AU">
                <a:ea typeface="MS PGothic" charset="0"/>
                <a:cs typeface="MS PGothic" charset="0"/>
              </a:rPr>
              <a:pPr/>
              <a:t>41</a:t>
            </a:fld>
            <a:endParaRPr lang="en-AU" dirty="0">
              <a:ea typeface="MS PGothic" charset="0"/>
              <a:cs typeface="MS PGothic" charset="0"/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80680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D7D843B-5CD5-AC44-879C-53E46DAB0FB4}" type="slidenum">
              <a:rPr lang="en-AU">
                <a:ea typeface="MS PGothic" charset="0"/>
                <a:cs typeface="MS PGothic" charset="0"/>
              </a:rPr>
              <a:pPr/>
              <a:t>42</a:t>
            </a:fld>
            <a:endParaRPr lang="en-AU" dirty="0">
              <a:ea typeface="MS PGothic" charset="0"/>
              <a:cs typeface="MS PGothic" charset="0"/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246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249385E-5B8C-8B40-B3A5-F240EAAEB9E5}" type="slidenum">
              <a:rPr lang="en-AU">
                <a:ea typeface="MS PGothic" charset="0"/>
                <a:cs typeface="MS PGothic" charset="0"/>
              </a:rPr>
              <a:pPr/>
              <a:t>6</a:t>
            </a:fld>
            <a:endParaRPr lang="en-AU" dirty="0">
              <a:ea typeface="MS PGothic" charset="0"/>
              <a:cs typeface="MS PGothic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537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95C3544-785A-6F41-82CC-DB04CD659AA7}" type="slidenum">
              <a:rPr lang="en-AU">
                <a:ea typeface="MS PGothic" charset="0"/>
                <a:cs typeface="MS PGothic" charset="0"/>
              </a:rPr>
              <a:pPr/>
              <a:t>7</a:t>
            </a:fld>
            <a:endParaRPr lang="en-AU" dirty="0">
              <a:ea typeface="MS PGothic" charset="0"/>
              <a:cs typeface="MS PGothic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502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F580E28-DB83-2D46-85F6-32DEBB6DD79F}" type="slidenum">
              <a:rPr lang="en-AU">
                <a:ea typeface="MS PGothic" charset="0"/>
                <a:cs typeface="MS PGothic" charset="0"/>
              </a:rPr>
              <a:pPr/>
              <a:t>8</a:t>
            </a:fld>
            <a:endParaRPr lang="en-AU" dirty="0">
              <a:ea typeface="MS PGothic" charset="0"/>
              <a:cs typeface="MS PGothic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304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4571F45-17C8-2049-9547-2EC92ABF267B}" type="slidenum">
              <a:rPr lang="en-AU">
                <a:ea typeface="MS PGothic" charset="0"/>
                <a:cs typeface="MS PGothic" charset="0"/>
              </a:rPr>
              <a:pPr/>
              <a:t>9</a:t>
            </a:fld>
            <a:endParaRPr lang="en-AU" dirty="0">
              <a:ea typeface="MS PGothic" charset="0"/>
              <a:cs typeface="MS PGothic" charset="0"/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376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CAF4235-61DA-774A-97BA-C4EEF594E030}" type="slidenum">
              <a:rPr lang="en-AU">
                <a:ea typeface="MS PGothic" charset="0"/>
                <a:cs typeface="MS PGothic" charset="0"/>
              </a:rPr>
              <a:pPr/>
              <a:t>10</a:t>
            </a:fld>
            <a:endParaRPr lang="en-AU" dirty="0">
              <a:ea typeface="MS PGothic" charset="0"/>
              <a:cs typeface="MS PGothic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03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A60075F-5151-4B48-BDA7-8C80D4337074}" type="slidenum">
              <a:rPr lang="en-AU">
                <a:ea typeface="MS PGothic" charset="0"/>
                <a:cs typeface="MS PGothic" charset="0"/>
              </a:rPr>
              <a:pPr/>
              <a:t>11</a:t>
            </a:fld>
            <a:endParaRPr lang="en-AU" dirty="0">
              <a:ea typeface="MS PGothic" charset="0"/>
              <a:cs typeface="MS PGothic" charset="0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191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812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ClrTx/>
              <a:buSzPct val="125000"/>
              <a:buFont typeface="Arial" panose="020B0604020202020204" pitchFamily="34" charset="0"/>
              <a:buChar char="•"/>
              <a:defRPr/>
            </a:lvl1pPr>
            <a:lvl2pPr marL="742950" indent="-285750">
              <a:buClrTx/>
              <a:buFont typeface="Arial" panose="020B0604020202020204" pitchFamily="34" charset="0"/>
              <a:buChar char="–"/>
              <a:defRPr/>
            </a:lvl2pPr>
            <a:lvl3pPr marL="1143000" indent="-228600" algn="just">
              <a:buClrTx/>
              <a:buSzPct val="115000"/>
              <a:buFont typeface="Wingdings" panose="05000000000000000000" pitchFamily="2" charset="2"/>
              <a:buChar char="§"/>
              <a:defRPr/>
            </a:lvl3pPr>
            <a:lvl4pPr marL="1600200" indent="-228600">
              <a:buClrTx/>
              <a:buFont typeface="Courier New" panose="02070309020205020404" pitchFamily="49" charset="0"/>
              <a:buChar char="o"/>
              <a:defRPr/>
            </a:lvl4pPr>
            <a:lvl5pPr marL="2057400" indent="-228600">
              <a:buClrTx/>
              <a:buSzPct val="80000"/>
              <a:buFont typeface="Arial Unicode MS"/>
              <a:buChar char="▶"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Calibri" charset="0"/>
              </a:defRPr>
            </a:lvl1pPr>
          </a:lstStyle>
          <a:p>
            <a:fld id="{719C0A48-53B8-C64F-AFE6-ECE23F11299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3113" y="0"/>
            <a:ext cx="0" cy="6858000"/>
          </a:xfrm>
          <a:prstGeom prst="line">
            <a:avLst/>
          </a:prstGeom>
          <a:ln w="127000" cmpd="thinThick">
            <a:solidFill>
              <a:srgbClr val="0000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233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Calibri" charset="0"/>
              </a:defRPr>
            </a:lvl1pPr>
          </a:lstStyle>
          <a:p>
            <a:fld id="{3A2929A9-CBCF-F84E-AF43-5F98BE338A1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863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Calibri" charset="0"/>
              </a:defRPr>
            </a:lvl1pPr>
          </a:lstStyle>
          <a:p>
            <a:fld id="{E90C4066-B959-7048-993A-1D66F247A47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63113" y="0"/>
            <a:ext cx="0" cy="6858000"/>
          </a:xfrm>
          <a:prstGeom prst="line">
            <a:avLst/>
          </a:prstGeom>
          <a:ln w="127000" cmpd="thinThick">
            <a:solidFill>
              <a:srgbClr val="0000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248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Calibri" charset="0"/>
              </a:defRPr>
            </a:lvl1pPr>
          </a:lstStyle>
          <a:p>
            <a:fld id="{4AC6EFCD-90AA-5148-8ABC-1BA59F88CE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63113" y="0"/>
            <a:ext cx="0" cy="6858000"/>
          </a:xfrm>
          <a:prstGeom prst="line">
            <a:avLst/>
          </a:prstGeom>
          <a:ln w="127000" cmpd="thinThick">
            <a:solidFill>
              <a:srgbClr val="0000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8646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Calibri" charset="0"/>
              </a:defRPr>
            </a:lvl1pPr>
          </a:lstStyle>
          <a:p>
            <a:fld id="{235D4EDD-6E24-774D-A8B8-BDDB611A773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63113" y="0"/>
            <a:ext cx="0" cy="6858000"/>
          </a:xfrm>
          <a:prstGeom prst="line">
            <a:avLst/>
          </a:prstGeom>
          <a:ln w="127000" cmpd="thinThick">
            <a:solidFill>
              <a:srgbClr val="0000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097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Calibri" charset="0"/>
              </a:defRPr>
            </a:lvl1pPr>
          </a:lstStyle>
          <a:p>
            <a:fld id="{46462699-1AF8-664B-ADB3-A01A0E32F0C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3113" y="0"/>
            <a:ext cx="0" cy="6858000"/>
          </a:xfrm>
          <a:prstGeom prst="line">
            <a:avLst/>
          </a:prstGeom>
          <a:ln w="127000" cmpd="thinThick">
            <a:solidFill>
              <a:srgbClr val="0000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133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3113" y="274638"/>
            <a:ext cx="90808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3113" y="0"/>
            <a:ext cx="0" cy="6858000"/>
          </a:xfrm>
          <a:prstGeom prst="line">
            <a:avLst/>
          </a:prstGeom>
          <a:ln w="127000" cmpd="thinThick">
            <a:solidFill>
              <a:srgbClr val="0000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0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defTabSz="457200" rtl="0" eaLnBrk="1" fontAlgn="base" hangingPunct="1">
        <a:lnSpc>
          <a:spcPct val="100000"/>
        </a:lnSpc>
        <a:spcBef>
          <a:spcPct val="0"/>
        </a:spcBef>
        <a:spcAft>
          <a:spcPts val="1200"/>
        </a:spcAft>
        <a:buClr>
          <a:schemeClr val="tx1"/>
        </a:buClr>
        <a:buSzPct val="125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lnSpc>
          <a:spcPct val="100000"/>
        </a:lnSpc>
        <a:spcBef>
          <a:spcPct val="0"/>
        </a:spcBef>
        <a:spcAft>
          <a:spcPts val="1200"/>
        </a:spcAft>
        <a:buClrTx/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Arial" charset="0"/>
          <a:cs typeface="Arial"/>
        </a:defRPr>
      </a:lvl2pPr>
      <a:lvl3pPr marL="1143000" indent="-228600" algn="l" defTabSz="457200" rtl="0" eaLnBrk="1" fontAlgn="base" hangingPunct="1">
        <a:lnSpc>
          <a:spcPct val="100000"/>
        </a:lnSpc>
        <a:spcBef>
          <a:spcPct val="0"/>
        </a:spcBef>
        <a:spcAft>
          <a:spcPts val="1200"/>
        </a:spcAft>
        <a:buClrTx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/>
          <a:ea typeface="Arial" charset="0"/>
          <a:cs typeface="Arial"/>
        </a:defRPr>
      </a:lvl3pPr>
      <a:lvl4pPr marL="1600200" indent="-228600" algn="l" defTabSz="457200" rtl="0" eaLnBrk="1" fontAlgn="base" hangingPunct="1">
        <a:lnSpc>
          <a:spcPct val="100000"/>
        </a:lnSpc>
        <a:spcBef>
          <a:spcPct val="0"/>
        </a:spcBef>
        <a:spcAft>
          <a:spcPts val="1200"/>
        </a:spcAft>
        <a:buClrTx/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Arial"/>
          <a:ea typeface="Arial" charset="0"/>
          <a:cs typeface="Arial"/>
        </a:defRPr>
      </a:lvl4pPr>
      <a:lvl5pPr marL="2057400" indent="-228600" algn="just" defTabSz="457200" rtl="0" eaLnBrk="1" fontAlgn="base" hangingPunct="1">
        <a:lnSpc>
          <a:spcPct val="100000"/>
        </a:lnSpc>
        <a:spcBef>
          <a:spcPct val="0"/>
        </a:spcBef>
        <a:spcAft>
          <a:spcPts val="1200"/>
        </a:spcAft>
        <a:buClrTx/>
        <a:buSzPct val="80000"/>
        <a:buFont typeface="Arial Unicode MS" charset="0"/>
        <a:buChar char="▶"/>
        <a:defRPr sz="2000" kern="1200">
          <a:solidFill>
            <a:schemeClr val="tx1"/>
          </a:solidFill>
          <a:latin typeface="Arial"/>
          <a:ea typeface="Arial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9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6"/>
          <p:cNvSpPr txBox="1">
            <a:spLocks noChangeArrowheads="1"/>
          </p:cNvSpPr>
          <p:nvPr/>
        </p:nvSpPr>
        <p:spPr>
          <a:xfrm>
            <a:off x="706438" y="3944938"/>
            <a:ext cx="6596062" cy="1897062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0"/>
              </a:spcBef>
              <a:buFont typeface="Arial"/>
              <a:buNone/>
              <a:defRPr/>
            </a:pPr>
            <a:endParaRPr lang="en-US" sz="34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838950" y="1109663"/>
            <a:ext cx="1708150" cy="1666875"/>
          </a:xfrm>
          <a:prstGeom prst="rect">
            <a:avLst/>
          </a:prstGeom>
          <a:solidFill>
            <a:srgbClr val="BFBFBF"/>
          </a:solidFill>
          <a:ln>
            <a:noFill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3" name="Group 32"/>
          <p:cNvGrpSpPr>
            <a:grpSpLocks/>
          </p:cNvGrpSpPr>
          <p:nvPr/>
        </p:nvGrpSpPr>
        <p:grpSpPr bwMode="auto">
          <a:xfrm>
            <a:off x="368300" y="638175"/>
            <a:ext cx="6732588" cy="2363788"/>
            <a:chOff x="0" y="1417638"/>
            <a:chExt cx="7500407" cy="1305983"/>
          </a:xfrm>
        </p:grpSpPr>
        <p:sp>
          <p:nvSpPr>
            <p:cNvPr id="14" name="Rectangle 4"/>
            <p:cNvSpPr/>
            <p:nvPr/>
          </p:nvSpPr>
          <p:spPr>
            <a:xfrm>
              <a:off x="7056501" y="1564112"/>
              <a:ext cx="443906" cy="1159509"/>
            </a:xfrm>
            <a:custGeom>
              <a:avLst/>
              <a:gdLst>
                <a:gd name="connsiteX0" fmla="*/ 0 w 443441"/>
                <a:gd name="connsiteY0" fmla="*/ 0 h 1159933"/>
                <a:gd name="connsiteX1" fmla="*/ 443441 w 443441"/>
                <a:gd name="connsiteY1" fmla="*/ 0 h 1159933"/>
                <a:gd name="connsiteX2" fmla="*/ 443441 w 443441"/>
                <a:gd name="connsiteY2" fmla="*/ 1159933 h 1159933"/>
                <a:gd name="connsiteX3" fmla="*/ 0 w 443441"/>
                <a:gd name="connsiteY3" fmla="*/ 1159933 h 1159933"/>
                <a:gd name="connsiteX4" fmla="*/ 0 w 443441"/>
                <a:gd name="connsiteY4" fmla="*/ 0 h 1159933"/>
                <a:gd name="connsiteX0" fmla="*/ 0 w 443441"/>
                <a:gd name="connsiteY0" fmla="*/ 0 h 1159933"/>
                <a:gd name="connsiteX1" fmla="*/ 443441 w 443441"/>
                <a:gd name="connsiteY1" fmla="*/ 0 h 1159933"/>
                <a:gd name="connsiteX2" fmla="*/ 262467 w 443441"/>
                <a:gd name="connsiteY2" fmla="*/ 555095 h 1159933"/>
                <a:gd name="connsiteX3" fmla="*/ 443441 w 443441"/>
                <a:gd name="connsiteY3" fmla="*/ 1159933 h 1159933"/>
                <a:gd name="connsiteX4" fmla="*/ 0 w 443441"/>
                <a:gd name="connsiteY4" fmla="*/ 1159933 h 1159933"/>
                <a:gd name="connsiteX5" fmla="*/ 0 w 443441"/>
                <a:gd name="connsiteY5" fmla="*/ 0 h 1159933"/>
                <a:gd name="connsiteX0" fmla="*/ 0 w 443441"/>
                <a:gd name="connsiteY0" fmla="*/ 0 h 1159933"/>
                <a:gd name="connsiteX1" fmla="*/ 443441 w 443441"/>
                <a:gd name="connsiteY1" fmla="*/ 0 h 1159933"/>
                <a:gd name="connsiteX2" fmla="*/ 262467 w 443441"/>
                <a:gd name="connsiteY2" fmla="*/ 555095 h 1159933"/>
                <a:gd name="connsiteX3" fmla="*/ 443441 w 443441"/>
                <a:gd name="connsiteY3" fmla="*/ 1159933 h 1159933"/>
                <a:gd name="connsiteX4" fmla="*/ 0 w 443441"/>
                <a:gd name="connsiteY4" fmla="*/ 1159933 h 1159933"/>
                <a:gd name="connsiteX5" fmla="*/ 0 w 443441"/>
                <a:gd name="connsiteY5" fmla="*/ 0 h 1159933"/>
                <a:gd name="connsiteX0" fmla="*/ 0 w 443441"/>
                <a:gd name="connsiteY0" fmla="*/ 0 h 1159933"/>
                <a:gd name="connsiteX1" fmla="*/ 443441 w 443441"/>
                <a:gd name="connsiteY1" fmla="*/ 0 h 1159933"/>
                <a:gd name="connsiteX2" fmla="*/ 262467 w 443441"/>
                <a:gd name="connsiteY2" fmla="*/ 555095 h 1159933"/>
                <a:gd name="connsiteX3" fmla="*/ 443441 w 443441"/>
                <a:gd name="connsiteY3" fmla="*/ 1159933 h 1159933"/>
                <a:gd name="connsiteX4" fmla="*/ 0 w 443441"/>
                <a:gd name="connsiteY4" fmla="*/ 1159933 h 1159933"/>
                <a:gd name="connsiteX5" fmla="*/ 0 w 443441"/>
                <a:gd name="connsiteY5" fmla="*/ 0 h 1159933"/>
                <a:gd name="connsiteX0" fmla="*/ 0 w 443441"/>
                <a:gd name="connsiteY0" fmla="*/ 0 h 1159933"/>
                <a:gd name="connsiteX1" fmla="*/ 443441 w 443441"/>
                <a:gd name="connsiteY1" fmla="*/ 0 h 1159933"/>
                <a:gd name="connsiteX2" fmla="*/ 262467 w 443441"/>
                <a:gd name="connsiteY2" fmla="*/ 583670 h 1159933"/>
                <a:gd name="connsiteX3" fmla="*/ 443441 w 443441"/>
                <a:gd name="connsiteY3" fmla="*/ 1159933 h 1159933"/>
                <a:gd name="connsiteX4" fmla="*/ 0 w 443441"/>
                <a:gd name="connsiteY4" fmla="*/ 1159933 h 1159933"/>
                <a:gd name="connsiteX5" fmla="*/ 0 w 443441"/>
                <a:gd name="connsiteY5" fmla="*/ 0 h 1159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3441" h="1159933">
                  <a:moveTo>
                    <a:pt x="0" y="0"/>
                  </a:moveTo>
                  <a:lnTo>
                    <a:pt x="443441" y="0"/>
                  </a:lnTo>
                  <a:lnTo>
                    <a:pt x="262467" y="583670"/>
                  </a:lnTo>
                  <a:lnTo>
                    <a:pt x="443441" y="1159933"/>
                  </a:lnTo>
                  <a:lnTo>
                    <a:pt x="0" y="11599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254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Helvetica Neue"/>
                <a:cs typeface="Helvetica Neue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1417638"/>
              <a:ext cx="7208596" cy="1159509"/>
            </a:xfrm>
            <a:prstGeom prst="rect">
              <a:avLst/>
            </a:prstGeom>
            <a:solidFill>
              <a:schemeClr val="tx2"/>
            </a:solidFill>
            <a:ln w="254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Helvetica Neue"/>
                <a:cs typeface="Helvetica Neue"/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7054850" y="2574925"/>
              <a:ext cx="149225" cy="142875"/>
            </a:xfrm>
            <a:custGeom>
              <a:avLst/>
              <a:gdLst>
                <a:gd name="T0" fmla="*/ 149225 w 149225"/>
                <a:gd name="T1" fmla="*/ 0 h 142875"/>
                <a:gd name="T2" fmla="*/ 0 w 149225"/>
                <a:gd name="T3" fmla="*/ 142875 h 142875"/>
                <a:gd name="T4" fmla="*/ 6350 w 149225"/>
                <a:gd name="T5" fmla="*/ 0 h 142875"/>
                <a:gd name="T6" fmla="*/ 149225 w 149225"/>
                <a:gd name="T7" fmla="*/ 0 h 1428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9225" h="142875">
                  <a:moveTo>
                    <a:pt x="149225" y="0"/>
                  </a:moveTo>
                  <a:lnTo>
                    <a:pt x="0" y="142875"/>
                  </a:lnTo>
                  <a:lnTo>
                    <a:pt x="6350" y="0"/>
                  </a:lnTo>
                  <a:lnTo>
                    <a:pt x="149225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dirty="0"/>
            </a:p>
          </p:txBody>
        </p:sp>
      </p:grpSp>
      <p:sp>
        <p:nvSpPr>
          <p:cNvPr id="17" name="Title 1"/>
          <p:cNvSpPr txBox="1">
            <a:spLocks/>
          </p:cNvSpPr>
          <p:nvPr/>
        </p:nvSpPr>
        <p:spPr bwMode="auto">
          <a:xfrm>
            <a:off x="406400" y="574675"/>
            <a:ext cx="6324600" cy="216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4400" b="1" dirty="0">
                <a:solidFill>
                  <a:schemeClr val="bg1"/>
                </a:solidFill>
              </a:rPr>
              <a:t>Waiting-Line Models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46900" y="874713"/>
            <a:ext cx="1333042" cy="2000548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sz="1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D</a:t>
            </a:r>
            <a:endParaRPr lang="en-US" sz="12400" dirty="0">
              <a:solidFill>
                <a:schemeClr val="bg1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 rot="5400000">
            <a:off x="7789863" y="1776412"/>
            <a:ext cx="1073150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MODULE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NOTE: Queue = Waiting </a:t>
            </a:r>
            <a:r>
              <a:rPr lang="en-US" b="1" dirty="0" smtClean="0">
                <a:solidFill>
                  <a:srgbClr val="FF0000"/>
                </a:solidFill>
              </a:rPr>
              <a:t>Line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1511300" y="2247900"/>
            <a:ext cx="5765800" cy="30988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NZ" dirty="0"/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MS PGothic" charset="0"/>
                <a:cs typeface="MS PGothic" charset="0"/>
              </a:rPr>
              <a:t>Queuing System Designs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5D4EDD-6E24-774D-A8B8-BDDB611A773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130175" y="6521450"/>
            <a:ext cx="1177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Figure </a:t>
            </a:r>
            <a:r>
              <a:rPr lang="en-US" sz="1600" dirty="0">
                <a:solidFill>
                  <a:srgbClr val="255898"/>
                </a:solidFill>
              </a:rPr>
              <a:t>D.3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1003535" y="5530850"/>
            <a:ext cx="71353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/>
              <a:t>Multi-server, single-phase </a:t>
            </a:r>
            <a:r>
              <a:rPr lang="en-US" dirty="0" smtClean="0"/>
              <a:t>system – One channel handles all actions</a:t>
            </a:r>
            <a:endParaRPr lang="en-US" dirty="0"/>
          </a:p>
        </p:txBody>
      </p:sp>
      <p:grpSp>
        <p:nvGrpSpPr>
          <p:cNvPr id="46086" name="Group 6"/>
          <p:cNvGrpSpPr>
            <a:grpSpLocks/>
          </p:cNvGrpSpPr>
          <p:nvPr/>
        </p:nvGrpSpPr>
        <p:grpSpPr bwMode="auto">
          <a:xfrm>
            <a:off x="263525" y="3608388"/>
            <a:ext cx="1539875" cy="369887"/>
            <a:chOff x="166" y="2897"/>
            <a:chExt cx="970" cy="233"/>
          </a:xfrm>
        </p:grpSpPr>
        <p:sp>
          <p:nvSpPr>
            <p:cNvPr id="42017" name="Rectangle 7"/>
            <p:cNvSpPr>
              <a:spLocks noChangeArrowheads="1"/>
            </p:cNvSpPr>
            <p:nvPr/>
          </p:nvSpPr>
          <p:spPr bwMode="auto">
            <a:xfrm>
              <a:off x="166" y="2897"/>
              <a:ext cx="6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Arrivals</a:t>
              </a:r>
            </a:p>
          </p:txBody>
        </p:sp>
        <p:sp>
          <p:nvSpPr>
            <p:cNvPr id="42018" name="Line 8"/>
            <p:cNvSpPr>
              <a:spLocks noChangeShapeType="1"/>
            </p:cNvSpPr>
            <p:nvPr/>
          </p:nvSpPr>
          <p:spPr bwMode="auto">
            <a:xfrm>
              <a:off x="824" y="3012"/>
              <a:ext cx="312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46089" name="Group 9"/>
          <p:cNvGrpSpPr>
            <a:grpSpLocks/>
          </p:cNvGrpSpPr>
          <p:nvPr/>
        </p:nvGrpSpPr>
        <p:grpSpPr bwMode="auto">
          <a:xfrm>
            <a:off x="1841500" y="3160713"/>
            <a:ext cx="2794000" cy="954087"/>
            <a:chOff x="1160" y="2111"/>
            <a:chExt cx="1760" cy="601"/>
          </a:xfrm>
        </p:grpSpPr>
        <p:sp>
          <p:nvSpPr>
            <p:cNvPr id="42011" name="Line 10"/>
            <p:cNvSpPr>
              <a:spLocks noChangeShapeType="1"/>
            </p:cNvSpPr>
            <p:nvPr/>
          </p:nvSpPr>
          <p:spPr bwMode="auto">
            <a:xfrm>
              <a:off x="2608" y="2508"/>
              <a:ext cx="312" cy="0"/>
            </a:xfrm>
            <a:prstGeom prst="line">
              <a:avLst/>
            </a:prstGeom>
            <a:noFill/>
            <a:ln w="57150">
              <a:solidFill>
                <a:srgbClr val="175097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42012" name="Group 11"/>
            <p:cNvGrpSpPr>
              <a:grpSpLocks/>
            </p:cNvGrpSpPr>
            <p:nvPr/>
          </p:nvGrpSpPr>
          <p:grpSpPr bwMode="auto">
            <a:xfrm>
              <a:off x="1160" y="2111"/>
              <a:ext cx="1528" cy="601"/>
              <a:chOff x="1160" y="2615"/>
              <a:chExt cx="1528" cy="601"/>
            </a:xfrm>
          </p:grpSpPr>
          <p:sp>
            <p:nvSpPr>
              <p:cNvPr id="42013" name="Oval 12"/>
              <p:cNvSpPr>
                <a:spLocks noChangeArrowheads="1"/>
              </p:cNvSpPr>
              <p:nvPr/>
            </p:nvSpPr>
            <p:spPr bwMode="auto">
              <a:xfrm>
                <a:off x="1160" y="2808"/>
                <a:ext cx="408" cy="408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NZ" dirty="0"/>
              </a:p>
            </p:txBody>
          </p:sp>
          <p:sp>
            <p:nvSpPr>
              <p:cNvPr id="42014" name="Oval 13"/>
              <p:cNvSpPr>
                <a:spLocks noChangeArrowheads="1"/>
              </p:cNvSpPr>
              <p:nvPr/>
            </p:nvSpPr>
            <p:spPr bwMode="auto">
              <a:xfrm>
                <a:off x="1712" y="2808"/>
                <a:ext cx="408" cy="408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NZ" dirty="0"/>
              </a:p>
            </p:txBody>
          </p:sp>
          <p:sp>
            <p:nvSpPr>
              <p:cNvPr id="42015" name="Rectangle 14"/>
              <p:cNvSpPr>
                <a:spLocks noChangeArrowheads="1"/>
              </p:cNvSpPr>
              <p:nvPr/>
            </p:nvSpPr>
            <p:spPr bwMode="auto">
              <a:xfrm>
                <a:off x="1630" y="2615"/>
                <a:ext cx="56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Queue</a:t>
                </a:r>
              </a:p>
            </p:txBody>
          </p:sp>
          <p:sp>
            <p:nvSpPr>
              <p:cNvPr id="42016" name="Oval 15"/>
              <p:cNvSpPr>
                <a:spLocks noChangeArrowheads="1"/>
              </p:cNvSpPr>
              <p:nvPr/>
            </p:nvSpPr>
            <p:spPr bwMode="auto">
              <a:xfrm>
                <a:off x="2280" y="2808"/>
                <a:ext cx="408" cy="408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NZ" dirty="0"/>
              </a:p>
            </p:txBody>
          </p:sp>
        </p:grpSp>
      </p:grpSp>
      <p:sp>
        <p:nvSpPr>
          <p:cNvPr id="46096" name="Rectangle 16"/>
          <p:cNvSpPr>
            <a:spLocks noChangeArrowheads="1"/>
          </p:cNvSpPr>
          <p:nvPr/>
        </p:nvSpPr>
        <p:spPr bwMode="auto">
          <a:xfrm>
            <a:off x="209550" y="1585913"/>
            <a:ext cx="45561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Most bank and post office service windows</a:t>
            </a:r>
          </a:p>
        </p:txBody>
      </p:sp>
      <p:sp>
        <p:nvSpPr>
          <p:cNvPr id="46097" name="Line 17"/>
          <p:cNvSpPr>
            <a:spLocks noChangeShapeType="1"/>
          </p:cNvSpPr>
          <p:nvPr/>
        </p:nvSpPr>
        <p:spPr bwMode="auto">
          <a:xfrm>
            <a:off x="4635500" y="2908300"/>
            <a:ext cx="0" cy="17780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46098" name="Group 18"/>
          <p:cNvGrpSpPr>
            <a:grpSpLocks/>
          </p:cNvGrpSpPr>
          <p:nvPr/>
        </p:nvGrpSpPr>
        <p:grpSpPr bwMode="auto">
          <a:xfrm>
            <a:off x="7023100" y="2800350"/>
            <a:ext cx="1882775" cy="1892300"/>
            <a:chOff x="4424" y="1884"/>
            <a:chExt cx="1186" cy="1192"/>
          </a:xfrm>
        </p:grpSpPr>
        <p:sp>
          <p:nvSpPr>
            <p:cNvPr id="42007" name="Rectangle 19"/>
            <p:cNvSpPr>
              <a:spLocks noChangeArrowheads="1"/>
            </p:cNvSpPr>
            <p:nvPr/>
          </p:nvSpPr>
          <p:spPr bwMode="auto">
            <a:xfrm>
              <a:off x="4702" y="2340"/>
              <a:ext cx="908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dirty="0"/>
                <a:t>Departures</a:t>
              </a:r>
            </a:p>
            <a:p>
              <a:pPr>
                <a:lnSpc>
                  <a:spcPct val="85000"/>
                </a:lnSpc>
              </a:pPr>
              <a:r>
                <a:rPr lang="en-US" dirty="0"/>
                <a:t>after service</a:t>
              </a:r>
            </a:p>
          </p:txBody>
        </p:sp>
        <p:sp>
          <p:nvSpPr>
            <p:cNvPr id="42008" name="Line 20"/>
            <p:cNvSpPr>
              <a:spLocks noChangeShapeType="1"/>
            </p:cNvSpPr>
            <p:nvPr/>
          </p:nvSpPr>
          <p:spPr bwMode="auto">
            <a:xfrm>
              <a:off x="4424" y="2516"/>
              <a:ext cx="312" cy="0"/>
            </a:xfrm>
            <a:prstGeom prst="line">
              <a:avLst/>
            </a:prstGeom>
            <a:noFill/>
            <a:ln w="57150">
              <a:solidFill>
                <a:srgbClr val="175097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2009" name="Line 21"/>
            <p:cNvSpPr>
              <a:spLocks noChangeShapeType="1"/>
            </p:cNvSpPr>
            <p:nvPr/>
          </p:nvSpPr>
          <p:spPr bwMode="auto">
            <a:xfrm>
              <a:off x="4424" y="1884"/>
              <a:ext cx="312" cy="0"/>
            </a:xfrm>
            <a:prstGeom prst="line">
              <a:avLst/>
            </a:prstGeom>
            <a:noFill/>
            <a:ln w="57150">
              <a:solidFill>
                <a:srgbClr val="175097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2010" name="Line 22"/>
            <p:cNvSpPr>
              <a:spLocks noChangeShapeType="1"/>
            </p:cNvSpPr>
            <p:nvPr/>
          </p:nvSpPr>
          <p:spPr bwMode="auto">
            <a:xfrm>
              <a:off x="4424" y="3076"/>
              <a:ext cx="312" cy="0"/>
            </a:xfrm>
            <a:prstGeom prst="line">
              <a:avLst/>
            </a:prstGeom>
            <a:noFill/>
            <a:ln w="57150">
              <a:solidFill>
                <a:srgbClr val="175097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46103" name="Group 23"/>
          <p:cNvGrpSpPr>
            <a:grpSpLocks/>
          </p:cNvGrpSpPr>
          <p:nvPr/>
        </p:nvGrpSpPr>
        <p:grpSpPr bwMode="auto">
          <a:xfrm>
            <a:off x="4664075" y="2425700"/>
            <a:ext cx="2540000" cy="2743200"/>
            <a:chOff x="2938" y="1648"/>
            <a:chExt cx="1600" cy="1728"/>
          </a:xfrm>
        </p:grpSpPr>
        <p:sp>
          <p:nvSpPr>
            <p:cNvPr id="41995" name="Line 24"/>
            <p:cNvSpPr>
              <a:spLocks noChangeShapeType="1"/>
            </p:cNvSpPr>
            <p:nvPr/>
          </p:nvSpPr>
          <p:spPr bwMode="auto">
            <a:xfrm>
              <a:off x="2938" y="2512"/>
              <a:ext cx="939" cy="0"/>
            </a:xfrm>
            <a:prstGeom prst="line">
              <a:avLst/>
            </a:prstGeom>
            <a:noFill/>
            <a:ln w="57150">
              <a:solidFill>
                <a:srgbClr val="175097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996" name="Line 25"/>
            <p:cNvSpPr>
              <a:spLocks noChangeShapeType="1"/>
            </p:cNvSpPr>
            <p:nvPr/>
          </p:nvSpPr>
          <p:spPr bwMode="auto">
            <a:xfrm flipV="1">
              <a:off x="2954" y="1968"/>
              <a:ext cx="920" cy="541"/>
            </a:xfrm>
            <a:prstGeom prst="line">
              <a:avLst/>
            </a:prstGeom>
            <a:noFill/>
            <a:ln w="57150">
              <a:solidFill>
                <a:srgbClr val="175097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997" name="Line 26"/>
            <p:cNvSpPr>
              <a:spLocks noChangeShapeType="1"/>
            </p:cNvSpPr>
            <p:nvPr/>
          </p:nvSpPr>
          <p:spPr bwMode="auto">
            <a:xfrm>
              <a:off x="2946" y="2509"/>
              <a:ext cx="934" cy="555"/>
            </a:xfrm>
            <a:prstGeom prst="line">
              <a:avLst/>
            </a:prstGeom>
            <a:noFill/>
            <a:ln w="57150">
              <a:solidFill>
                <a:srgbClr val="175097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472" name="Rectangle 27"/>
            <p:cNvSpPr>
              <a:spLocks noChangeArrowheads="1"/>
            </p:cNvSpPr>
            <p:nvPr/>
          </p:nvSpPr>
          <p:spPr bwMode="auto">
            <a:xfrm>
              <a:off x="3888" y="1648"/>
              <a:ext cx="632" cy="54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NZ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473" name="Rectangle 28"/>
            <p:cNvSpPr>
              <a:spLocks noChangeArrowheads="1"/>
            </p:cNvSpPr>
            <p:nvPr/>
          </p:nvSpPr>
          <p:spPr bwMode="auto">
            <a:xfrm>
              <a:off x="3888" y="2832"/>
              <a:ext cx="632" cy="54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NZ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474" name="Rectangle 29"/>
            <p:cNvSpPr>
              <a:spLocks noChangeArrowheads="1"/>
            </p:cNvSpPr>
            <p:nvPr/>
          </p:nvSpPr>
          <p:spPr bwMode="auto">
            <a:xfrm>
              <a:off x="3888" y="2240"/>
              <a:ext cx="632" cy="54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NZ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475" name="Rectangle 30"/>
            <p:cNvSpPr>
              <a:spLocks noChangeArrowheads="1"/>
            </p:cNvSpPr>
            <p:nvPr/>
          </p:nvSpPr>
          <p:spPr bwMode="auto">
            <a:xfrm>
              <a:off x="3899" y="2001"/>
              <a:ext cx="616" cy="18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NZ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002" name="Rectangle 31"/>
            <p:cNvSpPr>
              <a:spLocks noChangeArrowheads="1"/>
            </p:cNvSpPr>
            <p:nvPr/>
          </p:nvSpPr>
          <p:spPr bwMode="auto">
            <a:xfrm>
              <a:off x="3870" y="1720"/>
              <a:ext cx="668" cy="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Aft>
                  <a:spcPct val="30000"/>
                </a:spcAft>
              </a:pPr>
              <a:r>
                <a:rPr lang="en-US" sz="1400" dirty="0"/>
                <a:t>Service facility</a:t>
              </a:r>
            </a:p>
            <a:p>
              <a:pPr algn="ctr">
                <a:lnSpc>
                  <a:spcPct val="85000"/>
                </a:lnSpc>
              </a:pPr>
              <a:r>
                <a:rPr lang="en-US" sz="1400" dirty="0"/>
                <a:t>Channel 1</a:t>
              </a:r>
            </a:p>
          </p:txBody>
        </p:sp>
        <p:sp>
          <p:nvSpPr>
            <p:cNvPr id="19477" name="Rectangle 32"/>
            <p:cNvSpPr>
              <a:spLocks noChangeArrowheads="1"/>
            </p:cNvSpPr>
            <p:nvPr/>
          </p:nvSpPr>
          <p:spPr bwMode="auto">
            <a:xfrm>
              <a:off x="3896" y="3184"/>
              <a:ext cx="616" cy="18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NZ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478" name="Rectangle 33"/>
            <p:cNvSpPr>
              <a:spLocks noChangeArrowheads="1"/>
            </p:cNvSpPr>
            <p:nvPr/>
          </p:nvSpPr>
          <p:spPr bwMode="auto">
            <a:xfrm>
              <a:off x="3896" y="2594"/>
              <a:ext cx="616" cy="18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NZ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005" name="Rectangle 34"/>
            <p:cNvSpPr>
              <a:spLocks noChangeArrowheads="1"/>
            </p:cNvSpPr>
            <p:nvPr/>
          </p:nvSpPr>
          <p:spPr bwMode="auto">
            <a:xfrm>
              <a:off x="3870" y="2312"/>
              <a:ext cx="668" cy="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Aft>
                  <a:spcPct val="30000"/>
                </a:spcAft>
              </a:pPr>
              <a:r>
                <a:rPr lang="en-US" sz="1400" dirty="0"/>
                <a:t>Service facility</a:t>
              </a:r>
            </a:p>
            <a:p>
              <a:pPr algn="ctr">
                <a:lnSpc>
                  <a:spcPct val="85000"/>
                </a:lnSpc>
              </a:pPr>
              <a:r>
                <a:rPr lang="en-US" sz="1400" dirty="0"/>
                <a:t>Channel 2</a:t>
              </a:r>
            </a:p>
          </p:txBody>
        </p:sp>
        <p:sp>
          <p:nvSpPr>
            <p:cNvPr id="42006" name="Rectangle 35"/>
            <p:cNvSpPr>
              <a:spLocks noChangeArrowheads="1"/>
            </p:cNvSpPr>
            <p:nvPr/>
          </p:nvSpPr>
          <p:spPr bwMode="auto">
            <a:xfrm>
              <a:off x="3870" y="2904"/>
              <a:ext cx="668" cy="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Aft>
                  <a:spcPct val="30000"/>
                </a:spcAft>
              </a:pPr>
              <a:r>
                <a:rPr lang="en-US" sz="1400" dirty="0"/>
                <a:t>Service facility</a:t>
              </a:r>
            </a:p>
            <a:p>
              <a:pPr algn="ctr">
                <a:lnSpc>
                  <a:spcPct val="85000"/>
                </a:lnSpc>
              </a:pPr>
              <a:r>
                <a:rPr lang="en-US" sz="1400" dirty="0"/>
                <a:t>Channel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9644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1511300" y="2616200"/>
            <a:ext cx="5816600" cy="22733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NZ" dirty="0"/>
          </a:p>
        </p:txBody>
      </p:sp>
      <p:sp>
        <p:nvSpPr>
          <p:cNvPr id="4403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MS PGothic" charset="0"/>
                <a:cs typeface="MS PGothic" charset="0"/>
              </a:rPr>
              <a:t>Queuing System Designs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5D4EDD-6E24-774D-A8B8-BDDB611A773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157956" y="6506606"/>
            <a:ext cx="1177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Figure </a:t>
            </a:r>
            <a:r>
              <a:rPr lang="en-US" sz="1600" dirty="0">
                <a:solidFill>
                  <a:srgbClr val="255898"/>
                </a:solidFill>
              </a:rPr>
              <a:t>D.3</a:t>
            </a:r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1118841" y="5213350"/>
            <a:ext cx="68618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/>
              <a:t>Multi-server, multiphase </a:t>
            </a:r>
            <a:r>
              <a:rPr lang="en-US" dirty="0" smtClean="0"/>
              <a:t>system – Different phases can specialize</a:t>
            </a:r>
            <a:endParaRPr lang="en-US" dirty="0"/>
          </a:p>
        </p:txBody>
      </p:sp>
      <p:grpSp>
        <p:nvGrpSpPr>
          <p:cNvPr id="48134" name="Group 6"/>
          <p:cNvGrpSpPr>
            <a:grpSpLocks/>
          </p:cNvGrpSpPr>
          <p:nvPr/>
        </p:nvGrpSpPr>
        <p:grpSpPr bwMode="auto">
          <a:xfrm>
            <a:off x="263525" y="3570288"/>
            <a:ext cx="1539875" cy="369887"/>
            <a:chOff x="166" y="2897"/>
            <a:chExt cx="970" cy="233"/>
          </a:xfrm>
        </p:grpSpPr>
        <p:sp>
          <p:nvSpPr>
            <p:cNvPr id="44077" name="Rectangle 7"/>
            <p:cNvSpPr>
              <a:spLocks noChangeArrowheads="1"/>
            </p:cNvSpPr>
            <p:nvPr/>
          </p:nvSpPr>
          <p:spPr bwMode="auto">
            <a:xfrm>
              <a:off x="166" y="2897"/>
              <a:ext cx="6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Arrivals</a:t>
              </a:r>
            </a:p>
          </p:txBody>
        </p:sp>
        <p:sp>
          <p:nvSpPr>
            <p:cNvPr id="44078" name="Line 8"/>
            <p:cNvSpPr>
              <a:spLocks noChangeShapeType="1"/>
            </p:cNvSpPr>
            <p:nvPr/>
          </p:nvSpPr>
          <p:spPr bwMode="auto">
            <a:xfrm>
              <a:off x="824" y="3012"/>
              <a:ext cx="312" cy="0"/>
            </a:xfrm>
            <a:prstGeom prst="line">
              <a:avLst/>
            </a:prstGeom>
            <a:noFill/>
            <a:ln w="57150">
              <a:solidFill>
                <a:srgbClr val="175097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48137" name="Group 9"/>
          <p:cNvGrpSpPr>
            <a:grpSpLocks/>
          </p:cNvGrpSpPr>
          <p:nvPr/>
        </p:nvGrpSpPr>
        <p:grpSpPr bwMode="auto">
          <a:xfrm>
            <a:off x="1841500" y="3122613"/>
            <a:ext cx="2708275" cy="954087"/>
            <a:chOff x="1160" y="2055"/>
            <a:chExt cx="1706" cy="601"/>
          </a:xfrm>
        </p:grpSpPr>
        <p:sp>
          <p:nvSpPr>
            <p:cNvPr id="44071" name="Line 10"/>
            <p:cNvSpPr>
              <a:spLocks noChangeShapeType="1"/>
            </p:cNvSpPr>
            <p:nvPr/>
          </p:nvSpPr>
          <p:spPr bwMode="auto">
            <a:xfrm>
              <a:off x="2554" y="2452"/>
              <a:ext cx="312" cy="0"/>
            </a:xfrm>
            <a:prstGeom prst="line">
              <a:avLst/>
            </a:prstGeom>
            <a:noFill/>
            <a:ln w="57150">
              <a:solidFill>
                <a:srgbClr val="175097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44072" name="Group 11"/>
            <p:cNvGrpSpPr>
              <a:grpSpLocks/>
            </p:cNvGrpSpPr>
            <p:nvPr/>
          </p:nvGrpSpPr>
          <p:grpSpPr bwMode="auto">
            <a:xfrm>
              <a:off x="1160" y="2055"/>
              <a:ext cx="1528" cy="601"/>
              <a:chOff x="1160" y="2615"/>
              <a:chExt cx="1528" cy="601"/>
            </a:xfrm>
          </p:grpSpPr>
          <p:sp>
            <p:nvSpPr>
              <p:cNvPr id="44073" name="Oval 12"/>
              <p:cNvSpPr>
                <a:spLocks noChangeArrowheads="1"/>
              </p:cNvSpPr>
              <p:nvPr/>
            </p:nvSpPr>
            <p:spPr bwMode="auto">
              <a:xfrm>
                <a:off x="1160" y="2808"/>
                <a:ext cx="408" cy="408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NZ" dirty="0"/>
              </a:p>
            </p:txBody>
          </p:sp>
          <p:sp>
            <p:nvSpPr>
              <p:cNvPr id="44074" name="Oval 13"/>
              <p:cNvSpPr>
                <a:spLocks noChangeArrowheads="1"/>
              </p:cNvSpPr>
              <p:nvPr/>
            </p:nvSpPr>
            <p:spPr bwMode="auto">
              <a:xfrm>
                <a:off x="1712" y="2808"/>
                <a:ext cx="408" cy="408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NZ" dirty="0"/>
              </a:p>
            </p:txBody>
          </p:sp>
          <p:sp>
            <p:nvSpPr>
              <p:cNvPr id="44075" name="Rectangle 14"/>
              <p:cNvSpPr>
                <a:spLocks noChangeArrowheads="1"/>
              </p:cNvSpPr>
              <p:nvPr/>
            </p:nvSpPr>
            <p:spPr bwMode="auto">
              <a:xfrm>
                <a:off x="1630" y="2615"/>
                <a:ext cx="56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Queue</a:t>
                </a:r>
              </a:p>
            </p:txBody>
          </p:sp>
          <p:sp>
            <p:nvSpPr>
              <p:cNvPr id="44076" name="Oval 15"/>
              <p:cNvSpPr>
                <a:spLocks noChangeArrowheads="1"/>
              </p:cNvSpPr>
              <p:nvPr/>
            </p:nvSpPr>
            <p:spPr bwMode="auto">
              <a:xfrm>
                <a:off x="2280" y="2808"/>
                <a:ext cx="408" cy="408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NZ" dirty="0"/>
              </a:p>
            </p:txBody>
          </p:sp>
        </p:grpSp>
      </p:grpSp>
      <p:sp>
        <p:nvSpPr>
          <p:cNvPr id="48144" name="Rectangle 16"/>
          <p:cNvSpPr>
            <a:spLocks noChangeArrowheads="1"/>
          </p:cNvSpPr>
          <p:nvPr/>
        </p:nvSpPr>
        <p:spPr bwMode="auto">
          <a:xfrm>
            <a:off x="209550" y="1636713"/>
            <a:ext cx="26481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Some college </a:t>
            </a:r>
            <a:r>
              <a:rPr lang="en-US" dirty="0" smtClean="0"/>
              <a:t>cafeterias</a:t>
            </a:r>
            <a:endParaRPr lang="en-US" dirty="0"/>
          </a:p>
        </p:txBody>
      </p:sp>
      <p:grpSp>
        <p:nvGrpSpPr>
          <p:cNvPr id="48145" name="Group 17"/>
          <p:cNvGrpSpPr>
            <a:grpSpLocks/>
          </p:cNvGrpSpPr>
          <p:nvPr/>
        </p:nvGrpSpPr>
        <p:grpSpPr bwMode="auto">
          <a:xfrm>
            <a:off x="7159625" y="3222625"/>
            <a:ext cx="1746250" cy="1066800"/>
            <a:chOff x="4510" y="2118"/>
            <a:chExt cx="1100" cy="672"/>
          </a:xfrm>
        </p:grpSpPr>
        <p:sp>
          <p:nvSpPr>
            <p:cNvPr id="44068" name="Rectangle 18"/>
            <p:cNvSpPr>
              <a:spLocks noChangeArrowheads="1"/>
            </p:cNvSpPr>
            <p:nvPr/>
          </p:nvSpPr>
          <p:spPr bwMode="auto">
            <a:xfrm>
              <a:off x="4702" y="2280"/>
              <a:ext cx="908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dirty="0"/>
                <a:t>Departures</a:t>
              </a:r>
            </a:p>
            <a:p>
              <a:pPr>
                <a:lnSpc>
                  <a:spcPct val="85000"/>
                </a:lnSpc>
              </a:pPr>
              <a:r>
                <a:rPr lang="en-US" dirty="0"/>
                <a:t>after service</a:t>
              </a:r>
            </a:p>
          </p:txBody>
        </p:sp>
        <p:sp>
          <p:nvSpPr>
            <p:cNvPr id="44069" name="Line 19"/>
            <p:cNvSpPr>
              <a:spLocks noChangeShapeType="1"/>
            </p:cNvSpPr>
            <p:nvPr/>
          </p:nvSpPr>
          <p:spPr bwMode="auto">
            <a:xfrm>
              <a:off x="4510" y="2118"/>
              <a:ext cx="312" cy="0"/>
            </a:xfrm>
            <a:prstGeom prst="line">
              <a:avLst/>
            </a:prstGeom>
            <a:noFill/>
            <a:ln w="57150">
              <a:solidFill>
                <a:srgbClr val="175097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4070" name="Line 20"/>
            <p:cNvSpPr>
              <a:spLocks noChangeShapeType="1"/>
            </p:cNvSpPr>
            <p:nvPr/>
          </p:nvSpPr>
          <p:spPr bwMode="auto">
            <a:xfrm>
              <a:off x="4510" y="2790"/>
              <a:ext cx="312" cy="0"/>
            </a:xfrm>
            <a:prstGeom prst="line">
              <a:avLst/>
            </a:prstGeom>
            <a:noFill/>
            <a:ln w="57150">
              <a:solidFill>
                <a:srgbClr val="175097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48149" name="Group 21"/>
          <p:cNvGrpSpPr>
            <a:grpSpLocks/>
          </p:cNvGrpSpPr>
          <p:nvPr/>
        </p:nvGrpSpPr>
        <p:grpSpPr bwMode="auto">
          <a:xfrm>
            <a:off x="5691188" y="2779713"/>
            <a:ext cx="1538287" cy="1976437"/>
            <a:chOff x="3585" y="1839"/>
            <a:chExt cx="969" cy="1245"/>
          </a:xfrm>
        </p:grpSpPr>
        <p:grpSp>
          <p:nvGrpSpPr>
            <p:cNvPr id="44055" name="Group 22"/>
            <p:cNvGrpSpPr>
              <a:grpSpLocks/>
            </p:cNvGrpSpPr>
            <p:nvPr/>
          </p:nvGrpSpPr>
          <p:grpSpPr bwMode="auto">
            <a:xfrm>
              <a:off x="3585" y="2111"/>
              <a:ext cx="313" cy="674"/>
              <a:chOff x="3585" y="2111"/>
              <a:chExt cx="313" cy="674"/>
            </a:xfrm>
          </p:grpSpPr>
          <p:sp>
            <p:nvSpPr>
              <p:cNvPr id="44064" name="Line 23"/>
              <p:cNvSpPr>
                <a:spLocks noChangeShapeType="1"/>
              </p:cNvSpPr>
              <p:nvPr/>
            </p:nvSpPr>
            <p:spPr bwMode="auto">
              <a:xfrm>
                <a:off x="3586" y="2111"/>
                <a:ext cx="312" cy="0"/>
              </a:xfrm>
              <a:prstGeom prst="line">
                <a:avLst/>
              </a:prstGeom>
              <a:noFill/>
              <a:ln w="57150">
                <a:solidFill>
                  <a:srgbClr val="175097"/>
                </a:solidFill>
                <a:round/>
                <a:headEnd/>
                <a:tailEnd type="triangle" w="med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4065" name="Line 24"/>
              <p:cNvSpPr>
                <a:spLocks noChangeShapeType="1"/>
              </p:cNvSpPr>
              <p:nvPr/>
            </p:nvSpPr>
            <p:spPr bwMode="auto">
              <a:xfrm>
                <a:off x="3585" y="2785"/>
                <a:ext cx="312" cy="0"/>
              </a:xfrm>
              <a:prstGeom prst="line">
                <a:avLst/>
              </a:prstGeom>
              <a:noFill/>
              <a:ln w="57150">
                <a:solidFill>
                  <a:srgbClr val="175097"/>
                </a:solidFill>
                <a:round/>
                <a:headEnd/>
                <a:tailEnd type="triangle" w="med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4066" name="Line 25"/>
              <p:cNvSpPr>
                <a:spLocks noChangeShapeType="1"/>
              </p:cNvSpPr>
              <p:nvPr/>
            </p:nvSpPr>
            <p:spPr bwMode="auto">
              <a:xfrm flipV="1">
                <a:off x="3639" y="2180"/>
                <a:ext cx="254" cy="528"/>
              </a:xfrm>
              <a:prstGeom prst="line">
                <a:avLst/>
              </a:prstGeom>
              <a:noFill/>
              <a:ln w="57150">
                <a:solidFill>
                  <a:srgbClr val="175097"/>
                </a:solidFill>
                <a:round/>
                <a:headEnd/>
                <a:tailEnd type="triangle" w="med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4067" name="Line 26"/>
              <p:cNvSpPr>
                <a:spLocks noChangeShapeType="1"/>
              </p:cNvSpPr>
              <p:nvPr/>
            </p:nvSpPr>
            <p:spPr bwMode="auto">
              <a:xfrm>
                <a:off x="3650" y="2201"/>
                <a:ext cx="247" cy="515"/>
              </a:xfrm>
              <a:prstGeom prst="line">
                <a:avLst/>
              </a:prstGeom>
              <a:noFill/>
              <a:ln w="57150">
                <a:solidFill>
                  <a:srgbClr val="175097"/>
                </a:solidFill>
                <a:round/>
                <a:headEnd/>
                <a:tailEnd type="triangle" w="med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44056" name="Group 27"/>
            <p:cNvGrpSpPr>
              <a:grpSpLocks/>
            </p:cNvGrpSpPr>
            <p:nvPr/>
          </p:nvGrpSpPr>
          <p:grpSpPr bwMode="auto">
            <a:xfrm>
              <a:off x="3886" y="1839"/>
              <a:ext cx="668" cy="573"/>
              <a:chOff x="3870" y="1711"/>
              <a:chExt cx="668" cy="573"/>
            </a:xfrm>
          </p:grpSpPr>
          <p:sp>
            <p:nvSpPr>
              <p:cNvPr id="44061" name="Rectangle 28"/>
              <p:cNvSpPr>
                <a:spLocks noChangeArrowheads="1"/>
              </p:cNvSpPr>
              <p:nvPr/>
            </p:nvSpPr>
            <p:spPr bwMode="auto">
              <a:xfrm>
                <a:off x="3888" y="1711"/>
                <a:ext cx="632" cy="562"/>
              </a:xfrm>
              <a:prstGeom prst="rect">
                <a:avLst/>
              </a:prstGeom>
              <a:solidFill>
                <a:srgbClr val="93CDDD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NZ" dirty="0"/>
              </a:p>
            </p:txBody>
          </p:sp>
          <p:sp>
            <p:nvSpPr>
              <p:cNvPr id="44062" name="Rectangle 29"/>
              <p:cNvSpPr>
                <a:spLocks noChangeArrowheads="1"/>
              </p:cNvSpPr>
              <p:nvPr/>
            </p:nvSpPr>
            <p:spPr bwMode="auto">
              <a:xfrm>
                <a:off x="3899" y="2106"/>
                <a:ext cx="616" cy="159"/>
              </a:xfrm>
              <a:prstGeom prst="rect">
                <a:avLst/>
              </a:prstGeom>
              <a:solidFill>
                <a:srgbClr val="F7D7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NZ" dirty="0"/>
              </a:p>
            </p:txBody>
          </p:sp>
          <p:sp>
            <p:nvSpPr>
              <p:cNvPr id="44063" name="Rectangle 30"/>
              <p:cNvSpPr>
                <a:spLocks noChangeArrowheads="1"/>
              </p:cNvSpPr>
              <p:nvPr/>
            </p:nvSpPr>
            <p:spPr bwMode="auto">
              <a:xfrm>
                <a:off x="3870" y="1720"/>
                <a:ext cx="668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85000"/>
                  </a:lnSpc>
                  <a:spcAft>
                    <a:spcPct val="30000"/>
                  </a:spcAft>
                </a:pPr>
                <a:r>
                  <a:rPr lang="en-US" sz="1400" dirty="0"/>
                  <a:t>Phase 2 service facility</a:t>
                </a:r>
              </a:p>
              <a:p>
                <a:pPr algn="ctr">
                  <a:lnSpc>
                    <a:spcPct val="85000"/>
                  </a:lnSpc>
                </a:pPr>
                <a:r>
                  <a:rPr lang="en-US" sz="1400" dirty="0"/>
                  <a:t>Channel 1</a:t>
                </a:r>
              </a:p>
            </p:txBody>
          </p:sp>
        </p:grpSp>
        <p:grpSp>
          <p:nvGrpSpPr>
            <p:cNvPr id="44057" name="Group 31"/>
            <p:cNvGrpSpPr>
              <a:grpSpLocks/>
            </p:cNvGrpSpPr>
            <p:nvPr/>
          </p:nvGrpSpPr>
          <p:grpSpPr bwMode="auto">
            <a:xfrm>
              <a:off x="3886" y="2511"/>
              <a:ext cx="668" cy="573"/>
              <a:chOff x="3870" y="1711"/>
              <a:chExt cx="668" cy="573"/>
            </a:xfrm>
          </p:grpSpPr>
          <p:sp>
            <p:nvSpPr>
              <p:cNvPr id="44058" name="Rectangle 32"/>
              <p:cNvSpPr>
                <a:spLocks noChangeArrowheads="1"/>
              </p:cNvSpPr>
              <p:nvPr/>
            </p:nvSpPr>
            <p:spPr bwMode="auto">
              <a:xfrm>
                <a:off x="3888" y="1711"/>
                <a:ext cx="632" cy="562"/>
              </a:xfrm>
              <a:prstGeom prst="rect">
                <a:avLst/>
              </a:prstGeom>
              <a:solidFill>
                <a:srgbClr val="93CDDD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NZ" dirty="0"/>
              </a:p>
            </p:txBody>
          </p:sp>
          <p:sp>
            <p:nvSpPr>
              <p:cNvPr id="44059" name="Rectangle 33"/>
              <p:cNvSpPr>
                <a:spLocks noChangeArrowheads="1"/>
              </p:cNvSpPr>
              <p:nvPr/>
            </p:nvSpPr>
            <p:spPr bwMode="auto">
              <a:xfrm>
                <a:off x="3899" y="2106"/>
                <a:ext cx="616" cy="159"/>
              </a:xfrm>
              <a:prstGeom prst="rect">
                <a:avLst/>
              </a:prstGeom>
              <a:solidFill>
                <a:srgbClr val="F7D7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NZ" dirty="0"/>
              </a:p>
            </p:txBody>
          </p:sp>
          <p:sp>
            <p:nvSpPr>
              <p:cNvPr id="44060" name="Rectangle 34"/>
              <p:cNvSpPr>
                <a:spLocks noChangeArrowheads="1"/>
              </p:cNvSpPr>
              <p:nvPr/>
            </p:nvSpPr>
            <p:spPr bwMode="auto">
              <a:xfrm>
                <a:off x="3870" y="1720"/>
                <a:ext cx="668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85000"/>
                  </a:lnSpc>
                  <a:spcAft>
                    <a:spcPct val="30000"/>
                  </a:spcAft>
                </a:pPr>
                <a:r>
                  <a:rPr lang="en-US" sz="1400" dirty="0"/>
                  <a:t>Phase 2 service facility</a:t>
                </a:r>
              </a:p>
              <a:p>
                <a:pPr algn="ctr">
                  <a:lnSpc>
                    <a:spcPct val="85000"/>
                  </a:lnSpc>
                </a:pPr>
                <a:r>
                  <a:rPr lang="en-US" sz="1400" dirty="0"/>
                  <a:t>Channel 2</a:t>
                </a:r>
              </a:p>
            </p:txBody>
          </p:sp>
        </p:grpSp>
      </p:grpSp>
      <p:grpSp>
        <p:nvGrpSpPr>
          <p:cNvPr id="48163" name="Group 35"/>
          <p:cNvGrpSpPr>
            <a:grpSpLocks/>
          </p:cNvGrpSpPr>
          <p:nvPr/>
        </p:nvGrpSpPr>
        <p:grpSpPr bwMode="auto">
          <a:xfrm>
            <a:off x="4592638" y="2779713"/>
            <a:ext cx="1265237" cy="1976437"/>
            <a:chOff x="2893" y="1839"/>
            <a:chExt cx="797" cy="1245"/>
          </a:xfrm>
        </p:grpSpPr>
        <p:grpSp>
          <p:nvGrpSpPr>
            <p:cNvPr id="44043" name="Group 36"/>
            <p:cNvGrpSpPr>
              <a:grpSpLocks/>
            </p:cNvGrpSpPr>
            <p:nvPr/>
          </p:nvGrpSpPr>
          <p:grpSpPr bwMode="auto">
            <a:xfrm>
              <a:off x="2893" y="2160"/>
              <a:ext cx="134" cy="568"/>
              <a:chOff x="2893" y="2160"/>
              <a:chExt cx="134" cy="568"/>
            </a:xfrm>
          </p:grpSpPr>
          <p:sp>
            <p:nvSpPr>
              <p:cNvPr id="44052" name="Line 37"/>
              <p:cNvSpPr>
                <a:spLocks noChangeShapeType="1"/>
              </p:cNvSpPr>
              <p:nvPr/>
            </p:nvSpPr>
            <p:spPr bwMode="auto">
              <a:xfrm>
                <a:off x="2893" y="2160"/>
                <a:ext cx="0" cy="56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4053" name="Line 38"/>
              <p:cNvSpPr>
                <a:spLocks noChangeShapeType="1"/>
              </p:cNvSpPr>
              <p:nvPr/>
            </p:nvSpPr>
            <p:spPr bwMode="auto">
              <a:xfrm flipV="1">
                <a:off x="2912" y="2216"/>
                <a:ext cx="115" cy="237"/>
              </a:xfrm>
              <a:prstGeom prst="line">
                <a:avLst/>
              </a:prstGeom>
              <a:noFill/>
              <a:ln w="57150">
                <a:solidFill>
                  <a:srgbClr val="175097"/>
                </a:solidFill>
                <a:round/>
                <a:headEnd/>
                <a:tailEnd type="triangle" w="med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4054" name="Line 39"/>
              <p:cNvSpPr>
                <a:spLocks noChangeShapeType="1"/>
              </p:cNvSpPr>
              <p:nvPr/>
            </p:nvSpPr>
            <p:spPr bwMode="auto">
              <a:xfrm>
                <a:off x="2901" y="2443"/>
                <a:ext cx="124" cy="253"/>
              </a:xfrm>
              <a:prstGeom prst="line">
                <a:avLst/>
              </a:prstGeom>
              <a:noFill/>
              <a:ln w="57150">
                <a:solidFill>
                  <a:srgbClr val="175097"/>
                </a:solidFill>
                <a:round/>
                <a:headEnd/>
                <a:tailEnd type="triangle" w="med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44044" name="Group 40"/>
            <p:cNvGrpSpPr>
              <a:grpSpLocks/>
            </p:cNvGrpSpPr>
            <p:nvPr/>
          </p:nvGrpSpPr>
          <p:grpSpPr bwMode="auto">
            <a:xfrm>
              <a:off x="3022" y="1839"/>
              <a:ext cx="668" cy="573"/>
              <a:chOff x="3870" y="1711"/>
              <a:chExt cx="668" cy="573"/>
            </a:xfrm>
          </p:grpSpPr>
          <p:sp>
            <p:nvSpPr>
              <p:cNvPr id="20499" name="Rectangle 41"/>
              <p:cNvSpPr>
                <a:spLocks noChangeArrowheads="1"/>
              </p:cNvSpPr>
              <p:nvPr/>
            </p:nvSpPr>
            <p:spPr bwMode="auto">
              <a:xfrm>
                <a:off x="3888" y="1711"/>
                <a:ext cx="632" cy="56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NZ" dirty="0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500" name="Rectangle 42"/>
              <p:cNvSpPr>
                <a:spLocks noChangeArrowheads="1"/>
              </p:cNvSpPr>
              <p:nvPr/>
            </p:nvSpPr>
            <p:spPr bwMode="auto">
              <a:xfrm>
                <a:off x="3899" y="2106"/>
                <a:ext cx="616" cy="15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NZ" dirty="0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4051" name="Rectangle 43"/>
              <p:cNvSpPr>
                <a:spLocks noChangeArrowheads="1"/>
              </p:cNvSpPr>
              <p:nvPr/>
            </p:nvSpPr>
            <p:spPr bwMode="auto">
              <a:xfrm>
                <a:off x="3870" y="1720"/>
                <a:ext cx="668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85000"/>
                  </a:lnSpc>
                  <a:spcAft>
                    <a:spcPct val="30000"/>
                  </a:spcAft>
                </a:pPr>
                <a:r>
                  <a:rPr lang="en-US" sz="1400" dirty="0"/>
                  <a:t>Phase 1 service facility</a:t>
                </a:r>
              </a:p>
              <a:p>
                <a:pPr algn="ctr">
                  <a:lnSpc>
                    <a:spcPct val="85000"/>
                  </a:lnSpc>
                </a:pPr>
                <a:r>
                  <a:rPr lang="en-US" sz="1400" dirty="0"/>
                  <a:t>Channel 1</a:t>
                </a:r>
              </a:p>
            </p:txBody>
          </p:sp>
        </p:grpSp>
        <p:grpSp>
          <p:nvGrpSpPr>
            <p:cNvPr id="44045" name="Group 44"/>
            <p:cNvGrpSpPr>
              <a:grpSpLocks/>
            </p:cNvGrpSpPr>
            <p:nvPr/>
          </p:nvGrpSpPr>
          <p:grpSpPr bwMode="auto">
            <a:xfrm>
              <a:off x="3022" y="2511"/>
              <a:ext cx="668" cy="573"/>
              <a:chOff x="3870" y="1711"/>
              <a:chExt cx="668" cy="573"/>
            </a:xfrm>
          </p:grpSpPr>
          <p:sp>
            <p:nvSpPr>
              <p:cNvPr id="20496" name="Rectangle 45"/>
              <p:cNvSpPr>
                <a:spLocks noChangeArrowheads="1"/>
              </p:cNvSpPr>
              <p:nvPr/>
            </p:nvSpPr>
            <p:spPr bwMode="auto">
              <a:xfrm>
                <a:off x="3888" y="1711"/>
                <a:ext cx="632" cy="56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NZ" dirty="0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497" name="Rectangle 46"/>
              <p:cNvSpPr>
                <a:spLocks noChangeArrowheads="1"/>
              </p:cNvSpPr>
              <p:nvPr/>
            </p:nvSpPr>
            <p:spPr bwMode="auto">
              <a:xfrm>
                <a:off x="3899" y="2106"/>
                <a:ext cx="616" cy="15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NZ" dirty="0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4048" name="Rectangle 47"/>
              <p:cNvSpPr>
                <a:spLocks noChangeArrowheads="1"/>
              </p:cNvSpPr>
              <p:nvPr/>
            </p:nvSpPr>
            <p:spPr bwMode="auto">
              <a:xfrm>
                <a:off x="3870" y="1720"/>
                <a:ext cx="668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85000"/>
                  </a:lnSpc>
                  <a:spcAft>
                    <a:spcPct val="30000"/>
                  </a:spcAft>
                </a:pPr>
                <a:r>
                  <a:rPr lang="en-US" sz="1400" dirty="0"/>
                  <a:t>Phase 1 service facility</a:t>
                </a:r>
              </a:p>
              <a:p>
                <a:pPr algn="ctr">
                  <a:lnSpc>
                    <a:spcPct val="85000"/>
                  </a:lnSpc>
                </a:pPr>
                <a:r>
                  <a:rPr lang="en-US" sz="1400" dirty="0"/>
                  <a:t>Channel 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5651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MS PGothic" charset="0"/>
                <a:cs typeface="MS PGothic" charset="0"/>
              </a:rPr>
              <a:t>Other Queuing Approaches</a:t>
            </a:r>
          </a:p>
        </p:txBody>
      </p:sp>
      <p:sp>
        <p:nvSpPr>
          <p:cNvPr id="12288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The single-phase models cover many queuing situations</a:t>
            </a:r>
          </a:p>
          <a:p>
            <a:r>
              <a:rPr lang="en-US" dirty="0">
                <a:latin typeface="Arial" charset="0"/>
                <a:cs typeface="Arial" charset="0"/>
              </a:rPr>
              <a:t>Variations of the four </a:t>
            </a:r>
            <a:r>
              <a:rPr lang="en-US" dirty="0" smtClean="0">
                <a:latin typeface="Arial" charset="0"/>
                <a:cs typeface="Arial" charset="0"/>
              </a:rPr>
              <a:t>single-phase systems </a:t>
            </a:r>
            <a:r>
              <a:rPr lang="en-US" dirty="0">
                <a:latin typeface="Arial" charset="0"/>
                <a:cs typeface="Arial" charset="0"/>
              </a:rPr>
              <a:t>are possible</a:t>
            </a:r>
          </a:p>
          <a:p>
            <a:r>
              <a:rPr lang="en-US" dirty="0">
                <a:latin typeface="Arial" charset="0"/>
                <a:cs typeface="Arial" charset="0"/>
              </a:rPr>
              <a:t>Multiphase models </a:t>
            </a:r>
            <a:r>
              <a:rPr lang="en-US" dirty="0" smtClean="0">
                <a:latin typeface="Arial" charset="0"/>
                <a:cs typeface="Arial" charset="0"/>
              </a:rPr>
              <a:t>exist </a:t>
            </a:r>
            <a:r>
              <a:rPr lang="en-US" dirty="0">
                <a:latin typeface="Arial" charset="0"/>
                <a:cs typeface="Arial" charset="0"/>
              </a:rPr>
              <a:t>for </a:t>
            </a:r>
            <a:r>
              <a:rPr lang="en-US" dirty="0" smtClean="0">
                <a:latin typeface="Arial" charset="0"/>
                <a:cs typeface="Arial" charset="0"/>
              </a:rPr>
              <a:t>more complex </a:t>
            </a:r>
            <a:r>
              <a:rPr lang="en-US" dirty="0">
                <a:latin typeface="Arial" charset="0"/>
                <a:cs typeface="Arial" charset="0"/>
              </a:rPr>
              <a:t>situations</a:t>
            </a:r>
          </a:p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9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extLst/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Queue Performance Variables</a:t>
            </a:r>
            <a:endParaRPr lang="en-US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8130" name="Content Placeholder 1"/>
          <p:cNvSpPr>
            <a:spLocks noGrp="1"/>
          </p:cNvSpPr>
          <p:nvPr>
            <p:ph idx="1"/>
          </p:nvPr>
        </p:nvSpPr>
        <p:spPr>
          <a:xfrm>
            <a:off x="457200" y="1352006"/>
            <a:ext cx="8229600" cy="5303520"/>
          </a:xfrm>
        </p:spPr>
        <p:txBody>
          <a:bodyPr>
            <a:normAutofit fontScale="70000" lnSpcReduction="20000"/>
          </a:bodyPr>
          <a:lstStyle/>
          <a:p>
            <a:pPr marL="482600" indent="-482600">
              <a:spcAft>
                <a:spcPct val="4000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400" dirty="0">
                <a:latin typeface="Arial" charset="0"/>
                <a:cs typeface="Arial" charset="0"/>
              </a:rPr>
              <a:t>Arrival rate </a:t>
            </a:r>
            <a:r>
              <a:rPr lang="en-US" sz="2400" dirty="0" smtClean="0">
                <a:latin typeface="Arial" charset="0"/>
                <a:cs typeface="Arial" charset="0"/>
              </a:rPr>
              <a:t>(</a:t>
            </a:r>
            <a:r>
              <a:rPr lang="en-US" sz="2400" dirty="0" smtClean="0">
                <a:latin typeface="Arial" charset="0"/>
                <a:cs typeface="Arial" charset="0"/>
                <a:sym typeface="Symbol" panose="05050102010706020507" pitchFamily="18" charset="2"/>
              </a:rPr>
              <a:t></a:t>
            </a:r>
            <a:r>
              <a:rPr lang="en-US" sz="2400" dirty="0" smtClean="0">
                <a:latin typeface="Arial" charset="0"/>
                <a:cs typeface="Arial" charset="0"/>
              </a:rPr>
              <a:t>)</a:t>
            </a:r>
          </a:p>
          <a:p>
            <a:pPr marL="482600" indent="-482600">
              <a:spcAft>
                <a:spcPct val="4000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400" dirty="0" smtClean="0">
                <a:latin typeface="Arial" charset="0"/>
                <a:cs typeface="Arial" charset="0"/>
              </a:rPr>
              <a:t>Service rate (</a:t>
            </a:r>
            <a:r>
              <a:rPr lang="en-US" sz="2400" dirty="0" smtClean="0">
                <a:latin typeface="Arial" charset="0"/>
                <a:cs typeface="Arial" charset="0"/>
                <a:sym typeface="Symbol" panose="05050102010706020507" pitchFamily="18" charset="2"/>
              </a:rPr>
              <a:t>)</a:t>
            </a:r>
            <a:endParaRPr lang="en-US" sz="2400" dirty="0">
              <a:latin typeface="Arial" charset="0"/>
              <a:cs typeface="Arial" charset="0"/>
            </a:endParaRPr>
          </a:p>
          <a:p>
            <a:pPr marL="482600" indent="-482600">
              <a:spcAft>
                <a:spcPct val="4000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400" dirty="0" smtClean="0">
                <a:latin typeface="Arial" charset="0"/>
                <a:cs typeface="Arial" charset="0"/>
              </a:rPr>
              <a:t>Number of servers</a:t>
            </a:r>
          </a:p>
          <a:p>
            <a:pPr marL="482600" indent="-482600">
              <a:spcAft>
                <a:spcPct val="4000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400" dirty="0" smtClean="0">
                <a:latin typeface="Arial" charset="0"/>
                <a:cs typeface="Arial" charset="0"/>
              </a:rPr>
              <a:t>Server cost ($/time)</a:t>
            </a:r>
          </a:p>
          <a:p>
            <a:pPr marL="482600" indent="-482600">
              <a:spcAft>
                <a:spcPct val="4000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400" dirty="0" smtClean="0">
                <a:latin typeface="Arial" charset="0"/>
                <a:cs typeface="Arial" charset="0"/>
              </a:rPr>
              <a:t>Waiting cost ($/time)</a:t>
            </a:r>
          </a:p>
          <a:p>
            <a:pPr marL="768350" lvl="1" indent="-482600">
              <a:spcAft>
                <a:spcPct val="40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charset="0"/>
                <a:cs typeface="Arial" charset="0"/>
              </a:rPr>
              <a:t>Based on lost customers who balk or renege</a:t>
            </a:r>
          </a:p>
          <a:p>
            <a:pPr marL="482600" indent="-482600">
              <a:spcAft>
                <a:spcPct val="4000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400" dirty="0" smtClean="0">
                <a:latin typeface="Arial" charset="0"/>
                <a:cs typeface="Arial" charset="0"/>
              </a:rPr>
              <a:t>Average server utilization (</a:t>
            </a:r>
            <a:r>
              <a:rPr lang="en-US" sz="2400" dirty="0" smtClean="0">
                <a:latin typeface="Arial" charset="0"/>
                <a:cs typeface="Arial" charset="0"/>
                <a:sym typeface="Symbol" panose="05050102010706020507" pitchFamily="18" charset="2"/>
              </a:rPr>
              <a:t>)</a:t>
            </a:r>
            <a:endParaRPr lang="en-US" sz="2400" dirty="0" smtClean="0">
              <a:latin typeface="Arial" charset="0"/>
              <a:cs typeface="Arial" charset="0"/>
            </a:endParaRPr>
          </a:p>
          <a:p>
            <a:pPr marL="482600" indent="-482600">
              <a:spcAft>
                <a:spcPct val="4000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400" dirty="0">
                <a:latin typeface="Arial" charset="0"/>
                <a:cs typeface="Arial" charset="0"/>
              </a:rPr>
              <a:t>Average queue length/number (</a:t>
            </a:r>
            <a:r>
              <a:rPr lang="en-US" sz="2400" dirty="0" err="1">
                <a:latin typeface="Arial" charset="0"/>
                <a:cs typeface="Arial" charset="0"/>
              </a:rPr>
              <a:t>L</a:t>
            </a:r>
            <a:r>
              <a:rPr lang="en-US" sz="2400" baseline="-25000" dirty="0" err="1">
                <a:latin typeface="Arial" charset="0"/>
                <a:cs typeface="Arial" charset="0"/>
              </a:rPr>
              <a:t>q</a:t>
            </a:r>
            <a:r>
              <a:rPr lang="en-US" sz="2400" dirty="0">
                <a:latin typeface="Arial" charset="0"/>
                <a:cs typeface="Arial" charset="0"/>
              </a:rPr>
              <a:t>)</a:t>
            </a:r>
          </a:p>
          <a:p>
            <a:pPr marL="482600" indent="-482600">
              <a:spcAft>
                <a:spcPct val="4000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400" dirty="0">
                <a:latin typeface="Arial" charset="0"/>
                <a:cs typeface="Arial" charset="0"/>
              </a:rPr>
              <a:t>Average system </a:t>
            </a:r>
            <a:r>
              <a:rPr lang="en-US" sz="2400" dirty="0" smtClean="0">
                <a:latin typeface="Arial" charset="0"/>
                <a:cs typeface="Arial" charset="0"/>
              </a:rPr>
              <a:t>length/number (L</a:t>
            </a:r>
            <a:r>
              <a:rPr lang="en-US" sz="2400" baseline="-25000" dirty="0" smtClean="0">
                <a:latin typeface="Arial" charset="0"/>
                <a:cs typeface="Arial" charset="0"/>
              </a:rPr>
              <a:t>s</a:t>
            </a:r>
            <a:r>
              <a:rPr lang="en-US" sz="2400" dirty="0">
                <a:latin typeface="Arial" charset="0"/>
                <a:cs typeface="Arial" charset="0"/>
              </a:rPr>
              <a:t>)</a:t>
            </a:r>
          </a:p>
          <a:p>
            <a:pPr marL="482600" indent="-482600">
              <a:spcAft>
                <a:spcPct val="4000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400" dirty="0" smtClean="0">
                <a:latin typeface="Arial" charset="0"/>
                <a:cs typeface="Arial" charset="0"/>
              </a:rPr>
              <a:t>Average </a:t>
            </a:r>
            <a:r>
              <a:rPr lang="en-US" sz="2400" dirty="0">
                <a:latin typeface="Arial" charset="0"/>
                <a:cs typeface="Arial" charset="0"/>
              </a:rPr>
              <a:t>time </a:t>
            </a:r>
            <a:r>
              <a:rPr lang="en-US" sz="2400" dirty="0" smtClean="0">
                <a:latin typeface="Arial" charset="0"/>
                <a:cs typeface="Arial" charset="0"/>
              </a:rPr>
              <a:t>in queue (</a:t>
            </a:r>
            <a:r>
              <a:rPr lang="en-US" sz="2400" dirty="0" err="1" smtClean="0">
                <a:latin typeface="Arial" charset="0"/>
                <a:cs typeface="Arial" charset="0"/>
              </a:rPr>
              <a:t>W</a:t>
            </a:r>
            <a:r>
              <a:rPr lang="en-US" sz="2400" baseline="-25000" dirty="0" err="1" smtClean="0">
                <a:latin typeface="Arial" charset="0"/>
                <a:cs typeface="Arial" charset="0"/>
              </a:rPr>
              <a:t>q</a:t>
            </a:r>
            <a:r>
              <a:rPr lang="en-US" sz="2400" dirty="0" smtClean="0">
                <a:latin typeface="Arial" charset="0"/>
                <a:cs typeface="Arial" charset="0"/>
              </a:rPr>
              <a:t>)</a:t>
            </a:r>
            <a:endParaRPr lang="en-US" sz="2400" dirty="0">
              <a:latin typeface="Arial" charset="0"/>
              <a:cs typeface="Arial" charset="0"/>
            </a:endParaRPr>
          </a:p>
          <a:p>
            <a:pPr marL="482600" indent="-482600">
              <a:spcAft>
                <a:spcPct val="4000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400" dirty="0" smtClean="0">
                <a:latin typeface="Arial" charset="0"/>
                <a:cs typeface="Arial" charset="0"/>
              </a:rPr>
              <a:t>Average time in system (</a:t>
            </a:r>
            <a:r>
              <a:rPr lang="en-US" sz="2400" dirty="0" err="1" smtClean="0">
                <a:latin typeface="Arial" charset="0"/>
                <a:cs typeface="Arial" charset="0"/>
              </a:rPr>
              <a:t>W</a:t>
            </a:r>
            <a:r>
              <a:rPr lang="en-US" sz="2400" baseline="-25000" dirty="0" err="1" smtClean="0">
                <a:latin typeface="Arial" charset="0"/>
                <a:cs typeface="Arial" charset="0"/>
              </a:rPr>
              <a:t>s</a:t>
            </a:r>
            <a:r>
              <a:rPr lang="en-US" sz="2400" dirty="0" smtClean="0">
                <a:latin typeface="Arial" charset="0"/>
                <a:cs typeface="Arial" charset="0"/>
              </a:rPr>
              <a:t>)</a:t>
            </a:r>
          </a:p>
          <a:p>
            <a:pPr marL="482600" indent="-482600">
              <a:spcAft>
                <a:spcPct val="4000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400" dirty="0" smtClean="0">
                <a:latin typeface="Arial" charset="0"/>
                <a:cs typeface="Arial" charset="0"/>
              </a:rPr>
              <a:t>Probability service </a:t>
            </a:r>
            <a:r>
              <a:rPr lang="en-US" sz="2400" dirty="0">
                <a:latin typeface="Arial" charset="0"/>
                <a:cs typeface="Arial" charset="0"/>
              </a:rPr>
              <a:t>facility will be </a:t>
            </a:r>
            <a:r>
              <a:rPr lang="en-US" sz="2400" dirty="0" smtClean="0">
                <a:latin typeface="Arial" charset="0"/>
                <a:cs typeface="Arial" charset="0"/>
              </a:rPr>
              <a:t>idle (P</a:t>
            </a:r>
            <a:r>
              <a:rPr lang="en-US" sz="2400" baseline="-25000" dirty="0" smtClean="0">
                <a:latin typeface="Arial" charset="0"/>
                <a:cs typeface="Arial" charset="0"/>
              </a:rPr>
              <a:t>0</a:t>
            </a:r>
            <a:r>
              <a:rPr lang="en-US" sz="2400" dirty="0" smtClean="0">
                <a:latin typeface="Arial" charset="0"/>
                <a:cs typeface="Arial" charset="0"/>
              </a:rPr>
              <a:t>)%</a:t>
            </a:r>
            <a:endParaRPr lang="en-US" sz="2400" dirty="0">
              <a:latin typeface="Arial" charset="0"/>
              <a:cs typeface="Arial" charset="0"/>
            </a:endParaRPr>
          </a:p>
          <a:p>
            <a:pPr marL="482600" indent="-482600">
              <a:spcAft>
                <a:spcPct val="4000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400" dirty="0" smtClean="0">
                <a:latin typeface="Arial" charset="0"/>
                <a:cs typeface="Arial" charset="0"/>
              </a:rPr>
              <a:t>Cost of waiting</a:t>
            </a:r>
          </a:p>
          <a:p>
            <a:pPr marL="482600" indent="-482600">
              <a:spcAft>
                <a:spcPct val="4000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400" dirty="0" smtClean="0">
                <a:latin typeface="Arial" charset="0"/>
                <a:cs typeface="Arial" charset="0"/>
              </a:rPr>
              <a:t>Cost of system</a:t>
            </a:r>
          </a:p>
          <a:p>
            <a:pPr marL="482600" indent="-482600">
              <a:spcAft>
                <a:spcPct val="4000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400" dirty="0" smtClean="0">
                <a:latin typeface="Arial" charset="0"/>
                <a:cs typeface="Arial" charset="0"/>
              </a:rPr>
              <a:t>Probability of a specific number of customers in the system</a:t>
            </a:r>
          </a:p>
          <a:p>
            <a:pPr marL="0" indent="0">
              <a:spcAft>
                <a:spcPct val="40000"/>
              </a:spcAft>
              <a:buClr>
                <a:schemeClr val="tx1"/>
              </a:buClr>
              <a:buSzPct val="10000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sz="2000" dirty="0" smtClean="0">
                <a:latin typeface="Arial" charset="0"/>
                <a:cs typeface="Arial" charset="0"/>
              </a:rPr>
              <a:t>= Probability </a:t>
            </a:r>
            <a:r>
              <a:rPr lang="en-US" sz="2000" dirty="0">
                <a:latin typeface="Arial" charset="0"/>
                <a:cs typeface="Arial" charset="0"/>
              </a:rPr>
              <a:t>of more than k units in the system, where n is the number of units in the </a:t>
            </a:r>
            <a:r>
              <a:rPr lang="en-US" sz="2000" dirty="0" smtClean="0">
                <a:latin typeface="Arial" charset="0"/>
                <a:cs typeface="Arial" charset="0"/>
              </a:rPr>
              <a:t>system</a:t>
            </a:r>
            <a:endParaRPr lang="en-US" sz="2000" dirty="0">
              <a:latin typeface="Arial" charset="0"/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320610"/>
            <a:ext cx="4767943" cy="4309486"/>
          </a:xfrm>
          <a:prstGeom prst="rect">
            <a:avLst/>
          </a:prstGeom>
          <a:noFill/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 Arrow Callout 3"/>
          <p:cNvSpPr/>
          <p:nvPr/>
        </p:nvSpPr>
        <p:spPr>
          <a:xfrm>
            <a:off x="5283929" y="3129189"/>
            <a:ext cx="2717074" cy="692328"/>
          </a:xfrm>
          <a:prstGeom prst="leftArrowCallout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Calculated using </a:t>
            </a:r>
            <a:r>
              <a:rPr lang="en-US" dirty="0" err="1" smtClean="0">
                <a:solidFill>
                  <a:schemeClr val="tx1"/>
                </a:solidFill>
              </a:rPr>
              <a:t>ExcelOM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66817" y="6154506"/>
            <a:ext cx="1810403" cy="703494"/>
            <a:chOff x="6246547" y="4661549"/>
            <a:chExt cx="1810403" cy="70349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l="16362" t="11664" b="16121"/>
            <a:stretch/>
          </p:blipFill>
          <p:spPr>
            <a:xfrm>
              <a:off x="6977216" y="4661549"/>
              <a:ext cx="1079734" cy="703494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6246547" y="4824633"/>
              <a:ext cx="78899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 defTabSz="914400"/>
              <a:r>
                <a:rPr lang="en-US" i="1" dirty="0" err="1" smtClean="0"/>
                <a:t>P</a:t>
              </a:r>
              <a:r>
                <a:rPr lang="en-US" i="1" baseline="-25000" dirty="0" err="1" smtClean="0"/>
                <a:t>n</a:t>
              </a:r>
              <a:r>
                <a:rPr lang="en-US" i="1" baseline="-25000" dirty="0" smtClean="0"/>
                <a:t>&gt;k</a:t>
              </a:r>
              <a:r>
                <a:rPr lang="en-US" i="1" dirty="0" smtClean="0"/>
                <a:t> =</a:t>
              </a:r>
              <a:endParaRPr 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696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MS PGothic" charset="0"/>
                <a:cs typeface="MS PGothic" charset="0"/>
              </a:rPr>
              <a:t>Queuing Costs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5D4EDD-6E24-774D-A8B8-BDDB611A773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157790" y="6454775"/>
            <a:ext cx="1177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Figure </a:t>
            </a:r>
            <a:r>
              <a:rPr lang="en-US" sz="1600" dirty="0">
                <a:solidFill>
                  <a:srgbClr val="255898"/>
                </a:solidFill>
              </a:rPr>
              <a:t>D.5</a:t>
            </a:r>
          </a:p>
        </p:txBody>
      </p:sp>
      <p:sp>
        <p:nvSpPr>
          <p:cNvPr id="54276" name="Freeform 4"/>
          <p:cNvSpPr>
            <a:spLocks/>
          </p:cNvSpPr>
          <p:nvPr/>
        </p:nvSpPr>
        <p:spPr bwMode="auto">
          <a:xfrm>
            <a:off x="1917700" y="4025900"/>
            <a:ext cx="3290888" cy="1155700"/>
          </a:xfrm>
          <a:custGeom>
            <a:avLst/>
            <a:gdLst>
              <a:gd name="T0" fmla="*/ 0 w 1296"/>
              <a:gd name="T1" fmla="*/ 0 h 1048"/>
              <a:gd name="T2" fmla="*/ 2147483647 w 1296"/>
              <a:gd name="T3" fmla="*/ 0 h 1048"/>
              <a:gd name="T4" fmla="*/ 2147483647 w 1296"/>
              <a:gd name="T5" fmla="*/ 1274467982 h 1048"/>
              <a:gd name="T6" fmla="*/ 0 60000 65536"/>
              <a:gd name="T7" fmla="*/ 0 60000 65536"/>
              <a:gd name="T8" fmla="*/ 0 60000 65536"/>
              <a:gd name="T9" fmla="*/ 0 w 1296"/>
              <a:gd name="T10" fmla="*/ 0 h 1048"/>
              <a:gd name="T11" fmla="*/ 1296 w 1296"/>
              <a:gd name="T12" fmla="*/ 1048 h 10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96" h="1048">
                <a:moveTo>
                  <a:pt x="0" y="0"/>
                </a:moveTo>
                <a:lnTo>
                  <a:pt x="1296" y="0"/>
                </a:lnTo>
                <a:lnTo>
                  <a:pt x="1296" y="1048"/>
                </a:lnTo>
              </a:path>
            </a:pathLst>
          </a:custGeom>
          <a:noFill/>
          <a:ln w="57150" cap="flat" cmpd="sng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54277" name="Group 5"/>
          <p:cNvGrpSpPr>
            <a:grpSpLocks/>
          </p:cNvGrpSpPr>
          <p:nvPr/>
        </p:nvGrpSpPr>
        <p:grpSpPr bwMode="auto">
          <a:xfrm>
            <a:off x="2973388" y="2776538"/>
            <a:ext cx="4981575" cy="1358900"/>
            <a:chOff x="1985" y="1861"/>
            <a:chExt cx="3138" cy="856"/>
          </a:xfrm>
        </p:grpSpPr>
        <p:sp>
          <p:nvSpPr>
            <p:cNvPr id="50198" name="Freeform 6"/>
            <p:cNvSpPr>
              <a:spLocks/>
            </p:cNvSpPr>
            <p:nvPr/>
          </p:nvSpPr>
          <p:spPr bwMode="auto">
            <a:xfrm>
              <a:off x="1985" y="1861"/>
              <a:ext cx="1700" cy="773"/>
            </a:xfrm>
            <a:custGeom>
              <a:avLst/>
              <a:gdLst>
                <a:gd name="T0" fmla="*/ 0 w 1700"/>
                <a:gd name="T1" fmla="*/ 0 h 773"/>
                <a:gd name="T2" fmla="*/ 228 w 1700"/>
                <a:gd name="T3" fmla="*/ 306 h 773"/>
                <a:gd name="T4" fmla="*/ 447 w 1700"/>
                <a:gd name="T5" fmla="*/ 507 h 773"/>
                <a:gd name="T6" fmla="*/ 740 w 1700"/>
                <a:gd name="T7" fmla="*/ 653 h 773"/>
                <a:gd name="T8" fmla="*/ 1060 w 1700"/>
                <a:gd name="T9" fmla="*/ 745 h 773"/>
                <a:gd name="T10" fmla="*/ 1416 w 1700"/>
                <a:gd name="T11" fmla="*/ 772 h 773"/>
                <a:gd name="T12" fmla="*/ 1700 w 1700"/>
                <a:gd name="T13" fmla="*/ 736 h 77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00"/>
                <a:gd name="T22" fmla="*/ 0 h 773"/>
                <a:gd name="T23" fmla="*/ 1700 w 1700"/>
                <a:gd name="T24" fmla="*/ 773 h 77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00" h="773">
                  <a:moveTo>
                    <a:pt x="0" y="0"/>
                  </a:moveTo>
                  <a:cubicBezTo>
                    <a:pt x="38" y="51"/>
                    <a:pt x="154" y="222"/>
                    <a:pt x="228" y="306"/>
                  </a:cubicBezTo>
                  <a:cubicBezTo>
                    <a:pt x="302" y="390"/>
                    <a:pt x="362" y="449"/>
                    <a:pt x="447" y="507"/>
                  </a:cubicBezTo>
                  <a:cubicBezTo>
                    <a:pt x="532" y="565"/>
                    <a:pt x="638" y="613"/>
                    <a:pt x="740" y="653"/>
                  </a:cubicBezTo>
                  <a:cubicBezTo>
                    <a:pt x="842" y="693"/>
                    <a:pt x="947" y="725"/>
                    <a:pt x="1060" y="745"/>
                  </a:cubicBezTo>
                  <a:cubicBezTo>
                    <a:pt x="1173" y="765"/>
                    <a:pt x="1309" y="773"/>
                    <a:pt x="1416" y="772"/>
                  </a:cubicBezTo>
                  <a:cubicBezTo>
                    <a:pt x="1523" y="771"/>
                    <a:pt x="1641" y="743"/>
                    <a:pt x="1700" y="736"/>
                  </a:cubicBezTo>
                </a:path>
              </a:pathLst>
            </a:custGeom>
            <a:noFill/>
            <a:ln w="76200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199" name="Rectangle 7"/>
            <p:cNvSpPr>
              <a:spLocks noChangeArrowheads="1"/>
            </p:cNvSpPr>
            <p:nvPr/>
          </p:nvSpPr>
          <p:spPr bwMode="auto">
            <a:xfrm>
              <a:off x="3762" y="2506"/>
              <a:ext cx="1361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dirty="0"/>
                <a:t>Total expected cost</a:t>
              </a:r>
            </a:p>
          </p:txBody>
        </p:sp>
      </p:grpSp>
      <p:grpSp>
        <p:nvGrpSpPr>
          <p:cNvPr id="54280" name="Group 8"/>
          <p:cNvGrpSpPr>
            <a:grpSpLocks/>
          </p:cNvGrpSpPr>
          <p:nvPr/>
        </p:nvGrpSpPr>
        <p:grpSpPr bwMode="auto">
          <a:xfrm>
            <a:off x="2354263" y="4206875"/>
            <a:ext cx="6149975" cy="715963"/>
            <a:chOff x="1595" y="2762"/>
            <a:chExt cx="3874" cy="451"/>
          </a:xfrm>
        </p:grpSpPr>
        <p:sp>
          <p:nvSpPr>
            <p:cNvPr id="50196" name="Line 9"/>
            <p:cNvSpPr>
              <a:spLocks noChangeShapeType="1"/>
            </p:cNvSpPr>
            <p:nvPr/>
          </p:nvSpPr>
          <p:spPr bwMode="auto">
            <a:xfrm flipV="1">
              <a:off x="1595" y="2854"/>
              <a:ext cx="2072" cy="359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197" name="Rectangle 10"/>
            <p:cNvSpPr>
              <a:spLocks noChangeArrowheads="1"/>
            </p:cNvSpPr>
            <p:nvPr/>
          </p:nvSpPr>
          <p:spPr bwMode="auto">
            <a:xfrm>
              <a:off x="3761" y="2762"/>
              <a:ext cx="170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dirty="0"/>
                <a:t>Cost of providing service</a:t>
              </a:r>
            </a:p>
          </p:txBody>
        </p:sp>
      </p:grpSp>
      <p:grpSp>
        <p:nvGrpSpPr>
          <p:cNvPr id="54283" name="Group 11"/>
          <p:cNvGrpSpPr>
            <a:grpSpLocks/>
          </p:cNvGrpSpPr>
          <p:nvPr/>
        </p:nvGrpSpPr>
        <p:grpSpPr bwMode="auto">
          <a:xfrm>
            <a:off x="1625600" y="1644650"/>
            <a:ext cx="6313488" cy="4367213"/>
            <a:chOff x="1136" y="1148"/>
            <a:chExt cx="3977" cy="2751"/>
          </a:xfrm>
        </p:grpSpPr>
        <p:sp>
          <p:nvSpPr>
            <p:cNvPr id="50192" name="Freeform 12"/>
            <p:cNvSpPr>
              <a:spLocks/>
            </p:cNvSpPr>
            <p:nvPr/>
          </p:nvSpPr>
          <p:spPr bwMode="auto">
            <a:xfrm>
              <a:off x="1328" y="1432"/>
              <a:ext cx="3696" cy="1944"/>
            </a:xfrm>
            <a:custGeom>
              <a:avLst/>
              <a:gdLst>
                <a:gd name="T0" fmla="*/ 0 w 3696"/>
                <a:gd name="T1" fmla="*/ 0 h 1944"/>
                <a:gd name="T2" fmla="*/ 0 w 3696"/>
                <a:gd name="T3" fmla="*/ 1944 h 1944"/>
                <a:gd name="T4" fmla="*/ 3696 w 3696"/>
                <a:gd name="T5" fmla="*/ 1944 h 1944"/>
                <a:gd name="T6" fmla="*/ 0 60000 65536"/>
                <a:gd name="T7" fmla="*/ 0 60000 65536"/>
                <a:gd name="T8" fmla="*/ 0 60000 65536"/>
                <a:gd name="T9" fmla="*/ 0 w 3696"/>
                <a:gd name="T10" fmla="*/ 0 h 1944"/>
                <a:gd name="T11" fmla="*/ 3696 w 3696"/>
                <a:gd name="T12" fmla="*/ 1944 h 19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96" h="1944">
                  <a:moveTo>
                    <a:pt x="0" y="0"/>
                  </a:moveTo>
                  <a:lnTo>
                    <a:pt x="0" y="1944"/>
                  </a:lnTo>
                  <a:lnTo>
                    <a:pt x="3696" y="194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193" name="Rectangle 13"/>
            <p:cNvSpPr>
              <a:spLocks noChangeArrowheads="1"/>
            </p:cNvSpPr>
            <p:nvPr/>
          </p:nvSpPr>
          <p:spPr bwMode="auto">
            <a:xfrm>
              <a:off x="1136" y="1148"/>
              <a:ext cx="415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dirty="0"/>
                <a:t>Cost</a:t>
              </a:r>
            </a:p>
          </p:txBody>
        </p:sp>
        <p:sp>
          <p:nvSpPr>
            <p:cNvPr id="50194" name="Rectangle 14"/>
            <p:cNvSpPr>
              <a:spLocks noChangeArrowheads="1"/>
            </p:cNvSpPr>
            <p:nvPr/>
          </p:nvSpPr>
          <p:spPr bwMode="auto">
            <a:xfrm>
              <a:off x="1198" y="3540"/>
              <a:ext cx="739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dirty="0"/>
                <a:t>Low level</a:t>
              </a:r>
            </a:p>
            <a:p>
              <a:pPr algn="ctr">
                <a:lnSpc>
                  <a:spcPct val="85000"/>
                </a:lnSpc>
              </a:pPr>
              <a:r>
                <a:rPr lang="en-US" dirty="0"/>
                <a:t>of service</a:t>
              </a:r>
            </a:p>
          </p:txBody>
        </p:sp>
        <p:sp>
          <p:nvSpPr>
            <p:cNvPr id="50195" name="Rectangle 15"/>
            <p:cNvSpPr>
              <a:spLocks noChangeArrowheads="1"/>
            </p:cNvSpPr>
            <p:nvPr/>
          </p:nvSpPr>
          <p:spPr bwMode="auto">
            <a:xfrm>
              <a:off x="4358" y="3532"/>
              <a:ext cx="755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dirty="0"/>
                <a:t>High level</a:t>
              </a:r>
            </a:p>
            <a:p>
              <a:pPr algn="ctr">
                <a:lnSpc>
                  <a:spcPct val="85000"/>
                </a:lnSpc>
              </a:pPr>
              <a:r>
                <a:rPr lang="en-US" dirty="0"/>
                <a:t>of service</a:t>
              </a:r>
            </a:p>
          </p:txBody>
        </p:sp>
      </p:grpSp>
      <p:grpSp>
        <p:nvGrpSpPr>
          <p:cNvPr id="54288" name="Group 16"/>
          <p:cNvGrpSpPr>
            <a:grpSpLocks/>
          </p:cNvGrpSpPr>
          <p:nvPr/>
        </p:nvGrpSpPr>
        <p:grpSpPr bwMode="auto">
          <a:xfrm>
            <a:off x="2560638" y="2559050"/>
            <a:ext cx="5297487" cy="2592388"/>
            <a:chOff x="1725" y="1724"/>
            <a:chExt cx="3337" cy="1633"/>
          </a:xfrm>
        </p:grpSpPr>
        <p:sp>
          <p:nvSpPr>
            <p:cNvPr id="23568" name="Freeform 17"/>
            <p:cNvSpPr>
              <a:spLocks/>
            </p:cNvSpPr>
            <p:nvPr/>
          </p:nvSpPr>
          <p:spPr bwMode="auto">
            <a:xfrm>
              <a:off x="1725" y="1724"/>
              <a:ext cx="1952" cy="1496"/>
            </a:xfrm>
            <a:custGeom>
              <a:avLst/>
              <a:gdLst>
                <a:gd name="T0" fmla="*/ 0 w 1842"/>
                <a:gd name="T1" fmla="*/ 0 h 1368"/>
                <a:gd name="T2" fmla="*/ 138 w 1842"/>
                <a:gd name="T3" fmla="*/ 341 h 1368"/>
                <a:gd name="T4" fmla="*/ 310 w 1842"/>
                <a:gd name="T5" fmla="*/ 609 h 1368"/>
                <a:gd name="T6" fmla="*/ 531 w 1842"/>
                <a:gd name="T7" fmla="*/ 884 h 1368"/>
                <a:gd name="T8" fmla="*/ 845 w 1842"/>
                <a:gd name="T9" fmla="*/ 1164 h 1368"/>
                <a:gd name="T10" fmla="*/ 1197 w 1842"/>
                <a:gd name="T11" fmla="*/ 1365 h 1368"/>
                <a:gd name="T12" fmla="*/ 1565 w 1842"/>
                <a:gd name="T13" fmla="*/ 1458 h 1368"/>
                <a:gd name="T14" fmla="*/ 1952 w 1842"/>
                <a:gd name="T15" fmla="*/ 1496 h 13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842" h="1368">
                  <a:moveTo>
                    <a:pt x="0" y="0"/>
                  </a:moveTo>
                  <a:cubicBezTo>
                    <a:pt x="40" y="109"/>
                    <a:pt x="81" y="219"/>
                    <a:pt x="130" y="312"/>
                  </a:cubicBezTo>
                  <a:cubicBezTo>
                    <a:pt x="179" y="405"/>
                    <a:pt x="231" y="474"/>
                    <a:pt x="293" y="557"/>
                  </a:cubicBezTo>
                  <a:cubicBezTo>
                    <a:pt x="355" y="640"/>
                    <a:pt x="417" y="723"/>
                    <a:pt x="501" y="808"/>
                  </a:cubicBezTo>
                  <a:cubicBezTo>
                    <a:pt x="585" y="893"/>
                    <a:pt x="692" y="991"/>
                    <a:pt x="797" y="1064"/>
                  </a:cubicBezTo>
                  <a:cubicBezTo>
                    <a:pt x="902" y="1137"/>
                    <a:pt x="1017" y="1203"/>
                    <a:pt x="1130" y="1248"/>
                  </a:cubicBezTo>
                  <a:cubicBezTo>
                    <a:pt x="1243" y="1293"/>
                    <a:pt x="1358" y="1313"/>
                    <a:pt x="1477" y="1333"/>
                  </a:cubicBezTo>
                  <a:cubicBezTo>
                    <a:pt x="1596" y="1353"/>
                    <a:pt x="1719" y="1360"/>
                    <a:pt x="1842" y="1368"/>
                  </a:cubicBezTo>
                </a:path>
              </a:pathLst>
            </a:custGeom>
            <a:noFill/>
            <a:ln w="76200" cmpd="sng">
              <a:solidFill>
                <a:schemeClr val="accent5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191" name="Rectangle 18"/>
            <p:cNvSpPr>
              <a:spLocks noChangeArrowheads="1"/>
            </p:cNvSpPr>
            <p:nvPr/>
          </p:nvSpPr>
          <p:spPr bwMode="auto">
            <a:xfrm>
              <a:off x="3677" y="3124"/>
              <a:ext cx="138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Cost of waiting time</a:t>
              </a:r>
            </a:p>
          </p:txBody>
        </p:sp>
      </p:grpSp>
      <p:grpSp>
        <p:nvGrpSpPr>
          <p:cNvPr id="54291" name="Group 19"/>
          <p:cNvGrpSpPr>
            <a:grpSpLocks/>
          </p:cNvGrpSpPr>
          <p:nvPr/>
        </p:nvGrpSpPr>
        <p:grpSpPr bwMode="auto">
          <a:xfrm>
            <a:off x="531813" y="3617913"/>
            <a:ext cx="1360487" cy="804862"/>
            <a:chOff x="447" y="2084"/>
            <a:chExt cx="857" cy="507"/>
          </a:xfrm>
        </p:grpSpPr>
        <p:sp>
          <p:nvSpPr>
            <p:cNvPr id="50188" name="Rectangle 20"/>
            <p:cNvSpPr>
              <a:spLocks noChangeArrowheads="1"/>
            </p:cNvSpPr>
            <p:nvPr/>
          </p:nvSpPr>
          <p:spPr bwMode="auto">
            <a:xfrm>
              <a:off x="447" y="2084"/>
              <a:ext cx="706" cy="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dirty="0"/>
                <a:t>Minimum</a:t>
              </a:r>
            </a:p>
            <a:p>
              <a:pPr algn="ctr">
                <a:lnSpc>
                  <a:spcPct val="85000"/>
                </a:lnSpc>
              </a:pPr>
              <a:r>
                <a:rPr lang="en-US" dirty="0"/>
                <a:t>Total</a:t>
              </a:r>
            </a:p>
            <a:p>
              <a:pPr algn="ctr">
                <a:lnSpc>
                  <a:spcPct val="85000"/>
                </a:lnSpc>
              </a:pPr>
              <a:r>
                <a:rPr lang="en-US" dirty="0"/>
                <a:t>cost</a:t>
              </a:r>
            </a:p>
          </p:txBody>
        </p:sp>
        <p:sp>
          <p:nvSpPr>
            <p:cNvPr id="50189" name="Line 21"/>
            <p:cNvSpPr>
              <a:spLocks noChangeShapeType="1"/>
            </p:cNvSpPr>
            <p:nvPr/>
          </p:nvSpPr>
          <p:spPr bwMode="auto">
            <a:xfrm>
              <a:off x="1144" y="2336"/>
              <a:ext cx="1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54294" name="Group 22"/>
          <p:cNvGrpSpPr>
            <a:grpSpLocks/>
          </p:cNvGrpSpPr>
          <p:nvPr/>
        </p:nvGrpSpPr>
        <p:grpSpPr bwMode="auto">
          <a:xfrm>
            <a:off x="4471988" y="5219700"/>
            <a:ext cx="1454150" cy="842963"/>
            <a:chOff x="2146" y="3400"/>
            <a:chExt cx="916" cy="531"/>
          </a:xfrm>
        </p:grpSpPr>
        <p:sp>
          <p:nvSpPr>
            <p:cNvPr id="50186" name="Rectangle 23"/>
            <p:cNvSpPr>
              <a:spLocks noChangeArrowheads="1"/>
            </p:cNvSpPr>
            <p:nvPr/>
          </p:nvSpPr>
          <p:spPr bwMode="auto">
            <a:xfrm>
              <a:off x="2146" y="3572"/>
              <a:ext cx="916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dirty="0"/>
                <a:t>Optimal</a:t>
              </a:r>
            </a:p>
            <a:p>
              <a:pPr algn="ctr">
                <a:lnSpc>
                  <a:spcPct val="85000"/>
                </a:lnSpc>
              </a:pPr>
              <a:r>
                <a:rPr lang="en-US" dirty="0"/>
                <a:t>service level</a:t>
              </a:r>
            </a:p>
          </p:txBody>
        </p:sp>
        <p:sp>
          <p:nvSpPr>
            <p:cNvPr id="50187" name="Line 24"/>
            <p:cNvSpPr>
              <a:spLocks noChangeShapeType="1"/>
            </p:cNvSpPr>
            <p:nvPr/>
          </p:nvSpPr>
          <p:spPr bwMode="auto">
            <a:xfrm rot="-5400000">
              <a:off x="2536" y="3480"/>
              <a:ext cx="1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150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4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10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5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54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MS PGothic" charset="0"/>
                <a:cs typeface="MS PGothic" charset="0"/>
              </a:rPr>
              <a:t>Queuing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40000"/>
              </a:spcAft>
              <a:buClr>
                <a:schemeClr val="tx1"/>
              </a:buClr>
              <a:buSzPct val="100000"/>
            </a:pPr>
            <a:r>
              <a:rPr lang="en-US" dirty="0">
                <a:solidFill>
                  <a:srgbClr val="FF0000"/>
                </a:solidFill>
                <a:ea typeface="MS PGothic" charset="0"/>
                <a:cs typeface="MS PGothic" charset="0"/>
              </a:rPr>
              <a:t>The four queuing models that follow all assume</a:t>
            </a:r>
            <a:r>
              <a:rPr lang="en-US" dirty="0" smtClean="0">
                <a:solidFill>
                  <a:srgbClr val="FF0000"/>
                </a:solidFill>
                <a:ea typeface="MS PGothic" charset="0"/>
                <a:cs typeface="MS PGothic" charset="0"/>
              </a:rPr>
              <a:t>:</a:t>
            </a:r>
            <a:endParaRPr lang="en-US" dirty="0" smtClean="0">
              <a:ea typeface="MS PGothic" charset="0"/>
              <a:cs typeface="MS PGothic" charset="0"/>
            </a:endParaRPr>
          </a:p>
          <a:p>
            <a:pPr lvl="1">
              <a:lnSpc>
                <a:spcPct val="90000"/>
              </a:lnSpc>
              <a:spcAft>
                <a:spcPct val="40000"/>
              </a:spcAft>
              <a:buClr>
                <a:schemeClr val="tx1"/>
              </a:buClr>
              <a:buSzPct val="100000"/>
              <a:buFont typeface="Arial" charset="0"/>
              <a:buAutoNum type="arabicPeriod"/>
            </a:pPr>
            <a:r>
              <a:rPr lang="en-US" dirty="0" smtClean="0">
                <a:ea typeface="MS PGothic" charset="0"/>
                <a:cs typeface="MS PGothic" charset="0"/>
              </a:rPr>
              <a:t>Poisson </a:t>
            </a:r>
            <a:r>
              <a:rPr lang="en-US" dirty="0">
                <a:ea typeface="MS PGothic" charset="0"/>
                <a:cs typeface="MS PGothic" charset="0"/>
              </a:rPr>
              <a:t>distribution arrivals</a:t>
            </a:r>
          </a:p>
          <a:p>
            <a:pPr lvl="1">
              <a:lnSpc>
                <a:spcPct val="90000"/>
              </a:lnSpc>
              <a:spcAft>
                <a:spcPct val="40000"/>
              </a:spcAft>
              <a:buClr>
                <a:schemeClr val="tx1"/>
              </a:buClr>
              <a:buSzPct val="100000"/>
              <a:buFont typeface="Arial" charset="0"/>
              <a:buAutoNum type="arabicPeriod"/>
            </a:pPr>
            <a:r>
              <a:rPr lang="en-US" dirty="0">
                <a:ea typeface="MS PGothic" charset="0"/>
                <a:cs typeface="MS PGothic" charset="0"/>
              </a:rPr>
              <a:t>FIFO discipline</a:t>
            </a:r>
          </a:p>
          <a:p>
            <a:pPr lvl="1">
              <a:lnSpc>
                <a:spcPct val="90000"/>
              </a:lnSpc>
              <a:spcAft>
                <a:spcPct val="40000"/>
              </a:spcAft>
              <a:buClr>
                <a:schemeClr val="tx1"/>
              </a:buClr>
              <a:buSzPct val="100000"/>
              <a:buFont typeface="Arial" charset="0"/>
              <a:buAutoNum type="arabicPeriod"/>
            </a:pPr>
            <a:r>
              <a:rPr lang="en-US" dirty="0">
                <a:ea typeface="MS PGothic" charset="0"/>
                <a:cs typeface="MS PGothic" charset="0"/>
              </a:rPr>
              <a:t>A single-service phase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5D4EDD-6E24-774D-A8B8-BDDB611A773D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1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Arial" charset="0"/>
                <a:ea typeface="MS PGothic" charset="0"/>
                <a:cs typeface="MS PGothic" charset="0"/>
              </a:rPr>
              <a:t>Queuing Models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5D4EDD-6E24-774D-A8B8-BDDB611A773D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420333"/>
              </p:ext>
            </p:extLst>
          </p:nvPr>
        </p:nvGraphicFramePr>
        <p:xfrm>
          <a:off x="180939" y="1969738"/>
          <a:ext cx="8787414" cy="3458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638">
                  <a:extLst>
                    <a:ext uri="{9D8B030D-6E8A-4147-A177-3AD203B41FA5}">
                      <a16:colId xmlns:a16="http://schemas.microsoft.com/office/drawing/2014/main" val="3052193683"/>
                    </a:ext>
                  </a:extLst>
                </a:gridCol>
                <a:gridCol w="1469370">
                  <a:extLst>
                    <a:ext uri="{9D8B030D-6E8A-4147-A177-3AD203B41FA5}">
                      <a16:colId xmlns:a16="http://schemas.microsoft.com/office/drawing/2014/main" val="1311419284"/>
                    </a:ext>
                  </a:extLst>
                </a:gridCol>
                <a:gridCol w="1546201">
                  <a:extLst>
                    <a:ext uri="{9D8B030D-6E8A-4147-A177-3AD203B41FA5}">
                      <a16:colId xmlns:a16="http://schemas.microsoft.com/office/drawing/2014/main" val="2713210023"/>
                    </a:ext>
                  </a:extLst>
                </a:gridCol>
                <a:gridCol w="1114033">
                  <a:extLst>
                    <a:ext uri="{9D8B030D-6E8A-4147-A177-3AD203B41FA5}">
                      <a16:colId xmlns:a16="http://schemas.microsoft.com/office/drawing/2014/main" val="4073643728"/>
                    </a:ext>
                  </a:extLst>
                </a:gridCol>
                <a:gridCol w="777902">
                  <a:extLst>
                    <a:ext uri="{9D8B030D-6E8A-4147-A177-3AD203B41FA5}">
                      <a16:colId xmlns:a16="http://schemas.microsoft.com/office/drawing/2014/main" val="3568719324"/>
                    </a:ext>
                  </a:extLst>
                </a:gridCol>
                <a:gridCol w="1229278">
                  <a:extLst>
                    <a:ext uri="{9D8B030D-6E8A-4147-A177-3AD203B41FA5}">
                      <a16:colId xmlns:a16="http://schemas.microsoft.com/office/drawing/2014/main" val="4084081967"/>
                    </a:ext>
                  </a:extLst>
                </a:gridCol>
                <a:gridCol w="979627">
                  <a:extLst>
                    <a:ext uri="{9D8B030D-6E8A-4147-A177-3AD203B41FA5}">
                      <a16:colId xmlns:a16="http://schemas.microsoft.com/office/drawing/2014/main" val="1791403319"/>
                    </a:ext>
                  </a:extLst>
                </a:gridCol>
                <a:gridCol w="1056365">
                  <a:extLst>
                    <a:ext uri="{9D8B030D-6E8A-4147-A177-3AD203B41FA5}">
                      <a16:colId xmlns:a16="http://schemas.microsoft.com/office/drawing/2014/main" val="2621178977"/>
                    </a:ext>
                  </a:extLst>
                </a:gridCol>
              </a:tblGrid>
              <a:tr h="76291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u="none" strike="noStrike" dirty="0">
                          <a:effectLst/>
                        </a:rPr>
                        <a:t>MODEL</a:t>
                      </a:r>
                      <a:endParaRPr lang="en-US" sz="15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55" marR="4755" marT="475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u="none" strike="noStrike">
                          <a:effectLst/>
                        </a:rPr>
                        <a:t>NAME</a:t>
                      </a:r>
                      <a:endParaRPr lang="en-US" sz="15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55" marR="4755" marT="475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u="none" strike="noStrike">
                          <a:effectLst/>
                        </a:rPr>
                        <a:t>EXAMPLE</a:t>
                      </a:r>
                      <a:endParaRPr lang="en-US" sz="15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55" marR="4755" marT="475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u="none" strike="noStrike">
                          <a:effectLst/>
                        </a:rPr>
                        <a:t>NUMBER OF SERVERS (CHANNELS)</a:t>
                      </a:r>
                      <a:endParaRPr lang="en-US" sz="15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55" marR="4755" marT="475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u="none" strike="noStrike">
                          <a:effectLst/>
                        </a:rPr>
                        <a:t>NUMBER OF PHASES</a:t>
                      </a:r>
                      <a:endParaRPr lang="en-US" sz="15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55" marR="4755" marT="475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u="none" strike="noStrike">
                          <a:effectLst/>
                        </a:rPr>
                        <a:t>ARRIVAL RATE PATTERN</a:t>
                      </a:r>
                      <a:endParaRPr lang="en-US" sz="15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55" marR="4755" marT="475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u="none" strike="noStrike">
                          <a:effectLst/>
                        </a:rPr>
                        <a:t>SERVICE TIME PATTERN</a:t>
                      </a:r>
                      <a:endParaRPr lang="en-US" sz="15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55" marR="4755" marT="475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u="none" strike="noStrike">
                          <a:effectLst/>
                        </a:rPr>
                        <a:t>POPULATION SIZE</a:t>
                      </a:r>
                      <a:endParaRPr lang="en-US" sz="15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55" marR="4755" marT="4755" marB="0" anchor="b"/>
                </a:tc>
                <a:extLst>
                  <a:ext uri="{0D108BD9-81ED-4DB2-BD59-A6C34878D82A}">
                    <a16:rowId xmlns:a16="http://schemas.microsoft.com/office/drawing/2014/main" val="4060959824"/>
                  </a:ext>
                </a:extLst>
              </a:tr>
              <a:tr h="6815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>
                          <a:effectLst/>
                        </a:rPr>
                        <a:t>A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55" marR="4755" marT="47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>
                          <a:effectLst/>
                        </a:rPr>
                        <a:t>Single-server system (M/M/1)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55" marR="4755" marT="47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>
                          <a:effectLst/>
                        </a:rPr>
                        <a:t>Information counter at department store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55" marR="4755" marT="47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>
                          <a:effectLst/>
                        </a:rPr>
                        <a:t>Single 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55" marR="4755" marT="47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>
                          <a:effectLst/>
                        </a:rPr>
                        <a:t>Single 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55" marR="4755" marT="47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>
                          <a:effectLst/>
                        </a:rPr>
                        <a:t>Poisson 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55" marR="4755" marT="47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>
                          <a:effectLst/>
                        </a:rPr>
                        <a:t>Negative exponential 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55" marR="4755" marT="47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>
                          <a:effectLst/>
                        </a:rPr>
                        <a:t>Unlimited 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55" marR="4755" marT="4755" marB="0" anchor="ctr"/>
                </a:tc>
                <a:extLst>
                  <a:ext uri="{0D108BD9-81ED-4DB2-BD59-A6C34878D82A}">
                    <a16:rowId xmlns:a16="http://schemas.microsoft.com/office/drawing/2014/main" val="1461879906"/>
                  </a:ext>
                </a:extLst>
              </a:tr>
              <a:tr h="57375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>
                          <a:effectLst/>
                        </a:rPr>
                        <a:t>B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55" marR="4755" marT="47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>
                          <a:effectLst/>
                        </a:rPr>
                        <a:t>Multiple-server (M/M/S)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55" marR="4755" marT="47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>
                          <a:effectLst/>
                        </a:rPr>
                        <a:t>Airline ticket counter 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55" marR="4755" marT="47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>
                          <a:effectLst/>
                        </a:rPr>
                        <a:t>Multi-server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55" marR="4755" marT="47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>
                          <a:effectLst/>
                        </a:rPr>
                        <a:t>Single 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55" marR="4755" marT="47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>
                          <a:effectLst/>
                        </a:rPr>
                        <a:t>Poisson 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55" marR="4755" marT="47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>
                          <a:effectLst/>
                        </a:rPr>
                        <a:t>Negative exponential 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55" marR="4755" marT="47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>
                          <a:effectLst/>
                        </a:rPr>
                        <a:t>Unlimited 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55" marR="4755" marT="4755" marB="0" anchor="ctr"/>
                </a:tc>
                <a:extLst>
                  <a:ext uri="{0D108BD9-81ED-4DB2-BD59-A6C34878D82A}">
                    <a16:rowId xmlns:a16="http://schemas.microsoft.com/office/drawing/2014/main" val="2671515179"/>
                  </a:ext>
                </a:extLst>
              </a:tr>
              <a:tr h="57375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>
                          <a:effectLst/>
                        </a:rPr>
                        <a:t>C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55" marR="4755" marT="47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>
                          <a:effectLst/>
                        </a:rPr>
                        <a:t>Constant-service (M/D/1)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55" marR="4755" marT="47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>
                          <a:effectLst/>
                        </a:rPr>
                        <a:t>Automated car wash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55" marR="4755" marT="47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>
                          <a:effectLst/>
                        </a:rPr>
                        <a:t>Single 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55" marR="4755" marT="47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>
                          <a:effectLst/>
                        </a:rPr>
                        <a:t>Single 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55" marR="4755" marT="47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>
                          <a:effectLst/>
                        </a:rPr>
                        <a:t>Poisson 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55" marR="4755" marT="47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>
                          <a:effectLst/>
                        </a:rPr>
                        <a:t>Constant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55" marR="4755" marT="47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>
                          <a:effectLst/>
                        </a:rPr>
                        <a:t>Unlimited 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55" marR="4755" marT="4755" marB="0" anchor="ctr"/>
                </a:tc>
                <a:extLst>
                  <a:ext uri="{0D108BD9-81ED-4DB2-BD59-A6C34878D82A}">
                    <a16:rowId xmlns:a16="http://schemas.microsoft.com/office/drawing/2014/main" val="370672428"/>
                  </a:ext>
                </a:extLst>
              </a:tr>
              <a:tr h="8574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>
                          <a:effectLst/>
                        </a:rPr>
                        <a:t>D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55" marR="4755" marT="47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>
                          <a:effectLst/>
                        </a:rPr>
                        <a:t>Finite population (M/M/1 with finite source)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55" marR="4755" marT="47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>
                          <a:effectLst/>
                        </a:rPr>
                        <a:t>Shop with only a dozen machines that might break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55" marR="4755" marT="47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>
                          <a:effectLst/>
                        </a:rPr>
                        <a:t>Single 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55" marR="4755" marT="47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>
                          <a:effectLst/>
                        </a:rPr>
                        <a:t>Single 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55" marR="4755" marT="47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>
                          <a:effectLst/>
                        </a:rPr>
                        <a:t>Poisson 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55" marR="4755" marT="47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>
                          <a:effectLst/>
                        </a:rPr>
                        <a:t>Negative exponential 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55" marR="4755" marT="47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 dirty="0">
                          <a:effectLst/>
                        </a:rPr>
                        <a:t>Limited 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55" marR="4755" marT="4755" marB="0" anchor="ctr"/>
                </a:tc>
                <a:extLst>
                  <a:ext uri="{0D108BD9-81ED-4DB2-BD59-A6C34878D82A}">
                    <a16:rowId xmlns:a16="http://schemas.microsoft.com/office/drawing/2014/main" val="144209945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5435221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i="1" dirty="0" smtClean="0"/>
              <a:t>All assume FIFO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36628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Types of Queues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What type of queuing model might be used for the following examples?</a:t>
            </a:r>
          </a:p>
          <a:p>
            <a:pPr lvl="1"/>
            <a:r>
              <a:rPr lang="en-US" dirty="0" smtClean="0"/>
              <a:t>Wal-Mart checkout</a:t>
            </a:r>
          </a:p>
          <a:p>
            <a:pPr lvl="1"/>
            <a:r>
              <a:rPr lang="en-US" dirty="0" smtClean="0"/>
              <a:t>Environmental consulting company</a:t>
            </a:r>
          </a:p>
          <a:p>
            <a:pPr lvl="1"/>
            <a:r>
              <a:rPr lang="en-US" dirty="0" smtClean="0"/>
              <a:t>Car assembly line</a:t>
            </a:r>
          </a:p>
          <a:p>
            <a:pPr lvl="1"/>
            <a:r>
              <a:rPr lang="en-US" dirty="0" smtClean="0"/>
              <a:t>Doctor’s office – No emergencies</a:t>
            </a:r>
          </a:p>
          <a:p>
            <a:pPr lvl="1"/>
            <a:r>
              <a:rPr lang="en-US" dirty="0" smtClean="0"/>
              <a:t>Doctor’s office – with emergencies</a:t>
            </a:r>
          </a:p>
          <a:p>
            <a:pPr lvl="1"/>
            <a:r>
              <a:rPr lang="en-US" dirty="0" smtClean="0"/>
              <a:t>Traffic jam</a:t>
            </a:r>
            <a:endParaRPr lang="en-US" dirty="0"/>
          </a:p>
          <a:p>
            <a:pPr lvl="1"/>
            <a:r>
              <a:rPr lang="en-US" dirty="0" smtClean="0"/>
              <a:t>A photographer taking individual pictures for a sports team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5D4EDD-6E24-774D-A8B8-BDDB611A773D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47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Types of Queues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500" dirty="0" smtClean="0"/>
              <a:t>What type of queuing model might be used for the following examples?</a:t>
            </a:r>
          </a:p>
          <a:p>
            <a:pPr lvl="1"/>
            <a:r>
              <a:rPr lang="en-US" sz="3100" dirty="0" smtClean="0"/>
              <a:t>Wal-Mart checkout: A or B</a:t>
            </a:r>
          </a:p>
          <a:p>
            <a:pPr lvl="1"/>
            <a:r>
              <a:rPr lang="en-US" sz="3100" dirty="0" smtClean="0"/>
              <a:t>Environmental consulting company: B</a:t>
            </a:r>
          </a:p>
          <a:p>
            <a:pPr lvl="1"/>
            <a:r>
              <a:rPr lang="en-US" sz="3100" dirty="0" smtClean="0"/>
              <a:t>Car assembly line: C</a:t>
            </a:r>
          </a:p>
          <a:p>
            <a:pPr lvl="1"/>
            <a:r>
              <a:rPr lang="en-US" sz="3100" dirty="0" smtClean="0"/>
              <a:t>Doctor’s office – No emergencies: A</a:t>
            </a:r>
          </a:p>
          <a:p>
            <a:pPr lvl="1"/>
            <a:r>
              <a:rPr lang="en-US" sz="3100" dirty="0" smtClean="0"/>
              <a:t>Doctor’s office – With emergencies: B</a:t>
            </a:r>
          </a:p>
          <a:p>
            <a:pPr lvl="1"/>
            <a:r>
              <a:rPr lang="en-US" sz="3100" dirty="0" smtClean="0"/>
              <a:t>Traffic jam: A, B, or C</a:t>
            </a:r>
            <a:endParaRPr lang="en-US" sz="3100" dirty="0"/>
          </a:p>
          <a:p>
            <a:pPr lvl="1"/>
            <a:r>
              <a:rPr lang="en-US" sz="3100" dirty="0" smtClean="0"/>
              <a:t>A photographer taking individual pictures for a sports team: 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5D4EDD-6E24-774D-A8B8-BDDB611A773D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55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MS PGothic" charset="0"/>
                <a:cs typeface="MS PGothic" charset="0"/>
              </a:rPr>
              <a:t>Model A – Single-Server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SzPct val="100000"/>
            </a:pPr>
            <a:r>
              <a:rPr lang="en-US" dirty="0"/>
              <a:t>Arrivals are served on a </a:t>
            </a:r>
            <a:r>
              <a:rPr lang="en-US" dirty="0">
                <a:solidFill>
                  <a:srgbClr val="FF0000"/>
                </a:solidFill>
              </a:rPr>
              <a:t>FIFO</a:t>
            </a:r>
            <a:r>
              <a:rPr lang="en-US" dirty="0"/>
              <a:t> </a:t>
            </a:r>
            <a:r>
              <a:rPr lang="en-US" dirty="0" smtClean="0"/>
              <a:t>basis</a:t>
            </a:r>
          </a:p>
          <a:p>
            <a:pPr lvl="1">
              <a:buSzPct val="100000"/>
            </a:pPr>
            <a:r>
              <a:rPr lang="en-US" dirty="0" smtClean="0"/>
              <a:t>Every </a:t>
            </a:r>
            <a:r>
              <a:rPr lang="en-US" dirty="0"/>
              <a:t>arrival waits to be served regardless of the length of the </a:t>
            </a:r>
            <a:r>
              <a:rPr lang="en-US" dirty="0" smtClean="0"/>
              <a:t>queue</a:t>
            </a:r>
            <a:endParaRPr lang="en-US" dirty="0"/>
          </a:p>
          <a:p>
            <a:pPr>
              <a:buSzPct val="100000"/>
            </a:pPr>
            <a:r>
              <a:rPr lang="en-US" dirty="0"/>
              <a:t>Arrivals are </a:t>
            </a:r>
            <a:r>
              <a:rPr lang="en-US" dirty="0">
                <a:solidFill>
                  <a:srgbClr val="FF0000"/>
                </a:solidFill>
              </a:rPr>
              <a:t>independent of preceding </a:t>
            </a:r>
            <a:r>
              <a:rPr lang="en-US" dirty="0" smtClean="0">
                <a:solidFill>
                  <a:srgbClr val="FF0000"/>
                </a:solidFill>
              </a:rPr>
              <a:t>arrivals</a:t>
            </a:r>
          </a:p>
          <a:p>
            <a:pPr>
              <a:buSzPct val="100000"/>
            </a:pPr>
            <a:r>
              <a:rPr lang="en-US" dirty="0" smtClean="0"/>
              <a:t>Average </a:t>
            </a:r>
            <a:r>
              <a:rPr lang="en-US" dirty="0"/>
              <a:t>number of </a:t>
            </a:r>
            <a:r>
              <a:rPr lang="en-US" dirty="0">
                <a:solidFill>
                  <a:srgbClr val="FF0000"/>
                </a:solidFill>
              </a:rPr>
              <a:t>arrivals does not change </a:t>
            </a:r>
            <a:r>
              <a:rPr lang="en-US" dirty="0"/>
              <a:t>over time</a:t>
            </a:r>
          </a:p>
          <a:p>
            <a:pPr>
              <a:buSzPct val="100000"/>
            </a:pPr>
            <a:r>
              <a:rPr lang="en-US" dirty="0"/>
              <a:t>Arrivals are described by a </a:t>
            </a:r>
            <a:r>
              <a:rPr lang="en-US" dirty="0">
                <a:solidFill>
                  <a:srgbClr val="FF0000"/>
                </a:solidFill>
              </a:rPr>
              <a:t>Poisson</a:t>
            </a:r>
            <a:r>
              <a:rPr lang="en-US" dirty="0"/>
              <a:t> probability </a:t>
            </a:r>
            <a:r>
              <a:rPr lang="en-US" dirty="0" smtClean="0"/>
              <a:t>distribution</a:t>
            </a:r>
          </a:p>
          <a:p>
            <a:pPr>
              <a:buSzPct val="100000"/>
            </a:pPr>
            <a:r>
              <a:rPr lang="en-US" dirty="0" smtClean="0"/>
              <a:t>Come </a:t>
            </a:r>
            <a:r>
              <a:rPr lang="en-US" dirty="0"/>
              <a:t>from an </a:t>
            </a:r>
            <a:r>
              <a:rPr lang="en-US" dirty="0">
                <a:solidFill>
                  <a:srgbClr val="FF0000"/>
                </a:solidFill>
              </a:rPr>
              <a:t>infinite population</a:t>
            </a:r>
          </a:p>
          <a:p>
            <a:pPr>
              <a:buSzPct val="100000"/>
            </a:pPr>
            <a:r>
              <a:rPr lang="en-US" dirty="0">
                <a:solidFill>
                  <a:srgbClr val="FF0000"/>
                </a:solidFill>
              </a:rPr>
              <a:t>Service times vary</a:t>
            </a:r>
            <a:r>
              <a:rPr lang="en-US" dirty="0"/>
              <a:t> from one customer to the next and are </a:t>
            </a:r>
            <a:r>
              <a:rPr lang="en-US" dirty="0">
                <a:solidFill>
                  <a:srgbClr val="FF0000"/>
                </a:solidFill>
              </a:rPr>
              <a:t>independent</a:t>
            </a:r>
            <a:r>
              <a:rPr lang="en-US" dirty="0"/>
              <a:t> of one </a:t>
            </a:r>
            <a:r>
              <a:rPr lang="en-US" dirty="0" smtClean="0"/>
              <a:t>another</a:t>
            </a:r>
          </a:p>
          <a:p>
            <a:pPr lvl="1">
              <a:buSzPct val="100000"/>
            </a:pPr>
            <a:r>
              <a:rPr lang="en-US" dirty="0" smtClean="0"/>
              <a:t>But </a:t>
            </a:r>
            <a:r>
              <a:rPr lang="en-US" dirty="0">
                <a:solidFill>
                  <a:srgbClr val="FF0000"/>
                </a:solidFill>
              </a:rPr>
              <a:t>average rate is known</a:t>
            </a:r>
          </a:p>
          <a:p>
            <a:pPr>
              <a:buSzPct val="100000"/>
            </a:pPr>
            <a:r>
              <a:rPr lang="en-US" dirty="0"/>
              <a:t>Service times occur according to the negative exponential distribution</a:t>
            </a:r>
          </a:p>
          <a:p>
            <a:pPr>
              <a:buSzPct val="100000"/>
            </a:pPr>
            <a:r>
              <a:rPr lang="en-US" b="1" i="1" u="sng" dirty="0">
                <a:solidFill>
                  <a:srgbClr val="0000FF"/>
                </a:solidFill>
              </a:rPr>
              <a:t>The service rate is faster than the arrival rate</a:t>
            </a:r>
          </a:p>
          <a:p>
            <a:pPr>
              <a:buSzPct val="100000"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958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Queuing Theory</a:t>
            </a:r>
          </a:p>
          <a:p>
            <a:r>
              <a:rPr lang="en-US" dirty="0" smtClean="0"/>
              <a:t>Characteristics of a Waiting-Line System</a:t>
            </a:r>
          </a:p>
          <a:p>
            <a:r>
              <a:rPr lang="en-US" dirty="0" smtClean="0"/>
              <a:t>Queuing Costs</a:t>
            </a:r>
          </a:p>
          <a:p>
            <a:r>
              <a:rPr lang="en-US" dirty="0" smtClean="0"/>
              <a:t>The Variety of Queuing Models</a:t>
            </a:r>
          </a:p>
          <a:p>
            <a:r>
              <a:rPr lang="en-US" dirty="0" smtClean="0"/>
              <a:t>Other Queuing Approaches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075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34264" y="1385319"/>
            <a:ext cx="8471408" cy="4955921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MS PGothic" charset="0"/>
                <a:cs typeface="MS PGothic" charset="0"/>
              </a:rPr>
              <a:t>Model A – Single-Server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827519"/>
              </p:ext>
            </p:extLst>
          </p:nvPr>
        </p:nvGraphicFramePr>
        <p:xfrm>
          <a:off x="416560" y="1468695"/>
          <a:ext cx="8288528" cy="2663190"/>
        </p:xfrm>
        <a:graphic>
          <a:graphicData uri="http://schemas.openxmlformats.org/drawingml/2006/table">
            <a:tbl>
              <a:tblPr/>
              <a:tblGrid>
                <a:gridCol w="604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1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220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TABLE D.3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Queuing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Information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for Model A: Single-Server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System,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M/M/1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λ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66700" marR="0" lvl="0" indent="-266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=	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average number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of arrivals per time period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μ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66700" marR="0" lvl="0" indent="-266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=	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average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number of people or items served per time period (average service rate)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66700" marR="0" lvl="0" indent="-266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=	average number of units (customers) in the system (waiting and being served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)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W</a:t>
                      </a:r>
                      <a:r>
                        <a:rPr kumimoji="0" lang="en-US" sz="18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66700" marR="0" lvl="0" indent="-266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=	average time a unit spends in the system (waiting time plus service time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)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56366"/>
              </p:ext>
            </p:extLst>
          </p:nvPr>
        </p:nvGraphicFramePr>
        <p:xfrm>
          <a:off x="417511" y="4135314"/>
          <a:ext cx="8287498" cy="1114425"/>
        </p:xfrm>
        <a:graphic>
          <a:graphicData uri="http://schemas.openxmlformats.org/drawingml/2006/table">
            <a:tbl>
              <a:tblPr/>
              <a:tblGrid>
                <a:gridCol w="604726">
                  <a:extLst>
                    <a:ext uri="{9D8B030D-6E8A-4147-A177-3AD203B41FA5}">
                      <a16:colId xmlns:a16="http://schemas.microsoft.com/office/drawing/2014/main" val="273157521"/>
                    </a:ext>
                  </a:extLst>
                </a:gridCol>
                <a:gridCol w="7682772">
                  <a:extLst>
                    <a:ext uri="{9D8B030D-6E8A-4147-A177-3AD203B41FA5}">
                      <a16:colId xmlns:a16="http://schemas.microsoft.com/office/drawing/2014/main" val="2040048684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q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EE9"/>
                    </a:solidFill>
                  </a:tcPr>
                </a:tc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=	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average number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of units waiting in the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queue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02245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W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q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=	average time a unit spends waiting in the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queue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69676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Ρ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EE9"/>
                    </a:solidFill>
                  </a:tcPr>
                </a:tc>
                <a:tc>
                  <a:txBody>
                    <a:bodyPr/>
                    <a:lstStyle/>
                    <a:p>
                      <a:pPr marL="266700" marR="0" lvl="0" indent="-26670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=	utilization factor for the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system: 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82104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83707"/>
              </p:ext>
            </p:extLst>
          </p:nvPr>
        </p:nvGraphicFramePr>
        <p:xfrm>
          <a:off x="417512" y="5256270"/>
          <a:ext cx="8287497" cy="1011555"/>
        </p:xfrm>
        <a:graphic>
          <a:graphicData uri="http://schemas.openxmlformats.org/drawingml/2006/table">
            <a:tbl>
              <a:tblPr/>
              <a:tblGrid>
                <a:gridCol w="720562">
                  <a:extLst>
                    <a:ext uri="{9D8B030D-6E8A-4147-A177-3AD203B41FA5}">
                      <a16:colId xmlns:a16="http://schemas.microsoft.com/office/drawing/2014/main" val="2519639413"/>
                    </a:ext>
                  </a:extLst>
                </a:gridCol>
                <a:gridCol w="997808">
                  <a:extLst>
                    <a:ext uri="{9D8B030D-6E8A-4147-A177-3AD203B41FA5}">
                      <a16:colId xmlns:a16="http://schemas.microsoft.com/office/drawing/2014/main" val="3239901421"/>
                    </a:ext>
                  </a:extLst>
                </a:gridCol>
                <a:gridCol w="6569127">
                  <a:extLst>
                    <a:ext uri="{9D8B030D-6E8A-4147-A177-3AD203B41FA5}">
                      <a16:colId xmlns:a16="http://schemas.microsoft.com/office/drawing/2014/main" val="4241327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66700" marR="0" lvl="0" indent="-26670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=	Probability of 0 units in the system (that is, the service unit is idle)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3505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n&gt;k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66700" marR="0" lvl="0" indent="-26670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=	probability of more than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k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units in the system, where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is the number of units in the system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86981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46612" y="6400412"/>
            <a:ext cx="41120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NOTE: For reference, equations can be found in the book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95962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457200" y="1782763"/>
            <a:ext cx="82550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314700" indent="-3314700">
              <a:spcAft>
                <a:spcPts val="0"/>
              </a:spcAft>
              <a:tabLst>
                <a:tab pos="381000" algn="r"/>
                <a:tab pos="482600" algn="l"/>
                <a:tab pos="762000" algn="l"/>
                <a:tab pos="4381500" algn="l"/>
                <a:tab pos="4673600" algn="l"/>
              </a:tabLst>
            </a:pPr>
            <a:r>
              <a:rPr lang="en-US" sz="2400" dirty="0" smtClean="0">
                <a:sym typeface="Symbol" charset="0"/>
              </a:rPr>
              <a:t>A car mechanic has the following data:</a:t>
            </a:r>
            <a:r>
              <a:rPr lang="en-US" sz="2400" dirty="0">
                <a:sym typeface="Symbol" charset="0"/>
              </a:rPr>
              <a:t>	</a:t>
            </a:r>
            <a:endParaRPr lang="en-US" sz="2400" dirty="0" smtClean="0">
              <a:sym typeface="Symbol" charset="0"/>
            </a:endParaRPr>
          </a:p>
          <a:p>
            <a:pPr marL="3314700" indent="-3314700">
              <a:spcAft>
                <a:spcPts val="0"/>
              </a:spcAft>
              <a:tabLst>
                <a:tab pos="381000" algn="r"/>
                <a:tab pos="482600" algn="l"/>
                <a:tab pos="762000" algn="l"/>
                <a:tab pos="4381500" algn="l"/>
                <a:tab pos="4673600" algn="l"/>
              </a:tabLst>
            </a:pPr>
            <a:r>
              <a:rPr lang="en-US" sz="2400" dirty="0" smtClean="0">
                <a:sym typeface="Symbol" charset="0"/>
              </a:rPr>
              <a:t>	=</a:t>
            </a:r>
            <a:r>
              <a:rPr lang="en-US" sz="2400" dirty="0">
                <a:sym typeface="Symbol" charset="0"/>
              </a:rPr>
              <a:t>	2 cars </a:t>
            </a:r>
            <a:r>
              <a:rPr lang="en-US" sz="2400" dirty="0" smtClean="0">
                <a:sym typeface="Symbol" charset="0"/>
              </a:rPr>
              <a:t>arriving/hour;</a:t>
            </a:r>
            <a:r>
              <a:rPr lang="en-US" sz="2400" dirty="0">
                <a:sym typeface="Symbol" charset="0"/>
              </a:rPr>
              <a:t>	</a:t>
            </a:r>
            <a:r>
              <a:rPr lang="en-US" sz="2400" dirty="0" smtClean="0">
                <a:latin typeface="Times New Roman" charset="0"/>
                <a:cs typeface="Times New Roman" charset="0"/>
                <a:sym typeface="Symbol" charset="0"/>
              </a:rPr>
              <a:t>µ</a:t>
            </a:r>
            <a:r>
              <a:rPr lang="en-US" sz="2400" dirty="0" smtClean="0">
                <a:sym typeface="Symbol" charset="0"/>
              </a:rPr>
              <a:t>= </a:t>
            </a:r>
            <a:r>
              <a:rPr lang="en-US" sz="2400" dirty="0">
                <a:sym typeface="Symbol" charset="0"/>
              </a:rPr>
              <a:t>3 cars </a:t>
            </a:r>
            <a:r>
              <a:rPr lang="en-US" sz="2400" dirty="0" smtClean="0">
                <a:sym typeface="Symbol" charset="0"/>
              </a:rPr>
              <a:t>serviced/hour</a:t>
            </a:r>
          </a:p>
          <a:p>
            <a:pPr marL="3314700" indent="-3314700">
              <a:spcAft>
                <a:spcPts val="0"/>
              </a:spcAft>
              <a:tabLst>
                <a:tab pos="381000" algn="r"/>
                <a:tab pos="482600" algn="l"/>
                <a:tab pos="762000" algn="l"/>
                <a:tab pos="4381500" algn="l"/>
                <a:tab pos="4673600" algn="l"/>
              </a:tabLst>
            </a:pPr>
            <a:endParaRPr lang="en-US" sz="2400" dirty="0" smtClean="0">
              <a:sym typeface="Symbol" charset="0"/>
            </a:endParaRPr>
          </a:p>
          <a:p>
            <a:pPr marL="457200" indent="-457200">
              <a:spcAft>
                <a:spcPts val="0"/>
              </a:spcAft>
              <a:buFont typeface="+mj-lt"/>
              <a:buAutoNum type="arabicPeriod"/>
              <a:tabLst>
                <a:tab pos="381000" algn="r"/>
                <a:tab pos="482600" algn="l"/>
                <a:tab pos="762000" algn="l"/>
                <a:tab pos="4381500" algn="l"/>
                <a:tab pos="4673600" algn="l"/>
              </a:tabLst>
            </a:pPr>
            <a:r>
              <a:rPr lang="en-US" sz="2400" dirty="0" smtClean="0">
                <a:sym typeface="Symbol" charset="0"/>
              </a:rPr>
              <a:t>What is the average number of cars in the system?</a:t>
            </a:r>
          </a:p>
          <a:p>
            <a:pPr marL="457200" indent="-457200">
              <a:spcAft>
                <a:spcPts val="0"/>
              </a:spcAft>
              <a:buFont typeface="+mj-lt"/>
              <a:buAutoNum type="arabicPeriod"/>
              <a:tabLst>
                <a:tab pos="381000" algn="r"/>
                <a:tab pos="482600" algn="l"/>
                <a:tab pos="762000" algn="l"/>
                <a:tab pos="4381500" algn="l"/>
                <a:tab pos="4673600" algn="l"/>
              </a:tabLst>
            </a:pPr>
            <a:r>
              <a:rPr lang="en-US" sz="2400" dirty="0" smtClean="0">
                <a:sym typeface="Symbol" charset="0"/>
              </a:rPr>
              <a:t>What is the average wait time?</a:t>
            </a:r>
          </a:p>
          <a:p>
            <a:pPr marL="457200" indent="-457200">
              <a:spcAft>
                <a:spcPts val="0"/>
              </a:spcAft>
              <a:buFont typeface="+mj-lt"/>
              <a:buAutoNum type="arabicPeriod"/>
              <a:tabLst>
                <a:tab pos="381000" algn="r"/>
                <a:tab pos="482600" algn="l"/>
                <a:tab pos="762000" algn="l"/>
                <a:tab pos="4381500" algn="l"/>
                <a:tab pos="4673600" algn="l"/>
              </a:tabLst>
            </a:pPr>
            <a:r>
              <a:rPr lang="en-US" sz="2400" dirty="0" smtClean="0">
                <a:sym typeface="Symbol" charset="0"/>
              </a:rPr>
              <a:t>What is the average number of cars waiting in the queue?</a:t>
            </a:r>
            <a:endParaRPr lang="en-US" sz="2400" dirty="0">
              <a:sym typeface="Symbol" charset="0"/>
            </a:endParaRPr>
          </a:p>
        </p:txBody>
      </p:sp>
      <p:sp>
        <p:nvSpPr>
          <p:cNvPr id="10270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>
                <a:latin typeface="Arial" charset="0"/>
                <a:ea typeface="MS PGothic" charset="0"/>
                <a:cs typeface="MS PGothic" charset="0"/>
              </a:rPr>
              <a:t>Single-Server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54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457200" y="1782763"/>
            <a:ext cx="82550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314700" indent="-3314700">
              <a:spcAft>
                <a:spcPts val="0"/>
              </a:spcAft>
              <a:tabLst>
                <a:tab pos="381000" algn="r"/>
                <a:tab pos="482600" algn="l"/>
                <a:tab pos="762000" algn="l"/>
                <a:tab pos="4381500" algn="l"/>
                <a:tab pos="4673600" algn="l"/>
              </a:tabLst>
            </a:pPr>
            <a:r>
              <a:rPr lang="en-US" sz="2400" dirty="0" smtClean="0">
                <a:sym typeface="Symbol" charset="0"/>
              </a:rPr>
              <a:t>A car mechanic has the following data:</a:t>
            </a:r>
            <a:r>
              <a:rPr lang="en-US" sz="2400" dirty="0">
                <a:sym typeface="Symbol" charset="0"/>
              </a:rPr>
              <a:t>	</a:t>
            </a:r>
            <a:endParaRPr lang="en-US" sz="2400" dirty="0" smtClean="0">
              <a:sym typeface="Symbol" charset="0"/>
            </a:endParaRPr>
          </a:p>
          <a:p>
            <a:pPr marL="3314700" indent="-3314700">
              <a:spcAft>
                <a:spcPts val="0"/>
              </a:spcAft>
              <a:tabLst>
                <a:tab pos="381000" algn="r"/>
                <a:tab pos="482600" algn="l"/>
                <a:tab pos="762000" algn="l"/>
                <a:tab pos="4381500" algn="l"/>
                <a:tab pos="4673600" algn="l"/>
              </a:tabLst>
            </a:pPr>
            <a:r>
              <a:rPr lang="en-US" sz="2400" dirty="0" smtClean="0">
                <a:sym typeface="Symbol" charset="0"/>
              </a:rPr>
              <a:t>	=</a:t>
            </a:r>
            <a:r>
              <a:rPr lang="en-US" sz="2400" dirty="0">
                <a:sym typeface="Symbol" charset="0"/>
              </a:rPr>
              <a:t>	2 cars </a:t>
            </a:r>
            <a:r>
              <a:rPr lang="en-US" sz="2400" dirty="0" smtClean="0">
                <a:sym typeface="Symbol" charset="0"/>
              </a:rPr>
              <a:t>arriving/hour;</a:t>
            </a:r>
            <a:r>
              <a:rPr lang="en-US" sz="2400" dirty="0">
                <a:sym typeface="Symbol" charset="0"/>
              </a:rPr>
              <a:t>	</a:t>
            </a:r>
            <a:r>
              <a:rPr lang="en-US" sz="2400" dirty="0" smtClean="0">
                <a:latin typeface="Times New Roman" charset="0"/>
                <a:cs typeface="Times New Roman" charset="0"/>
                <a:sym typeface="Symbol" charset="0"/>
              </a:rPr>
              <a:t>µ</a:t>
            </a:r>
            <a:r>
              <a:rPr lang="en-US" sz="2400" dirty="0" smtClean="0">
                <a:sym typeface="Symbol" charset="0"/>
              </a:rPr>
              <a:t>= </a:t>
            </a:r>
            <a:r>
              <a:rPr lang="en-US" sz="2400" dirty="0">
                <a:sym typeface="Symbol" charset="0"/>
              </a:rPr>
              <a:t>3 cars </a:t>
            </a:r>
            <a:r>
              <a:rPr lang="en-US" sz="2400" dirty="0" smtClean="0">
                <a:sym typeface="Symbol" charset="0"/>
              </a:rPr>
              <a:t>serviced/hour</a:t>
            </a:r>
          </a:p>
          <a:p>
            <a:pPr marL="3314700" indent="-3314700">
              <a:spcAft>
                <a:spcPts val="0"/>
              </a:spcAft>
              <a:tabLst>
                <a:tab pos="381000" algn="r"/>
                <a:tab pos="482600" algn="l"/>
                <a:tab pos="762000" algn="l"/>
                <a:tab pos="4381500" algn="l"/>
                <a:tab pos="4673600" algn="l"/>
              </a:tabLst>
            </a:pPr>
            <a:endParaRPr lang="en-US" sz="2400" dirty="0" smtClean="0">
              <a:sym typeface="Symbol" charset="0"/>
            </a:endParaRPr>
          </a:p>
          <a:p>
            <a:pPr marL="457200" indent="-457200">
              <a:spcAft>
                <a:spcPts val="0"/>
              </a:spcAft>
              <a:buFont typeface="+mj-lt"/>
              <a:buAutoNum type="arabicPeriod"/>
              <a:tabLst>
                <a:tab pos="381000" algn="r"/>
                <a:tab pos="482600" algn="l"/>
                <a:tab pos="762000" algn="l"/>
                <a:tab pos="4381500" algn="l"/>
                <a:tab pos="4673600" algn="l"/>
              </a:tabLst>
            </a:pPr>
            <a:r>
              <a:rPr lang="en-US" sz="2400" dirty="0" smtClean="0">
                <a:sym typeface="Symbol" charset="0"/>
              </a:rPr>
              <a:t>What is the average number of cars in the system?</a:t>
            </a:r>
          </a:p>
          <a:p>
            <a:pPr marL="457200" indent="-457200">
              <a:spcAft>
                <a:spcPts val="0"/>
              </a:spcAft>
              <a:buFont typeface="+mj-lt"/>
              <a:buAutoNum type="arabicPeriod"/>
              <a:tabLst>
                <a:tab pos="381000" algn="r"/>
                <a:tab pos="482600" algn="l"/>
                <a:tab pos="762000" algn="l"/>
                <a:tab pos="4381500" algn="l"/>
                <a:tab pos="4673600" algn="l"/>
              </a:tabLst>
            </a:pPr>
            <a:r>
              <a:rPr lang="en-US" sz="2400" dirty="0" smtClean="0">
                <a:sym typeface="Symbol" charset="0"/>
              </a:rPr>
              <a:t>What is the average wait time?</a:t>
            </a:r>
          </a:p>
          <a:p>
            <a:pPr marL="457200" indent="-457200">
              <a:spcAft>
                <a:spcPts val="0"/>
              </a:spcAft>
              <a:buFont typeface="+mj-lt"/>
              <a:buAutoNum type="arabicPeriod"/>
              <a:tabLst>
                <a:tab pos="381000" algn="r"/>
                <a:tab pos="482600" algn="l"/>
                <a:tab pos="762000" algn="l"/>
                <a:tab pos="4381500" algn="l"/>
                <a:tab pos="4673600" algn="l"/>
              </a:tabLst>
            </a:pPr>
            <a:r>
              <a:rPr lang="en-US" sz="2400" dirty="0" smtClean="0">
                <a:sym typeface="Symbol" charset="0"/>
              </a:rPr>
              <a:t>What is the average number of cars waiting in the queue?</a:t>
            </a:r>
            <a:endParaRPr lang="en-US" sz="2400" dirty="0">
              <a:sym typeface="Symbol" charset="0"/>
            </a:endParaRPr>
          </a:p>
        </p:txBody>
      </p:sp>
      <p:sp>
        <p:nvSpPr>
          <p:cNvPr id="10270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>
                <a:latin typeface="Arial" charset="0"/>
                <a:ea typeface="MS PGothic" charset="0"/>
                <a:cs typeface="MS PGothic" charset="0"/>
              </a:rPr>
              <a:t>Single-Server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3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6503334"/>
              </p:ext>
            </p:extLst>
          </p:nvPr>
        </p:nvGraphicFramePr>
        <p:xfrm>
          <a:off x="527050" y="4702175"/>
          <a:ext cx="43815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71" name="Equation" r:id="rId4" imgW="2438280" imgH="228600" progId="Equation.3">
                  <p:embed/>
                </p:oleObj>
              </mc:Choice>
              <mc:Fallback>
                <p:oleObj name="Equation" r:id="rId4" imgW="2438280" imgH="228600" progId="Equation.3">
                  <p:embed/>
                  <p:pic>
                    <p:nvPicPr>
                      <p:cNvPr id="3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050" y="4702175"/>
                        <a:ext cx="438150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7993781"/>
              </p:ext>
            </p:extLst>
          </p:nvPr>
        </p:nvGraphicFramePr>
        <p:xfrm>
          <a:off x="527050" y="5114925"/>
          <a:ext cx="5592763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72" name="Equation" r:id="rId6" imgW="3111480" imgH="228600" progId="Equation.3">
                  <p:embed/>
                </p:oleObj>
              </mc:Choice>
              <mc:Fallback>
                <p:oleObj name="Equation" r:id="rId6" imgW="3111480" imgH="228600" progId="Equation.3">
                  <p:embed/>
                  <p:pic>
                    <p:nvPicPr>
                      <p:cNvPr id="18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050" y="5114925"/>
                        <a:ext cx="5592763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8726336"/>
              </p:ext>
            </p:extLst>
          </p:nvPr>
        </p:nvGraphicFramePr>
        <p:xfrm>
          <a:off x="527050" y="5521325"/>
          <a:ext cx="3382962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73" name="Equation" r:id="rId8" imgW="1879560" imgH="241200" progId="Equation.3">
                  <p:embed/>
                </p:oleObj>
              </mc:Choice>
              <mc:Fallback>
                <p:oleObj name="Equation" r:id="rId8" imgW="1879560" imgH="241200" progId="Equation.3">
                  <p:embed/>
                  <p:pic>
                    <p:nvPicPr>
                      <p:cNvPr id="19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050" y="5521325"/>
                        <a:ext cx="3382962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4765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457200" y="1782763"/>
            <a:ext cx="8255000" cy="2723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314700" indent="-3314700">
              <a:spcAft>
                <a:spcPts val="0"/>
              </a:spcAft>
              <a:tabLst>
                <a:tab pos="381000" algn="r"/>
                <a:tab pos="482600" algn="l"/>
                <a:tab pos="762000" algn="l"/>
                <a:tab pos="4381500" algn="l"/>
                <a:tab pos="4673600" algn="l"/>
              </a:tabLst>
            </a:pPr>
            <a:r>
              <a:rPr lang="en-US" sz="2400" dirty="0" smtClean="0">
                <a:sym typeface="Symbol" charset="0"/>
              </a:rPr>
              <a:t>A car mechanic has the following data:</a:t>
            </a:r>
            <a:r>
              <a:rPr lang="en-US" sz="2400" dirty="0">
                <a:sym typeface="Symbol" charset="0"/>
              </a:rPr>
              <a:t>	</a:t>
            </a:r>
            <a:endParaRPr lang="en-US" sz="2400" dirty="0" smtClean="0">
              <a:sym typeface="Symbol" charset="0"/>
            </a:endParaRPr>
          </a:p>
          <a:p>
            <a:pPr marL="3314700" indent="-3314700">
              <a:spcAft>
                <a:spcPts val="0"/>
              </a:spcAft>
              <a:tabLst>
                <a:tab pos="381000" algn="r"/>
                <a:tab pos="482600" algn="l"/>
                <a:tab pos="762000" algn="l"/>
                <a:tab pos="4381500" algn="l"/>
                <a:tab pos="4673600" algn="l"/>
              </a:tabLst>
            </a:pPr>
            <a:r>
              <a:rPr lang="en-US" sz="2400" dirty="0" smtClean="0">
                <a:sym typeface="Symbol" charset="0"/>
              </a:rPr>
              <a:t>	=</a:t>
            </a:r>
            <a:r>
              <a:rPr lang="en-US" sz="2400" dirty="0">
                <a:sym typeface="Symbol" charset="0"/>
              </a:rPr>
              <a:t>	2 cars </a:t>
            </a:r>
            <a:r>
              <a:rPr lang="en-US" sz="2400" dirty="0" smtClean="0">
                <a:sym typeface="Symbol" charset="0"/>
              </a:rPr>
              <a:t>arriving/hour;</a:t>
            </a:r>
            <a:r>
              <a:rPr lang="en-US" sz="2400" dirty="0">
                <a:sym typeface="Symbol" charset="0"/>
              </a:rPr>
              <a:t>	</a:t>
            </a:r>
            <a:r>
              <a:rPr lang="en-US" sz="2400" dirty="0" smtClean="0">
                <a:latin typeface="Times New Roman" charset="0"/>
                <a:cs typeface="Times New Roman" charset="0"/>
                <a:sym typeface="Symbol" charset="0"/>
              </a:rPr>
              <a:t>µ</a:t>
            </a:r>
            <a:r>
              <a:rPr lang="en-US" sz="2400" dirty="0" smtClean="0">
                <a:sym typeface="Symbol" charset="0"/>
              </a:rPr>
              <a:t>= </a:t>
            </a:r>
            <a:r>
              <a:rPr lang="en-US" sz="2400" dirty="0">
                <a:sym typeface="Symbol" charset="0"/>
              </a:rPr>
              <a:t>3 cars </a:t>
            </a:r>
            <a:r>
              <a:rPr lang="en-US" sz="2400" dirty="0" smtClean="0">
                <a:sym typeface="Symbol" charset="0"/>
              </a:rPr>
              <a:t>serviced/hour</a:t>
            </a:r>
          </a:p>
          <a:p>
            <a:pPr marL="3314700" indent="-3314700">
              <a:spcAft>
                <a:spcPts val="0"/>
              </a:spcAft>
              <a:tabLst>
                <a:tab pos="381000" algn="r"/>
                <a:tab pos="482600" algn="l"/>
                <a:tab pos="762000" algn="l"/>
                <a:tab pos="4381500" algn="l"/>
                <a:tab pos="4673600" algn="l"/>
              </a:tabLst>
            </a:pPr>
            <a:endParaRPr lang="en-US" sz="2400" dirty="0" smtClean="0">
              <a:sym typeface="Symbol" charset="0"/>
            </a:endParaRPr>
          </a:p>
          <a:p>
            <a:pPr marL="457200" indent="-457200">
              <a:spcAft>
                <a:spcPts val="0"/>
              </a:spcAft>
              <a:buFont typeface="+mj-lt"/>
              <a:buAutoNum type="arabicPeriod"/>
              <a:tabLst>
                <a:tab pos="381000" algn="r"/>
                <a:tab pos="482600" algn="l"/>
                <a:tab pos="762000" algn="l"/>
                <a:tab pos="4381500" algn="l"/>
                <a:tab pos="4673600" algn="l"/>
              </a:tabLst>
            </a:pPr>
            <a:r>
              <a:rPr lang="en-US" sz="100" dirty="0" smtClean="0">
                <a:solidFill>
                  <a:schemeClr val="bg1"/>
                </a:solidFill>
                <a:sym typeface="Symbol" charset="0"/>
              </a:rPr>
              <a:t>What is the average number of cars in the system?</a:t>
            </a:r>
          </a:p>
          <a:p>
            <a:pPr marL="457200" indent="-457200">
              <a:spcAft>
                <a:spcPts val="0"/>
              </a:spcAft>
              <a:buFont typeface="+mj-lt"/>
              <a:buAutoNum type="arabicPeriod"/>
              <a:tabLst>
                <a:tab pos="381000" algn="r"/>
                <a:tab pos="482600" algn="l"/>
                <a:tab pos="762000" algn="l"/>
                <a:tab pos="4381500" algn="l"/>
                <a:tab pos="4673600" algn="l"/>
              </a:tabLst>
            </a:pPr>
            <a:r>
              <a:rPr lang="en-US" sz="100" dirty="0" smtClean="0">
                <a:solidFill>
                  <a:schemeClr val="bg1"/>
                </a:solidFill>
                <a:sym typeface="Symbol" charset="0"/>
              </a:rPr>
              <a:t>What is the average wait time?</a:t>
            </a:r>
          </a:p>
          <a:p>
            <a:pPr marL="457200" indent="-457200">
              <a:spcAft>
                <a:spcPts val="0"/>
              </a:spcAft>
              <a:buFont typeface="+mj-lt"/>
              <a:buAutoNum type="arabicPeriod"/>
              <a:tabLst>
                <a:tab pos="381000" algn="r"/>
                <a:tab pos="482600" algn="l"/>
                <a:tab pos="762000" algn="l"/>
                <a:tab pos="4381500" algn="l"/>
                <a:tab pos="4673600" algn="l"/>
              </a:tabLst>
            </a:pPr>
            <a:r>
              <a:rPr lang="en-US" sz="100" dirty="0" smtClean="0">
                <a:solidFill>
                  <a:schemeClr val="bg1"/>
                </a:solidFill>
                <a:sym typeface="Symbol" charset="0"/>
              </a:rPr>
              <a:t>What is the average number of cars waiting in the queue?</a:t>
            </a:r>
          </a:p>
          <a:p>
            <a:pPr marL="457200" indent="-457200">
              <a:spcAft>
                <a:spcPts val="0"/>
              </a:spcAft>
              <a:buFont typeface="+mj-lt"/>
              <a:buAutoNum type="arabicPeriod"/>
              <a:tabLst>
                <a:tab pos="381000" algn="r"/>
                <a:tab pos="482600" algn="l"/>
                <a:tab pos="762000" algn="l"/>
                <a:tab pos="4381500" algn="l"/>
                <a:tab pos="4673600" algn="l"/>
              </a:tabLst>
            </a:pPr>
            <a:r>
              <a:rPr lang="en-US" sz="2400" dirty="0" smtClean="0">
                <a:sym typeface="Symbol" charset="0"/>
              </a:rPr>
              <a:t>What is the average time to wait in the queue?</a:t>
            </a:r>
          </a:p>
          <a:p>
            <a:pPr marL="457200" indent="-457200">
              <a:spcAft>
                <a:spcPts val="0"/>
              </a:spcAft>
              <a:buFont typeface="+mj-lt"/>
              <a:buAutoNum type="arabicPeriod"/>
              <a:tabLst>
                <a:tab pos="381000" algn="r"/>
                <a:tab pos="482600" algn="l"/>
                <a:tab pos="762000" algn="l"/>
                <a:tab pos="4381500" algn="l"/>
                <a:tab pos="4673600" algn="l"/>
              </a:tabLst>
            </a:pPr>
            <a:r>
              <a:rPr lang="en-US" sz="2400" dirty="0" smtClean="0">
                <a:sym typeface="Symbol" charset="0"/>
              </a:rPr>
              <a:t>What is the probability the mechanic is busy?</a:t>
            </a:r>
          </a:p>
          <a:p>
            <a:pPr marL="457200" indent="-457200">
              <a:spcAft>
                <a:spcPts val="0"/>
              </a:spcAft>
              <a:buFont typeface="+mj-lt"/>
              <a:buAutoNum type="arabicPeriod"/>
              <a:tabLst>
                <a:tab pos="381000" algn="r"/>
                <a:tab pos="482600" algn="l"/>
                <a:tab pos="762000" algn="l"/>
                <a:tab pos="4381500" algn="l"/>
                <a:tab pos="4673600" algn="l"/>
              </a:tabLst>
            </a:pPr>
            <a:r>
              <a:rPr lang="en-US" sz="2400" dirty="0" smtClean="0">
                <a:sym typeface="Symbol" charset="0"/>
              </a:rPr>
              <a:t>What is the probability there are no cars waiting or being serviced?</a:t>
            </a:r>
            <a:endParaRPr lang="en-US" sz="2400" dirty="0">
              <a:sym typeface="Symbol" charset="0"/>
            </a:endParaRPr>
          </a:p>
        </p:txBody>
      </p:sp>
      <p:sp>
        <p:nvSpPr>
          <p:cNvPr id="10270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>
                <a:latin typeface="Arial" charset="0"/>
                <a:ea typeface="MS PGothic" charset="0"/>
                <a:cs typeface="MS PGothic" charset="0"/>
              </a:rPr>
              <a:t>Single-Server </a:t>
            </a:r>
            <a:r>
              <a:rPr lang="en-US" dirty="0" smtClean="0">
                <a:latin typeface="Arial" charset="0"/>
                <a:ea typeface="MS PGothic" charset="0"/>
                <a:cs typeface="MS PGothic" charset="0"/>
              </a:rPr>
              <a:t>Example (</a:t>
            </a:r>
            <a:r>
              <a:rPr lang="en-US" dirty="0" err="1" smtClean="0">
                <a:latin typeface="Arial" charset="0"/>
                <a:ea typeface="MS PGothic" charset="0"/>
                <a:cs typeface="MS PGothic" charset="0"/>
              </a:rPr>
              <a:t>cont</a:t>
            </a:r>
            <a:r>
              <a:rPr lang="en-US" dirty="0" smtClean="0">
                <a:latin typeface="Arial" charset="0"/>
                <a:ea typeface="MS PGothic" charset="0"/>
                <a:cs typeface="MS PGothic" charset="0"/>
              </a:rPr>
              <a:t>)</a:t>
            </a:r>
            <a:endParaRPr lang="en-US" dirty="0">
              <a:latin typeface="Arial" charset="0"/>
              <a:ea typeface="MS PGothic" charset="0"/>
              <a:cs typeface="MS PGothic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36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457200" y="1782763"/>
            <a:ext cx="8255000" cy="2723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314700" indent="-3314700">
              <a:spcAft>
                <a:spcPts val="0"/>
              </a:spcAft>
              <a:tabLst>
                <a:tab pos="381000" algn="r"/>
                <a:tab pos="482600" algn="l"/>
                <a:tab pos="762000" algn="l"/>
                <a:tab pos="4381500" algn="l"/>
                <a:tab pos="4673600" algn="l"/>
              </a:tabLst>
            </a:pPr>
            <a:r>
              <a:rPr lang="en-US" sz="2400" dirty="0" smtClean="0">
                <a:sym typeface="Symbol" charset="0"/>
              </a:rPr>
              <a:t>A car mechanic has the following data:</a:t>
            </a:r>
            <a:r>
              <a:rPr lang="en-US" sz="2400" dirty="0">
                <a:sym typeface="Symbol" charset="0"/>
              </a:rPr>
              <a:t>	</a:t>
            </a:r>
            <a:endParaRPr lang="en-US" sz="2400" dirty="0" smtClean="0">
              <a:sym typeface="Symbol" charset="0"/>
            </a:endParaRPr>
          </a:p>
          <a:p>
            <a:pPr marL="3314700" indent="-3314700">
              <a:spcAft>
                <a:spcPts val="0"/>
              </a:spcAft>
              <a:tabLst>
                <a:tab pos="381000" algn="r"/>
                <a:tab pos="482600" algn="l"/>
                <a:tab pos="762000" algn="l"/>
                <a:tab pos="4381500" algn="l"/>
                <a:tab pos="4673600" algn="l"/>
              </a:tabLst>
            </a:pPr>
            <a:r>
              <a:rPr lang="en-US" sz="2400" dirty="0" smtClean="0">
                <a:sym typeface="Symbol" charset="0"/>
              </a:rPr>
              <a:t>	=</a:t>
            </a:r>
            <a:r>
              <a:rPr lang="en-US" sz="2400" dirty="0">
                <a:sym typeface="Symbol" charset="0"/>
              </a:rPr>
              <a:t>	2 cars </a:t>
            </a:r>
            <a:r>
              <a:rPr lang="en-US" sz="2400" dirty="0" smtClean="0">
                <a:sym typeface="Symbol" charset="0"/>
              </a:rPr>
              <a:t>arriving/hour;</a:t>
            </a:r>
            <a:r>
              <a:rPr lang="en-US" sz="2400" dirty="0">
                <a:sym typeface="Symbol" charset="0"/>
              </a:rPr>
              <a:t>	</a:t>
            </a:r>
            <a:r>
              <a:rPr lang="en-US" sz="2400" dirty="0" smtClean="0">
                <a:latin typeface="Times New Roman" charset="0"/>
                <a:cs typeface="Times New Roman" charset="0"/>
                <a:sym typeface="Symbol" charset="0"/>
              </a:rPr>
              <a:t>µ</a:t>
            </a:r>
            <a:r>
              <a:rPr lang="en-US" sz="2400" dirty="0" smtClean="0">
                <a:sym typeface="Symbol" charset="0"/>
              </a:rPr>
              <a:t>= </a:t>
            </a:r>
            <a:r>
              <a:rPr lang="en-US" sz="2400" dirty="0">
                <a:sym typeface="Symbol" charset="0"/>
              </a:rPr>
              <a:t>3 cars </a:t>
            </a:r>
            <a:r>
              <a:rPr lang="en-US" sz="2400" dirty="0" smtClean="0">
                <a:sym typeface="Symbol" charset="0"/>
              </a:rPr>
              <a:t>serviced/hour</a:t>
            </a:r>
          </a:p>
          <a:p>
            <a:pPr marL="3314700" indent="-3314700">
              <a:spcAft>
                <a:spcPts val="0"/>
              </a:spcAft>
              <a:tabLst>
                <a:tab pos="381000" algn="r"/>
                <a:tab pos="482600" algn="l"/>
                <a:tab pos="762000" algn="l"/>
                <a:tab pos="4381500" algn="l"/>
                <a:tab pos="4673600" algn="l"/>
              </a:tabLst>
            </a:pPr>
            <a:endParaRPr lang="en-US" sz="2400" dirty="0" smtClean="0">
              <a:sym typeface="Symbol" charset="0"/>
            </a:endParaRPr>
          </a:p>
          <a:p>
            <a:pPr marL="457200" indent="-457200">
              <a:spcAft>
                <a:spcPts val="0"/>
              </a:spcAft>
              <a:buFont typeface="+mj-lt"/>
              <a:buAutoNum type="arabicPeriod"/>
              <a:tabLst>
                <a:tab pos="381000" algn="r"/>
                <a:tab pos="482600" algn="l"/>
                <a:tab pos="762000" algn="l"/>
                <a:tab pos="4381500" algn="l"/>
                <a:tab pos="4673600" algn="l"/>
              </a:tabLst>
            </a:pPr>
            <a:r>
              <a:rPr lang="en-US" sz="100" dirty="0" smtClean="0">
                <a:solidFill>
                  <a:schemeClr val="bg1"/>
                </a:solidFill>
                <a:sym typeface="Symbol" charset="0"/>
              </a:rPr>
              <a:t>What is the average number of cars in the system?</a:t>
            </a:r>
          </a:p>
          <a:p>
            <a:pPr marL="457200" indent="-457200">
              <a:spcAft>
                <a:spcPts val="0"/>
              </a:spcAft>
              <a:buFont typeface="+mj-lt"/>
              <a:buAutoNum type="arabicPeriod"/>
              <a:tabLst>
                <a:tab pos="381000" algn="r"/>
                <a:tab pos="482600" algn="l"/>
                <a:tab pos="762000" algn="l"/>
                <a:tab pos="4381500" algn="l"/>
                <a:tab pos="4673600" algn="l"/>
              </a:tabLst>
            </a:pPr>
            <a:r>
              <a:rPr lang="en-US" sz="100" dirty="0" smtClean="0">
                <a:solidFill>
                  <a:schemeClr val="bg1"/>
                </a:solidFill>
                <a:sym typeface="Symbol" charset="0"/>
              </a:rPr>
              <a:t>What is the average wait time?</a:t>
            </a:r>
          </a:p>
          <a:p>
            <a:pPr marL="457200" indent="-457200">
              <a:spcAft>
                <a:spcPts val="0"/>
              </a:spcAft>
              <a:buFont typeface="+mj-lt"/>
              <a:buAutoNum type="arabicPeriod"/>
              <a:tabLst>
                <a:tab pos="381000" algn="r"/>
                <a:tab pos="482600" algn="l"/>
                <a:tab pos="762000" algn="l"/>
                <a:tab pos="4381500" algn="l"/>
                <a:tab pos="4673600" algn="l"/>
              </a:tabLst>
            </a:pPr>
            <a:r>
              <a:rPr lang="en-US" sz="100" dirty="0" smtClean="0">
                <a:solidFill>
                  <a:schemeClr val="bg1"/>
                </a:solidFill>
                <a:sym typeface="Symbol" charset="0"/>
              </a:rPr>
              <a:t>What is the average number of cars waiting in the queue?</a:t>
            </a:r>
          </a:p>
          <a:p>
            <a:pPr marL="457200" indent="-457200">
              <a:spcAft>
                <a:spcPts val="0"/>
              </a:spcAft>
              <a:buFont typeface="+mj-lt"/>
              <a:buAutoNum type="arabicPeriod"/>
              <a:tabLst>
                <a:tab pos="381000" algn="r"/>
                <a:tab pos="482600" algn="l"/>
                <a:tab pos="762000" algn="l"/>
                <a:tab pos="4381500" algn="l"/>
                <a:tab pos="4673600" algn="l"/>
              </a:tabLst>
            </a:pPr>
            <a:r>
              <a:rPr lang="en-US" sz="2400" dirty="0" smtClean="0">
                <a:sym typeface="Symbol" charset="0"/>
              </a:rPr>
              <a:t>What is the average time to wait in the queue?</a:t>
            </a:r>
          </a:p>
          <a:p>
            <a:pPr marL="457200" indent="-457200">
              <a:spcAft>
                <a:spcPts val="0"/>
              </a:spcAft>
              <a:buFont typeface="+mj-lt"/>
              <a:buAutoNum type="arabicPeriod"/>
              <a:tabLst>
                <a:tab pos="381000" algn="r"/>
                <a:tab pos="482600" algn="l"/>
                <a:tab pos="762000" algn="l"/>
                <a:tab pos="4381500" algn="l"/>
                <a:tab pos="4673600" algn="l"/>
              </a:tabLst>
            </a:pPr>
            <a:r>
              <a:rPr lang="en-US" sz="2400" dirty="0" smtClean="0">
                <a:sym typeface="Symbol" charset="0"/>
              </a:rPr>
              <a:t>What is the probability the mechanic is busy?</a:t>
            </a:r>
          </a:p>
          <a:p>
            <a:pPr marL="457200" indent="-457200">
              <a:spcAft>
                <a:spcPts val="0"/>
              </a:spcAft>
              <a:buFont typeface="+mj-lt"/>
              <a:buAutoNum type="arabicPeriod"/>
              <a:tabLst>
                <a:tab pos="381000" algn="r"/>
                <a:tab pos="482600" algn="l"/>
                <a:tab pos="762000" algn="l"/>
                <a:tab pos="4381500" algn="l"/>
                <a:tab pos="4673600" algn="l"/>
              </a:tabLst>
            </a:pPr>
            <a:r>
              <a:rPr lang="en-US" sz="2400" dirty="0" smtClean="0">
                <a:sym typeface="Symbol" charset="0"/>
              </a:rPr>
              <a:t>What is the probability there are no cars waiting or being serviced?</a:t>
            </a:r>
            <a:endParaRPr lang="en-US" sz="2400" dirty="0">
              <a:sym typeface="Symbol" charset="0"/>
            </a:endParaRPr>
          </a:p>
        </p:txBody>
      </p:sp>
      <p:sp>
        <p:nvSpPr>
          <p:cNvPr id="10270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>
                <a:latin typeface="Arial" charset="0"/>
                <a:ea typeface="MS PGothic" charset="0"/>
                <a:cs typeface="MS PGothic" charset="0"/>
              </a:rPr>
              <a:t>Single-Server </a:t>
            </a:r>
            <a:r>
              <a:rPr lang="en-US" dirty="0" smtClean="0">
                <a:latin typeface="Arial" charset="0"/>
                <a:ea typeface="MS PGothic" charset="0"/>
                <a:cs typeface="MS PGothic" charset="0"/>
              </a:rPr>
              <a:t>Example (</a:t>
            </a:r>
            <a:r>
              <a:rPr lang="en-US" dirty="0" err="1" smtClean="0">
                <a:latin typeface="Arial" charset="0"/>
                <a:ea typeface="MS PGothic" charset="0"/>
                <a:cs typeface="MS PGothic" charset="0"/>
              </a:rPr>
              <a:t>cont</a:t>
            </a:r>
            <a:r>
              <a:rPr lang="en-US" dirty="0" smtClean="0">
                <a:latin typeface="Arial" charset="0"/>
                <a:ea typeface="MS PGothic" charset="0"/>
                <a:cs typeface="MS PGothic" charset="0"/>
              </a:rPr>
              <a:t>)</a:t>
            </a:r>
            <a:endParaRPr lang="en-US" dirty="0">
              <a:latin typeface="Arial" charset="0"/>
              <a:ea typeface="MS PGothic" charset="0"/>
              <a:cs typeface="MS PGothic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527050" y="5687510"/>
            <a:ext cx="81851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208463" indent="-4208463">
              <a:spcAft>
                <a:spcPts val="2400"/>
              </a:spcAft>
              <a:tabLst>
                <a:tab pos="482600" algn="r"/>
                <a:tab pos="673100" algn="l"/>
              </a:tabLst>
            </a:pPr>
            <a:r>
              <a:rPr lang="en-US" sz="2200" dirty="0" smtClean="0">
                <a:sym typeface="Symbol" charset="0"/>
              </a:rPr>
              <a:t>P</a:t>
            </a:r>
            <a:r>
              <a:rPr lang="en-US" sz="2200" baseline="-25000" dirty="0" smtClean="0">
                <a:sym typeface="Symbol" charset="0"/>
              </a:rPr>
              <a:t>0</a:t>
            </a:r>
            <a:r>
              <a:rPr lang="en-US" sz="2200" dirty="0" smtClean="0">
                <a:sym typeface="Symbol" charset="0"/>
              </a:rPr>
              <a:t>	= 33% probability there are 0 cars in the system </a:t>
            </a:r>
            <a:endParaRPr lang="en-US" sz="2200" dirty="0">
              <a:sym typeface="Symbo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7050" y="4931354"/>
            <a:ext cx="781493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208463" indent="-4208463">
              <a:spcAft>
                <a:spcPts val="600"/>
              </a:spcAft>
              <a:tabLst>
                <a:tab pos="482600" algn="r"/>
                <a:tab pos="673100" algn="l"/>
              </a:tabLst>
            </a:pPr>
            <a:r>
              <a:rPr lang="en-US" sz="2200" dirty="0" err="1">
                <a:sym typeface="Symbol" charset="0"/>
              </a:rPr>
              <a:t>W</a:t>
            </a:r>
            <a:r>
              <a:rPr lang="en-US" sz="2200" baseline="-25000" dirty="0" err="1">
                <a:sym typeface="Symbol" charset="0"/>
              </a:rPr>
              <a:t>q</a:t>
            </a:r>
            <a:r>
              <a:rPr lang="en-US" sz="2200" dirty="0">
                <a:sym typeface="Symbol" charset="0"/>
              </a:rPr>
              <a:t>	 = 2/3 hour = 40 minute average waiting time</a:t>
            </a:r>
          </a:p>
        </p:txBody>
      </p:sp>
      <p:sp>
        <p:nvSpPr>
          <p:cNvPr id="5" name="Rectangle 4"/>
          <p:cNvSpPr/>
          <p:nvPr/>
        </p:nvSpPr>
        <p:spPr>
          <a:xfrm>
            <a:off x="527050" y="5309432"/>
            <a:ext cx="439735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208463" indent="-4208463">
              <a:spcAft>
                <a:spcPts val="2400"/>
              </a:spcAft>
              <a:tabLst>
                <a:tab pos="482600" algn="r"/>
                <a:tab pos="673100" algn="l"/>
              </a:tabLst>
            </a:pPr>
            <a:r>
              <a:rPr lang="en-US" sz="2200" dirty="0">
                <a:sym typeface="Symbol" charset="0"/>
              </a:rPr>
              <a:t></a:t>
            </a:r>
            <a:r>
              <a:rPr lang="en-US" sz="2200" i="1" dirty="0">
                <a:sym typeface="Symbol" charset="0"/>
              </a:rPr>
              <a:t> </a:t>
            </a:r>
            <a:r>
              <a:rPr lang="en-US" sz="2200" dirty="0">
                <a:sym typeface="Symbol" charset="0"/>
              </a:rPr>
              <a:t>	= 67% of time mechanic is busy</a:t>
            </a:r>
          </a:p>
        </p:txBody>
      </p:sp>
    </p:spTree>
    <p:extLst>
      <p:ext uri="{BB962C8B-B14F-4D97-AF65-F5344CB8AC3E}">
        <p14:creationId xmlns:p14="http://schemas.microsoft.com/office/powerpoint/2010/main" val="107588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457200" y="1782763"/>
            <a:ext cx="8255000" cy="2751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314700" indent="-3314700">
              <a:spcAft>
                <a:spcPts val="0"/>
              </a:spcAft>
              <a:tabLst>
                <a:tab pos="381000" algn="r"/>
                <a:tab pos="482600" algn="l"/>
                <a:tab pos="762000" algn="l"/>
                <a:tab pos="4381500" algn="l"/>
                <a:tab pos="4673600" algn="l"/>
              </a:tabLst>
            </a:pPr>
            <a:r>
              <a:rPr lang="en-US" sz="2400" dirty="0" smtClean="0">
                <a:sym typeface="Symbol" charset="0"/>
              </a:rPr>
              <a:t>The car mechanic has estimated the following cost data:</a:t>
            </a:r>
            <a:r>
              <a:rPr lang="en-US" sz="2400" dirty="0">
                <a:sym typeface="Symbol" charset="0"/>
              </a:rPr>
              <a:t>	</a:t>
            </a:r>
            <a:endParaRPr lang="en-US" sz="2400" dirty="0" smtClean="0">
              <a:sym typeface="Symbol" charset="0"/>
            </a:endParaRPr>
          </a:p>
          <a:p>
            <a:pPr marL="342900" indent="-342900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tabLst>
                <a:tab pos="2959100" algn="r"/>
                <a:tab pos="3149600" algn="l"/>
              </a:tabLst>
            </a:pPr>
            <a:r>
              <a:rPr lang="en-US" sz="2400" dirty="0" smtClean="0">
                <a:sym typeface="Symbol" charset="0"/>
              </a:rPr>
              <a:t>Customer dissatisfaction </a:t>
            </a:r>
            <a:r>
              <a:rPr lang="en-US" sz="2400" dirty="0">
                <a:sym typeface="Symbol" charset="0"/>
              </a:rPr>
              <a:t>and lost </a:t>
            </a:r>
            <a:r>
              <a:rPr lang="en-US" sz="2400" dirty="0" smtClean="0">
                <a:sym typeface="Symbol" charset="0"/>
              </a:rPr>
              <a:t>goodwill = </a:t>
            </a:r>
            <a:r>
              <a:rPr lang="en-US" sz="2400" dirty="0">
                <a:sym typeface="Symbol" charset="0"/>
              </a:rPr>
              <a:t>$15 per </a:t>
            </a:r>
            <a:r>
              <a:rPr lang="en-US" sz="2400" dirty="0" err="1" smtClean="0">
                <a:sym typeface="Symbol" charset="0"/>
              </a:rPr>
              <a:t>hr</a:t>
            </a:r>
            <a:endParaRPr lang="en-US" sz="2400" dirty="0">
              <a:sym typeface="Symbol" charset="0"/>
            </a:endParaRPr>
          </a:p>
          <a:p>
            <a:pPr marL="342900" indent="-342900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tabLst>
                <a:tab pos="2959100" algn="r"/>
                <a:tab pos="3149600" algn="l"/>
              </a:tabLst>
            </a:pPr>
            <a:r>
              <a:rPr lang="en-US" sz="2400" dirty="0" smtClean="0">
                <a:sym typeface="Symbol" charset="0"/>
              </a:rPr>
              <a:t>Mechanic</a:t>
            </a:r>
            <a:r>
              <a:rPr lang="en-AU" sz="2400" dirty="0">
                <a:sym typeface="Symbol" charset="0"/>
              </a:rPr>
              <a:t>'</a:t>
            </a:r>
            <a:r>
              <a:rPr lang="en-US" sz="2400" dirty="0">
                <a:sym typeface="Symbol" charset="0"/>
              </a:rPr>
              <a:t>s </a:t>
            </a:r>
            <a:r>
              <a:rPr lang="en-US" sz="2400" dirty="0" smtClean="0">
                <a:sym typeface="Symbol" charset="0"/>
              </a:rPr>
              <a:t>salary </a:t>
            </a:r>
            <a:r>
              <a:rPr lang="en-US" sz="2400" dirty="0">
                <a:sym typeface="Symbol" charset="0"/>
              </a:rPr>
              <a:t>	= $88 per day</a:t>
            </a:r>
          </a:p>
          <a:p>
            <a:pPr marL="457200" indent="-457200">
              <a:spcAft>
                <a:spcPts val="0"/>
              </a:spcAft>
              <a:buFont typeface="+mj-lt"/>
              <a:buAutoNum type="arabicPeriod"/>
              <a:tabLst>
                <a:tab pos="381000" algn="r"/>
                <a:tab pos="482600" algn="l"/>
                <a:tab pos="762000" algn="l"/>
                <a:tab pos="4381500" algn="l"/>
                <a:tab pos="4673600" algn="l"/>
              </a:tabLst>
            </a:pPr>
            <a:endParaRPr lang="en-US" sz="2400" dirty="0" smtClean="0">
              <a:sym typeface="Symbol" charset="0"/>
            </a:endParaRPr>
          </a:p>
          <a:p>
            <a:pPr marL="457200" indent="-457200">
              <a:spcAft>
                <a:spcPts val="0"/>
              </a:spcAft>
              <a:buFont typeface="+mj-lt"/>
              <a:buAutoNum type="arabicPeriod"/>
              <a:tabLst>
                <a:tab pos="381000" algn="r"/>
                <a:tab pos="482600" algn="l"/>
                <a:tab pos="762000" algn="l"/>
                <a:tab pos="4381500" algn="l"/>
                <a:tab pos="4673600" algn="l"/>
              </a:tabLst>
            </a:pPr>
            <a:r>
              <a:rPr lang="en-US" sz="2400" dirty="0" smtClean="0">
                <a:sym typeface="Symbol" charset="0"/>
              </a:rPr>
              <a:t>What is the cost, </a:t>
            </a:r>
            <a:r>
              <a:rPr lang="en-US" sz="2400" dirty="0">
                <a:sym typeface="Symbol" charset="0"/>
              </a:rPr>
              <a:t>per day,</a:t>
            </a:r>
            <a:r>
              <a:rPr lang="en-US" sz="2400" dirty="0" smtClean="0">
                <a:sym typeface="Symbol" charset="0"/>
              </a:rPr>
              <a:t> to the mechanic for people to wait in the queue?</a:t>
            </a:r>
          </a:p>
          <a:p>
            <a:pPr marL="457200" indent="-457200">
              <a:spcAft>
                <a:spcPts val="0"/>
              </a:spcAft>
              <a:buFont typeface="+mj-lt"/>
              <a:buAutoNum type="arabicPeriod"/>
              <a:tabLst>
                <a:tab pos="381000" algn="r"/>
                <a:tab pos="482600" algn="l"/>
                <a:tab pos="762000" algn="l"/>
                <a:tab pos="4381500" algn="l"/>
                <a:tab pos="4673600" algn="l"/>
              </a:tabLst>
            </a:pPr>
            <a:r>
              <a:rPr lang="en-US" sz="2400" dirty="0" smtClean="0">
                <a:sym typeface="Symbol" charset="0"/>
              </a:rPr>
              <a:t>What is the </a:t>
            </a:r>
            <a:r>
              <a:rPr lang="en-US" sz="2400" dirty="0">
                <a:sym typeface="Symbol" charset="0"/>
              </a:rPr>
              <a:t>total </a:t>
            </a:r>
            <a:r>
              <a:rPr lang="en-US" sz="2400" dirty="0" smtClean="0">
                <a:sym typeface="Symbol" charset="0"/>
              </a:rPr>
              <a:t>cost, </a:t>
            </a:r>
            <a:r>
              <a:rPr lang="en-US" sz="2400" dirty="0">
                <a:sym typeface="Symbol" charset="0"/>
              </a:rPr>
              <a:t>per day, </a:t>
            </a:r>
            <a:r>
              <a:rPr lang="en-US" sz="2400" dirty="0" smtClean="0">
                <a:sym typeface="Symbol" charset="0"/>
              </a:rPr>
              <a:t>including servicing?</a:t>
            </a:r>
            <a:endParaRPr lang="en-US" sz="2400" dirty="0">
              <a:sym typeface="Symbol" charset="0"/>
            </a:endParaRPr>
          </a:p>
        </p:txBody>
      </p:sp>
      <p:sp>
        <p:nvSpPr>
          <p:cNvPr id="10270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>
                <a:latin typeface="Arial" charset="0"/>
                <a:ea typeface="MS PGothic" charset="0"/>
                <a:cs typeface="MS PGothic" charset="0"/>
              </a:rPr>
              <a:t>Single-Server </a:t>
            </a:r>
            <a:r>
              <a:rPr lang="en-US" dirty="0" smtClean="0">
                <a:latin typeface="Arial" charset="0"/>
                <a:ea typeface="MS PGothic" charset="0"/>
                <a:cs typeface="MS PGothic" charset="0"/>
              </a:rPr>
              <a:t>Example Cost</a:t>
            </a:r>
            <a:endParaRPr lang="en-US" dirty="0">
              <a:latin typeface="Arial" charset="0"/>
              <a:ea typeface="MS PGothic" charset="0"/>
              <a:cs typeface="MS PGothic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002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457200" y="1782763"/>
            <a:ext cx="8255000" cy="2751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314700" indent="-3314700">
              <a:spcAft>
                <a:spcPts val="0"/>
              </a:spcAft>
              <a:tabLst>
                <a:tab pos="381000" algn="r"/>
                <a:tab pos="482600" algn="l"/>
                <a:tab pos="762000" algn="l"/>
                <a:tab pos="4381500" algn="l"/>
                <a:tab pos="4673600" algn="l"/>
              </a:tabLst>
            </a:pPr>
            <a:r>
              <a:rPr lang="en-US" sz="2400" dirty="0" smtClean="0">
                <a:sym typeface="Symbol" charset="0"/>
              </a:rPr>
              <a:t>The car mechanic has estimated the following cost data:</a:t>
            </a:r>
            <a:r>
              <a:rPr lang="en-US" sz="2400" dirty="0">
                <a:sym typeface="Symbol" charset="0"/>
              </a:rPr>
              <a:t>	</a:t>
            </a:r>
            <a:endParaRPr lang="en-US" sz="2400" dirty="0" smtClean="0">
              <a:sym typeface="Symbol" charset="0"/>
            </a:endParaRPr>
          </a:p>
          <a:p>
            <a:pPr marL="342900" indent="-342900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tabLst>
                <a:tab pos="2959100" algn="r"/>
                <a:tab pos="3149600" algn="l"/>
              </a:tabLst>
            </a:pPr>
            <a:r>
              <a:rPr lang="en-US" sz="2400" dirty="0" smtClean="0">
                <a:sym typeface="Symbol" charset="0"/>
              </a:rPr>
              <a:t>Customer dissatisfaction </a:t>
            </a:r>
            <a:r>
              <a:rPr lang="en-US" sz="2400" dirty="0">
                <a:sym typeface="Symbol" charset="0"/>
              </a:rPr>
              <a:t>and lost </a:t>
            </a:r>
            <a:r>
              <a:rPr lang="en-US" sz="2400" dirty="0" smtClean="0">
                <a:sym typeface="Symbol" charset="0"/>
              </a:rPr>
              <a:t>goodwill = </a:t>
            </a:r>
            <a:r>
              <a:rPr lang="en-US" sz="2400" dirty="0">
                <a:sym typeface="Symbol" charset="0"/>
              </a:rPr>
              <a:t>$15 per </a:t>
            </a:r>
            <a:r>
              <a:rPr lang="en-US" sz="2400" dirty="0" err="1" smtClean="0">
                <a:sym typeface="Symbol" charset="0"/>
              </a:rPr>
              <a:t>hr</a:t>
            </a:r>
            <a:endParaRPr lang="en-US" sz="2400" dirty="0">
              <a:sym typeface="Symbol" charset="0"/>
            </a:endParaRPr>
          </a:p>
          <a:p>
            <a:pPr marL="342900" indent="-342900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tabLst>
                <a:tab pos="2959100" algn="r"/>
                <a:tab pos="3149600" algn="l"/>
              </a:tabLst>
            </a:pPr>
            <a:r>
              <a:rPr lang="en-US" sz="2400" dirty="0" smtClean="0">
                <a:sym typeface="Symbol" charset="0"/>
              </a:rPr>
              <a:t>Mechanic</a:t>
            </a:r>
            <a:r>
              <a:rPr lang="en-AU" sz="2400" dirty="0">
                <a:sym typeface="Symbol" charset="0"/>
              </a:rPr>
              <a:t>'</a:t>
            </a:r>
            <a:r>
              <a:rPr lang="en-US" sz="2400" dirty="0">
                <a:sym typeface="Symbol" charset="0"/>
              </a:rPr>
              <a:t>s salary	</a:t>
            </a:r>
            <a:r>
              <a:rPr lang="en-US" sz="2400" dirty="0" smtClean="0">
                <a:sym typeface="Symbol" charset="0"/>
              </a:rPr>
              <a:t> = </a:t>
            </a:r>
            <a:r>
              <a:rPr lang="en-US" sz="2400" dirty="0">
                <a:sym typeface="Symbol" charset="0"/>
              </a:rPr>
              <a:t>$88 per day</a:t>
            </a:r>
          </a:p>
          <a:p>
            <a:pPr marL="457200" indent="-457200">
              <a:spcAft>
                <a:spcPts val="0"/>
              </a:spcAft>
              <a:buFont typeface="+mj-lt"/>
              <a:buAutoNum type="arabicPeriod"/>
              <a:tabLst>
                <a:tab pos="381000" algn="r"/>
                <a:tab pos="482600" algn="l"/>
                <a:tab pos="762000" algn="l"/>
                <a:tab pos="4381500" algn="l"/>
                <a:tab pos="4673600" algn="l"/>
              </a:tabLst>
            </a:pPr>
            <a:endParaRPr lang="en-US" sz="2400" dirty="0" smtClean="0">
              <a:sym typeface="Symbol" charset="0"/>
            </a:endParaRPr>
          </a:p>
          <a:p>
            <a:pPr marL="457200" indent="-457200">
              <a:spcAft>
                <a:spcPts val="0"/>
              </a:spcAft>
              <a:buFont typeface="+mj-lt"/>
              <a:buAutoNum type="arabicPeriod"/>
              <a:tabLst>
                <a:tab pos="381000" algn="r"/>
                <a:tab pos="482600" algn="l"/>
                <a:tab pos="762000" algn="l"/>
                <a:tab pos="4381500" algn="l"/>
                <a:tab pos="4673600" algn="l"/>
              </a:tabLst>
            </a:pPr>
            <a:r>
              <a:rPr lang="en-US" sz="2400" dirty="0" smtClean="0">
                <a:sym typeface="Symbol" charset="0"/>
              </a:rPr>
              <a:t>What is the cost, </a:t>
            </a:r>
            <a:r>
              <a:rPr lang="en-US" sz="2400" dirty="0">
                <a:sym typeface="Symbol" charset="0"/>
              </a:rPr>
              <a:t>per day,</a:t>
            </a:r>
            <a:r>
              <a:rPr lang="en-US" sz="2400" dirty="0" smtClean="0">
                <a:sym typeface="Symbol" charset="0"/>
              </a:rPr>
              <a:t> to the mechanic for people to wait in the queue?</a:t>
            </a:r>
          </a:p>
          <a:p>
            <a:pPr marL="457200" indent="-457200">
              <a:spcAft>
                <a:spcPts val="0"/>
              </a:spcAft>
              <a:buFont typeface="+mj-lt"/>
              <a:buAutoNum type="arabicPeriod"/>
              <a:tabLst>
                <a:tab pos="381000" algn="r"/>
                <a:tab pos="482600" algn="l"/>
                <a:tab pos="762000" algn="l"/>
                <a:tab pos="4381500" algn="l"/>
                <a:tab pos="4673600" algn="l"/>
              </a:tabLst>
            </a:pPr>
            <a:r>
              <a:rPr lang="en-US" sz="2400" dirty="0" smtClean="0">
                <a:sym typeface="Symbol" charset="0"/>
              </a:rPr>
              <a:t>What is the </a:t>
            </a:r>
            <a:r>
              <a:rPr lang="en-US" sz="2400" dirty="0">
                <a:sym typeface="Symbol" charset="0"/>
              </a:rPr>
              <a:t>total </a:t>
            </a:r>
            <a:r>
              <a:rPr lang="en-US" sz="2400" dirty="0" smtClean="0">
                <a:sym typeface="Symbol" charset="0"/>
              </a:rPr>
              <a:t>cost, </a:t>
            </a:r>
            <a:r>
              <a:rPr lang="en-US" sz="2400" dirty="0">
                <a:sym typeface="Symbol" charset="0"/>
              </a:rPr>
              <a:t>per day, </a:t>
            </a:r>
            <a:r>
              <a:rPr lang="en-US" sz="2400" dirty="0" smtClean="0">
                <a:sym typeface="Symbol" charset="0"/>
              </a:rPr>
              <a:t>including servicing?</a:t>
            </a:r>
            <a:endParaRPr lang="en-US" sz="2400" dirty="0">
              <a:sym typeface="Symbol" charset="0"/>
            </a:endParaRPr>
          </a:p>
        </p:txBody>
      </p:sp>
      <p:sp>
        <p:nvSpPr>
          <p:cNvPr id="10270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>
                <a:latin typeface="Arial" charset="0"/>
                <a:ea typeface="MS PGothic" charset="0"/>
                <a:cs typeface="MS PGothic" charset="0"/>
              </a:rPr>
              <a:t>Single-Server </a:t>
            </a:r>
            <a:r>
              <a:rPr lang="en-US" dirty="0" smtClean="0">
                <a:latin typeface="Arial" charset="0"/>
                <a:ea typeface="MS PGothic" charset="0"/>
                <a:cs typeface="MS PGothic" charset="0"/>
              </a:rPr>
              <a:t>Example Cost</a:t>
            </a:r>
            <a:endParaRPr lang="en-US" dirty="0">
              <a:latin typeface="Arial" charset="0"/>
              <a:ea typeface="MS PGothic" charset="0"/>
              <a:cs typeface="MS PGothic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2" name="Rectangle 19"/>
          <p:cNvSpPr>
            <a:spLocks noChangeArrowheads="1"/>
          </p:cNvSpPr>
          <p:nvPr/>
        </p:nvSpPr>
        <p:spPr bwMode="auto">
          <a:xfrm>
            <a:off x="457200" y="4899410"/>
            <a:ext cx="567251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200" dirty="0"/>
              <a:t>Total expected </a:t>
            </a:r>
            <a:r>
              <a:rPr lang="en-US" sz="2200" dirty="0" smtClean="0"/>
              <a:t>waiting costs = $</a:t>
            </a:r>
            <a:r>
              <a:rPr lang="en-US" sz="2200" dirty="0"/>
              <a:t>248 per day</a:t>
            </a:r>
          </a:p>
        </p:txBody>
      </p:sp>
      <p:sp>
        <p:nvSpPr>
          <p:cNvPr id="13" name="Rectangle 19"/>
          <p:cNvSpPr>
            <a:spLocks noChangeArrowheads="1"/>
          </p:cNvSpPr>
          <p:nvPr/>
        </p:nvSpPr>
        <p:spPr bwMode="auto">
          <a:xfrm>
            <a:off x="457200" y="5299520"/>
            <a:ext cx="446385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200" dirty="0"/>
              <a:t>Total </a:t>
            </a:r>
            <a:r>
              <a:rPr lang="en-US" sz="2200" dirty="0" smtClean="0"/>
              <a:t>system costs = $328 </a:t>
            </a:r>
            <a:r>
              <a:rPr lang="en-US" sz="2200" dirty="0"/>
              <a:t>per day</a:t>
            </a:r>
          </a:p>
        </p:txBody>
      </p:sp>
    </p:spTree>
    <p:extLst>
      <p:ext uri="{BB962C8B-B14F-4D97-AF65-F5344CB8AC3E}">
        <p14:creationId xmlns:p14="http://schemas.microsoft.com/office/powerpoint/2010/main" val="100611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MS PGothic" charset="0"/>
                <a:cs typeface="MS PGothic" charset="0"/>
              </a:rPr>
              <a:t>Multiple-Server Model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60400" y="1845898"/>
            <a:ext cx="7829550" cy="987510"/>
            <a:chOff x="660400" y="1859545"/>
            <a:chExt cx="7829550" cy="1071518"/>
          </a:xfrm>
        </p:grpSpPr>
        <p:sp>
          <p:nvSpPr>
            <p:cNvPr id="10" name="Rectangle 9"/>
            <p:cNvSpPr/>
            <p:nvPr/>
          </p:nvSpPr>
          <p:spPr>
            <a:xfrm>
              <a:off x="676275" y="2508728"/>
              <a:ext cx="7797800" cy="36959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grpSp>
          <p:nvGrpSpPr>
            <p:cNvPr id="1071" name="Group 7"/>
            <p:cNvGrpSpPr>
              <a:grpSpLocks/>
            </p:cNvGrpSpPr>
            <p:nvPr/>
          </p:nvGrpSpPr>
          <p:grpSpPr bwMode="auto">
            <a:xfrm>
              <a:off x="660400" y="1859545"/>
              <a:ext cx="7829550" cy="1071518"/>
              <a:chOff x="711200" y="1973845"/>
              <a:chExt cx="7829550" cy="1071518"/>
            </a:xfrm>
          </p:grpSpPr>
          <p:grpSp>
            <p:nvGrpSpPr>
              <p:cNvPr id="1072" name="Group 3"/>
              <p:cNvGrpSpPr>
                <a:grpSpLocks/>
              </p:cNvGrpSpPr>
              <p:nvPr/>
            </p:nvGrpSpPr>
            <p:grpSpPr bwMode="auto">
              <a:xfrm>
                <a:off x="711200" y="1973845"/>
                <a:ext cx="7813675" cy="704488"/>
                <a:chOff x="727075" y="2930525"/>
                <a:chExt cx="7813675" cy="704488"/>
              </a:xfrm>
            </p:grpSpPr>
            <p:sp>
              <p:nvSpPr>
                <p:cNvPr id="1074" name="TextBox 1"/>
                <p:cNvSpPr txBox="1">
                  <a:spLocks noChangeArrowheads="1"/>
                </p:cNvSpPr>
                <p:nvPr/>
              </p:nvSpPr>
              <p:spPr bwMode="auto">
                <a:xfrm>
                  <a:off x="727075" y="2930525"/>
                  <a:ext cx="1646403" cy="65505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252000" tIns="187200" rIns="252000" bIns="18720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r>
                    <a:rPr lang="en-US" dirty="0">
                      <a:solidFill>
                        <a:srgbClr val="FFFFFF"/>
                      </a:solidFill>
                    </a:rPr>
                    <a:t>TABLE D.4</a:t>
                  </a:r>
                </a:p>
              </p:txBody>
            </p:sp>
            <p:sp>
              <p:nvSpPr>
                <p:cNvPr id="3" name="TextBox 2"/>
                <p:cNvSpPr txBox="1"/>
                <p:nvPr/>
              </p:nvSpPr>
              <p:spPr>
                <a:xfrm>
                  <a:off x="2378075" y="2933699"/>
                  <a:ext cx="6162675" cy="701314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 smtClean="0">
                      <a:latin typeface="Arial"/>
                      <a:ea typeface="+mn-ea"/>
                      <a:cs typeface="Arial"/>
                    </a:rPr>
                    <a:t>Additional Queuing Information </a:t>
                  </a:r>
                  <a:r>
                    <a:rPr lang="en-US" dirty="0">
                      <a:latin typeface="Arial"/>
                      <a:ea typeface="+mn-ea"/>
                      <a:cs typeface="Arial"/>
                    </a:rPr>
                    <a:t>for Model B: Multiple-Server System, also Called M/M/S </a:t>
                  </a:r>
                </a:p>
              </p:txBody>
            </p:sp>
          </p:grpSp>
          <p:sp>
            <p:nvSpPr>
              <p:cNvPr id="1073" name="TextBox 4"/>
              <p:cNvSpPr txBox="1">
                <a:spLocks noChangeArrowheads="1"/>
              </p:cNvSpPr>
              <p:nvPr/>
            </p:nvSpPr>
            <p:spPr bwMode="auto">
              <a:xfrm>
                <a:off x="727075" y="2644612"/>
                <a:ext cx="7813675" cy="4007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tabLst>
                    <a:tab pos="266700" algn="l"/>
                  </a:tabLs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>
                  <a:tabLst>
                    <a:tab pos="266700" algn="l"/>
                  </a:tabLs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tabLst>
                    <a:tab pos="266700" algn="l"/>
                  </a:tabLs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tabLst>
                    <a:tab pos="266700" algn="l"/>
                  </a:tabLs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tabLst>
                    <a:tab pos="266700" algn="l"/>
                  </a:tabLs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>
                  <a:spcAft>
                    <a:spcPts val="600"/>
                  </a:spcAft>
                </a:pPr>
                <a:r>
                  <a:rPr lang="en-US" dirty="0"/>
                  <a:t>M	=	number of servers (channels) </a:t>
                </a:r>
                <a:r>
                  <a:rPr lang="en-US" dirty="0" smtClean="0"/>
                  <a:t>open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9133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457200" y="1782763"/>
            <a:ext cx="82550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Aft>
                <a:spcPts val="0"/>
              </a:spcAft>
              <a:tabLst>
                <a:tab pos="381000" algn="r"/>
                <a:tab pos="482600" algn="l"/>
                <a:tab pos="762000" algn="l"/>
                <a:tab pos="4381500" algn="l"/>
                <a:tab pos="4673600" algn="l"/>
              </a:tabLst>
            </a:pPr>
            <a:r>
              <a:rPr lang="en-US" sz="2400" dirty="0" smtClean="0">
                <a:sym typeface="Symbol" charset="0"/>
              </a:rPr>
              <a:t>The car mechanic has the same data as before; however, the shop now has 2 mechanics.</a:t>
            </a:r>
          </a:p>
          <a:p>
            <a:pPr marL="3314700" indent="-3314700">
              <a:spcAft>
                <a:spcPts val="0"/>
              </a:spcAft>
              <a:tabLst>
                <a:tab pos="381000" algn="r"/>
                <a:tab pos="482600" algn="l"/>
                <a:tab pos="762000" algn="l"/>
                <a:tab pos="4381500" algn="l"/>
                <a:tab pos="4673600" algn="l"/>
              </a:tabLst>
            </a:pPr>
            <a:r>
              <a:rPr lang="en-US" sz="2400" dirty="0" smtClean="0">
                <a:sym typeface="Symbol" charset="0"/>
              </a:rPr>
              <a:t>	 = 2 </a:t>
            </a:r>
            <a:r>
              <a:rPr lang="en-US" sz="2400" dirty="0">
                <a:sym typeface="Symbol" charset="0"/>
              </a:rPr>
              <a:t>cars </a:t>
            </a:r>
            <a:r>
              <a:rPr lang="en-US" sz="2400" dirty="0" smtClean="0">
                <a:sym typeface="Symbol" charset="0"/>
              </a:rPr>
              <a:t>arriving/hour;</a:t>
            </a:r>
            <a:r>
              <a:rPr lang="en-US" sz="2400" dirty="0">
                <a:sym typeface="Symbol" charset="0"/>
              </a:rPr>
              <a:t> </a:t>
            </a:r>
            <a:r>
              <a:rPr lang="en-US" sz="2400" dirty="0" smtClean="0">
                <a:latin typeface="Times New Roman" charset="0"/>
                <a:cs typeface="Times New Roman" charset="0"/>
                <a:sym typeface="Symbol" charset="0"/>
              </a:rPr>
              <a:t>µ </a:t>
            </a:r>
            <a:r>
              <a:rPr lang="en-US" sz="2400" dirty="0" smtClean="0">
                <a:sym typeface="Symbol" charset="0"/>
              </a:rPr>
              <a:t>= </a:t>
            </a:r>
            <a:r>
              <a:rPr lang="en-US" sz="2400" dirty="0">
                <a:sym typeface="Symbol" charset="0"/>
              </a:rPr>
              <a:t>3 cars </a:t>
            </a:r>
            <a:r>
              <a:rPr lang="en-US" sz="2400" dirty="0" smtClean="0">
                <a:sym typeface="Symbol" charset="0"/>
              </a:rPr>
              <a:t>serviced/hour</a:t>
            </a:r>
          </a:p>
          <a:p>
            <a:pPr marL="3314700" indent="-3314700">
              <a:spcAft>
                <a:spcPts val="0"/>
              </a:spcAft>
              <a:tabLst>
                <a:tab pos="381000" algn="r"/>
                <a:tab pos="482600" algn="l"/>
                <a:tab pos="762000" algn="l"/>
                <a:tab pos="4381500" algn="l"/>
                <a:tab pos="4673600" algn="l"/>
              </a:tabLst>
            </a:pPr>
            <a:endParaRPr lang="en-US" sz="2400" dirty="0" smtClean="0">
              <a:sym typeface="Symbol" charset="0"/>
            </a:endParaRPr>
          </a:p>
          <a:p>
            <a:pPr marL="457200" indent="-457200">
              <a:spcAft>
                <a:spcPts val="0"/>
              </a:spcAft>
              <a:buFont typeface="+mj-lt"/>
              <a:buAutoNum type="arabicPeriod"/>
              <a:tabLst>
                <a:tab pos="381000" algn="r"/>
                <a:tab pos="482600" algn="l"/>
                <a:tab pos="762000" algn="l"/>
                <a:tab pos="4381500" algn="l"/>
                <a:tab pos="4673600" algn="l"/>
              </a:tabLst>
            </a:pPr>
            <a:r>
              <a:rPr lang="en-US" sz="2400" dirty="0" smtClean="0">
                <a:sym typeface="Symbol" charset="0"/>
              </a:rPr>
              <a:t>What is the average number of cars in the system?</a:t>
            </a:r>
          </a:p>
          <a:p>
            <a:pPr marL="457200" indent="-457200">
              <a:spcAft>
                <a:spcPts val="0"/>
              </a:spcAft>
              <a:buFont typeface="+mj-lt"/>
              <a:buAutoNum type="arabicPeriod"/>
              <a:tabLst>
                <a:tab pos="381000" algn="r"/>
                <a:tab pos="482600" algn="l"/>
                <a:tab pos="762000" algn="l"/>
                <a:tab pos="4381500" algn="l"/>
                <a:tab pos="4673600" algn="l"/>
              </a:tabLst>
            </a:pPr>
            <a:r>
              <a:rPr lang="en-US" sz="2400" dirty="0" smtClean="0">
                <a:sym typeface="Symbol" charset="0"/>
              </a:rPr>
              <a:t>What is the average wait time?</a:t>
            </a:r>
          </a:p>
          <a:p>
            <a:pPr marL="457200" indent="-457200">
              <a:spcAft>
                <a:spcPts val="0"/>
              </a:spcAft>
              <a:buFont typeface="+mj-lt"/>
              <a:buAutoNum type="arabicPeriod"/>
              <a:tabLst>
                <a:tab pos="381000" algn="r"/>
                <a:tab pos="482600" algn="l"/>
                <a:tab pos="762000" algn="l"/>
                <a:tab pos="4381500" algn="l"/>
                <a:tab pos="4673600" algn="l"/>
              </a:tabLst>
            </a:pPr>
            <a:r>
              <a:rPr lang="en-US" sz="2400" dirty="0" smtClean="0">
                <a:sym typeface="Symbol" charset="0"/>
              </a:rPr>
              <a:t>What is the average number of cars waiting in the queue?</a:t>
            </a:r>
            <a:endParaRPr lang="en-US" sz="2400" dirty="0">
              <a:sym typeface="Symbol" charset="0"/>
            </a:endParaRPr>
          </a:p>
        </p:txBody>
      </p:sp>
      <p:sp>
        <p:nvSpPr>
          <p:cNvPr id="10270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 smtClean="0">
                <a:latin typeface="Arial" charset="0"/>
                <a:ea typeface="MS PGothic" charset="0"/>
                <a:cs typeface="MS PGothic" charset="0"/>
              </a:rPr>
              <a:t>Multiple-Server </a:t>
            </a:r>
            <a:r>
              <a:rPr lang="en-US" dirty="0">
                <a:latin typeface="Arial" charset="0"/>
                <a:ea typeface="MS PGothic" charset="0"/>
                <a:cs typeface="MS PGothic" charset="0"/>
              </a:rPr>
              <a:t>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25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457200" y="1782763"/>
            <a:ext cx="82550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Aft>
                <a:spcPts val="0"/>
              </a:spcAft>
              <a:tabLst>
                <a:tab pos="381000" algn="r"/>
                <a:tab pos="482600" algn="l"/>
                <a:tab pos="762000" algn="l"/>
                <a:tab pos="4381500" algn="l"/>
                <a:tab pos="4673600" algn="l"/>
              </a:tabLst>
            </a:pPr>
            <a:r>
              <a:rPr lang="en-US" sz="2400" dirty="0">
                <a:sym typeface="Symbol" charset="0"/>
              </a:rPr>
              <a:t>The car mechanic has the same data as before; however, the shop now has 2 mechanics.</a:t>
            </a:r>
          </a:p>
          <a:p>
            <a:pPr marL="3314700" indent="-3314700">
              <a:spcAft>
                <a:spcPts val="0"/>
              </a:spcAft>
              <a:tabLst>
                <a:tab pos="381000" algn="r"/>
                <a:tab pos="482600" algn="l"/>
                <a:tab pos="762000" algn="l"/>
                <a:tab pos="4381500" algn="l"/>
                <a:tab pos="4673600" algn="l"/>
              </a:tabLst>
            </a:pPr>
            <a:r>
              <a:rPr lang="en-US" sz="2400" dirty="0" smtClean="0">
                <a:sym typeface="Symbol" charset="0"/>
              </a:rPr>
              <a:t> = 2 </a:t>
            </a:r>
            <a:r>
              <a:rPr lang="en-US" sz="2400" dirty="0">
                <a:sym typeface="Symbol" charset="0"/>
              </a:rPr>
              <a:t>cars </a:t>
            </a:r>
            <a:r>
              <a:rPr lang="en-US" sz="2400" dirty="0" smtClean="0">
                <a:sym typeface="Symbol" charset="0"/>
              </a:rPr>
              <a:t>arriving/hour; </a:t>
            </a:r>
            <a:r>
              <a:rPr lang="en-US" sz="2400" dirty="0" smtClean="0">
                <a:latin typeface="Times New Roman" charset="0"/>
                <a:cs typeface="Times New Roman" charset="0"/>
                <a:sym typeface="Symbol" charset="0"/>
              </a:rPr>
              <a:t>µ </a:t>
            </a:r>
            <a:r>
              <a:rPr lang="en-US" sz="2400" dirty="0" smtClean="0">
                <a:sym typeface="Symbol" charset="0"/>
              </a:rPr>
              <a:t>= 3 </a:t>
            </a:r>
            <a:r>
              <a:rPr lang="en-US" sz="2400" dirty="0">
                <a:sym typeface="Symbol" charset="0"/>
              </a:rPr>
              <a:t>cars </a:t>
            </a:r>
            <a:r>
              <a:rPr lang="en-US" sz="2400" dirty="0" smtClean="0">
                <a:sym typeface="Symbol" charset="0"/>
              </a:rPr>
              <a:t>serviced/hour</a:t>
            </a:r>
          </a:p>
          <a:p>
            <a:pPr marL="3314700" indent="-3314700">
              <a:spcAft>
                <a:spcPts val="0"/>
              </a:spcAft>
              <a:tabLst>
                <a:tab pos="381000" algn="r"/>
                <a:tab pos="482600" algn="l"/>
                <a:tab pos="762000" algn="l"/>
                <a:tab pos="4381500" algn="l"/>
                <a:tab pos="4673600" algn="l"/>
              </a:tabLst>
            </a:pPr>
            <a:endParaRPr lang="en-US" sz="2400" dirty="0" smtClean="0">
              <a:sym typeface="Symbol" charset="0"/>
            </a:endParaRPr>
          </a:p>
          <a:p>
            <a:pPr marL="457200" indent="-457200">
              <a:spcAft>
                <a:spcPts val="0"/>
              </a:spcAft>
              <a:buFont typeface="+mj-lt"/>
              <a:buAutoNum type="arabicPeriod"/>
              <a:tabLst>
                <a:tab pos="381000" algn="r"/>
                <a:tab pos="482600" algn="l"/>
                <a:tab pos="762000" algn="l"/>
                <a:tab pos="4381500" algn="l"/>
                <a:tab pos="4673600" algn="l"/>
              </a:tabLst>
            </a:pPr>
            <a:r>
              <a:rPr lang="en-US" sz="2400" dirty="0" smtClean="0">
                <a:sym typeface="Symbol" charset="0"/>
              </a:rPr>
              <a:t>What is the average number of cars in the system?</a:t>
            </a:r>
          </a:p>
          <a:p>
            <a:pPr marL="457200" indent="-457200">
              <a:spcAft>
                <a:spcPts val="0"/>
              </a:spcAft>
              <a:buFont typeface="+mj-lt"/>
              <a:buAutoNum type="arabicPeriod"/>
              <a:tabLst>
                <a:tab pos="381000" algn="r"/>
                <a:tab pos="482600" algn="l"/>
                <a:tab pos="762000" algn="l"/>
                <a:tab pos="4381500" algn="l"/>
                <a:tab pos="4673600" algn="l"/>
              </a:tabLst>
            </a:pPr>
            <a:r>
              <a:rPr lang="en-US" sz="2400" dirty="0" smtClean="0">
                <a:sym typeface="Symbol" charset="0"/>
              </a:rPr>
              <a:t>What is the average wait time?</a:t>
            </a:r>
          </a:p>
          <a:p>
            <a:pPr marL="457200" indent="-457200">
              <a:spcAft>
                <a:spcPts val="0"/>
              </a:spcAft>
              <a:buFont typeface="+mj-lt"/>
              <a:buAutoNum type="arabicPeriod"/>
              <a:tabLst>
                <a:tab pos="381000" algn="r"/>
                <a:tab pos="482600" algn="l"/>
                <a:tab pos="762000" algn="l"/>
                <a:tab pos="4381500" algn="l"/>
                <a:tab pos="4673600" algn="l"/>
              </a:tabLst>
            </a:pPr>
            <a:r>
              <a:rPr lang="en-US" sz="2400" dirty="0" smtClean="0">
                <a:sym typeface="Symbol" charset="0"/>
              </a:rPr>
              <a:t>What is the average number of cars waiting in the queue?</a:t>
            </a:r>
            <a:endParaRPr lang="en-US" sz="2400" dirty="0">
              <a:sym typeface="Symbol" charset="0"/>
            </a:endParaRPr>
          </a:p>
        </p:txBody>
      </p:sp>
      <p:sp>
        <p:nvSpPr>
          <p:cNvPr id="10270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 smtClean="0">
                <a:latin typeface="Arial" charset="0"/>
                <a:ea typeface="MS PGothic" charset="0"/>
                <a:cs typeface="MS PGothic" charset="0"/>
              </a:rPr>
              <a:t>Multiple-Server </a:t>
            </a:r>
            <a:r>
              <a:rPr lang="en-US" dirty="0">
                <a:latin typeface="Arial" charset="0"/>
                <a:ea typeface="MS PGothic" charset="0"/>
                <a:cs typeface="MS PGothic" charset="0"/>
              </a:rPr>
              <a:t>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29</a:t>
            </a:fld>
            <a:endParaRPr lang="en-US" dirty="0"/>
          </a:p>
        </p:txBody>
      </p:sp>
      <p:graphicFrame>
        <p:nvGraphicFramePr>
          <p:cNvPr id="3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21712"/>
              </p:ext>
            </p:extLst>
          </p:nvPr>
        </p:nvGraphicFramePr>
        <p:xfrm>
          <a:off x="457200" y="4986338"/>
          <a:ext cx="477202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351" name="Equation" r:id="rId4" imgW="2654280" imgH="228600" progId="Equation.3">
                  <p:embed/>
                </p:oleObj>
              </mc:Choice>
              <mc:Fallback>
                <p:oleObj name="Equation" r:id="rId4" imgW="2654280" imgH="228600" progId="Equation.3">
                  <p:embed/>
                  <p:pic>
                    <p:nvPicPr>
                      <p:cNvPr id="3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986338"/>
                        <a:ext cx="4772025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7615313"/>
              </p:ext>
            </p:extLst>
          </p:nvPr>
        </p:nvGraphicFramePr>
        <p:xfrm>
          <a:off x="457200" y="5396488"/>
          <a:ext cx="75565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352" name="Equation" r:id="rId6" imgW="4203360" imgH="228600" progId="Equation.3">
                  <p:embed/>
                </p:oleObj>
              </mc:Choice>
              <mc:Fallback>
                <p:oleObj name="Equation" r:id="rId6" imgW="4203360" imgH="228600" progId="Equation.3">
                  <p:embed/>
                  <p:pic>
                    <p:nvPicPr>
                      <p:cNvPr id="18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396488"/>
                        <a:ext cx="755650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0923411"/>
              </p:ext>
            </p:extLst>
          </p:nvPr>
        </p:nvGraphicFramePr>
        <p:xfrm>
          <a:off x="457200" y="5766375"/>
          <a:ext cx="3405187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353" name="Equation" r:id="rId8" imgW="1892160" imgH="241200" progId="Equation.3">
                  <p:embed/>
                </p:oleObj>
              </mc:Choice>
              <mc:Fallback>
                <p:oleObj name="Equation" r:id="rId8" imgW="1892160" imgH="241200" progId="Equation.3">
                  <p:embed/>
                  <p:pic>
                    <p:nvPicPr>
                      <p:cNvPr id="19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766375"/>
                        <a:ext cx="3405187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540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Queuing Theory</a:t>
            </a:r>
            <a:endParaRPr lang="en-US" dirty="0"/>
          </a:p>
        </p:txBody>
      </p:sp>
      <p:sp>
        <p:nvSpPr>
          <p:cNvPr id="2253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study of </a:t>
            </a:r>
            <a:r>
              <a:rPr lang="en-US" dirty="0" smtClean="0">
                <a:solidFill>
                  <a:srgbClr val="FF0000"/>
                </a:solidFill>
              </a:rPr>
              <a:t>waiting lines</a:t>
            </a:r>
          </a:p>
          <a:p>
            <a:r>
              <a:rPr lang="en-US" dirty="0" smtClean="0"/>
              <a:t>Waiting lines are </a:t>
            </a:r>
            <a:r>
              <a:rPr lang="en-US" dirty="0" smtClean="0">
                <a:solidFill>
                  <a:srgbClr val="FF0000"/>
                </a:solidFill>
              </a:rPr>
              <a:t>common</a:t>
            </a:r>
            <a:r>
              <a:rPr lang="en-US" dirty="0" smtClean="0"/>
              <a:t> situations</a:t>
            </a:r>
          </a:p>
          <a:p>
            <a:r>
              <a:rPr lang="en-US" dirty="0" smtClean="0"/>
              <a:t>Occur in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Manufacturing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Service</a:t>
            </a:r>
            <a:endParaRPr lang="en-US" dirty="0" smtClean="0"/>
          </a:p>
          <a:p>
            <a:r>
              <a:rPr lang="en-US" dirty="0" smtClean="0"/>
              <a:t>This is a </a:t>
            </a:r>
            <a:r>
              <a:rPr lang="en-US" dirty="0" smtClean="0">
                <a:solidFill>
                  <a:srgbClr val="FF0000"/>
                </a:solidFill>
              </a:rPr>
              <a:t>customer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facing </a:t>
            </a:r>
            <a:r>
              <a:rPr lang="en-US" dirty="0" smtClean="0"/>
              <a:t>operation</a:t>
            </a:r>
          </a:p>
          <a:p>
            <a:pPr lvl="1"/>
            <a:r>
              <a:rPr lang="en-US" dirty="0" smtClean="0"/>
              <a:t>Product many times </a:t>
            </a:r>
            <a:r>
              <a:rPr lang="en-US" dirty="0" smtClean="0">
                <a:solidFill>
                  <a:srgbClr val="FF0000"/>
                </a:solidFill>
              </a:rPr>
              <a:t>judged</a:t>
            </a:r>
            <a:r>
              <a:rPr lang="en-US" dirty="0" smtClean="0"/>
              <a:t> based on waiting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" name="Picture 1" descr="MD disne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106" y="2822375"/>
            <a:ext cx="2665766" cy="193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69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457200" y="1782763"/>
            <a:ext cx="8255000" cy="3093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Aft>
                <a:spcPts val="0"/>
              </a:spcAft>
              <a:tabLst>
                <a:tab pos="381000" algn="r"/>
                <a:tab pos="482600" algn="l"/>
                <a:tab pos="762000" algn="l"/>
                <a:tab pos="4381500" algn="l"/>
                <a:tab pos="4673600" algn="l"/>
              </a:tabLst>
            </a:pPr>
            <a:r>
              <a:rPr lang="en-US" sz="2400" dirty="0">
                <a:sym typeface="Symbol" charset="0"/>
              </a:rPr>
              <a:t>The car mechanic has the same data as before; however, the shop now has 2 mechanics.</a:t>
            </a:r>
          </a:p>
          <a:p>
            <a:pPr marL="3314700" indent="-3314700">
              <a:spcAft>
                <a:spcPts val="0"/>
              </a:spcAft>
              <a:tabLst>
                <a:tab pos="381000" algn="r"/>
                <a:tab pos="482600" algn="l"/>
                <a:tab pos="762000" algn="l"/>
                <a:tab pos="4381500" algn="l"/>
                <a:tab pos="4673600" algn="l"/>
              </a:tabLst>
            </a:pPr>
            <a:r>
              <a:rPr lang="en-US" sz="2400" dirty="0" smtClean="0">
                <a:sym typeface="Symbol" charset="0"/>
              </a:rPr>
              <a:t>	 = 2 </a:t>
            </a:r>
            <a:r>
              <a:rPr lang="en-US" sz="2400" dirty="0">
                <a:sym typeface="Symbol" charset="0"/>
              </a:rPr>
              <a:t>cars arriving/hour	</a:t>
            </a:r>
            <a:r>
              <a:rPr lang="en-US" sz="2400" dirty="0" smtClean="0">
                <a:latin typeface="Times New Roman" charset="0"/>
                <a:cs typeface="Times New Roman" charset="0"/>
                <a:sym typeface="Symbol" charset="0"/>
              </a:rPr>
              <a:t>µ </a:t>
            </a:r>
            <a:r>
              <a:rPr lang="en-US" sz="2400" dirty="0" smtClean="0">
                <a:sym typeface="Symbol" charset="0"/>
              </a:rPr>
              <a:t>= </a:t>
            </a:r>
            <a:r>
              <a:rPr lang="en-US" sz="2400" dirty="0">
                <a:sym typeface="Symbol" charset="0"/>
              </a:rPr>
              <a:t>3 cars </a:t>
            </a:r>
            <a:r>
              <a:rPr lang="en-US" sz="2400" dirty="0" smtClean="0">
                <a:sym typeface="Symbol" charset="0"/>
              </a:rPr>
              <a:t>serviced/hour</a:t>
            </a:r>
          </a:p>
          <a:p>
            <a:pPr marL="3314700" indent="-3314700">
              <a:spcAft>
                <a:spcPts val="0"/>
              </a:spcAft>
              <a:tabLst>
                <a:tab pos="381000" algn="r"/>
                <a:tab pos="482600" algn="l"/>
                <a:tab pos="762000" algn="l"/>
                <a:tab pos="4381500" algn="l"/>
                <a:tab pos="4673600" algn="l"/>
              </a:tabLst>
            </a:pPr>
            <a:endParaRPr lang="en-US" sz="2400" dirty="0" smtClean="0">
              <a:sym typeface="Symbol" charset="0"/>
            </a:endParaRPr>
          </a:p>
          <a:p>
            <a:pPr marL="457200" indent="-457200">
              <a:spcAft>
                <a:spcPts val="0"/>
              </a:spcAft>
              <a:buFont typeface="+mj-lt"/>
              <a:buAutoNum type="arabicPeriod"/>
              <a:tabLst>
                <a:tab pos="381000" algn="r"/>
                <a:tab pos="482600" algn="l"/>
                <a:tab pos="762000" algn="l"/>
                <a:tab pos="4381500" algn="l"/>
                <a:tab pos="4673600" algn="l"/>
              </a:tabLst>
            </a:pPr>
            <a:r>
              <a:rPr lang="en-US" sz="100" dirty="0" smtClean="0">
                <a:solidFill>
                  <a:schemeClr val="bg1"/>
                </a:solidFill>
                <a:sym typeface="Symbol" charset="0"/>
              </a:rPr>
              <a:t>What is the average number of cars in the system?</a:t>
            </a:r>
          </a:p>
          <a:p>
            <a:pPr marL="457200" indent="-457200">
              <a:spcAft>
                <a:spcPts val="0"/>
              </a:spcAft>
              <a:buFont typeface="+mj-lt"/>
              <a:buAutoNum type="arabicPeriod"/>
              <a:tabLst>
                <a:tab pos="381000" algn="r"/>
                <a:tab pos="482600" algn="l"/>
                <a:tab pos="762000" algn="l"/>
                <a:tab pos="4381500" algn="l"/>
                <a:tab pos="4673600" algn="l"/>
              </a:tabLst>
            </a:pPr>
            <a:r>
              <a:rPr lang="en-US" sz="100" dirty="0" smtClean="0">
                <a:solidFill>
                  <a:schemeClr val="bg1"/>
                </a:solidFill>
                <a:sym typeface="Symbol" charset="0"/>
              </a:rPr>
              <a:t>What is the average wait time?</a:t>
            </a:r>
          </a:p>
          <a:p>
            <a:pPr marL="457200" indent="-457200">
              <a:spcAft>
                <a:spcPts val="0"/>
              </a:spcAft>
              <a:buFont typeface="+mj-lt"/>
              <a:buAutoNum type="arabicPeriod"/>
              <a:tabLst>
                <a:tab pos="381000" algn="r"/>
                <a:tab pos="482600" algn="l"/>
                <a:tab pos="762000" algn="l"/>
                <a:tab pos="4381500" algn="l"/>
                <a:tab pos="4673600" algn="l"/>
              </a:tabLst>
            </a:pPr>
            <a:r>
              <a:rPr lang="en-US" sz="100" dirty="0" smtClean="0">
                <a:solidFill>
                  <a:schemeClr val="bg1"/>
                </a:solidFill>
                <a:sym typeface="Symbol" charset="0"/>
              </a:rPr>
              <a:t>What is the average number of cars waiting in the queue?</a:t>
            </a:r>
          </a:p>
          <a:p>
            <a:pPr marL="457200" indent="-457200">
              <a:spcAft>
                <a:spcPts val="0"/>
              </a:spcAft>
              <a:buFont typeface="+mj-lt"/>
              <a:buAutoNum type="arabicPeriod"/>
              <a:tabLst>
                <a:tab pos="381000" algn="r"/>
                <a:tab pos="482600" algn="l"/>
                <a:tab pos="762000" algn="l"/>
                <a:tab pos="4381500" algn="l"/>
                <a:tab pos="4673600" algn="l"/>
              </a:tabLst>
            </a:pPr>
            <a:r>
              <a:rPr lang="en-US" sz="2400" dirty="0" smtClean="0">
                <a:sym typeface="Symbol" charset="0"/>
              </a:rPr>
              <a:t>What is the average time to wait in the queue?</a:t>
            </a:r>
          </a:p>
          <a:p>
            <a:pPr marL="457200" indent="-457200">
              <a:spcAft>
                <a:spcPts val="0"/>
              </a:spcAft>
              <a:buFont typeface="+mj-lt"/>
              <a:buAutoNum type="arabicPeriod"/>
              <a:tabLst>
                <a:tab pos="381000" algn="r"/>
                <a:tab pos="482600" algn="l"/>
                <a:tab pos="762000" algn="l"/>
                <a:tab pos="4381500" algn="l"/>
                <a:tab pos="4673600" algn="l"/>
              </a:tabLst>
            </a:pPr>
            <a:r>
              <a:rPr lang="en-US" sz="2400" dirty="0" smtClean="0">
                <a:sym typeface="Symbol" charset="0"/>
              </a:rPr>
              <a:t>What is the probability the mechanic is busy?</a:t>
            </a:r>
          </a:p>
          <a:p>
            <a:pPr marL="457200" indent="-457200">
              <a:spcAft>
                <a:spcPts val="0"/>
              </a:spcAft>
              <a:buFont typeface="+mj-lt"/>
              <a:buAutoNum type="arabicPeriod"/>
              <a:tabLst>
                <a:tab pos="381000" algn="r"/>
                <a:tab pos="482600" algn="l"/>
                <a:tab pos="762000" algn="l"/>
                <a:tab pos="4381500" algn="l"/>
                <a:tab pos="4673600" algn="l"/>
              </a:tabLst>
            </a:pPr>
            <a:r>
              <a:rPr lang="en-US" sz="2400" dirty="0" smtClean="0">
                <a:sym typeface="Symbol" charset="0"/>
              </a:rPr>
              <a:t>What is the probability there are no cars waiting or being serviced?</a:t>
            </a:r>
            <a:endParaRPr lang="en-US" sz="2400" dirty="0">
              <a:sym typeface="Symbol" charset="0"/>
            </a:endParaRPr>
          </a:p>
        </p:txBody>
      </p:sp>
      <p:sp>
        <p:nvSpPr>
          <p:cNvPr id="10270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dirty="0">
                <a:latin typeface="Arial" charset="0"/>
                <a:ea typeface="MS PGothic" charset="0"/>
                <a:cs typeface="MS PGothic" charset="0"/>
              </a:rPr>
              <a:t>Multiple-Server </a:t>
            </a:r>
            <a:r>
              <a:rPr lang="en-US" dirty="0" smtClean="0">
                <a:latin typeface="Arial" charset="0"/>
                <a:ea typeface="MS PGothic" charset="0"/>
                <a:cs typeface="MS PGothic" charset="0"/>
              </a:rPr>
              <a:t>Example (</a:t>
            </a:r>
            <a:r>
              <a:rPr lang="en-US" dirty="0" err="1">
                <a:latin typeface="Arial" charset="0"/>
                <a:ea typeface="MS PGothic" charset="0"/>
                <a:cs typeface="MS PGothic" charset="0"/>
              </a:rPr>
              <a:t>cont</a:t>
            </a:r>
            <a:r>
              <a:rPr lang="en-US" dirty="0" smtClean="0">
                <a:latin typeface="Arial" charset="0"/>
                <a:ea typeface="MS PGothic" charset="0"/>
                <a:cs typeface="MS PGothic" charset="0"/>
              </a:rPr>
              <a:t>)</a:t>
            </a:r>
            <a:endParaRPr lang="en-US" dirty="0">
              <a:latin typeface="Arial" charset="0"/>
              <a:ea typeface="MS PGothic" charset="0"/>
              <a:cs typeface="MS PGothic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48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457200" y="1782763"/>
            <a:ext cx="8255000" cy="3093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Aft>
                <a:spcPts val="0"/>
              </a:spcAft>
              <a:tabLst>
                <a:tab pos="381000" algn="r"/>
                <a:tab pos="482600" algn="l"/>
                <a:tab pos="762000" algn="l"/>
                <a:tab pos="4381500" algn="l"/>
                <a:tab pos="4673600" algn="l"/>
              </a:tabLst>
            </a:pPr>
            <a:r>
              <a:rPr lang="en-US" sz="2400" dirty="0">
                <a:sym typeface="Symbol" charset="0"/>
              </a:rPr>
              <a:t>The car mechanic has the same data as before; however, the shop now has 2 mechanics.</a:t>
            </a:r>
          </a:p>
          <a:p>
            <a:pPr marL="3314700" indent="-3314700">
              <a:spcAft>
                <a:spcPts val="0"/>
              </a:spcAft>
              <a:tabLst>
                <a:tab pos="381000" algn="r"/>
                <a:tab pos="482600" algn="l"/>
                <a:tab pos="762000" algn="l"/>
                <a:tab pos="4381500" algn="l"/>
                <a:tab pos="4673600" algn="l"/>
              </a:tabLst>
            </a:pPr>
            <a:r>
              <a:rPr lang="en-US" sz="2400" dirty="0" smtClean="0">
                <a:sym typeface="Symbol" charset="0"/>
              </a:rPr>
              <a:t>	 = 2 </a:t>
            </a:r>
            <a:r>
              <a:rPr lang="en-US" sz="2400" dirty="0">
                <a:sym typeface="Symbol" charset="0"/>
              </a:rPr>
              <a:t>cars arriving/hour	</a:t>
            </a:r>
            <a:r>
              <a:rPr lang="en-US" sz="2400" dirty="0" smtClean="0">
                <a:latin typeface="Times New Roman" charset="0"/>
                <a:cs typeface="Times New Roman" charset="0"/>
                <a:sym typeface="Symbol" charset="0"/>
              </a:rPr>
              <a:t>µ </a:t>
            </a:r>
            <a:r>
              <a:rPr lang="en-US" sz="2400" dirty="0" smtClean="0">
                <a:sym typeface="Symbol" charset="0"/>
              </a:rPr>
              <a:t>= </a:t>
            </a:r>
            <a:r>
              <a:rPr lang="en-US" sz="2400" dirty="0">
                <a:sym typeface="Symbol" charset="0"/>
              </a:rPr>
              <a:t>3 cars </a:t>
            </a:r>
            <a:r>
              <a:rPr lang="en-US" sz="2400" dirty="0" smtClean="0">
                <a:sym typeface="Symbol" charset="0"/>
              </a:rPr>
              <a:t>serviced/hour</a:t>
            </a:r>
          </a:p>
          <a:p>
            <a:pPr marL="3314700" indent="-3314700">
              <a:spcAft>
                <a:spcPts val="0"/>
              </a:spcAft>
              <a:tabLst>
                <a:tab pos="381000" algn="r"/>
                <a:tab pos="482600" algn="l"/>
                <a:tab pos="762000" algn="l"/>
                <a:tab pos="4381500" algn="l"/>
                <a:tab pos="4673600" algn="l"/>
              </a:tabLst>
            </a:pPr>
            <a:endParaRPr lang="en-US" sz="2400" dirty="0" smtClean="0">
              <a:sym typeface="Symbol" charset="0"/>
            </a:endParaRPr>
          </a:p>
          <a:p>
            <a:pPr marL="457200" indent="-457200">
              <a:spcAft>
                <a:spcPts val="0"/>
              </a:spcAft>
              <a:buFont typeface="+mj-lt"/>
              <a:buAutoNum type="arabicPeriod"/>
              <a:tabLst>
                <a:tab pos="381000" algn="r"/>
                <a:tab pos="482600" algn="l"/>
                <a:tab pos="762000" algn="l"/>
                <a:tab pos="4381500" algn="l"/>
                <a:tab pos="4673600" algn="l"/>
              </a:tabLst>
            </a:pPr>
            <a:r>
              <a:rPr lang="en-US" sz="100" dirty="0" smtClean="0">
                <a:solidFill>
                  <a:schemeClr val="bg1"/>
                </a:solidFill>
                <a:sym typeface="Symbol" charset="0"/>
              </a:rPr>
              <a:t>What is the average number of cars in the system?</a:t>
            </a:r>
          </a:p>
          <a:p>
            <a:pPr marL="457200" indent="-457200">
              <a:spcAft>
                <a:spcPts val="0"/>
              </a:spcAft>
              <a:buFont typeface="+mj-lt"/>
              <a:buAutoNum type="arabicPeriod"/>
              <a:tabLst>
                <a:tab pos="381000" algn="r"/>
                <a:tab pos="482600" algn="l"/>
                <a:tab pos="762000" algn="l"/>
                <a:tab pos="4381500" algn="l"/>
                <a:tab pos="4673600" algn="l"/>
              </a:tabLst>
            </a:pPr>
            <a:r>
              <a:rPr lang="en-US" sz="100" dirty="0" smtClean="0">
                <a:solidFill>
                  <a:schemeClr val="bg1"/>
                </a:solidFill>
                <a:sym typeface="Symbol" charset="0"/>
              </a:rPr>
              <a:t>What is the average wait time?</a:t>
            </a:r>
          </a:p>
          <a:p>
            <a:pPr marL="457200" indent="-457200">
              <a:spcAft>
                <a:spcPts val="0"/>
              </a:spcAft>
              <a:buFont typeface="+mj-lt"/>
              <a:buAutoNum type="arabicPeriod"/>
              <a:tabLst>
                <a:tab pos="381000" algn="r"/>
                <a:tab pos="482600" algn="l"/>
                <a:tab pos="762000" algn="l"/>
                <a:tab pos="4381500" algn="l"/>
                <a:tab pos="4673600" algn="l"/>
              </a:tabLst>
            </a:pPr>
            <a:r>
              <a:rPr lang="en-US" sz="100" dirty="0" smtClean="0">
                <a:solidFill>
                  <a:schemeClr val="bg1"/>
                </a:solidFill>
                <a:sym typeface="Symbol" charset="0"/>
              </a:rPr>
              <a:t>What is the average number of cars waiting in the queue?</a:t>
            </a:r>
          </a:p>
          <a:p>
            <a:pPr marL="457200" indent="-457200">
              <a:spcAft>
                <a:spcPts val="0"/>
              </a:spcAft>
              <a:buFont typeface="+mj-lt"/>
              <a:buAutoNum type="arabicPeriod"/>
              <a:tabLst>
                <a:tab pos="381000" algn="r"/>
                <a:tab pos="482600" algn="l"/>
                <a:tab pos="762000" algn="l"/>
                <a:tab pos="4381500" algn="l"/>
                <a:tab pos="4673600" algn="l"/>
              </a:tabLst>
            </a:pPr>
            <a:r>
              <a:rPr lang="en-US" sz="2400" dirty="0" smtClean="0">
                <a:sym typeface="Symbol" charset="0"/>
              </a:rPr>
              <a:t>What is the average time to wait in the queue?</a:t>
            </a:r>
          </a:p>
          <a:p>
            <a:pPr marL="457200" indent="-457200">
              <a:spcAft>
                <a:spcPts val="0"/>
              </a:spcAft>
              <a:buFont typeface="+mj-lt"/>
              <a:buAutoNum type="arabicPeriod"/>
              <a:tabLst>
                <a:tab pos="381000" algn="r"/>
                <a:tab pos="482600" algn="l"/>
                <a:tab pos="762000" algn="l"/>
                <a:tab pos="4381500" algn="l"/>
                <a:tab pos="4673600" algn="l"/>
              </a:tabLst>
            </a:pPr>
            <a:r>
              <a:rPr lang="en-US" sz="2400" dirty="0" smtClean="0">
                <a:sym typeface="Symbol" charset="0"/>
              </a:rPr>
              <a:t>What is the probability the mechanic is busy?</a:t>
            </a:r>
          </a:p>
          <a:p>
            <a:pPr marL="457200" indent="-457200">
              <a:spcAft>
                <a:spcPts val="0"/>
              </a:spcAft>
              <a:buFont typeface="+mj-lt"/>
              <a:buAutoNum type="arabicPeriod"/>
              <a:tabLst>
                <a:tab pos="381000" algn="r"/>
                <a:tab pos="482600" algn="l"/>
                <a:tab pos="762000" algn="l"/>
                <a:tab pos="4381500" algn="l"/>
                <a:tab pos="4673600" algn="l"/>
              </a:tabLst>
            </a:pPr>
            <a:r>
              <a:rPr lang="en-US" sz="2400" dirty="0" smtClean="0">
                <a:sym typeface="Symbol" charset="0"/>
              </a:rPr>
              <a:t>What is the probability there are no cars waiting or being serviced?</a:t>
            </a:r>
            <a:endParaRPr lang="en-US" sz="2400" dirty="0">
              <a:sym typeface="Symbol" charset="0"/>
            </a:endParaRPr>
          </a:p>
        </p:txBody>
      </p:sp>
      <p:sp>
        <p:nvSpPr>
          <p:cNvPr id="10270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dirty="0">
                <a:latin typeface="Arial" charset="0"/>
                <a:ea typeface="MS PGothic" charset="0"/>
                <a:cs typeface="MS PGothic" charset="0"/>
              </a:rPr>
              <a:t>Multiple-Server </a:t>
            </a:r>
            <a:r>
              <a:rPr lang="en-US" dirty="0" smtClean="0">
                <a:latin typeface="Arial" charset="0"/>
                <a:ea typeface="MS PGothic" charset="0"/>
                <a:cs typeface="MS PGothic" charset="0"/>
              </a:rPr>
              <a:t>Example (</a:t>
            </a:r>
            <a:r>
              <a:rPr lang="en-US" dirty="0" err="1">
                <a:latin typeface="Arial" charset="0"/>
                <a:ea typeface="MS PGothic" charset="0"/>
                <a:cs typeface="MS PGothic" charset="0"/>
              </a:rPr>
              <a:t>cont</a:t>
            </a:r>
            <a:r>
              <a:rPr lang="en-US" dirty="0" smtClean="0">
                <a:latin typeface="Arial" charset="0"/>
                <a:ea typeface="MS PGothic" charset="0"/>
                <a:cs typeface="MS PGothic" charset="0"/>
              </a:rPr>
              <a:t>)</a:t>
            </a:r>
            <a:endParaRPr lang="en-US" dirty="0">
              <a:latin typeface="Arial" charset="0"/>
              <a:ea typeface="MS PGothic" charset="0"/>
              <a:cs typeface="MS PGothic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27048" y="4953133"/>
            <a:ext cx="751949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208463" indent="-4208463">
              <a:spcAft>
                <a:spcPts val="600"/>
              </a:spcAft>
              <a:tabLst>
                <a:tab pos="482600" algn="r"/>
                <a:tab pos="673100" algn="l"/>
              </a:tabLst>
            </a:pPr>
            <a:r>
              <a:rPr lang="en-US" sz="2200" dirty="0" err="1">
                <a:sym typeface="Symbol" charset="0"/>
              </a:rPr>
              <a:t>W</a:t>
            </a:r>
            <a:r>
              <a:rPr lang="en-US" sz="2200" baseline="-25000" dirty="0" err="1">
                <a:sym typeface="Symbol" charset="0"/>
              </a:rPr>
              <a:t>q</a:t>
            </a:r>
            <a:r>
              <a:rPr lang="en-US" sz="2200" dirty="0">
                <a:sym typeface="Symbol" charset="0"/>
              </a:rPr>
              <a:t>	 = 0.04x60 = 2.5 minute average waiting time</a:t>
            </a:r>
          </a:p>
        </p:txBody>
      </p:sp>
      <p:sp>
        <p:nvSpPr>
          <p:cNvPr id="4" name="Rectangle 3"/>
          <p:cNvSpPr/>
          <p:nvPr/>
        </p:nvSpPr>
        <p:spPr>
          <a:xfrm>
            <a:off x="527049" y="5331576"/>
            <a:ext cx="490516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208463" indent="-4208463">
              <a:spcAft>
                <a:spcPts val="2400"/>
              </a:spcAft>
              <a:tabLst>
                <a:tab pos="482600" algn="r"/>
                <a:tab pos="673100" algn="l"/>
              </a:tabLst>
            </a:pPr>
            <a:r>
              <a:rPr lang="en-US" sz="2200" dirty="0">
                <a:sym typeface="Symbol" charset="0"/>
              </a:rPr>
              <a:t> 	= 33% of time mechanic is busy</a:t>
            </a:r>
          </a:p>
        </p:txBody>
      </p:sp>
      <p:sp>
        <p:nvSpPr>
          <p:cNvPr id="5" name="Rectangle 4"/>
          <p:cNvSpPr/>
          <p:nvPr/>
        </p:nvSpPr>
        <p:spPr>
          <a:xfrm>
            <a:off x="527049" y="5710019"/>
            <a:ext cx="691971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0" indent="-3048000">
              <a:tabLst>
                <a:tab pos="482600" algn="r"/>
                <a:tab pos="673100" algn="l"/>
              </a:tabLst>
            </a:pPr>
            <a:r>
              <a:rPr lang="en-US" sz="2200" dirty="0">
                <a:sym typeface="Symbol" charset="0"/>
              </a:rPr>
              <a:t>P</a:t>
            </a:r>
            <a:r>
              <a:rPr lang="en-US" sz="2200" baseline="-25000" dirty="0">
                <a:sym typeface="Symbol" charset="0"/>
              </a:rPr>
              <a:t>0</a:t>
            </a:r>
            <a:r>
              <a:rPr lang="en-US" sz="2200" dirty="0">
                <a:sym typeface="Symbol" charset="0"/>
              </a:rPr>
              <a:t>	= 50% probability there are 0 cars in the system </a:t>
            </a:r>
          </a:p>
        </p:txBody>
      </p:sp>
    </p:spTree>
    <p:extLst>
      <p:ext uri="{BB962C8B-B14F-4D97-AF65-F5344CB8AC3E}">
        <p14:creationId xmlns:p14="http://schemas.microsoft.com/office/powerpoint/2010/main" val="317929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457200" y="1782763"/>
            <a:ext cx="8255000" cy="2751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314700" indent="-3314700">
              <a:spcAft>
                <a:spcPts val="0"/>
              </a:spcAft>
              <a:tabLst>
                <a:tab pos="381000" algn="r"/>
                <a:tab pos="482600" algn="l"/>
                <a:tab pos="762000" algn="l"/>
                <a:tab pos="4381500" algn="l"/>
                <a:tab pos="4673600" algn="l"/>
              </a:tabLst>
            </a:pPr>
            <a:r>
              <a:rPr lang="en-US" sz="2400" dirty="0" smtClean="0">
                <a:sym typeface="Symbol" charset="0"/>
              </a:rPr>
              <a:t>The car mechanic has estimated the following cost data:</a:t>
            </a:r>
            <a:r>
              <a:rPr lang="en-US" sz="2400" dirty="0">
                <a:sym typeface="Symbol" charset="0"/>
              </a:rPr>
              <a:t>	</a:t>
            </a:r>
            <a:endParaRPr lang="en-US" sz="2400" dirty="0" smtClean="0">
              <a:sym typeface="Symbol" charset="0"/>
            </a:endParaRPr>
          </a:p>
          <a:p>
            <a:pPr marL="342900" indent="-342900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tabLst>
                <a:tab pos="2959100" algn="r"/>
                <a:tab pos="3149600" algn="l"/>
              </a:tabLst>
            </a:pPr>
            <a:r>
              <a:rPr lang="en-US" sz="2400" dirty="0" smtClean="0">
                <a:sym typeface="Symbol" charset="0"/>
              </a:rPr>
              <a:t>Customer dissatisfaction </a:t>
            </a:r>
            <a:r>
              <a:rPr lang="en-US" sz="2400" dirty="0">
                <a:sym typeface="Symbol" charset="0"/>
              </a:rPr>
              <a:t>and lost </a:t>
            </a:r>
            <a:r>
              <a:rPr lang="en-US" sz="2400" dirty="0" smtClean="0">
                <a:sym typeface="Symbol" charset="0"/>
              </a:rPr>
              <a:t>goodwill = </a:t>
            </a:r>
            <a:r>
              <a:rPr lang="en-US" sz="2400" dirty="0">
                <a:sym typeface="Symbol" charset="0"/>
              </a:rPr>
              <a:t>$15 per </a:t>
            </a:r>
            <a:r>
              <a:rPr lang="en-US" sz="2400" dirty="0" err="1" smtClean="0">
                <a:sym typeface="Symbol" charset="0"/>
              </a:rPr>
              <a:t>hr</a:t>
            </a:r>
            <a:endParaRPr lang="en-US" sz="2400" dirty="0">
              <a:sym typeface="Symbol" charset="0"/>
            </a:endParaRPr>
          </a:p>
          <a:p>
            <a:pPr marL="342900" indent="-342900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tabLst>
                <a:tab pos="2959100" algn="r"/>
                <a:tab pos="3149600" algn="l"/>
              </a:tabLst>
            </a:pPr>
            <a:r>
              <a:rPr lang="en-US" sz="2400" dirty="0" smtClean="0">
                <a:sym typeface="Symbol" charset="0"/>
              </a:rPr>
              <a:t>Mechanic</a:t>
            </a:r>
            <a:r>
              <a:rPr lang="en-AU" sz="2400" dirty="0">
                <a:sym typeface="Symbol" charset="0"/>
              </a:rPr>
              <a:t>'</a:t>
            </a:r>
            <a:r>
              <a:rPr lang="en-US" sz="2400" dirty="0">
                <a:sym typeface="Symbol" charset="0"/>
              </a:rPr>
              <a:t>s salary	</a:t>
            </a:r>
            <a:r>
              <a:rPr lang="en-US" sz="2400" dirty="0" smtClean="0">
                <a:sym typeface="Symbol" charset="0"/>
              </a:rPr>
              <a:t> = </a:t>
            </a:r>
            <a:r>
              <a:rPr lang="en-US" sz="2400" dirty="0">
                <a:sym typeface="Symbol" charset="0"/>
              </a:rPr>
              <a:t>$88 per day</a:t>
            </a:r>
          </a:p>
          <a:p>
            <a:pPr marL="457200" indent="-457200">
              <a:spcAft>
                <a:spcPts val="0"/>
              </a:spcAft>
              <a:buFont typeface="+mj-lt"/>
              <a:buAutoNum type="arabicPeriod"/>
              <a:tabLst>
                <a:tab pos="381000" algn="r"/>
                <a:tab pos="482600" algn="l"/>
                <a:tab pos="762000" algn="l"/>
                <a:tab pos="4381500" algn="l"/>
                <a:tab pos="4673600" algn="l"/>
              </a:tabLst>
            </a:pPr>
            <a:endParaRPr lang="en-US" sz="2400" dirty="0" smtClean="0">
              <a:sym typeface="Symbol" charset="0"/>
            </a:endParaRPr>
          </a:p>
          <a:p>
            <a:pPr marL="457200" indent="-457200">
              <a:spcAft>
                <a:spcPts val="0"/>
              </a:spcAft>
              <a:buFont typeface="+mj-lt"/>
              <a:buAutoNum type="arabicPeriod"/>
              <a:tabLst>
                <a:tab pos="381000" algn="r"/>
                <a:tab pos="482600" algn="l"/>
                <a:tab pos="762000" algn="l"/>
                <a:tab pos="4381500" algn="l"/>
                <a:tab pos="4673600" algn="l"/>
              </a:tabLst>
            </a:pPr>
            <a:r>
              <a:rPr lang="en-US" sz="2400" dirty="0" smtClean="0">
                <a:sym typeface="Symbol" charset="0"/>
              </a:rPr>
              <a:t>What is the cost, </a:t>
            </a:r>
            <a:r>
              <a:rPr lang="en-US" sz="2400" dirty="0">
                <a:sym typeface="Symbol" charset="0"/>
              </a:rPr>
              <a:t>per day,</a:t>
            </a:r>
            <a:r>
              <a:rPr lang="en-US" sz="2400" dirty="0" smtClean="0">
                <a:sym typeface="Symbol" charset="0"/>
              </a:rPr>
              <a:t> to the mechanic for people to wait in the queue?</a:t>
            </a:r>
          </a:p>
          <a:p>
            <a:pPr marL="457200" indent="-457200">
              <a:spcAft>
                <a:spcPts val="0"/>
              </a:spcAft>
              <a:buFont typeface="+mj-lt"/>
              <a:buAutoNum type="arabicPeriod"/>
              <a:tabLst>
                <a:tab pos="381000" algn="r"/>
                <a:tab pos="482600" algn="l"/>
                <a:tab pos="762000" algn="l"/>
                <a:tab pos="4381500" algn="l"/>
                <a:tab pos="4673600" algn="l"/>
              </a:tabLst>
            </a:pPr>
            <a:r>
              <a:rPr lang="en-US" sz="2400" dirty="0" smtClean="0">
                <a:sym typeface="Symbol" charset="0"/>
              </a:rPr>
              <a:t>What is the </a:t>
            </a:r>
            <a:r>
              <a:rPr lang="en-US" sz="2400" dirty="0">
                <a:sym typeface="Symbol" charset="0"/>
              </a:rPr>
              <a:t>total </a:t>
            </a:r>
            <a:r>
              <a:rPr lang="en-US" sz="2400" dirty="0" smtClean="0">
                <a:sym typeface="Symbol" charset="0"/>
              </a:rPr>
              <a:t>cost, </a:t>
            </a:r>
            <a:r>
              <a:rPr lang="en-US" sz="2400" dirty="0">
                <a:sym typeface="Symbol" charset="0"/>
              </a:rPr>
              <a:t>per day, </a:t>
            </a:r>
            <a:r>
              <a:rPr lang="en-US" sz="2400" dirty="0" smtClean="0">
                <a:sym typeface="Symbol" charset="0"/>
              </a:rPr>
              <a:t>including servicing?</a:t>
            </a:r>
            <a:endParaRPr lang="en-US" sz="2400" dirty="0">
              <a:sym typeface="Symbol" charset="0"/>
            </a:endParaRPr>
          </a:p>
        </p:txBody>
      </p:sp>
      <p:sp>
        <p:nvSpPr>
          <p:cNvPr id="10270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 smtClean="0">
                <a:latin typeface="Arial" charset="0"/>
                <a:ea typeface="MS PGothic" charset="0"/>
                <a:cs typeface="MS PGothic" charset="0"/>
              </a:rPr>
              <a:t>Multiple-Server Example Cost</a:t>
            </a:r>
            <a:endParaRPr lang="en-US" dirty="0">
              <a:latin typeface="Arial" charset="0"/>
              <a:ea typeface="MS PGothic" charset="0"/>
              <a:cs typeface="MS PGothic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92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457200" y="1782763"/>
            <a:ext cx="8255000" cy="2751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314700" indent="-3314700">
              <a:spcAft>
                <a:spcPts val="0"/>
              </a:spcAft>
              <a:tabLst>
                <a:tab pos="381000" algn="r"/>
                <a:tab pos="482600" algn="l"/>
                <a:tab pos="762000" algn="l"/>
                <a:tab pos="4381500" algn="l"/>
                <a:tab pos="4673600" algn="l"/>
              </a:tabLst>
            </a:pPr>
            <a:r>
              <a:rPr lang="en-US" sz="2400" dirty="0" smtClean="0">
                <a:sym typeface="Symbol" charset="0"/>
              </a:rPr>
              <a:t>The car mechanic has estimated the following cost data:</a:t>
            </a:r>
            <a:r>
              <a:rPr lang="en-US" sz="2400" dirty="0">
                <a:sym typeface="Symbol" charset="0"/>
              </a:rPr>
              <a:t>	</a:t>
            </a:r>
            <a:endParaRPr lang="en-US" sz="2400" dirty="0" smtClean="0">
              <a:sym typeface="Symbol" charset="0"/>
            </a:endParaRPr>
          </a:p>
          <a:p>
            <a:pPr marL="342900" indent="-342900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tabLst>
                <a:tab pos="2959100" algn="r"/>
                <a:tab pos="3149600" algn="l"/>
              </a:tabLst>
            </a:pPr>
            <a:r>
              <a:rPr lang="en-US" sz="2400" dirty="0" smtClean="0">
                <a:sym typeface="Symbol" charset="0"/>
              </a:rPr>
              <a:t>Customer dissatisfaction </a:t>
            </a:r>
            <a:r>
              <a:rPr lang="en-US" sz="2400" dirty="0">
                <a:sym typeface="Symbol" charset="0"/>
              </a:rPr>
              <a:t>and lost </a:t>
            </a:r>
            <a:r>
              <a:rPr lang="en-US" sz="2400" dirty="0" smtClean="0">
                <a:sym typeface="Symbol" charset="0"/>
              </a:rPr>
              <a:t>goodwill = </a:t>
            </a:r>
            <a:r>
              <a:rPr lang="en-US" sz="2400" dirty="0">
                <a:sym typeface="Symbol" charset="0"/>
              </a:rPr>
              <a:t>$15 per </a:t>
            </a:r>
            <a:r>
              <a:rPr lang="en-US" sz="2400" dirty="0" err="1" smtClean="0">
                <a:sym typeface="Symbol" charset="0"/>
              </a:rPr>
              <a:t>hr</a:t>
            </a:r>
            <a:endParaRPr lang="en-US" sz="2400" dirty="0">
              <a:sym typeface="Symbol" charset="0"/>
            </a:endParaRPr>
          </a:p>
          <a:p>
            <a:pPr marL="342900" indent="-342900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tabLst>
                <a:tab pos="2959100" algn="r"/>
                <a:tab pos="3149600" algn="l"/>
              </a:tabLst>
            </a:pPr>
            <a:r>
              <a:rPr lang="en-US" sz="2400" dirty="0" smtClean="0">
                <a:sym typeface="Symbol" charset="0"/>
              </a:rPr>
              <a:t>Mechanic</a:t>
            </a:r>
            <a:r>
              <a:rPr lang="en-AU" sz="2400" dirty="0">
                <a:sym typeface="Symbol" charset="0"/>
              </a:rPr>
              <a:t>'</a:t>
            </a:r>
            <a:r>
              <a:rPr lang="en-US" sz="2400" dirty="0">
                <a:sym typeface="Symbol" charset="0"/>
              </a:rPr>
              <a:t>s salary	</a:t>
            </a:r>
            <a:r>
              <a:rPr lang="en-US" sz="2400" dirty="0" smtClean="0">
                <a:sym typeface="Symbol" charset="0"/>
              </a:rPr>
              <a:t> = </a:t>
            </a:r>
            <a:r>
              <a:rPr lang="en-US" sz="2400" dirty="0">
                <a:sym typeface="Symbol" charset="0"/>
              </a:rPr>
              <a:t>$88 per day</a:t>
            </a:r>
          </a:p>
          <a:p>
            <a:pPr marL="457200" indent="-457200">
              <a:spcAft>
                <a:spcPts val="0"/>
              </a:spcAft>
              <a:buFont typeface="+mj-lt"/>
              <a:buAutoNum type="arabicPeriod"/>
              <a:tabLst>
                <a:tab pos="381000" algn="r"/>
                <a:tab pos="482600" algn="l"/>
                <a:tab pos="762000" algn="l"/>
                <a:tab pos="4381500" algn="l"/>
                <a:tab pos="4673600" algn="l"/>
              </a:tabLst>
            </a:pPr>
            <a:endParaRPr lang="en-US" sz="2400" dirty="0" smtClean="0">
              <a:sym typeface="Symbol" charset="0"/>
            </a:endParaRPr>
          </a:p>
          <a:p>
            <a:pPr marL="457200" indent="-457200">
              <a:spcAft>
                <a:spcPts val="0"/>
              </a:spcAft>
              <a:buFont typeface="+mj-lt"/>
              <a:buAutoNum type="arabicPeriod"/>
              <a:tabLst>
                <a:tab pos="381000" algn="r"/>
                <a:tab pos="482600" algn="l"/>
                <a:tab pos="762000" algn="l"/>
                <a:tab pos="4381500" algn="l"/>
                <a:tab pos="4673600" algn="l"/>
              </a:tabLst>
            </a:pPr>
            <a:r>
              <a:rPr lang="en-US" sz="2400" dirty="0" smtClean="0">
                <a:sym typeface="Symbol" charset="0"/>
              </a:rPr>
              <a:t>What is the cost, </a:t>
            </a:r>
            <a:r>
              <a:rPr lang="en-US" sz="2400" dirty="0">
                <a:sym typeface="Symbol" charset="0"/>
              </a:rPr>
              <a:t>per day,</a:t>
            </a:r>
            <a:r>
              <a:rPr lang="en-US" sz="2400" dirty="0" smtClean="0">
                <a:sym typeface="Symbol" charset="0"/>
              </a:rPr>
              <a:t> to the mechanic for people to wait in the queue?</a:t>
            </a:r>
          </a:p>
          <a:p>
            <a:pPr marL="457200" indent="-457200">
              <a:spcAft>
                <a:spcPts val="0"/>
              </a:spcAft>
              <a:buFont typeface="+mj-lt"/>
              <a:buAutoNum type="arabicPeriod"/>
              <a:tabLst>
                <a:tab pos="381000" algn="r"/>
                <a:tab pos="482600" algn="l"/>
                <a:tab pos="762000" algn="l"/>
                <a:tab pos="4381500" algn="l"/>
                <a:tab pos="4673600" algn="l"/>
              </a:tabLst>
            </a:pPr>
            <a:r>
              <a:rPr lang="en-US" sz="2400" dirty="0" smtClean="0">
                <a:sym typeface="Symbol" charset="0"/>
              </a:rPr>
              <a:t>What is the </a:t>
            </a:r>
            <a:r>
              <a:rPr lang="en-US" sz="2400" dirty="0">
                <a:sym typeface="Symbol" charset="0"/>
              </a:rPr>
              <a:t>total </a:t>
            </a:r>
            <a:r>
              <a:rPr lang="en-US" sz="2400" dirty="0" smtClean="0">
                <a:sym typeface="Symbol" charset="0"/>
              </a:rPr>
              <a:t>cost, </a:t>
            </a:r>
            <a:r>
              <a:rPr lang="en-US" sz="2400" dirty="0">
                <a:sym typeface="Symbol" charset="0"/>
              </a:rPr>
              <a:t>per day, </a:t>
            </a:r>
            <a:r>
              <a:rPr lang="en-US" sz="2400" dirty="0" smtClean="0">
                <a:sym typeface="Symbol" charset="0"/>
              </a:rPr>
              <a:t>including servicing?</a:t>
            </a:r>
            <a:endParaRPr lang="en-US" sz="2400" dirty="0">
              <a:sym typeface="Symbol" charset="0"/>
            </a:endParaRPr>
          </a:p>
        </p:txBody>
      </p:sp>
      <p:sp>
        <p:nvSpPr>
          <p:cNvPr id="10270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 smtClean="0">
                <a:latin typeface="Arial" charset="0"/>
                <a:ea typeface="MS PGothic" charset="0"/>
                <a:cs typeface="MS PGothic" charset="0"/>
              </a:rPr>
              <a:t>Multiple-Server Example Cost</a:t>
            </a:r>
            <a:endParaRPr lang="en-US" dirty="0">
              <a:latin typeface="Arial" charset="0"/>
              <a:ea typeface="MS PGothic" charset="0"/>
              <a:cs typeface="MS PGothic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12" name="Rectangle 19"/>
          <p:cNvSpPr>
            <a:spLocks noChangeArrowheads="1"/>
          </p:cNvSpPr>
          <p:nvPr/>
        </p:nvSpPr>
        <p:spPr bwMode="auto">
          <a:xfrm>
            <a:off x="457200" y="4899410"/>
            <a:ext cx="567251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200" dirty="0"/>
              <a:t>Total </a:t>
            </a:r>
            <a:r>
              <a:rPr lang="en-US" sz="2200" dirty="0" smtClean="0"/>
              <a:t>expected waiting costs = $186 </a:t>
            </a:r>
            <a:r>
              <a:rPr lang="en-US" sz="2200" dirty="0"/>
              <a:t>per day</a:t>
            </a:r>
          </a:p>
        </p:txBody>
      </p:sp>
      <p:sp>
        <p:nvSpPr>
          <p:cNvPr id="13" name="Rectangle 19"/>
          <p:cNvSpPr>
            <a:spLocks noChangeArrowheads="1"/>
          </p:cNvSpPr>
          <p:nvPr/>
        </p:nvSpPr>
        <p:spPr bwMode="auto">
          <a:xfrm>
            <a:off x="457200" y="5299520"/>
            <a:ext cx="446385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200" dirty="0"/>
              <a:t>Total </a:t>
            </a:r>
            <a:r>
              <a:rPr lang="en-US" sz="2200" dirty="0" smtClean="0"/>
              <a:t>system costs = $266 </a:t>
            </a:r>
            <a:r>
              <a:rPr lang="en-US" sz="2200" dirty="0"/>
              <a:t>per day</a:t>
            </a:r>
          </a:p>
        </p:txBody>
      </p:sp>
    </p:spTree>
    <p:extLst>
      <p:ext uri="{BB962C8B-B14F-4D97-AF65-F5344CB8AC3E}">
        <p14:creationId xmlns:p14="http://schemas.microsoft.com/office/powerpoint/2010/main" val="199984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MS PGothic" charset="0"/>
                <a:cs typeface="MS PGothic" charset="0"/>
              </a:rPr>
              <a:t>Examples Comparison</a:t>
            </a:r>
            <a:endParaRPr lang="en-US" dirty="0">
              <a:latin typeface="Arial" charset="0"/>
              <a:ea typeface="MS PGothic" charset="0"/>
              <a:cs typeface="MS PGothic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5D4EDD-6E24-774D-A8B8-BDDB611A773D}" type="slidenum">
              <a:rPr lang="en-US" smtClean="0"/>
              <a:pPr/>
              <a:t>34</a:t>
            </a:fld>
            <a:endParaRPr lang="en-US" dirty="0"/>
          </a:p>
        </p:txBody>
      </p:sp>
      <p:graphicFrame>
        <p:nvGraphicFramePr>
          <p:cNvPr id="91201" name="Group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776372"/>
              </p:ext>
            </p:extLst>
          </p:nvPr>
        </p:nvGraphicFramePr>
        <p:xfrm>
          <a:off x="1311600" y="1654516"/>
          <a:ext cx="6583911" cy="419179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05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2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5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8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/>
                          <a:ea typeface="ＭＳ Ｐゴシック" charset="-128"/>
                          <a:cs typeface="Arial"/>
                        </a:rPr>
                        <a:t>Metric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/>
                          <a:cs typeface="Arial"/>
                        </a:rPr>
                        <a:t>One Mechanic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/>
                        <a:ea typeface="ＭＳ Ｐゴシック" charset="-128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/>
                          <a:cs typeface="Arial"/>
                        </a:rPr>
                        <a:t>Two Mechanics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/>
                        <a:ea typeface="ＭＳ Ｐゴシック" charset="-128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8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-128"/>
                          <a:cs typeface="Arial"/>
                          <a:sym typeface="Symbol" panose="05050102010706020507" pitchFamily="18" charset="2"/>
                        </a:rPr>
                        <a:t>Server Utilization ()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-128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-128"/>
                          <a:cs typeface="Arial"/>
                        </a:rPr>
                        <a:t>67%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-128"/>
                          <a:cs typeface="Arial"/>
                        </a:rPr>
                        <a:t>33%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882225"/>
                  </a:ext>
                </a:extLst>
              </a:tr>
              <a:tr h="4748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System Empty (P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0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)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-128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33%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-128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50%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-128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-128"/>
                          <a:cs typeface="Arial"/>
                        </a:rPr>
                        <a:t>Length Queue (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-128"/>
                          <a:cs typeface="Arial"/>
                        </a:rPr>
                        <a:t>L</a:t>
                      </a:r>
                      <a:r>
                        <a:rPr kumimoji="0" lang="en-US" sz="20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-128"/>
                          <a:cs typeface="Arial"/>
                        </a:rPr>
                        <a:t>q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-128"/>
                          <a:cs typeface="Arial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-128"/>
                          <a:cs typeface="Arial"/>
                        </a:rPr>
                        <a:t>1.33 cars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-128"/>
                          <a:cs typeface="Arial"/>
                        </a:rPr>
                        <a:t>0.08 cars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0885779"/>
                  </a:ext>
                </a:extLst>
              </a:tr>
              <a:tr h="468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Length system (L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s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)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-128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2.00 cars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-128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0.75 cars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-128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Time Queue (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W</a:t>
                      </a:r>
                      <a:r>
                        <a:rPr kumimoji="0" lang="en-US" sz="2000" b="0" i="0" u="none" strike="noStrike" cap="none" normalizeH="0" baseline="-25000" dirty="0" err="1" smtClean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q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)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-128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40 minutes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-128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3 minutes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-128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3555685"/>
                  </a:ext>
                </a:extLst>
              </a:tr>
              <a:tr h="468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Time System (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W</a:t>
                      </a:r>
                      <a:r>
                        <a:rPr kumimoji="0" lang="en-US" sz="2000" b="0" i="0" u="none" strike="noStrike" cap="none" normalizeH="0" baseline="-25000" dirty="0" err="1" smtClean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s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)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-128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60 minutes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-128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23 minutes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-128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2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-128"/>
                          <a:cs typeface="Arial"/>
                        </a:rPr>
                        <a:t>Cost Waiting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-128"/>
                          <a:cs typeface="Arial"/>
                        </a:rPr>
                        <a:t>$248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-128"/>
                          <a:cs typeface="Arial"/>
                        </a:rPr>
                        <a:t>$186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7186301"/>
                  </a:ext>
                </a:extLst>
              </a:tr>
              <a:tr h="4492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-128"/>
                          <a:cs typeface="Arial"/>
                        </a:rPr>
                        <a:t>Cost System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-128"/>
                          <a:cs typeface="Arial"/>
                        </a:rPr>
                        <a:t>$328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-128"/>
                          <a:cs typeface="Arial"/>
                        </a:rPr>
                        <a:t>$266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029738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557162" y="6103798"/>
            <a:ext cx="40927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i="1" dirty="0" smtClean="0"/>
              <a:t>Which model is better?</a:t>
            </a:r>
            <a:endParaRPr lang="en-US" sz="3000" i="1" dirty="0"/>
          </a:p>
        </p:txBody>
      </p:sp>
    </p:spTree>
    <p:extLst>
      <p:ext uri="{BB962C8B-B14F-4D97-AF65-F5344CB8AC3E}">
        <p14:creationId xmlns:p14="http://schemas.microsoft.com/office/powerpoint/2010/main" val="86121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>
                <a:latin typeface="Arial" charset="0"/>
                <a:ea typeface="MS PGothic" charset="0"/>
                <a:cs typeface="MS PGothic" charset="0"/>
              </a:rPr>
              <a:t>Waiting-Line Table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906463" y="1590675"/>
            <a:ext cx="7329487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sz="2400" dirty="0" smtClean="0">
                <a:ea typeface="MS PGothic" charset="0"/>
                <a:cs typeface="MS PGothic" charset="0"/>
                <a:sym typeface="Symbol" charset="0"/>
              </a:rPr>
              <a:t>A bank has the following queuing information for how  fast bank </a:t>
            </a:r>
            <a:r>
              <a:rPr lang="en-US" sz="2400" dirty="0">
                <a:ea typeface="MS PGothic" charset="0"/>
                <a:cs typeface="MS PGothic" charset="0"/>
                <a:sym typeface="Symbol" charset="0"/>
              </a:rPr>
              <a:t>tellers </a:t>
            </a:r>
            <a:r>
              <a:rPr lang="en-US" sz="2400" dirty="0" smtClean="0">
                <a:ea typeface="MS PGothic" charset="0"/>
                <a:cs typeface="MS PGothic" charset="0"/>
                <a:sym typeface="Symbol" charset="0"/>
              </a:rPr>
              <a:t>process </a:t>
            </a:r>
            <a:r>
              <a:rPr lang="en-US" sz="2400" dirty="0">
                <a:ea typeface="MS PGothic" charset="0"/>
                <a:cs typeface="MS PGothic" charset="0"/>
                <a:sym typeface="Symbol" charset="0"/>
              </a:rPr>
              <a:t>customers</a:t>
            </a:r>
          </a:p>
          <a:p>
            <a:pPr marL="342900" indent="-342900">
              <a:buFont typeface="Symbol" panose="05050102010706020507" pitchFamily="18" charset="2"/>
              <a:buChar char="l"/>
            </a:pPr>
            <a:r>
              <a:rPr lang="en-US" sz="2400" dirty="0" smtClean="0">
                <a:ea typeface="MS PGothic" charset="0"/>
                <a:cs typeface="MS PGothic" charset="0"/>
                <a:sym typeface="Symbol" charset="0"/>
              </a:rPr>
              <a:t>= </a:t>
            </a:r>
            <a:r>
              <a:rPr lang="en-US" sz="2400" dirty="0">
                <a:ea typeface="MS PGothic" charset="0"/>
                <a:cs typeface="MS PGothic" charset="0"/>
                <a:sym typeface="Symbol" charset="0"/>
              </a:rPr>
              <a:t>18, µ = </a:t>
            </a:r>
            <a:r>
              <a:rPr lang="en-US" sz="2400" dirty="0" smtClean="0">
                <a:ea typeface="MS PGothic" charset="0"/>
                <a:cs typeface="MS PGothic" charset="0"/>
                <a:sym typeface="Symbol" charset="0"/>
              </a:rPr>
              <a:t>20</a:t>
            </a:r>
          </a:p>
          <a:p>
            <a:endParaRPr lang="en-US" sz="2400" dirty="0" smtClean="0">
              <a:ea typeface="MS PGothic" charset="0"/>
              <a:cs typeface="MS PGothic" charset="0"/>
              <a:sym typeface="Symbol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ea typeface="MS PGothic" charset="0"/>
                <a:cs typeface="MS PGothic" charset="0"/>
                <a:sym typeface="Symbol" charset="0"/>
              </a:rPr>
              <a:t>Calculate the queue time for 1, 2, 3, and 4 tellers</a:t>
            </a:r>
            <a:endParaRPr lang="en-US" sz="2400" dirty="0">
              <a:ea typeface="MS PGothic" charset="0"/>
              <a:cs typeface="MS PGothic" charset="0"/>
              <a:sym typeface="Symbol" charset="0"/>
            </a:endParaRPr>
          </a:p>
        </p:txBody>
      </p:sp>
      <p:pic>
        <p:nvPicPr>
          <p:cNvPr id="215042" name="Picture 2" descr="Teller Giving Woman at a Bank Mone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218" y="3843175"/>
            <a:ext cx="3693977" cy="2773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612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>
                <a:latin typeface="Arial" charset="0"/>
                <a:ea typeface="MS PGothic" charset="0"/>
                <a:cs typeface="MS PGothic" charset="0"/>
              </a:rPr>
              <a:t>Waiting-Line Table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906463" y="1590675"/>
            <a:ext cx="7329487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sz="2400" dirty="0" smtClean="0">
                <a:ea typeface="MS PGothic" charset="0"/>
                <a:cs typeface="MS PGothic" charset="0"/>
                <a:sym typeface="Symbol" charset="0"/>
              </a:rPr>
              <a:t>A bank has the following queuing information for how  fast bank </a:t>
            </a:r>
            <a:r>
              <a:rPr lang="en-US" sz="2400" dirty="0">
                <a:ea typeface="MS PGothic" charset="0"/>
                <a:cs typeface="MS PGothic" charset="0"/>
                <a:sym typeface="Symbol" charset="0"/>
              </a:rPr>
              <a:t>tellers </a:t>
            </a:r>
            <a:r>
              <a:rPr lang="en-US" sz="2400" dirty="0" smtClean="0">
                <a:ea typeface="MS PGothic" charset="0"/>
                <a:cs typeface="MS PGothic" charset="0"/>
                <a:sym typeface="Symbol" charset="0"/>
              </a:rPr>
              <a:t>process </a:t>
            </a:r>
            <a:r>
              <a:rPr lang="en-US" sz="2400" dirty="0">
                <a:ea typeface="MS PGothic" charset="0"/>
                <a:cs typeface="MS PGothic" charset="0"/>
                <a:sym typeface="Symbol" charset="0"/>
              </a:rPr>
              <a:t>customers</a:t>
            </a:r>
          </a:p>
          <a:p>
            <a:pPr marL="342900" indent="-342900">
              <a:buFont typeface="Symbol" panose="05050102010706020507" pitchFamily="18" charset="2"/>
              <a:buChar char="l"/>
            </a:pPr>
            <a:r>
              <a:rPr lang="en-US" sz="2400" dirty="0" smtClean="0">
                <a:ea typeface="MS PGothic" charset="0"/>
                <a:cs typeface="MS PGothic" charset="0"/>
                <a:sym typeface="Symbol" charset="0"/>
              </a:rPr>
              <a:t>= </a:t>
            </a:r>
            <a:r>
              <a:rPr lang="en-US" sz="2400" dirty="0">
                <a:ea typeface="MS PGothic" charset="0"/>
                <a:cs typeface="MS PGothic" charset="0"/>
                <a:sym typeface="Symbol" charset="0"/>
              </a:rPr>
              <a:t>18, µ = </a:t>
            </a:r>
            <a:r>
              <a:rPr lang="en-US" sz="2400" dirty="0" smtClean="0">
                <a:ea typeface="MS PGothic" charset="0"/>
                <a:cs typeface="MS PGothic" charset="0"/>
                <a:sym typeface="Symbol" charset="0"/>
              </a:rPr>
              <a:t>20</a:t>
            </a:r>
          </a:p>
          <a:p>
            <a:endParaRPr lang="en-US" sz="2400" dirty="0" smtClean="0">
              <a:ea typeface="MS PGothic" charset="0"/>
              <a:cs typeface="MS PGothic" charset="0"/>
              <a:sym typeface="Symbol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ea typeface="MS PGothic" charset="0"/>
                <a:cs typeface="MS PGothic" charset="0"/>
                <a:sym typeface="Symbol" charset="0"/>
              </a:rPr>
              <a:t>Calculate the queue time for 1, 2, 3, and 4 tellers</a:t>
            </a:r>
            <a:endParaRPr lang="en-US" sz="2400" dirty="0">
              <a:ea typeface="MS PGothic" charset="0"/>
              <a:cs typeface="MS PGothic" charset="0"/>
              <a:sym typeface="Symbol" charset="0"/>
            </a:endParaRPr>
          </a:p>
        </p:txBody>
      </p:sp>
      <p:graphicFrame>
        <p:nvGraphicFramePr>
          <p:cNvPr id="95289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909176"/>
              </p:ext>
            </p:extLst>
          </p:nvPr>
        </p:nvGraphicFramePr>
        <p:xfrm>
          <a:off x="906462" y="4090170"/>
          <a:ext cx="7329487" cy="2252663"/>
        </p:xfrm>
        <a:graphic>
          <a:graphicData uri="http://schemas.openxmlformats.org/drawingml/2006/table">
            <a:tbl>
              <a:tblPr/>
              <a:tblGrid>
                <a:gridCol w="2052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2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1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NUMBER OF SERVERS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M</a:t>
                      </a:r>
                      <a:endParaRPr kumimoji="0" lang="en-US" sz="1800" b="1" i="1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NUMBER IN QUEUE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TIME IN QUEUE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 window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8.100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.45 hrs, 27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minutes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 windows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0.229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.0127 hrs,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46 seconds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 windows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0.030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.0017 hrs, 6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seconds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 windows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0.004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.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0002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hrs,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&lt;1 second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9575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3"/>
          <p:cNvSpPr>
            <a:spLocks noGrp="1" noChangeArrowheads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  <a:extLst/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latin typeface="Arial" charset="0"/>
              </a:rPr>
              <a:t>Constant-</a:t>
            </a:r>
            <a:r>
              <a:rPr lang="en-US" dirty="0" smtClean="0">
                <a:latin typeface="Arial" charset="0"/>
              </a:rPr>
              <a:t>Service-Time </a:t>
            </a:r>
            <a:r>
              <a:rPr lang="en-US" dirty="0">
                <a:latin typeface="Arial" charset="0"/>
              </a:rPr>
              <a:t>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527050" y="1370013"/>
            <a:ext cx="808990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000" dirty="0"/>
              <a:t>Trucks currently wait 15 minutes on average</a:t>
            </a:r>
          </a:p>
          <a:p>
            <a:r>
              <a:rPr lang="en-US" sz="2000" dirty="0"/>
              <a:t>Truck and driver cost $60 per hour</a:t>
            </a:r>
          </a:p>
          <a:p>
            <a:r>
              <a:rPr lang="en-US" sz="2000" dirty="0"/>
              <a:t>Automated compactor service rate (µ) = 12 trucks per hour</a:t>
            </a:r>
          </a:p>
          <a:p>
            <a:r>
              <a:rPr lang="en-US" sz="2000" dirty="0"/>
              <a:t>Arrival rate (</a:t>
            </a:r>
            <a:r>
              <a:rPr lang="en-US" sz="2000" dirty="0">
                <a:sym typeface="Symbol" charset="0"/>
              </a:rPr>
              <a:t>) </a:t>
            </a:r>
            <a:r>
              <a:rPr lang="en-US" sz="2000" dirty="0"/>
              <a:t>= 8 per hour</a:t>
            </a:r>
          </a:p>
          <a:p>
            <a:r>
              <a:rPr lang="en-US" sz="2000" dirty="0"/>
              <a:t>Compactor costs $3 per </a:t>
            </a:r>
            <a:r>
              <a:rPr lang="en-US" sz="2000" dirty="0" smtClean="0"/>
              <a:t>truck</a:t>
            </a:r>
          </a:p>
          <a:p>
            <a:endParaRPr lang="en-US" sz="2000" dirty="0"/>
          </a:p>
          <a:p>
            <a:r>
              <a:rPr lang="en-US" sz="2000" dirty="0" smtClean="0"/>
              <a:t>Complete the table below.</a:t>
            </a:r>
            <a:endParaRPr lang="en-US" sz="2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259387"/>
              </p:ext>
            </p:extLst>
          </p:nvPr>
        </p:nvGraphicFramePr>
        <p:xfrm>
          <a:off x="976313" y="3932238"/>
          <a:ext cx="4477430" cy="278923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08550">
                  <a:extLst>
                    <a:ext uri="{9D8B030D-6E8A-4147-A177-3AD203B41FA5}">
                      <a16:colId xmlns:a16="http://schemas.microsoft.com/office/drawing/2014/main" val="3480548898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1219247798"/>
                    </a:ext>
                  </a:extLst>
                </a:gridCol>
              </a:tblGrid>
              <a:tr h="4037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/>
                        <a:ea typeface="ＭＳ Ｐゴシック" charset="-128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/>
                          <a:cs typeface="Arial"/>
                        </a:rPr>
                        <a:t>Constant Service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/>
                        <a:ea typeface="ＭＳ Ｐゴシック" charset="-128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676983"/>
                  </a:ext>
                </a:extLst>
              </a:tr>
              <a:tr h="408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-128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-128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4529637"/>
                  </a:ext>
                </a:extLst>
              </a:tr>
              <a:tr h="4037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L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-128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-128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5433877"/>
                  </a:ext>
                </a:extLst>
              </a:tr>
              <a:tr h="4037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W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-128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-128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4820970"/>
                  </a:ext>
                </a:extLst>
              </a:tr>
              <a:tr h="3953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L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q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-128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-128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2437741"/>
                  </a:ext>
                </a:extLst>
              </a:tr>
              <a:tr h="3868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W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q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-128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-128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3861738"/>
                  </a:ext>
                </a:extLst>
              </a:tr>
              <a:tr h="3868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-128"/>
                          <a:cs typeface="Arial"/>
                        </a:rPr>
                        <a:t>System Cost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-128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626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657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3"/>
          <p:cNvSpPr>
            <a:spLocks noGrp="1" noChangeArrowheads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  <a:extLst/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latin typeface="Arial" charset="0"/>
              </a:rPr>
              <a:t>Constant-</a:t>
            </a:r>
            <a:r>
              <a:rPr lang="en-US" dirty="0" smtClean="0">
                <a:latin typeface="Arial" charset="0"/>
              </a:rPr>
              <a:t>Service-Time </a:t>
            </a:r>
            <a:r>
              <a:rPr lang="en-US" dirty="0">
                <a:latin typeface="Arial" charset="0"/>
              </a:rPr>
              <a:t>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527050" y="1370013"/>
            <a:ext cx="808990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000" dirty="0"/>
              <a:t>Trucks currently wait 15 minutes on average</a:t>
            </a:r>
          </a:p>
          <a:p>
            <a:r>
              <a:rPr lang="en-US" sz="2000" dirty="0"/>
              <a:t>Truck and driver cost $60 per hour</a:t>
            </a:r>
          </a:p>
          <a:p>
            <a:r>
              <a:rPr lang="en-US" sz="2000" dirty="0"/>
              <a:t>Automated compactor service rate (µ) = 12 trucks per hour</a:t>
            </a:r>
          </a:p>
          <a:p>
            <a:r>
              <a:rPr lang="en-US" sz="2000" dirty="0"/>
              <a:t>Arrival rate (</a:t>
            </a:r>
            <a:r>
              <a:rPr lang="en-US" sz="2000" dirty="0">
                <a:sym typeface="Symbol" charset="0"/>
              </a:rPr>
              <a:t>) </a:t>
            </a:r>
            <a:r>
              <a:rPr lang="en-US" sz="2000" dirty="0"/>
              <a:t>= 8 per hour</a:t>
            </a:r>
          </a:p>
          <a:p>
            <a:r>
              <a:rPr lang="en-US" sz="2000" dirty="0"/>
              <a:t>Compactor costs $3 per </a:t>
            </a:r>
            <a:r>
              <a:rPr lang="en-US" sz="2000" dirty="0" smtClean="0"/>
              <a:t>truck</a:t>
            </a:r>
          </a:p>
          <a:p>
            <a:endParaRPr lang="en-US" sz="2000" dirty="0"/>
          </a:p>
          <a:p>
            <a:r>
              <a:rPr lang="en-US" sz="2000" dirty="0" smtClean="0"/>
              <a:t>Complete the table below.</a:t>
            </a:r>
            <a:endParaRPr lang="en-US" sz="2000" dirty="0"/>
          </a:p>
        </p:txBody>
      </p:sp>
      <p:sp>
        <p:nvSpPr>
          <p:cNvPr id="98309" name="Rectangle 5"/>
          <p:cNvSpPr>
            <a:spLocks noChangeArrowheads="1"/>
          </p:cNvSpPr>
          <p:nvPr/>
        </p:nvSpPr>
        <p:spPr bwMode="auto">
          <a:xfrm>
            <a:off x="1052923" y="3644181"/>
            <a:ext cx="38218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 dirty="0"/>
              <a:t>Current waiting cost per trip = (1/4 hr)($60) = $15 /</a:t>
            </a:r>
            <a:r>
              <a:rPr lang="en-US" sz="1200" dirty="0" smtClean="0"/>
              <a:t>trip</a:t>
            </a:r>
          </a:p>
          <a:p>
            <a:endParaRPr lang="en-US" sz="1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399859"/>
              </p:ext>
            </p:extLst>
          </p:nvPr>
        </p:nvGraphicFramePr>
        <p:xfrm>
          <a:off x="976313" y="3932238"/>
          <a:ext cx="4477430" cy="278923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08550">
                  <a:extLst>
                    <a:ext uri="{9D8B030D-6E8A-4147-A177-3AD203B41FA5}">
                      <a16:colId xmlns:a16="http://schemas.microsoft.com/office/drawing/2014/main" val="3480548898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1219247798"/>
                    </a:ext>
                  </a:extLst>
                </a:gridCol>
              </a:tblGrid>
              <a:tr h="4037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/>
                        <a:ea typeface="ＭＳ Ｐゴシック" charset="-128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/>
                          <a:cs typeface="Arial"/>
                        </a:rPr>
                        <a:t>Constant Service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/>
                        <a:ea typeface="ＭＳ Ｐゴシック" charset="-128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676983"/>
                  </a:ext>
                </a:extLst>
              </a:tr>
              <a:tr h="408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-128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-128"/>
                          <a:cs typeface="Arial"/>
                        </a:rPr>
                        <a:t>33%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4529637"/>
                  </a:ext>
                </a:extLst>
              </a:tr>
              <a:tr h="4037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L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-128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-128"/>
                          <a:cs typeface="Arial"/>
                        </a:rPr>
                        <a:t>1.33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5433877"/>
                  </a:ext>
                </a:extLst>
              </a:tr>
              <a:tr h="4037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W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-128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-128"/>
                          <a:cs typeface="Arial"/>
                        </a:rPr>
                        <a:t>10.0 min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4820970"/>
                  </a:ext>
                </a:extLst>
              </a:tr>
              <a:tr h="3953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L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q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-128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-128"/>
                          <a:cs typeface="Arial"/>
                        </a:rPr>
                        <a:t>0.67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2437741"/>
                  </a:ext>
                </a:extLst>
              </a:tr>
              <a:tr h="3868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W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q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-128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-128"/>
                          <a:cs typeface="Arial"/>
                        </a:rPr>
                        <a:t>5.0 min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3861738"/>
                  </a:ext>
                </a:extLst>
              </a:tr>
              <a:tr h="3868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-128"/>
                          <a:cs typeface="Arial"/>
                        </a:rPr>
                        <a:t>System Cost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-128"/>
                          <a:cs typeface="Arial"/>
                        </a:rPr>
                        <a:t>$23.00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626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248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MS PGothic" charset="0"/>
                <a:cs typeface="MS PGothic" charset="0"/>
              </a:rPr>
              <a:t>Finite-</a:t>
            </a:r>
            <a:r>
              <a:rPr lang="en-US" dirty="0">
                <a:latin typeface="Arial" charset="0"/>
                <a:ea typeface="MS PGothic" charset="0"/>
                <a:cs typeface="MS PGothic" charset="0"/>
              </a:rPr>
              <a:t>Population Model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</a:p>
          <a:p>
            <a:pPr marL="971550" lvl="1" indent="-51435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There is only </a:t>
            </a:r>
            <a:r>
              <a:rPr lang="en-US" dirty="0" smtClean="0">
                <a:solidFill>
                  <a:srgbClr val="FF0000"/>
                </a:solidFill>
              </a:rPr>
              <a:t>one server</a:t>
            </a:r>
          </a:p>
          <a:p>
            <a:pPr marL="971550" lvl="1" indent="-51435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population</a:t>
            </a:r>
            <a:r>
              <a:rPr lang="en-US" dirty="0" smtClean="0"/>
              <a:t> of units seeking service is </a:t>
            </a:r>
            <a:r>
              <a:rPr lang="en-US" dirty="0" smtClean="0">
                <a:solidFill>
                  <a:srgbClr val="FF0000"/>
                </a:solidFill>
              </a:rPr>
              <a:t>finite</a:t>
            </a:r>
          </a:p>
          <a:p>
            <a:pPr marL="971550" lvl="1" indent="-51435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Arrivals follow a </a:t>
            </a:r>
            <a:r>
              <a:rPr lang="en-US" dirty="0" smtClean="0">
                <a:solidFill>
                  <a:srgbClr val="FF0000"/>
                </a:solidFill>
              </a:rPr>
              <a:t>Poisson distribution</a:t>
            </a:r>
            <a:endParaRPr lang="en-US" dirty="0" smtClean="0"/>
          </a:p>
          <a:p>
            <a:pPr marL="971550" lvl="1" indent="-51435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Customers are served on a </a:t>
            </a:r>
            <a:r>
              <a:rPr lang="en-US" dirty="0" smtClean="0">
                <a:solidFill>
                  <a:srgbClr val="FF0000"/>
                </a:solidFill>
              </a:rPr>
              <a:t>first-come, first-served basis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6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extLst/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latin typeface="Arial" charset="0"/>
              </a:rPr>
              <a:t>Common Queuing Situations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27729" name="Group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958353"/>
              </p:ext>
            </p:extLst>
          </p:nvPr>
        </p:nvGraphicFramePr>
        <p:xfrm>
          <a:off x="368300" y="1816100"/>
          <a:ext cx="8407400" cy="3543305"/>
        </p:xfrm>
        <a:graphic>
          <a:graphicData uri="http://schemas.openxmlformats.org/drawingml/2006/table">
            <a:tbl>
              <a:tblPr/>
              <a:tblGrid>
                <a:gridCol w="156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TABLE D.1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Common Queuing Situations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01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SITUATION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ARRIVALS IN QUEUE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SERVICE PROCESS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01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Supermarket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Grocery shoppers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25" marR="0" lvl="0" indent="-174625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Checkout clerks at cash register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01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Highway toll booth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Automobiles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Collection of tolls at booth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01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Doctor’s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office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Patients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25" marR="0" lvl="0" indent="-174625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Treatment by doctors and nurses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01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Computer system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Programs to be run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Computer processes jobs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401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Telephone company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Callers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25" marR="0" lvl="0" indent="-174625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Switching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equipment forwards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calls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401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Bank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Customer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Transactions handled by teller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4013">
                <a:tc gridSpan="2">
                  <a:txBody>
                    <a:bodyPr/>
                    <a:lstStyle/>
                    <a:p>
                      <a:pPr marL="174625" marR="0" lvl="0" indent="-174625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Machine maintenance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Broken machines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Repair people fix machines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718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Harbor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Ships and barges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Dock workers load and unload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7949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5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 smtClean="0">
                <a:latin typeface="Arial" charset="0"/>
                <a:ea typeface="MS PGothic" charset="0"/>
                <a:cs typeface="MS PGothic" charset="0"/>
              </a:rPr>
              <a:t>Finite-</a:t>
            </a:r>
            <a:r>
              <a:rPr lang="en-US" dirty="0">
                <a:latin typeface="Arial" charset="0"/>
                <a:ea typeface="MS PGothic" charset="0"/>
                <a:cs typeface="MS PGothic" charset="0"/>
              </a:rPr>
              <a:t>Population </a:t>
            </a:r>
            <a:r>
              <a:rPr lang="en-US" dirty="0" smtClean="0">
                <a:latin typeface="Arial" charset="0"/>
                <a:ea typeface="MS PGothic" charset="0"/>
                <a:cs typeface="MS PGothic" charset="0"/>
              </a:rPr>
              <a:t>Example</a:t>
            </a:r>
            <a:endParaRPr lang="en-US" dirty="0">
              <a:latin typeface="Arial" charset="0"/>
              <a:ea typeface="MS PGothic" charset="0"/>
              <a:cs typeface="MS PGothic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8102" y="1676400"/>
            <a:ext cx="7073411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 smtClean="0"/>
              <a:t>Laser printer breakdown analysis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# = 5, </a:t>
            </a:r>
            <a:r>
              <a:rPr lang="en-US" sz="2400" dirty="0" smtClean="0">
                <a:latin typeface="Symbol" charset="2"/>
                <a:cs typeface="Symbol" charset="2"/>
              </a:rPr>
              <a:t>l</a:t>
            </a:r>
            <a:r>
              <a:rPr lang="en-US" sz="2400" dirty="0" smtClean="0"/>
              <a:t> = 0.05 printers/hour, </a:t>
            </a:r>
            <a:r>
              <a:rPr lang="en-US" sz="2400" dirty="0" smtClean="0">
                <a:latin typeface="Symbol" charset="2"/>
                <a:cs typeface="Symbol" charset="2"/>
              </a:rPr>
              <a:t>m</a:t>
            </a:r>
            <a:r>
              <a:rPr lang="en-US" sz="2400" dirty="0" smtClean="0"/>
              <a:t> = 0.50 printers/hour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Complete the data below.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48102" y="3089908"/>
            <a:ext cx="50948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 smtClean="0"/>
              <a:t>P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 =</a:t>
            </a:r>
          </a:p>
          <a:p>
            <a:pPr marL="457200" indent="-457200">
              <a:buAutoNum type="arabicPeriod"/>
            </a:pPr>
            <a:endParaRPr lang="en-US" sz="2000" dirty="0" smtClean="0"/>
          </a:p>
          <a:p>
            <a:pPr marL="457200" indent="-457200">
              <a:buFontTx/>
              <a:buAutoNum type="arabicPeriod"/>
            </a:pPr>
            <a:r>
              <a:rPr lang="en-US" sz="2000" dirty="0" err="1" smtClean="0"/>
              <a:t>L</a:t>
            </a:r>
            <a:r>
              <a:rPr lang="en-US" sz="2000" baseline="-25000" dirty="0" err="1" smtClean="0"/>
              <a:t>q</a:t>
            </a:r>
            <a:r>
              <a:rPr lang="en-US" sz="2000" dirty="0" smtClean="0"/>
              <a:t> =</a:t>
            </a:r>
          </a:p>
          <a:p>
            <a:pPr marL="457200" indent="-457200">
              <a:buFontTx/>
              <a:buAutoNum type="arabicPeriod"/>
            </a:pPr>
            <a:endParaRPr lang="en-US" sz="2000" dirty="0" smtClean="0"/>
          </a:p>
          <a:p>
            <a:pPr marL="457200" indent="-457200">
              <a:buFontTx/>
              <a:buAutoNum type="arabicPeriod"/>
            </a:pPr>
            <a:r>
              <a:rPr lang="en-US" sz="2000" dirty="0"/>
              <a:t>L</a:t>
            </a:r>
            <a:r>
              <a:rPr lang="en-US" sz="2000" baseline="-25000" dirty="0"/>
              <a:t>s</a:t>
            </a:r>
            <a:r>
              <a:rPr lang="en-US" sz="2000" dirty="0"/>
              <a:t> </a:t>
            </a:r>
            <a:r>
              <a:rPr lang="en-US" sz="2000" dirty="0" smtClean="0"/>
              <a:t>=</a:t>
            </a:r>
          </a:p>
          <a:p>
            <a:pPr marL="457200" indent="-457200">
              <a:buFontTx/>
              <a:buAutoNum type="arabicPeriod"/>
            </a:pPr>
            <a:endParaRPr lang="en-US" sz="2000" dirty="0" smtClean="0"/>
          </a:p>
          <a:p>
            <a:pPr marL="457200" indent="-457200">
              <a:buFontTx/>
              <a:buAutoNum type="arabicPeriod"/>
            </a:pPr>
            <a:r>
              <a:rPr lang="en-US" sz="2000" dirty="0" err="1"/>
              <a:t>W</a:t>
            </a:r>
            <a:r>
              <a:rPr lang="en-US" sz="2000" baseline="-25000" dirty="0" err="1"/>
              <a:t>q</a:t>
            </a:r>
            <a:r>
              <a:rPr lang="en-US" sz="2000" dirty="0"/>
              <a:t> </a:t>
            </a:r>
            <a:r>
              <a:rPr lang="en-US" sz="2000" dirty="0" smtClean="0"/>
              <a:t>=</a:t>
            </a:r>
          </a:p>
          <a:p>
            <a:pPr marL="457200" indent="-457200">
              <a:buFontTx/>
              <a:buAutoNum type="arabicPeriod"/>
            </a:pPr>
            <a:endParaRPr lang="en-US" sz="2000" dirty="0" smtClean="0"/>
          </a:p>
          <a:p>
            <a:pPr marL="457200" indent="-457200">
              <a:buFontTx/>
              <a:buAutoNum type="arabicPeriod"/>
            </a:pPr>
            <a:r>
              <a:rPr lang="en-US" sz="2000" dirty="0" err="1"/>
              <a:t>W</a:t>
            </a:r>
            <a:r>
              <a:rPr lang="en-US" sz="2000" baseline="-25000" dirty="0" err="1"/>
              <a:t>s</a:t>
            </a:r>
            <a:r>
              <a:rPr lang="en-US" sz="2000" dirty="0"/>
              <a:t> </a:t>
            </a:r>
            <a:r>
              <a:rPr lang="en-US" sz="2000" dirty="0" smtClean="0"/>
              <a:t>=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5029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648102" y="3089908"/>
            <a:ext cx="50948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 smtClean="0"/>
              <a:t>P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 = 56%</a:t>
            </a:r>
          </a:p>
          <a:p>
            <a:pPr marL="457200" indent="-457200">
              <a:buAutoNum type="arabicPeriod"/>
            </a:pPr>
            <a:endParaRPr lang="en-US" sz="2000" dirty="0" smtClean="0"/>
          </a:p>
          <a:p>
            <a:pPr marL="457200" indent="-457200">
              <a:buFontTx/>
              <a:buAutoNum type="arabicPeriod"/>
            </a:pPr>
            <a:r>
              <a:rPr lang="en-US" sz="2000" dirty="0" err="1" smtClean="0"/>
              <a:t>L</a:t>
            </a:r>
            <a:r>
              <a:rPr lang="en-US" sz="2000" baseline="-25000" dirty="0" err="1" smtClean="0"/>
              <a:t>q</a:t>
            </a:r>
            <a:r>
              <a:rPr lang="en-US" sz="2000" dirty="0" smtClean="0"/>
              <a:t> = 0.2 printers</a:t>
            </a:r>
          </a:p>
          <a:p>
            <a:pPr marL="457200" indent="-457200">
              <a:buFontTx/>
              <a:buAutoNum type="arabicPeriod"/>
            </a:pPr>
            <a:endParaRPr lang="en-US" sz="2000" dirty="0" smtClean="0"/>
          </a:p>
          <a:p>
            <a:pPr marL="457200" indent="-457200">
              <a:buFontTx/>
              <a:buAutoNum type="arabicPeriod"/>
            </a:pPr>
            <a:r>
              <a:rPr lang="en-US" sz="2000" dirty="0"/>
              <a:t>L</a:t>
            </a:r>
            <a:r>
              <a:rPr lang="en-US" sz="2000" baseline="-25000" dirty="0"/>
              <a:t>s</a:t>
            </a:r>
            <a:r>
              <a:rPr lang="en-US" sz="2000" dirty="0"/>
              <a:t> </a:t>
            </a:r>
            <a:r>
              <a:rPr lang="en-US" sz="2000" dirty="0" smtClean="0"/>
              <a:t>= 0.64 printers</a:t>
            </a:r>
          </a:p>
          <a:p>
            <a:pPr marL="457200" indent="-457200">
              <a:buFontTx/>
              <a:buAutoNum type="arabicPeriod"/>
            </a:pPr>
            <a:endParaRPr lang="en-US" sz="2000" dirty="0" smtClean="0"/>
          </a:p>
          <a:p>
            <a:pPr marL="457200" indent="-457200">
              <a:buFontTx/>
              <a:buAutoNum type="arabicPeriod"/>
            </a:pPr>
            <a:r>
              <a:rPr lang="en-US" sz="2000" dirty="0" err="1"/>
              <a:t>W</a:t>
            </a:r>
            <a:r>
              <a:rPr lang="en-US" sz="2000" baseline="-25000" dirty="0" err="1"/>
              <a:t>q</a:t>
            </a:r>
            <a:r>
              <a:rPr lang="en-US" sz="2000" dirty="0"/>
              <a:t> </a:t>
            </a:r>
            <a:r>
              <a:rPr lang="en-US" sz="2000" dirty="0" smtClean="0"/>
              <a:t>= 0.93 hours</a:t>
            </a:r>
          </a:p>
          <a:p>
            <a:pPr marL="457200" indent="-457200">
              <a:buFontTx/>
              <a:buAutoNum type="arabicPeriod"/>
            </a:pPr>
            <a:endParaRPr lang="en-US" sz="2000" dirty="0" smtClean="0"/>
          </a:p>
          <a:p>
            <a:pPr marL="457200" indent="-457200">
              <a:buFontTx/>
              <a:buAutoNum type="arabicPeriod"/>
            </a:pPr>
            <a:r>
              <a:rPr lang="en-US" sz="2000" dirty="0" err="1"/>
              <a:t>W</a:t>
            </a:r>
            <a:r>
              <a:rPr lang="en-US" sz="2000" baseline="-25000" dirty="0" err="1"/>
              <a:t>s</a:t>
            </a:r>
            <a:r>
              <a:rPr lang="en-US" sz="2000" dirty="0"/>
              <a:t> </a:t>
            </a:r>
            <a:r>
              <a:rPr lang="en-US" sz="2000" dirty="0" smtClean="0"/>
              <a:t>= 2.93 hours</a:t>
            </a:r>
            <a:endParaRPr lang="en-US" sz="2000" dirty="0"/>
          </a:p>
        </p:txBody>
      </p:sp>
      <p:sp>
        <p:nvSpPr>
          <p:cNvPr id="8385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 smtClean="0">
                <a:latin typeface="Arial" charset="0"/>
                <a:ea typeface="MS PGothic" charset="0"/>
                <a:cs typeface="MS PGothic" charset="0"/>
              </a:rPr>
              <a:t>Finite-</a:t>
            </a:r>
            <a:r>
              <a:rPr lang="en-US" dirty="0">
                <a:latin typeface="Arial" charset="0"/>
                <a:ea typeface="MS PGothic" charset="0"/>
                <a:cs typeface="MS PGothic" charset="0"/>
              </a:rPr>
              <a:t>Population </a:t>
            </a:r>
            <a:r>
              <a:rPr lang="en-US" dirty="0" smtClean="0">
                <a:latin typeface="Arial" charset="0"/>
                <a:ea typeface="MS PGothic" charset="0"/>
                <a:cs typeface="MS PGothic" charset="0"/>
              </a:rPr>
              <a:t>Example</a:t>
            </a:r>
            <a:endParaRPr lang="en-US" dirty="0">
              <a:latin typeface="Arial" charset="0"/>
              <a:ea typeface="MS PGothic" charset="0"/>
              <a:cs typeface="MS PGothic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8102" y="1676400"/>
            <a:ext cx="7073411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 smtClean="0"/>
              <a:t>Laser printer breakdown analysis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# = 5, </a:t>
            </a:r>
            <a:r>
              <a:rPr lang="en-US" sz="2400" dirty="0" smtClean="0">
                <a:latin typeface="Symbol" charset="2"/>
                <a:cs typeface="Symbol" charset="2"/>
              </a:rPr>
              <a:t>l</a:t>
            </a:r>
            <a:r>
              <a:rPr lang="en-US" sz="2400" dirty="0" smtClean="0"/>
              <a:t> = 0.05 printers/hour, </a:t>
            </a:r>
            <a:r>
              <a:rPr lang="en-US" sz="2400" dirty="0" smtClean="0">
                <a:latin typeface="Symbol" charset="2"/>
                <a:cs typeface="Symbol" charset="2"/>
              </a:rPr>
              <a:t>m</a:t>
            </a:r>
            <a:r>
              <a:rPr lang="en-US" sz="2400" dirty="0" smtClean="0"/>
              <a:t> = 0.50 printers/hour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Complete the data below.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5302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5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 smtClean="0">
                <a:latin typeface="Arial" charset="0"/>
                <a:ea typeface="MS PGothic" charset="0"/>
                <a:cs typeface="MS PGothic" charset="0"/>
              </a:rPr>
              <a:t>Finite-</a:t>
            </a:r>
            <a:r>
              <a:rPr lang="en-US" dirty="0">
                <a:latin typeface="Arial" charset="0"/>
                <a:ea typeface="MS PGothic" charset="0"/>
                <a:cs typeface="MS PGothic" charset="0"/>
              </a:rPr>
              <a:t>Population </a:t>
            </a:r>
            <a:r>
              <a:rPr lang="en-US" dirty="0" smtClean="0">
                <a:latin typeface="Arial" charset="0"/>
                <a:ea typeface="MS PGothic" charset="0"/>
                <a:cs typeface="MS PGothic" charset="0"/>
              </a:rPr>
              <a:t>Example</a:t>
            </a:r>
            <a:endParaRPr lang="en-US" dirty="0">
              <a:latin typeface="Arial" charset="0"/>
              <a:ea typeface="MS PGothic" charset="0"/>
              <a:cs typeface="MS PGothic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27720" cy="2827422"/>
          </a:xfrm>
        </p:spPr>
        <p:txBody>
          <a:bodyPr>
            <a:normAutofit fontScale="70000" lnSpcReduction="2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dirty="0"/>
              <a:t>For the previous situation, the company wants to know how much the printer servicing is costing the company per hour.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L</a:t>
            </a:r>
            <a:r>
              <a:rPr lang="en-US" baseline="-25000" dirty="0" smtClean="0"/>
              <a:t>s</a:t>
            </a:r>
            <a:r>
              <a:rPr lang="en-US" dirty="0" smtClean="0"/>
              <a:t> </a:t>
            </a:r>
            <a:r>
              <a:rPr lang="en-US" dirty="0"/>
              <a:t>= 0.64 printers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Alternative printing methods cost per hour =  </a:t>
            </a:r>
            <a:r>
              <a:rPr lang="en-US" dirty="0"/>
              <a:t>$</a:t>
            </a:r>
            <a:r>
              <a:rPr lang="en-US" dirty="0" smtClean="0"/>
              <a:t>120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Technician cost per hour = $</a:t>
            </a:r>
            <a:r>
              <a:rPr lang="en-US" dirty="0" smtClean="0"/>
              <a:t>25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/>
              <a:t>Hourly cost computed as below: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(Units in system)(Downtime cost) </a:t>
            </a:r>
            <a:r>
              <a:rPr lang="en-US" dirty="0"/>
              <a:t>+ </a:t>
            </a:r>
            <a:r>
              <a:rPr lang="en-US" dirty="0" smtClean="0"/>
              <a:t>Service cost</a:t>
            </a:r>
            <a:endParaRPr lang="en-US" dirty="0"/>
          </a:p>
          <a:p>
            <a:pPr marL="0" indent="0">
              <a:spcAft>
                <a:spcPts val="600"/>
              </a:spcAft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37160" y="4024934"/>
            <a:ext cx="88197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i="1" dirty="0" smtClean="0"/>
              <a:t>Hourly cost </a:t>
            </a:r>
            <a:r>
              <a:rPr lang="en-US" sz="1500" i="1" dirty="0"/>
              <a:t>= (Average number of printers down)(Cost per downtime hour) + Cost per technician </a:t>
            </a:r>
            <a:r>
              <a:rPr lang="en-US" sz="1500" i="1" dirty="0" smtClean="0"/>
              <a:t>hour</a:t>
            </a:r>
            <a:endParaRPr lang="en-US" sz="1500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922020" y="4610184"/>
            <a:ext cx="267252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 smtClean="0"/>
              <a:t>=  (0.64)($120) + $25 </a:t>
            </a:r>
          </a:p>
          <a:p>
            <a:pPr>
              <a:spcAft>
                <a:spcPts val="600"/>
              </a:spcAft>
            </a:pPr>
            <a:r>
              <a:rPr lang="en-US" sz="2000" dirty="0" smtClean="0"/>
              <a:t>=  $76.80 + $25.00 </a:t>
            </a:r>
          </a:p>
          <a:p>
            <a:pPr>
              <a:spcAft>
                <a:spcPts val="600"/>
              </a:spcAft>
            </a:pPr>
            <a:r>
              <a:rPr lang="en-US" sz="2000" dirty="0" smtClean="0"/>
              <a:t>=  $101.80 per hour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17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Advanced </a:t>
            </a:r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6616"/>
          </a:xfrm>
        </p:spPr>
        <p:txBody>
          <a:bodyPr>
            <a:normAutofit fontScale="47500" lnSpcReduction="20000"/>
          </a:bodyPr>
          <a:lstStyle/>
          <a:p>
            <a:pPr marL="0" indent="0" algn="just"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dirty="0" smtClean="0"/>
              <a:t>Use data below to determine how many sales people the company should hire.</a:t>
            </a:r>
          </a:p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en-US" dirty="0" smtClean="0"/>
              <a:t>Average </a:t>
            </a:r>
            <a:r>
              <a:rPr lang="en-US" dirty="0"/>
              <a:t>of </a:t>
            </a:r>
            <a:r>
              <a:rPr lang="en-US" dirty="0" smtClean="0"/>
              <a:t>60 customers </a:t>
            </a:r>
            <a:r>
              <a:rPr lang="en-US" dirty="0"/>
              <a:t>per </a:t>
            </a:r>
            <a:r>
              <a:rPr lang="en-US" dirty="0" smtClean="0"/>
              <a:t>shift</a:t>
            </a:r>
          </a:p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en-US" dirty="0" smtClean="0"/>
              <a:t>Average </a:t>
            </a:r>
            <a:r>
              <a:rPr lang="en-US" dirty="0"/>
              <a:t>waiting </a:t>
            </a:r>
            <a:r>
              <a:rPr lang="en-US" dirty="0" smtClean="0"/>
              <a:t>times</a:t>
            </a:r>
          </a:p>
          <a:p>
            <a:pPr lvl="1" algn="just">
              <a:lnSpc>
                <a:spcPct val="120000"/>
              </a:lnSpc>
              <a:spcAft>
                <a:spcPts val="600"/>
              </a:spcAft>
            </a:pPr>
            <a:r>
              <a:rPr lang="en-US" dirty="0" smtClean="0"/>
              <a:t>One salesperson = 14 minutes</a:t>
            </a:r>
          </a:p>
          <a:p>
            <a:pPr lvl="1" algn="just">
              <a:lnSpc>
                <a:spcPct val="120000"/>
              </a:lnSpc>
              <a:spcAft>
                <a:spcPts val="600"/>
              </a:spcAft>
            </a:pPr>
            <a:r>
              <a:rPr lang="en-US" dirty="0" smtClean="0"/>
              <a:t>Two salespeople = 8</a:t>
            </a:r>
            <a:r>
              <a:rPr lang="en-US" dirty="0"/>
              <a:t> minutes</a:t>
            </a:r>
            <a:endParaRPr lang="en-US" dirty="0" smtClean="0"/>
          </a:p>
          <a:p>
            <a:pPr lvl="1" algn="just">
              <a:lnSpc>
                <a:spcPct val="120000"/>
              </a:lnSpc>
              <a:spcAft>
                <a:spcPts val="600"/>
              </a:spcAft>
            </a:pPr>
            <a:r>
              <a:rPr lang="en-US" dirty="0" smtClean="0"/>
              <a:t>Three salespeople </a:t>
            </a:r>
            <a:r>
              <a:rPr lang="en-US" smtClean="0"/>
              <a:t>= 4 </a:t>
            </a:r>
            <a:r>
              <a:rPr lang="en-US" dirty="0"/>
              <a:t>minutes</a:t>
            </a:r>
            <a:endParaRPr lang="en-US" dirty="0" smtClean="0"/>
          </a:p>
          <a:p>
            <a:pPr lvl="1" algn="just">
              <a:lnSpc>
                <a:spcPct val="120000"/>
              </a:lnSpc>
              <a:spcAft>
                <a:spcPts val="600"/>
              </a:spcAft>
            </a:pPr>
            <a:r>
              <a:rPr lang="en-US" dirty="0" smtClean="0"/>
              <a:t>Four salespeople = 3 minutes</a:t>
            </a:r>
          </a:p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en-US" dirty="0" smtClean="0"/>
              <a:t>Cost </a:t>
            </a:r>
            <a:r>
              <a:rPr lang="en-US" dirty="0"/>
              <a:t>per minute that customers wait at ​$</a:t>
            </a:r>
            <a:r>
              <a:rPr lang="en-US" dirty="0" smtClean="0"/>
              <a:t>1.25</a:t>
            </a:r>
          </a:p>
          <a:p>
            <a:pPr algn="just"/>
            <a:r>
              <a:rPr lang="en-US" dirty="0" smtClean="0"/>
              <a:t>Cost per salesperson per shift​ (including fringe​ benefits) is ​$95</a:t>
            </a:r>
          </a:p>
          <a:p>
            <a:pPr marL="0" indent="0" algn="just">
              <a:buNone/>
            </a:pPr>
            <a:endParaRPr lang="en-US" b="1" dirty="0" smtClean="0"/>
          </a:p>
          <a:p>
            <a:pPr marL="0" indent="0" algn="just">
              <a:buNone/>
            </a:pPr>
            <a:r>
              <a:rPr lang="en-US" b="1" dirty="0" smtClean="0"/>
              <a:t>One​ Server: </a:t>
            </a:r>
            <a:r>
              <a:rPr lang="en-US" dirty="0" smtClean="0"/>
              <a:t>Total </a:t>
            </a:r>
            <a:r>
              <a:rPr lang="en-US" dirty="0"/>
              <a:t>cost per shift​ = </a:t>
            </a:r>
            <a:r>
              <a:rPr lang="en-US" dirty="0" smtClean="0"/>
              <a:t>$___</a:t>
            </a:r>
            <a:endParaRPr lang="en-US" dirty="0"/>
          </a:p>
          <a:p>
            <a:pPr marL="0" indent="0" algn="just">
              <a:buNone/>
            </a:pPr>
            <a:r>
              <a:rPr lang="en-US" b="1" dirty="0"/>
              <a:t>Two​ Servers</a:t>
            </a:r>
            <a:r>
              <a:rPr lang="en-US" b="1" dirty="0" smtClean="0"/>
              <a:t>:</a:t>
            </a:r>
            <a:r>
              <a:rPr lang="en-US" dirty="0" smtClean="0"/>
              <a:t> Total </a:t>
            </a:r>
            <a:r>
              <a:rPr lang="en-US" dirty="0"/>
              <a:t>cost per shift​ </a:t>
            </a:r>
            <a:r>
              <a:rPr lang="en-US" dirty="0" smtClean="0"/>
              <a:t>=</a:t>
            </a:r>
            <a:r>
              <a:rPr lang="en-US" dirty="0"/>
              <a:t> $___</a:t>
            </a:r>
          </a:p>
          <a:p>
            <a:pPr marL="0" indent="0" algn="just">
              <a:buNone/>
            </a:pPr>
            <a:r>
              <a:rPr lang="en-US" b="1" dirty="0" smtClean="0"/>
              <a:t>Three</a:t>
            </a:r>
            <a:r>
              <a:rPr lang="en-US" b="1" dirty="0"/>
              <a:t>​ </a:t>
            </a:r>
            <a:r>
              <a:rPr lang="en-US" b="1" dirty="0" smtClean="0"/>
              <a:t>Servers: </a:t>
            </a:r>
            <a:r>
              <a:rPr lang="en-US" dirty="0" smtClean="0"/>
              <a:t>Total </a:t>
            </a:r>
            <a:r>
              <a:rPr lang="en-US" dirty="0"/>
              <a:t>cost per shift​ </a:t>
            </a:r>
            <a:r>
              <a:rPr lang="en-US" dirty="0" smtClean="0"/>
              <a:t>=</a:t>
            </a:r>
            <a:r>
              <a:rPr lang="en-US" dirty="0"/>
              <a:t> $___</a:t>
            </a:r>
          </a:p>
          <a:p>
            <a:pPr marL="0" indent="0" algn="just">
              <a:buNone/>
            </a:pPr>
            <a:r>
              <a:rPr lang="en-US" b="1" dirty="0" smtClean="0"/>
              <a:t>Four</a:t>
            </a:r>
            <a:r>
              <a:rPr lang="en-US" b="1" dirty="0"/>
              <a:t>​ </a:t>
            </a:r>
            <a:r>
              <a:rPr lang="en-US" b="1" dirty="0" smtClean="0"/>
              <a:t>Servers: </a:t>
            </a:r>
            <a:r>
              <a:rPr lang="en-US" dirty="0" smtClean="0"/>
              <a:t>Total </a:t>
            </a:r>
            <a:r>
              <a:rPr lang="en-US" dirty="0"/>
              <a:t>cost per shift​ </a:t>
            </a:r>
            <a:r>
              <a:rPr lang="en-US" dirty="0" smtClean="0"/>
              <a:t>=</a:t>
            </a:r>
            <a:r>
              <a:rPr lang="en-US" dirty="0"/>
              <a:t> $___</a:t>
            </a:r>
          </a:p>
          <a:p>
            <a:pPr marL="0" indent="0" algn="just">
              <a:buNone/>
            </a:pPr>
            <a:r>
              <a:rPr lang="en-US" dirty="0" smtClean="0"/>
              <a:t>Hire _ salespeople.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9946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Advanced </a:t>
            </a:r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6616"/>
          </a:xfrm>
        </p:spPr>
        <p:txBody>
          <a:bodyPr>
            <a:normAutofit fontScale="47500" lnSpcReduction="20000"/>
          </a:bodyPr>
          <a:lstStyle/>
          <a:p>
            <a:pPr marL="0" indent="0" algn="just"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dirty="0" smtClean="0"/>
              <a:t>Use data below to determine how many sales people the company should hire.</a:t>
            </a:r>
          </a:p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en-US" dirty="0" smtClean="0"/>
              <a:t>Average </a:t>
            </a:r>
            <a:r>
              <a:rPr lang="en-US" dirty="0"/>
              <a:t>of </a:t>
            </a:r>
            <a:r>
              <a:rPr lang="en-US" dirty="0" smtClean="0"/>
              <a:t>60 customers </a:t>
            </a:r>
            <a:r>
              <a:rPr lang="en-US" dirty="0"/>
              <a:t>per </a:t>
            </a:r>
            <a:r>
              <a:rPr lang="en-US" dirty="0" smtClean="0"/>
              <a:t>shift</a:t>
            </a:r>
          </a:p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en-US" dirty="0" smtClean="0"/>
              <a:t>Average </a:t>
            </a:r>
            <a:r>
              <a:rPr lang="en-US" dirty="0"/>
              <a:t>waiting </a:t>
            </a:r>
            <a:r>
              <a:rPr lang="en-US" dirty="0" smtClean="0"/>
              <a:t>times</a:t>
            </a:r>
          </a:p>
          <a:p>
            <a:pPr lvl="1" algn="just">
              <a:lnSpc>
                <a:spcPct val="120000"/>
              </a:lnSpc>
              <a:spcAft>
                <a:spcPts val="600"/>
              </a:spcAft>
            </a:pPr>
            <a:r>
              <a:rPr lang="en-US" dirty="0" smtClean="0"/>
              <a:t>One salesperson = 14 minutes</a:t>
            </a:r>
          </a:p>
          <a:p>
            <a:pPr lvl="1" algn="just">
              <a:lnSpc>
                <a:spcPct val="120000"/>
              </a:lnSpc>
              <a:spcAft>
                <a:spcPts val="600"/>
              </a:spcAft>
            </a:pPr>
            <a:r>
              <a:rPr lang="en-US" dirty="0" smtClean="0"/>
              <a:t>Two salespeople = 8</a:t>
            </a:r>
            <a:r>
              <a:rPr lang="en-US" dirty="0"/>
              <a:t> minutes</a:t>
            </a:r>
            <a:endParaRPr lang="en-US" dirty="0" smtClean="0"/>
          </a:p>
          <a:p>
            <a:pPr lvl="1" algn="just">
              <a:lnSpc>
                <a:spcPct val="120000"/>
              </a:lnSpc>
              <a:spcAft>
                <a:spcPts val="600"/>
              </a:spcAft>
            </a:pPr>
            <a:r>
              <a:rPr lang="en-US" dirty="0" smtClean="0"/>
              <a:t>Three salespeople = 4 </a:t>
            </a:r>
            <a:r>
              <a:rPr lang="en-US" dirty="0"/>
              <a:t>minutes</a:t>
            </a:r>
            <a:endParaRPr lang="en-US" dirty="0" smtClean="0"/>
          </a:p>
          <a:p>
            <a:pPr lvl="1" algn="just">
              <a:lnSpc>
                <a:spcPct val="120000"/>
              </a:lnSpc>
              <a:spcAft>
                <a:spcPts val="600"/>
              </a:spcAft>
            </a:pPr>
            <a:r>
              <a:rPr lang="en-US" dirty="0" smtClean="0"/>
              <a:t>Four salespeople = 3 minutes</a:t>
            </a:r>
          </a:p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en-US" dirty="0" smtClean="0"/>
              <a:t>Cost </a:t>
            </a:r>
            <a:r>
              <a:rPr lang="en-US" dirty="0"/>
              <a:t>per minute that customers wait at ​$</a:t>
            </a:r>
            <a:r>
              <a:rPr lang="en-US" dirty="0" smtClean="0"/>
              <a:t>1.25</a:t>
            </a:r>
          </a:p>
          <a:p>
            <a:pPr algn="just"/>
            <a:r>
              <a:rPr lang="en-US" dirty="0" smtClean="0"/>
              <a:t>Cost per salesperson per shift​ (including fringe​ benefits) is ​$95</a:t>
            </a:r>
          </a:p>
          <a:p>
            <a:pPr marL="0" indent="0" algn="just">
              <a:buNone/>
            </a:pPr>
            <a:endParaRPr lang="en-US" b="1" dirty="0" smtClean="0"/>
          </a:p>
          <a:p>
            <a:pPr marL="0" indent="0" algn="just">
              <a:buNone/>
            </a:pPr>
            <a:r>
              <a:rPr lang="en-US" b="1" dirty="0" smtClean="0"/>
              <a:t>One​ Server: </a:t>
            </a:r>
            <a:r>
              <a:rPr lang="en-US" dirty="0" smtClean="0"/>
              <a:t>Total </a:t>
            </a:r>
            <a:r>
              <a:rPr lang="en-US" dirty="0"/>
              <a:t>cost per shift​ = </a:t>
            </a:r>
            <a:r>
              <a:rPr lang="en-US" dirty="0" smtClean="0"/>
              <a:t>$1,145</a:t>
            </a:r>
          </a:p>
          <a:p>
            <a:pPr marL="0" indent="0" algn="just">
              <a:buNone/>
            </a:pPr>
            <a:r>
              <a:rPr lang="en-US" b="1" dirty="0" smtClean="0"/>
              <a:t>Two</a:t>
            </a:r>
            <a:r>
              <a:rPr lang="en-US" b="1" dirty="0"/>
              <a:t>​ Servers</a:t>
            </a:r>
            <a:r>
              <a:rPr lang="en-US" b="1" dirty="0" smtClean="0"/>
              <a:t>:</a:t>
            </a:r>
            <a:r>
              <a:rPr lang="en-US" dirty="0" smtClean="0"/>
              <a:t> Total </a:t>
            </a:r>
            <a:r>
              <a:rPr lang="en-US" dirty="0"/>
              <a:t>cost per shift​ = </a:t>
            </a:r>
            <a:r>
              <a:rPr lang="en-US" dirty="0" smtClean="0"/>
              <a:t>$790</a:t>
            </a:r>
            <a:endParaRPr lang="en-US" dirty="0"/>
          </a:p>
          <a:p>
            <a:pPr marL="0" indent="0" algn="just">
              <a:buNone/>
            </a:pPr>
            <a:r>
              <a:rPr lang="en-US" b="1" dirty="0"/>
              <a:t>Three​ </a:t>
            </a:r>
            <a:r>
              <a:rPr lang="en-US" b="1" dirty="0" smtClean="0"/>
              <a:t>Servers: </a:t>
            </a:r>
            <a:r>
              <a:rPr lang="en-US" dirty="0" smtClean="0"/>
              <a:t>Total </a:t>
            </a:r>
            <a:r>
              <a:rPr lang="en-US" dirty="0"/>
              <a:t>cost per shift​ = </a:t>
            </a:r>
            <a:r>
              <a:rPr lang="en-US" dirty="0" smtClean="0"/>
              <a:t>$585</a:t>
            </a:r>
            <a:endParaRPr lang="en-US" dirty="0"/>
          </a:p>
          <a:p>
            <a:pPr marL="0" indent="0" algn="just">
              <a:buNone/>
            </a:pPr>
            <a:r>
              <a:rPr lang="en-US" b="1" dirty="0"/>
              <a:t>Four​ </a:t>
            </a:r>
            <a:r>
              <a:rPr lang="en-US" b="1" dirty="0" smtClean="0"/>
              <a:t>Servers: </a:t>
            </a:r>
            <a:r>
              <a:rPr lang="en-US" dirty="0" smtClean="0"/>
              <a:t>Total </a:t>
            </a:r>
            <a:r>
              <a:rPr lang="en-US" dirty="0"/>
              <a:t>cost per shift​ = </a:t>
            </a:r>
            <a:r>
              <a:rPr lang="en-US" dirty="0" smtClean="0"/>
              <a:t>$605</a:t>
            </a: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Hire 3 salespeople.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569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Arial" charset="0"/>
                <a:ea typeface="MS PGothic" charset="0"/>
                <a:cs typeface="MS PGothic" charset="0"/>
              </a:rPr>
              <a:t>Parts </a:t>
            </a:r>
            <a:r>
              <a:rPr lang="en-US" dirty="0">
                <a:solidFill>
                  <a:srgbClr val="FF0000"/>
                </a:solidFill>
                <a:latin typeface="Arial" charset="0"/>
                <a:ea typeface="MS PGothic" charset="0"/>
                <a:cs typeface="MS PGothic" charset="0"/>
              </a:rPr>
              <a:t>of a Waiting Line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157162" y="6514805"/>
            <a:ext cx="1177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Figure </a:t>
            </a:r>
            <a:r>
              <a:rPr lang="en-US" sz="1600" dirty="0">
                <a:solidFill>
                  <a:schemeClr val="tx2"/>
                </a:solidFill>
              </a:rPr>
              <a:t>D.1</a:t>
            </a:r>
          </a:p>
        </p:txBody>
      </p:sp>
      <p:grpSp>
        <p:nvGrpSpPr>
          <p:cNvPr id="33796" name="Group 4"/>
          <p:cNvGrpSpPr>
            <a:grpSpLocks/>
          </p:cNvGrpSpPr>
          <p:nvPr/>
        </p:nvGrpSpPr>
        <p:grpSpPr bwMode="auto">
          <a:xfrm>
            <a:off x="317500" y="2767013"/>
            <a:ext cx="8497888" cy="1790700"/>
            <a:chOff x="200" y="1559"/>
            <a:chExt cx="5353" cy="1128"/>
          </a:xfrm>
        </p:grpSpPr>
        <p:pic>
          <p:nvPicPr>
            <p:cNvPr id="27673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" y="1597"/>
              <a:ext cx="5353" cy="10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74" name="Rectangle 6"/>
            <p:cNvSpPr>
              <a:spLocks noChangeArrowheads="1"/>
            </p:cNvSpPr>
            <p:nvPr/>
          </p:nvSpPr>
          <p:spPr bwMode="auto">
            <a:xfrm>
              <a:off x="3498" y="1559"/>
              <a:ext cx="615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400" dirty="0"/>
                <a:t>Dave</a:t>
              </a:r>
              <a:r>
                <a:rPr lang="ja-JP" altLang="en-US" sz="1400"/>
                <a:t>’</a:t>
              </a:r>
              <a:r>
                <a:rPr lang="en-US" sz="1400" dirty="0"/>
                <a:t>s </a:t>
              </a:r>
            </a:p>
            <a:p>
              <a:pPr algn="ctr">
                <a:lnSpc>
                  <a:spcPct val="85000"/>
                </a:lnSpc>
              </a:pPr>
              <a:r>
                <a:rPr lang="en-US" sz="1400" dirty="0"/>
                <a:t>Car Wash</a:t>
              </a:r>
            </a:p>
          </p:txBody>
        </p:sp>
        <p:sp>
          <p:nvSpPr>
            <p:cNvPr id="27675" name="Rectangle 7"/>
            <p:cNvSpPr>
              <a:spLocks noChangeArrowheads="1"/>
            </p:cNvSpPr>
            <p:nvPr/>
          </p:nvSpPr>
          <p:spPr bwMode="auto">
            <a:xfrm>
              <a:off x="3296" y="2231"/>
              <a:ext cx="4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dirty="0"/>
                <a:t>Enter</a:t>
              </a:r>
            </a:p>
          </p:txBody>
        </p:sp>
        <p:sp>
          <p:nvSpPr>
            <p:cNvPr id="27676" name="Rectangle 8"/>
            <p:cNvSpPr>
              <a:spLocks noChangeArrowheads="1"/>
            </p:cNvSpPr>
            <p:nvPr/>
          </p:nvSpPr>
          <p:spPr bwMode="auto">
            <a:xfrm>
              <a:off x="3920" y="2231"/>
              <a:ext cx="30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dirty="0"/>
                <a:t>Exit</a:t>
              </a:r>
            </a:p>
          </p:txBody>
        </p:sp>
      </p:grpSp>
      <p:grpSp>
        <p:nvGrpSpPr>
          <p:cNvPr id="33801" name="Group 9"/>
          <p:cNvGrpSpPr>
            <a:grpSpLocks/>
          </p:cNvGrpSpPr>
          <p:nvPr/>
        </p:nvGrpSpPr>
        <p:grpSpPr bwMode="auto">
          <a:xfrm>
            <a:off x="503238" y="2020888"/>
            <a:ext cx="8093075" cy="1338262"/>
            <a:chOff x="317" y="1089"/>
            <a:chExt cx="5098" cy="843"/>
          </a:xfrm>
        </p:grpSpPr>
        <p:sp>
          <p:nvSpPr>
            <p:cNvPr id="27667" name="Rectangle 10"/>
            <p:cNvSpPr>
              <a:spLocks noChangeArrowheads="1"/>
            </p:cNvSpPr>
            <p:nvPr/>
          </p:nvSpPr>
          <p:spPr bwMode="auto">
            <a:xfrm>
              <a:off x="317" y="1089"/>
              <a:ext cx="87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600" dirty="0"/>
                <a:t>Population of</a:t>
              </a:r>
            </a:p>
            <a:p>
              <a:pPr algn="ctr">
                <a:lnSpc>
                  <a:spcPct val="85000"/>
                </a:lnSpc>
              </a:pPr>
              <a:r>
                <a:rPr lang="en-US" sz="1600" dirty="0"/>
                <a:t>dirty cars</a:t>
              </a:r>
            </a:p>
          </p:txBody>
        </p:sp>
        <p:sp>
          <p:nvSpPr>
            <p:cNvPr id="27668" name="Rectangle 11"/>
            <p:cNvSpPr>
              <a:spLocks noChangeArrowheads="1"/>
            </p:cNvSpPr>
            <p:nvPr/>
          </p:nvSpPr>
          <p:spPr bwMode="auto">
            <a:xfrm>
              <a:off x="1247" y="1089"/>
              <a:ext cx="878" cy="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600" dirty="0"/>
                <a:t>Arrivals</a:t>
              </a:r>
            </a:p>
            <a:p>
              <a:pPr algn="ctr">
                <a:lnSpc>
                  <a:spcPct val="85000"/>
                </a:lnSpc>
              </a:pPr>
              <a:r>
                <a:rPr lang="en-US" sz="1600" dirty="0"/>
                <a:t>from the</a:t>
              </a:r>
            </a:p>
            <a:p>
              <a:pPr algn="ctr">
                <a:lnSpc>
                  <a:spcPct val="85000"/>
                </a:lnSpc>
              </a:pPr>
              <a:r>
                <a:rPr lang="en-US" sz="1600" dirty="0"/>
                <a:t>general</a:t>
              </a:r>
            </a:p>
            <a:p>
              <a:pPr algn="ctr">
                <a:lnSpc>
                  <a:spcPct val="85000"/>
                </a:lnSpc>
              </a:pPr>
              <a:r>
                <a:rPr lang="en-US" sz="1600" dirty="0"/>
                <a:t>population …</a:t>
              </a:r>
            </a:p>
          </p:txBody>
        </p:sp>
        <p:sp>
          <p:nvSpPr>
            <p:cNvPr id="27669" name="Rectangle 12"/>
            <p:cNvSpPr>
              <a:spLocks noChangeArrowheads="1"/>
            </p:cNvSpPr>
            <p:nvPr/>
          </p:nvSpPr>
          <p:spPr bwMode="auto">
            <a:xfrm>
              <a:off x="2309" y="1089"/>
              <a:ext cx="842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600" dirty="0"/>
                <a:t>Queue</a:t>
              </a:r>
            </a:p>
            <a:p>
              <a:pPr algn="ctr">
                <a:lnSpc>
                  <a:spcPct val="85000"/>
                </a:lnSpc>
              </a:pPr>
              <a:r>
                <a:rPr lang="en-US" sz="1600" dirty="0"/>
                <a:t>(waiting line)</a:t>
              </a:r>
            </a:p>
          </p:txBody>
        </p:sp>
        <p:sp>
          <p:nvSpPr>
            <p:cNvPr id="27670" name="Rectangle 13"/>
            <p:cNvSpPr>
              <a:spLocks noChangeArrowheads="1"/>
            </p:cNvSpPr>
            <p:nvPr/>
          </p:nvSpPr>
          <p:spPr bwMode="auto">
            <a:xfrm>
              <a:off x="3497" y="1089"/>
              <a:ext cx="547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600" dirty="0"/>
                <a:t>Service</a:t>
              </a:r>
            </a:p>
            <a:p>
              <a:pPr algn="ctr">
                <a:lnSpc>
                  <a:spcPct val="85000"/>
                </a:lnSpc>
              </a:pPr>
              <a:r>
                <a:rPr lang="en-US" sz="1600" dirty="0"/>
                <a:t>facility</a:t>
              </a:r>
            </a:p>
          </p:txBody>
        </p:sp>
        <p:sp>
          <p:nvSpPr>
            <p:cNvPr id="27671" name="Rectangle 14"/>
            <p:cNvSpPr>
              <a:spLocks noChangeArrowheads="1"/>
            </p:cNvSpPr>
            <p:nvPr/>
          </p:nvSpPr>
          <p:spPr bwMode="auto">
            <a:xfrm>
              <a:off x="4422" y="1089"/>
              <a:ext cx="99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600" dirty="0"/>
                <a:t>Exit the system</a:t>
              </a:r>
            </a:p>
          </p:txBody>
        </p:sp>
        <p:sp>
          <p:nvSpPr>
            <p:cNvPr id="27672" name="AutoShape 15"/>
            <p:cNvSpPr>
              <a:spLocks/>
            </p:cNvSpPr>
            <p:nvPr/>
          </p:nvSpPr>
          <p:spPr bwMode="auto">
            <a:xfrm rot="5400000">
              <a:off x="2652" y="1228"/>
              <a:ext cx="144" cy="1264"/>
            </a:xfrm>
            <a:prstGeom prst="leftBrace">
              <a:avLst>
                <a:gd name="adj1" fmla="val 45799"/>
                <a:gd name="adj2" fmla="val 50079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NZ" dirty="0"/>
            </a:p>
          </p:txBody>
        </p:sp>
      </p:grpSp>
      <p:grpSp>
        <p:nvGrpSpPr>
          <p:cNvPr id="33808" name="Group 16"/>
          <p:cNvGrpSpPr>
            <a:grpSpLocks/>
          </p:cNvGrpSpPr>
          <p:nvPr/>
        </p:nvGrpSpPr>
        <p:grpSpPr bwMode="auto">
          <a:xfrm>
            <a:off x="746125" y="4241800"/>
            <a:ext cx="2416175" cy="881063"/>
            <a:chOff x="470" y="2488"/>
            <a:chExt cx="1522" cy="555"/>
          </a:xfrm>
        </p:grpSpPr>
        <p:sp>
          <p:nvSpPr>
            <p:cNvPr id="27664" name="Rectangle 17"/>
            <p:cNvSpPr>
              <a:spLocks noChangeArrowheads="1"/>
            </p:cNvSpPr>
            <p:nvPr/>
          </p:nvSpPr>
          <p:spPr bwMode="auto">
            <a:xfrm>
              <a:off x="470" y="2830"/>
              <a:ext cx="135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Arrivals to the system</a:t>
              </a:r>
            </a:p>
          </p:txBody>
        </p:sp>
        <p:sp>
          <p:nvSpPr>
            <p:cNvPr id="27665" name="Line 18"/>
            <p:cNvSpPr>
              <a:spLocks noChangeShapeType="1"/>
            </p:cNvSpPr>
            <p:nvPr/>
          </p:nvSpPr>
          <p:spPr bwMode="auto">
            <a:xfrm>
              <a:off x="1992" y="2488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666" name="Line 19"/>
            <p:cNvSpPr>
              <a:spLocks noChangeShapeType="1"/>
            </p:cNvSpPr>
            <p:nvPr/>
          </p:nvSpPr>
          <p:spPr bwMode="auto">
            <a:xfrm>
              <a:off x="512" y="2792"/>
              <a:ext cx="14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3812" name="Group 20"/>
          <p:cNvGrpSpPr>
            <a:grpSpLocks/>
          </p:cNvGrpSpPr>
          <p:nvPr/>
        </p:nvGrpSpPr>
        <p:grpSpPr bwMode="auto">
          <a:xfrm>
            <a:off x="6896100" y="4724400"/>
            <a:ext cx="1854200" cy="398463"/>
            <a:chOff x="4344" y="2792"/>
            <a:chExt cx="1168" cy="251"/>
          </a:xfrm>
        </p:grpSpPr>
        <p:sp>
          <p:nvSpPr>
            <p:cNvPr id="27662" name="Rectangle 21"/>
            <p:cNvSpPr>
              <a:spLocks noChangeArrowheads="1"/>
            </p:cNvSpPr>
            <p:nvPr/>
          </p:nvSpPr>
          <p:spPr bwMode="auto">
            <a:xfrm>
              <a:off x="4406" y="2830"/>
              <a:ext cx="99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Exit the system</a:t>
              </a:r>
            </a:p>
          </p:txBody>
        </p:sp>
        <p:sp>
          <p:nvSpPr>
            <p:cNvPr id="27663" name="Line 22"/>
            <p:cNvSpPr>
              <a:spLocks noChangeShapeType="1"/>
            </p:cNvSpPr>
            <p:nvPr/>
          </p:nvSpPr>
          <p:spPr bwMode="auto">
            <a:xfrm>
              <a:off x="4344" y="2792"/>
              <a:ext cx="11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3815" name="Group 23"/>
          <p:cNvGrpSpPr>
            <a:grpSpLocks/>
          </p:cNvGrpSpPr>
          <p:nvPr/>
        </p:nvGrpSpPr>
        <p:grpSpPr bwMode="auto">
          <a:xfrm>
            <a:off x="3225800" y="4241800"/>
            <a:ext cx="3632200" cy="881063"/>
            <a:chOff x="2032" y="2488"/>
            <a:chExt cx="2288" cy="555"/>
          </a:xfrm>
        </p:grpSpPr>
        <p:sp>
          <p:nvSpPr>
            <p:cNvPr id="27659" name="Rectangle 24"/>
            <p:cNvSpPr>
              <a:spLocks noChangeArrowheads="1"/>
            </p:cNvSpPr>
            <p:nvPr/>
          </p:nvSpPr>
          <p:spPr bwMode="auto">
            <a:xfrm>
              <a:off x="2734" y="2830"/>
              <a:ext cx="88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In the system</a:t>
              </a:r>
            </a:p>
          </p:txBody>
        </p:sp>
        <p:sp>
          <p:nvSpPr>
            <p:cNvPr id="27660" name="Line 25"/>
            <p:cNvSpPr>
              <a:spLocks noChangeShapeType="1"/>
            </p:cNvSpPr>
            <p:nvPr/>
          </p:nvSpPr>
          <p:spPr bwMode="auto">
            <a:xfrm>
              <a:off x="4320" y="2488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661" name="Line 26"/>
            <p:cNvSpPr>
              <a:spLocks noChangeShapeType="1"/>
            </p:cNvSpPr>
            <p:nvPr/>
          </p:nvSpPr>
          <p:spPr bwMode="auto">
            <a:xfrm>
              <a:off x="2032" y="2792"/>
              <a:ext cx="22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6360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3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3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3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MS PGothic" charset="0"/>
                <a:cs typeface="MS PGothic" charset="0"/>
              </a:rPr>
              <a:t>Arrival Characteristics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Bef>
                <a:spcPts val="0"/>
              </a:spcBef>
              <a:buClr>
                <a:schemeClr val="tx1"/>
              </a:buClr>
              <a:buSzPct val="100000"/>
              <a:defRPr/>
            </a:pPr>
            <a:r>
              <a:rPr lang="en-US" dirty="0">
                <a:ea typeface="+mn-ea"/>
              </a:rPr>
              <a:t>Size of the </a:t>
            </a:r>
            <a:r>
              <a:rPr lang="en-US" dirty="0" smtClean="0">
                <a:ea typeface="+mn-ea"/>
              </a:rPr>
              <a:t>arrival population</a:t>
            </a:r>
            <a:endParaRPr lang="en-US" dirty="0">
              <a:ea typeface="+mn-ea"/>
            </a:endParaRPr>
          </a:p>
          <a:p>
            <a:pPr lvl="1" fontAlgn="auto">
              <a:spcBef>
                <a:spcPts val="0"/>
              </a:spcBef>
              <a:defRPr/>
            </a:pPr>
            <a:r>
              <a:rPr lang="en-US" dirty="0">
                <a:solidFill>
                  <a:srgbClr val="FF0000"/>
                </a:solidFill>
                <a:ea typeface="+mn-ea"/>
              </a:rPr>
              <a:t>Unlimited (infinite) or limited (finite)</a:t>
            </a:r>
          </a:p>
          <a:p>
            <a:pPr fontAlgn="auto">
              <a:spcBef>
                <a:spcPts val="0"/>
              </a:spcBef>
              <a:buClr>
                <a:schemeClr val="tx1"/>
              </a:buClr>
              <a:buSzPct val="100000"/>
              <a:defRPr/>
            </a:pPr>
            <a:r>
              <a:rPr lang="en-US" dirty="0" smtClean="0">
                <a:ea typeface="+mn-ea"/>
              </a:rPr>
              <a:t>Pattern of arrivals</a:t>
            </a:r>
          </a:p>
          <a:p>
            <a:pPr lvl="1" fontAlgn="auto">
              <a:spcBef>
                <a:spcPts val="0"/>
              </a:spcBef>
              <a:defRPr/>
            </a:pPr>
            <a:r>
              <a:rPr lang="en-US" dirty="0" smtClean="0">
                <a:ea typeface="+mn-ea"/>
              </a:rPr>
              <a:t>Scheduled </a:t>
            </a:r>
            <a:r>
              <a:rPr lang="en-US" dirty="0">
                <a:ea typeface="+mn-ea"/>
              </a:rPr>
              <a:t>or random, often a </a:t>
            </a:r>
            <a:r>
              <a:rPr lang="en-US" dirty="0">
                <a:solidFill>
                  <a:srgbClr val="FF0000"/>
                </a:solidFill>
                <a:ea typeface="+mn-ea"/>
              </a:rPr>
              <a:t>Poisson 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distribution</a:t>
            </a:r>
          </a:p>
          <a:p>
            <a:pPr lvl="2" fontAlgn="auto">
              <a:spcBef>
                <a:spcPts val="0"/>
              </a:spcBef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</a:rPr>
              <a:t>Constant and known rate independent of other events</a:t>
            </a:r>
            <a:endParaRPr lang="en-US" dirty="0">
              <a:solidFill>
                <a:srgbClr val="FF0000"/>
              </a:solidFill>
              <a:ea typeface="+mn-ea"/>
            </a:endParaRPr>
          </a:p>
          <a:p>
            <a:pPr fontAlgn="auto">
              <a:spcBef>
                <a:spcPts val="0"/>
              </a:spcBef>
              <a:buClr>
                <a:schemeClr val="tx1"/>
              </a:buClr>
              <a:buSzPct val="100000"/>
              <a:defRPr/>
            </a:pPr>
            <a:r>
              <a:rPr lang="en-US" dirty="0" smtClean="0">
                <a:ea typeface="+mn-ea"/>
              </a:rPr>
              <a:t>Behavior of arrivals</a:t>
            </a:r>
          </a:p>
          <a:p>
            <a:pPr lvl="1" fontAlgn="auto">
              <a:spcBef>
                <a:spcPts val="0"/>
              </a:spcBef>
              <a:defRPr/>
            </a:pPr>
            <a:r>
              <a:rPr lang="en-US" dirty="0" smtClean="0">
                <a:ea typeface="+mn-ea"/>
              </a:rPr>
              <a:t>Wait </a:t>
            </a:r>
            <a:r>
              <a:rPr lang="en-US" dirty="0">
                <a:ea typeface="+mn-ea"/>
              </a:rPr>
              <a:t>in the queue and do not </a:t>
            </a:r>
            <a:r>
              <a:rPr lang="en-US" dirty="0">
                <a:solidFill>
                  <a:srgbClr val="FF0000"/>
                </a:solidFill>
                <a:ea typeface="+mn-ea"/>
              </a:rPr>
              <a:t>switch lines</a:t>
            </a:r>
          </a:p>
          <a:p>
            <a:pPr lvl="1" fontAlgn="auto">
              <a:spcBef>
                <a:spcPts val="0"/>
              </a:spcBef>
              <a:defRPr/>
            </a:pPr>
            <a:r>
              <a:rPr lang="en-US" dirty="0">
                <a:ea typeface="+mn-ea"/>
              </a:rPr>
              <a:t>No </a:t>
            </a:r>
            <a:r>
              <a:rPr lang="en-US" dirty="0">
                <a:solidFill>
                  <a:srgbClr val="FF0000"/>
                </a:solidFill>
                <a:ea typeface="+mn-ea"/>
              </a:rPr>
              <a:t>balking or reneging</a:t>
            </a:r>
          </a:p>
          <a:p>
            <a:pPr fontAlgn="auto">
              <a:spcBef>
                <a:spcPts val="0"/>
              </a:spcBef>
              <a:defRPr/>
            </a:pPr>
            <a:endParaRPr lang="en-US" dirty="0">
              <a:ea typeface="+mn-e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41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Waiting-Line Characteristics</a:t>
            </a:r>
            <a:endParaRPr lang="en-US" dirty="0"/>
          </a:p>
        </p:txBody>
      </p:sp>
      <p:sp>
        <p:nvSpPr>
          <p:cNvPr id="3584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 length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Limited or </a:t>
            </a:r>
            <a:r>
              <a:rPr lang="en-US" dirty="0" smtClean="0">
                <a:solidFill>
                  <a:srgbClr val="FF0000"/>
                </a:solidFill>
              </a:rPr>
              <a:t>unlimited</a:t>
            </a:r>
          </a:p>
          <a:p>
            <a:r>
              <a:rPr lang="en-US" dirty="0" smtClean="0"/>
              <a:t>Queue discipline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First-in, first-out (FIFO)</a:t>
            </a:r>
            <a:r>
              <a:rPr lang="en-US" dirty="0" smtClean="0"/>
              <a:t> is most common</a:t>
            </a:r>
          </a:p>
          <a:p>
            <a:r>
              <a:rPr lang="en-US" dirty="0" smtClean="0"/>
              <a:t>Priority rules</a:t>
            </a:r>
          </a:p>
          <a:p>
            <a:pPr lvl="1"/>
            <a:r>
              <a:rPr lang="en-US" dirty="0" smtClean="0"/>
              <a:t>For example: Hospitals us a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 smtClean="0">
                <a:solidFill>
                  <a:srgbClr val="FF0000"/>
                </a:solidFill>
              </a:rPr>
              <a:t>riage</a:t>
            </a:r>
            <a:r>
              <a:rPr lang="en-US" dirty="0" smtClean="0"/>
              <a:t> system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77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MS PGothic" charset="0"/>
                <a:cs typeface="MS PGothic" charset="0"/>
              </a:rPr>
              <a:t>Service Characteristics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fontAlgn="auto">
              <a:spcBef>
                <a:spcPts val="0"/>
              </a:spcBef>
              <a:buClr>
                <a:schemeClr val="tx1"/>
              </a:buClr>
              <a:defRPr/>
            </a:pPr>
            <a:r>
              <a:rPr lang="en-US" dirty="0" smtClean="0">
                <a:ea typeface="+mn-ea"/>
              </a:rPr>
              <a:t>Queuing </a:t>
            </a:r>
            <a:r>
              <a:rPr lang="en-US" dirty="0">
                <a:ea typeface="+mn-ea"/>
              </a:rPr>
              <a:t>system designs</a:t>
            </a:r>
          </a:p>
          <a:p>
            <a:pPr lvl="1" fontAlgn="auto">
              <a:spcBef>
                <a:spcPts val="0"/>
              </a:spcBef>
              <a:defRPr/>
            </a:pPr>
            <a:r>
              <a:rPr lang="en-US" dirty="0">
                <a:solidFill>
                  <a:srgbClr val="FF0000"/>
                </a:solidFill>
                <a:ea typeface="+mn-ea"/>
              </a:rPr>
              <a:t>Single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-server system</a:t>
            </a:r>
            <a:r>
              <a:rPr lang="en-US" dirty="0">
                <a:solidFill>
                  <a:srgbClr val="FF0000"/>
                </a:solidFill>
                <a:ea typeface="+mn-ea"/>
              </a:rPr>
              <a:t>, multiple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-server system</a:t>
            </a:r>
            <a:endParaRPr lang="en-US" dirty="0">
              <a:solidFill>
                <a:srgbClr val="FF0000"/>
              </a:solidFill>
              <a:ea typeface="+mn-ea"/>
            </a:endParaRPr>
          </a:p>
          <a:p>
            <a:pPr lvl="1" fontAlgn="auto">
              <a:spcBef>
                <a:spcPts val="0"/>
              </a:spcBef>
              <a:defRPr/>
            </a:pPr>
            <a:r>
              <a:rPr lang="en-US" dirty="0">
                <a:solidFill>
                  <a:srgbClr val="FF0000"/>
                </a:solidFill>
                <a:ea typeface="+mn-ea"/>
              </a:rPr>
              <a:t>Single-phase system, multiphase system</a:t>
            </a:r>
          </a:p>
          <a:p>
            <a:pPr fontAlgn="auto">
              <a:spcBef>
                <a:spcPts val="0"/>
              </a:spcBef>
              <a:buClr>
                <a:schemeClr val="tx1"/>
              </a:buClr>
              <a:defRPr/>
            </a:pPr>
            <a:r>
              <a:rPr lang="en-US" dirty="0">
                <a:ea typeface="+mn-ea"/>
              </a:rPr>
              <a:t>Service time distribution</a:t>
            </a:r>
          </a:p>
          <a:p>
            <a:pPr lvl="1" fontAlgn="auto">
              <a:spcBef>
                <a:spcPts val="0"/>
              </a:spcBef>
              <a:defRPr/>
            </a:pPr>
            <a:r>
              <a:rPr lang="en-US" dirty="0">
                <a:solidFill>
                  <a:srgbClr val="FF0000"/>
                </a:solidFill>
                <a:ea typeface="+mn-ea"/>
              </a:rPr>
              <a:t>Constant</a:t>
            </a:r>
            <a:r>
              <a:rPr lang="en-US" dirty="0">
                <a:ea typeface="+mn-ea"/>
              </a:rPr>
              <a:t> service time</a:t>
            </a:r>
          </a:p>
          <a:p>
            <a:pPr lvl="1" fontAlgn="auto">
              <a:spcBef>
                <a:spcPts val="0"/>
              </a:spcBef>
              <a:defRPr/>
            </a:pPr>
            <a:r>
              <a:rPr lang="en-US" dirty="0">
                <a:solidFill>
                  <a:srgbClr val="FF0000"/>
                </a:solidFill>
                <a:ea typeface="+mn-ea"/>
              </a:rPr>
              <a:t>Random</a:t>
            </a:r>
            <a:r>
              <a:rPr lang="en-US" dirty="0">
                <a:ea typeface="+mn-ea"/>
              </a:rPr>
              <a:t> service </a:t>
            </a:r>
            <a:r>
              <a:rPr lang="en-US" dirty="0" smtClean="0">
                <a:ea typeface="+mn-ea"/>
              </a:rPr>
              <a:t>times</a:t>
            </a:r>
          </a:p>
          <a:p>
            <a:pPr fontAlgn="auto">
              <a:spcBef>
                <a:spcPts val="0"/>
              </a:spcBef>
              <a:defRPr/>
            </a:pPr>
            <a:r>
              <a:rPr lang="en-US" dirty="0" smtClean="0">
                <a:ea typeface="+mn-ea"/>
              </a:rPr>
              <a:t>Statistical distribution of service</a:t>
            </a:r>
          </a:p>
          <a:p>
            <a:pPr lvl="1" fontAlgn="auto">
              <a:spcBef>
                <a:spcPts val="0"/>
              </a:spcBef>
              <a:defRPr/>
            </a:pPr>
            <a:r>
              <a:rPr lang="en-US" dirty="0" smtClean="0">
                <a:ea typeface="+mn-ea"/>
              </a:rPr>
              <a:t>Service rate</a:t>
            </a:r>
          </a:p>
          <a:p>
            <a:pPr lvl="2" fontAlgn="auto">
              <a:spcBef>
                <a:spcPts val="0"/>
              </a:spcBef>
              <a:defRPr/>
            </a:pPr>
            <a:r>
              <a:rPr lang="en-US" sz="2000" dirty="0">
                <a:solidFill>
                  <a:srgbClr val="FF0000"/>
                </a:solidFill>
              </a:rPr>
              <a:t>Where, when, and how much</a:t>
            </a:r>
            <a:endParaRPr lang="en-US" sz="2000" dirty="0"/>
          </a:p>
          <a:p>
            <a:pPr fontAlgn="auto">
              <a:spcBef>
                <a:spcPts val="0"/>
              </a:spcBef>
              <a:defRPr/>
            </a:pPr>
            <a:r>
              <a:rPr lang="en-US" dirty="0" smtClean="0">
                <a:ea typeface="+mn-ea"/>
              </a:rPr>
              <a:t>Service 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costs</a:t>
            </a:r>
          </a:p>
          <a:p>
            <a:pPr lvl="1" fontAlgn="auto">
              <a:spcBef>
                <a:spcPts val="0"/>
              </a:spcBef>
              <a:defRPr/>
            </a:pPr>
            <a:endParaRPr lang="en-US" dirty="0">
              <a:ea typeface="+mn-e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73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1511300" y="4267200"/>
            <a:ext cx="5765800" cy="1155700"/>
          </a:xfrm>
          <a:prstGeom prst="rect">
            <a:avLst/>
          </a:prstGeom>
          <a:solidFill>
            <a:srgbClr val="9FACC7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NZ" dirty="0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1485900" y="1943100"/>
            <a:ext cx="5765800" cy="11557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NZ" dirty="0"/>
          </a:p>
        </p:txBody>
      </p:sp>
      <p:sp>
        <p:nvSpPr>
          <p:cNvPr id="3993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MS PGothic" charset="0"/>
                <a:cs typeface="MS PGothic" charset="0"/>
              </a:rPr>
              <a:t>Queuing System Designs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5D4EDD-6E24-774D-A8B8-BDDB611A773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157956" y="6495423"/>
            <a:ext cx="1177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Figure </a:t>
            </a:r>
            <a:r>
              <a:rPr lang="en-US" sz="1600" dirty="0">
                <a:solidFill>
                  <a:srgbClr val="255898"/>
                </a:solidFill>
              </a:rPr>
              <a:t>D.3</a:t>
            </a:r>
          </a:p>
        </p:txBody>
      </p:sp>
      <p:grpSp>
        <p:nvGrpSpPr>
          <p:cNvPr id="44038" name="Group 6"/>
          <p:cNvGrpSpPr>
            <a:grpSpLocks/>
          </p:cNvGrpSpPr>
          <p:nvPr/>
        </p:nvGrpSpPr>
        <p:grpSpPr bwMode="auto">
          <a:xfrm>
            <a:off x="6997700" y="2327275"/>
            <a:ext cx="1882775" cy="569913"/>
            <a:chOff x="4408" y="1490"/>
            <a:chExt cx="1186" cy="359"/>
          </a:xfrm>
        </p:grpSpPr>
        <p:sp>
          <p:nvSpPr>
            <p:cNvPr id="39984" name="Line 7"/>
            <p:cNvSpPr>
              <a:spLocks noChangeShapeType="1"/>
            </p:cNvSpPr>
            <p:nvPr/>
          </p:nvSpPr>
          <p:spPr bwMode="auto">
            <a:xfrm>
              <a:off x="4408" y="1666"/>
              <a:ext cx="312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9985" name="Rectangle 8"/>
            <p:cNvSpPr>
              <a:spLocks noChangeArrowheads="1"/>
            </p:cNvSpPr>
            <p:nvPr/>
          </p:nvSpPr>
          <p:spPr bwMode="auto">
            <a:xfrm>
              <a:off x="4686" y="1490"/>
              <a:ext cx="908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dirty="0"/>
                <a:t>Departures</a:t>
              </a:r>
            </a:p>
            <a:p>
              <a:pPr>
                <a:lnSpc>
                  <a:spcPct val="85000"/>
                </a:lnSpc>
              </a:pPr>
              <a:r>
                <a:rPr lang="en-US" dirty="0"/>
                <a:t>after service</a:t>
              </a:r>
            </a:p>
          </p:txBody>
        </p:sp>
      </p:grpSp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2689225" y="3244850"/>
            <a:ext cx="37639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/>
              <a:t>Single-server, single-phase system</a:t>
            </a:r>
          </a:p>
        </p:txBody>
      </p:sp>
      <p:grpSp>
        <p:nvGrpSpPr>
          <p:cNvPr id="44042" name="Group 10"/>
          <p:cNvGrpSpPr>
            <a:grpSpLocks/>
          </p:cNvGrpSpPr>
          <p:nvPr/>
        </p:nvGrpSpPr>
        <p:grpSpPr bwMode="auto">
          <a:xfrm>
            <a:off x="1816100" y="1966913"/>
            <a:ext cx="2425700" cy="963612"/>
            <a:chOff x="1144" y="1263"/>
            <a:chExt cx="1528" cy="607"/>
          </a:xfrm>
        </p:grpSpPr>
        <p:sp>
          <p:nvSpPr>
            <p:cNvPr id="39980" name="Oval 11"/>
            <p:cNvSpPr>
              <a:spLocks noChangeArrowheads="1"/>
            </p:cNvSpPr>
            <p:nvPr/>
          </p:nvSpPr>
          <p:spPr bwMode="auto">
            <a:xfrm>
              <a:off x="1144" y="1462"/>
              <a:ext cx="408" cy="408"/>
            </a:xfrm>
            <a:prstGeom prst="ellipse">
              <a:avLst/>
            </a:prstGeom>
            <a:solidFill>
              <a:schemeClr val="tx2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NZ" dirty="0"/>
            </a:p>
          </p:txBody>
        </p:sp>
        <p:sp>
          <p:nvSpPr>
            <p:cNvPr id="39981" name="Oval 12"/>
            <p:cNvSpPr>
              <a:spLocks noChangeArrowheads="1"/>
            </p:cNvSpPr>
            <p:nvPr/>
          </p:nvSpPr>
          <p:spPr bwMode="auto">
            <a:xfrm>
              <a:off x="1696" y="1462"/>
              <a:ext cx="408" cy="408"/>
            </a:xfrm>
            <a:prstGeom prst="ellipse">
              <a:avLst/>
            </a:prstGeom>
            <a:solidFill>
              <a:schemeClr val="tx2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NZ" dirty="0"/>
            </a:p>
          </p:txBody>
        </p:sp>
        <p:sp>
          <p:nvSpPr>
            <p:cNvPr id="39982" name="Oval 13"/>
            <p:cNvSpPr>
              <a:spLocks noChangeArrowheads="1"/>
            </p:cNvSpPr>
            <p:nvPr/>
          </p:nvSpPr>
          <p:spPr bwMode="auto">
            <a:xfrm>
              <a:off x="2264" y="1462"/>
              <a:ext cx="408" cy="408"/>
            </a:xfrm>
            <a:prstGeom prst="ellipse">
              <a:avLst/>
            </a:prstGeom>
            <a:solidFill>
              <a:schemeClr val="tx2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NZ" dirty="0"/>
            </a:p>
          </p:txBody>
        </p:sp>
        <p:sp>
          <p:nvSpPr>
            <p:cNvPr id="39983" name="Rectangle 14"/>
            <p:cNvSpPr>
              <a:spLocks noChangeArrowheads="1"/>
            </p:cNvSpPr>
            <p:nvPr/>
          </p:nvSpPr>
          <p:spPr bwMode="auto">
            <a:xfrm>
              <a:off x="1614" y="1263"/>
              <a:ext cx="5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Queue</a:t>
              </a:r>
            </a:p>
          </p:txBody>
        </p:sp>
      </p:grpSp>
      <p:grpSp>
        <p:nvGrpSpPr>
          <p:cNvPr id="44047" name="Group 15"/>
          <p:cNvGrpSpPr>
            <a:grpSpLocks/>
          </p:cNvGrpSpPr>
          <p:nvPr/>
        </p:nvGrpSpPr>
        <p:grpSpPr bwMode="auto">
          <a:xfrm>
            <a:off x="238125" y="2436813"/>
            <a:ext cx="1539875" cy="369887"/>
            <a:chOff x="150" y="1559"/>
            <a:chExt cx="970" cy="233"/>
          </a:xfrm>
        </p:grpSpPr>
        <p:sp>
          <p:nvSpPr>
            <p:cNvPr id="39978" name="Rectangle 16"/>
            <p:cNvSpPr>
              <a:spLocks noChangeArrowheads="1"/>
            </p:cNvSpPr>
            <p:nvPr/>
          </p:nvSpPr>
          <p:spPr bwMode="auto">
            <a:xfrm>
              <a:off x="150" y="1559"/>
              <a:ext cx="6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Arrivals</a:t>
              </a:r>
            </a:p>
          </p:txBody>
        </p:sp>
        <p:sp>
          <p:nvSpPr>
            <p:cNvPr id="39979" name="Line 17"/>
            <p:cNvSpPr>
              <a:spLocks noChangeShapeType="1"/>
            </p:cNvSpPr>
            <p:nvPr/>
          </p:nvSpPr>
          <p:spPr bwMode="auto">
            <a:xfrm>
              <a:off x="808" y="1666"/>
              <a:ext cx="312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4050" name="Rectangle 18"/>
          <p:cNvSpPr>
            <a:spLocks noChangeArrowheads="1"/>
          </p:cNvSpPr>
          <p:nvPr/>
        </p:nvSpPr>
        <p:spPr bwMode="auto">
          <a:xfrm>
            <a:off x="2811463" y="5568950"/>
            <a:ext cx="35702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/>
              <a:t>Single-server, multiphase system</a:t>
            </a:r>
          </a:p>
        </p:txBody>
      </p:sp>
      <p:grpSp>
        <p:nvGrpSpPr>
          <p:cNvPr id="44051" name="Group 19"/>
          <p:cNvGrpSpPr>
            <a:grpSpLocks/>
          </p:cNvGrpSpPr>
          <p:nvPr/>
        </p:nvGrpSpPr>
        <p:grpSpPr bwMode="auto">
          <a:xfrm>
            <a:off x="263525" y="4738688"/>
            <a:ext cx="1539875" cy="369887"/>
            <a:chOff x="166" y="2897"/>
            <a:chExt cx="970" cy="233"/>
          </a:xfrm>
        </p:grpSpPr>
        <p:sp>
          <p:nvSpPr>
            <p:cNvPr id="39976" name="Rectangle 20"/>
            <p:cNvSpPr>
              <a:spLocks noChangeArrowheads="1"/>
            </p:cNvSpPr>
            <p:nvPr/>
          </p:nvSpPr>
          <p:spPr bwMode="auto">
            <a:xfrm>
              <a:off x="166" y="2897"/>
              <a:ext cx="6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Arrivals</a:t>
              </a:r>
            </a:p>
          </p:txBody>
        </p:sp>
        <p:sp>
          <p:nvSpPr>
            <p:cNvPr id="39977" name="Line 21"/>
            <p:cNvSpPr>
              <a:spLocks noChangeShapeType="1"/>
            </p:cNvSpPr>
            <p:nvPr/>
          </p:nvSpPr>
          <p:spPr bwMode="auto">
            <a:xfrm>
              <a:off x="824" y="3012"/>
              <a:ext cx="312" cy="0"/>
            </a:xfrm>
            <a:prstGeom prst="line">
              <a:avLst/>
            </a:prstGeom>
            <a:noFill/>
            <a:ln w="57150">
              <a:solidFill>
                <a:srgbClr val="175097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44054" name="Group 22"/>
          <p:cNvGrpSpPr>
            <a:grpSpLocks/>
          </p:cNvGrpSpPr>
          <p:nvPr/>
        </p:nvGrpSpPr>
        <p:grpSpPr bwMode="auto">
          <a:xfrm>
            <a:off x="7023100" y="4641850"/>
            <a:ext cx="1882775" cy="569913"/>
            <a:chOff x="4424" y="2836"/>
            <a:chExt cx="1186" cy="359"/>
          </a:xfrm>
        </p:grpSpPr>
        <p:sp>
          <p:nvSpPr>
            <p:cNvPr id="39974" name="Rectangle 23"/>
            <p:cNvSpPr>
              <a:spLocks noChangeArrowheads="1"/>
            </p:cNvSpPr>
            <p:nvPr/>
          </p:nvSpPr>
          <p:spPr bwMode="auto">
            <a:xfrm>
              <a:off x="4702" y="2836"/>
              <a:ext cx="908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dirty="0"/>
                <a:t>Departures</a:t>
              </a:r>
            </a:p>
            <a:p>
              <a:pPr>
                <a:lnSpc>
                  <a:spcPct val="85000"/>
                </a:lnSpc>
              </a:pPr>
              <a:r>
                <a:rPr lang="en-US" dirty="0"/>
                <a:t>after service</a:t>
              </a:r>
            </a:p>
          </p:txBody>
        </p:sp>
        <p:sp>
          <p:nvSpPr>
            <p:cNvPr id="39975" name="Line 24"/>
            <p:cNvSpPr>
              <a:spLocks noChangeShapeType="1"/>
            </p:cNvSpPr>
            <p:nvPr/>
          </p:nvSpPr>
          <p:spPr bwMode="auto">
            <a:xfrm>
              <a:off x="4424" y="3012"/>
              <a:ext cx="312" cy="0"/>
            </a:xfrm>
            <a:prstGeom prst="line">
              <a:avLst/>
            </a:prstGeom>
            <a:noFill/>
            <a:ln w="57150">
              <a:solidFill>
                <a:srgbClr val="175097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44057" name="Group 25"/>
          <p:cNvGrpSpPr>
            <a:grpSpLocks/>
          </p:cNvGrpSpPr>
          <p:nvPr/>
        </p:nvGrpSpPr>
        <p:grpSpPr bwMode="auto">
          <a:xfrm>
            <a:off x="4953000" y="4597400"/>
            <a:ext cx="1333500" cy="647700"/>
            <a:chOff x="3120" y="2808"/>
            <a:chExt cx="840" cy="408"/>
          </a:xfrm>
        </p:grpSpPr>
        <p:sp>
          <p:nvSpPr>
            <p:cNvPr id="39971" name="Line 26"/>
            <p:cNvSpPr>
              <a:spLocks noChangeShapeType="1"/>
            </p:cNvSpPr>
            <p:nvPr/>
          </p:nvSpPr>
          <p:spPr bwMode="auto">
            <a:xfrm>
              <a:off x="3648" y="3012"/>
              <a:ext cx="312" cy="0"/>
            </a:xfrm>
            <a:prstGeom prst="line">
              <a:avLst/>
            </a:prstGeom>
            <a:noFill/>
            <a:ln w="57150">
              <a:solidFill>
                <a:srgbClr val="175097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9972" name="Line 27"/>
            <p:cNvSpPr>
              <a:spLocks noChangeShapeType="1"/>
            </p:cNvSpPr>
            <p:nvPr/>
          </p:nvSpPr>
          <p:spPr bwMode="auto">
            <a:xfrm>
              <a:off x="3120" y="3012"/>
              <a:ext cx="312" cy="0"/>
            </a:xfrm>
            <a:prstGeom prst="line">
              <a:avLst/>
            </a:prstGeom>
            <a:noFill/>
            <a:ln w="57150">
              <a:solidFill>
                <a:srgbClr val="175097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9973" name="Oval 28"/>
            <p:cNvSpPr>
              <a:spLocks noChangeArrowheads="1"/>
            </p:cNvSpPr>
            <p:nvPr/>
          </p:nvSpPr>
          <p:spPr bwMode="auto">
            <a:xfrm>
              <a:off x="3440" y="2808"/>
              <a:ext cx="408" cy="408"/>
            </a:xfrm>
            <a:prstGeom prst="ellipse">
              <a:avLst/>
            </a:prstGeom>
            <a:solidFill>
              <a:schemeClr val="tx2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NZ" dirty="0"/>
            </a:p>
          </p:txBody>
        </p:sp>
      </p:grpSp>
      <p:grpSp>
        <p:nvGrpSpPr>
          <p:cNvPr id="44085" name="Group 53"/>
          <p:cNvGrpSpPr>
            <a:grpSpLocks/>
          </p:cNvGrpSpPr>
          <p:nvPr/>
        </p:nvGrpSpPr>
        <p:grpSpPr bwMode="auto">
          <a:xfrm>
            <a:off x="3975100" y="4546600"/>
            <a:ext cx="1374775" cy="749300"/>
            <a:chOff x="2504" y="2864"/>
            <a:chExt cx="866" cy="472"/>
          </a:xfrm>
        </p:grpSpPr>
        <p:sp>
          <p:nvSpPr>
            <p:cNvPr id="39966" name="Line 30"/>
            <p:cNvSpPr>
              <a:spLocks noChangeShapeType="1"/>
            </p:cNvSpPr>
            <p:nvPr/>
          </p:nvSpPr>
          <p:spPr bwMode="auto">
            <a:xfrm>
              <a:off x="2504" y="3100"/>
              <a:ext cx="312" cy="0"/>
            </a:xfrm>
            <a:prstGeom prst="line">
              <a:avLst/>
            </a:prstGeom>
            <a:noFill/>
            <a:ln w="57150">
              <a:solidFill>
                <a:srgbClr val="175097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39967" name="Group 52"/>
            <p:cNvGrpSpPr>
              <a:grpSpLocks/>
            </p:cNvGrpSpPr>
            <p:nvPr/>
          </p:nvGrpSpPr>
          <p:grpSpPr bwMode="auto">
            <a:xfrm>
              <a:off x="2742" y="2864"/>
              <a:ext cx="628" cy="472"/>
              <a:chOff x="2742" y="2864"/>
              <a:chExt cx="628" cy="472"/>
            </a:xfrm>
          </p:grpSpPr>
          <p:sp>
            <p:nvSpPr>
              <p:cNvPr id="39968" name="Rectangle 32"/>
              <p:cNvSpPr>
                <a:spLocks noChangeArrowheads="1"/>
              </p:cNvSpPr>
              <p:nvPr/>
            </p:nvSpPr>
            <p:spPr bwMode="auto">
              <a:xfrm>
                <a:off x="2824" y="2864"/>
                <a:ext cx="480" cy="472"/>
              </a:xfrm>
              <a:prstGeom prst="rect">
                <a:avLst/>
              </a:prstGeom>
              <a:solidFill>
                <a:srgbClr val="93CDDD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NZ" dirty="0"/>
              </a:p>
            </p:txBody>
          </p:sp>
          <p:sp>
            <p:nvSpPr>
              <p:cNvPr id="18467" name="Rectangle 51"/>
              <p:cNvSpPr>
                <a:spLocks noChangeArrowheads="1"/>
              </p:cNvSpPr>
              <p:nvPr/>
            </p:nvSpPr>
            <p:spPr bwMode="auto">
              <a:xfrm>
                <a:off x="2832" y="2871"/>
                <a:ext cx="465" cy="17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NZ" dirty="0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9970" name="Rectangle 33"/>
              <p:cNvSpPr>
                <a:spLocks noChangeArrowheads="1"/>
              </p:cNvSpPr>
              <p:nvPr/>
            </p:nvSpPr>
            <p:spPr bwMode="auto">
              <a:xfrm>
                <a:off x="2742" y="2900"/>
                <a:ext cx="628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85000"/>
                  </a:lnSpc>
                </a:pPr>
                <a:r>
                  <a:rPr lang="en-US" sz="1400" dirty="0"/>
                  <a:t>Phase 1 service facility</a:t>
                </a:r>
              </a:p>
            </p:txBody>
          </p:sp>
        </p:grpSp>
      </p:grpSp>
      <p:grpSp>
        <p:nvGrpSpPr>
          <p:cNvPr id="44082" name="Group 50"/>
          <p:cNvGrpSpPr>
            <a:grpSpLocks/>
          </p:cNvGrpSpPr>
          <p:nvPr/>
        </p:nvGrpSpPr>
        <p:grpSpPr bwMode="auto">
          <a:xfrm>
            <a:off x="6207125" y="4552950"/>
            <a:ext cx="996950" cy="736600"/>
            <a:chOff x="3910" y="2868"/>
            <a:chExt cx="628" cy="464"/>
          </a:xfrm>
        </p:grpSpPr>
        <p:sp>
          <p:nvSpPr>
            <p:cNvPr id="39963" name="Rectangle 35"/>
            <p:cNvSpPr>
              <a:spLocks noChangeArrowheads="1"/>
            </p:cNvSpPr>
            <p:nvPr/>
          </p:nvSpPr>
          <p:spPr bwMode="auto">
            <a:xfrm>
              <a:off x="3976" y="2868"/>
              <a:ext cx="488" cy="464"/>
            </a:xfrm>
            <a:prstGeom prst="rect">
              <a:avLst/>
            </a:prstGeom>
            <a:solidFill>
              <a:srgbClr val="93CDDD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NZ" dirty="0"/>
            </a:p>
          </p:txBody>
        </p:sp>
        <p:sp>
          <p:nvSpPr>
            <p:cNvPr id="39964" name="Rectangle 49"/>
            <p:cNvSpPr>
              <a:spLocks noChangeArrowheads="1"/>
            </p:cNvSpPr>
            <p:nvPr/>
          </p:nvSpPr>
          <p:spPr bwMode="auto">
            <a:xfrm>
              <a:off x="3984" y="2874"/>
              <a:ext cx="471" cy="171"/>
            </a:xfrm>
            <a:prstGeom prst="rect">
              <a:avLst/>
            </a:prstGeom>
            <a:solidFill>
              <a:srgbClr val="F7D7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NZ" dirty="0"/>
            </a:p>
          </p:txBody>
        </p:sp>
        <p:sp>
          <p:nvSpPr>
            <p:cNvPr id="39965" name="Rectangle 36"/>
            <p:cNvSpPr>
              <a:spLocks noChangeArrowheads="1"/>
            </p:cNvSpPr>
            <p:nvPr/>
          </p:nvSpPr>
          <p:spPr bwMode="auto">
            <a:xfrm>
              <a:off x="3910" y="2900"/>
              <a:ext cx="628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400" dirty="0"/>
                <a:t>Phase 2 service facility</a:t>
              </a:r>
            </a:p>
          </p:txBody>
        </p:sp>
      </p:grpSp>
      <p:grpSp>
        <p:nvGrpSpPr>
          <p:cNvPr id="44069" name="Group 37"/>
          <p:cNvGrpSpPr>
            <a:grpSpLocks/>
          </p:cNvGrpSpPr>
          <p:nvPr/>
        </p:nvGrpSpPr>
        <p:grpSpPr bwMode="auto">
          <a:xfrm>
            <a:off x="4260850" y="2270125"/>
            <a:ext cx="2879725" cy="673100"/>
            <a:chOff x="2684" y="1454"/>
            <a:chExt cx="1814" cy="424"/>
          </a:xfrm>
        </p:grpSpPr>
        <p:sp>
          <p:nvSpPr>
            <p:cNvPr id="39959" name="Line 38"/>
            <p:cNvSpPr>
              <a:spLocks noChangeShapeType="1"/>
            </p:cNvSpPr>
            <p:nvPr/>
          </p:nvSpPr>
          <p:spPr bwMode="auto">
            <a:xfrm>
              <a:off x="2684" y="1666"/>
              <a:ext cx="1216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39960" name="Group 39"/>
            <p:cNvGrpSpPr>
              <a:grpSpLocks/>
            </p:cNvGrpSpPr>
            <p:nvPr/>
          </p:nvGrpSpPr>
          <p:grpSpPr bwMode="auto">
            <a:xfrm>
              <a:off x="3870" y="1454"/>
              <a:ext cx="628" cy="424"/>
              <a:chOff x="3870" y="1454"/>
              <a:chExt cx="628" cy="424"/>
            </a:xfrm>
          </p:grpSpPr>
          <p:sp>
            <p:nvSpPr>
              <p:cNvPr id="18459" name="Rectangle 40"/>
              <p:cNvSpPr>
                <a:spLocks noChangeArrowheads="1"/>
              </p:cNvSpPr>
              <p:nvPr/>
            </p:nvSpPr>
            <p:spPr bwMode="auto">
              <a:xfrm>
                <a:off x="3928" y="1454"/>
                <a:ext cx="536" cy="4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NZ" dirty="0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9962" name="Rectangle 41"/>
              <p:cNvSpPr>
                <a:spLocks noChangeArrowheads="1"/>
              </p:cNvSpPr>
              <p:nvPr/>
            </p:nvSpPr>
            <p:spPr bwMode="auto">
              <a:xfrm>
                <a:off x="3870" y="1506"/>
                <a:ext cx="628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85000"/>
                  </a:lnSpc>
                </a:pPr>
                <a:r>
                  <a:rPr lang="en-US" sz="1600" dirty="0"/>
                  <a:t>Service facility</a:t>
                </a:r>
              </a:p>
            </p:txBody>
          </p:sp>
        </p:grpSp>
      </p:grpSp>
      <p:grpSp>
        <p:nvGrpSpPr>
          <p:cNvPr id="44074" name="Group 42"/>
          <p:cNvGrpSpPr>
            <a:grpSpLocks/>
          </p:cNvGrpSpPr>
          <p:nvPr/>
        </p:nvGrpSpPr>
        <p:grpSpPr bwMode="auto">
          <a:xfrm>
            <a:off x="1841500" y="4291013"/>
            <a:ext cx="2425700" cy="954087"/>
            <a:chOff x="1160" y="2615"/>
            <a:chExt cx="1528" cy="601"/>
          </a:xfrm>
        </p:grpSpPr>
        <p:sp>
          <p:nvSpPr>
            <p:cNvPr id="39955" name="Oval 43"/>
            <p:cNvSpPr>
              <a:spLocks noChangeArrowheads="1"/>
            </p:cNvSpPr>
            <p:nvPr/>
          </p:nvSpPr>
          <p:spPr bwMode="auto">
            <a:xfrm>
              <a:off x="1160" y="2808"/>
              <a:ext cx="408" cy="408"/>
            </a:xfrm>
            <a:prstGeom prst="ellipse">
              <a:avLst/>
            </a:prstGeom>
            <a:solidFill>
              <a:schemeClr val="tx2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NZ" dirty="0"/>
            </a:p>
          </p:txBody>
        </p:sp>
        <p:sp>
          <p:nvSpPr>
            <p:cNvPr id="39956" name="Oval 44"/>
            <p:cNvSpPr>
              <a:spLocks noChangeArrowheads="1"/>
            </p:cNvSpPr>
            <p:nvPr/>
          </p:nvSpPr>
          <p:spPr bwMode="auto">
            <a:xfrm>
              <a:off x="1712" y="2808"/>
              <a:ext cx="408" cy="408"/>
            </a:xfrm>
            <a:prstGeom prst="ellipse">
              <a:avLst/>
            </a:prstGeom>
            <a:solidFill>
              <a:schemeClr val="tx2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NZ" dirty="0"/>
            </a:p>
          </p:txBody>
        </p:sp>
        <p:sp>
          <p:nvSpPr>
            <p:cNvPr id="39957" name="Rectangle 45"/>
            <p:cNvSpPr>
              <a:spLocks noChangeArrowheads="1"/>
            </p:cNvSpPr>
            <p:nvPr/>
          </p:nvSpPr>
          <p:spPr bwMode="auto">
            <a:xfrm>
              <a:off x="1630" y="2615"/>
              <a:ext cx="5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Queue</a:t>
              </a:r>
            </a:p>
          </p:txBody>
        </p:sp>
        <p:sp>
          <p:nvSpPr>
            <p:cNvPr id="39958" name="Oval 46"/>
            <p:cNvSpPr>
              <a:spLocks noChangeArrowheads="1"/>
            </p:cNvSpPr>
            <p:nvPr/>
          </p:nvSpPr>
          <p:spPr bwMode="auto">
            <a:xfrm>
              <a:off x="2280" y="2808"/>
              <a:ext cx="408" cy="408"/>
            </a:xfrm>
            <a:prstGeom prst="ellipse">
              <a:avLst/>
            </a:prstGeom>
            <a:solidFill>
              <a:schemeClr val="tx2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NZ" dirty="0"/>
            </a:p>
          </p:txBody>
        </p:sp>
      </p:grpSp>
      <p:sp>
        <p:nvSpPr>
          <p:cNvPr id="44079" name="Rectangle 47"/>
          <p:cNvSpPr>
            <a:spLocks noChangeArrowheads="1"/>
          </p:cNvSpPr>
          <p:nvPr/>
        </p:nvSpPr>
        <p:spPr bwMode="auto">
          <a:xfrm>
            <a:off x="209550" y="1446213"/>
            <a:ext cx="25241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A family </a:t>
            </a:r>
            <a:r>
              <a:rPr lang="en-US" dirty="0" smtClean="0"/>
              <a:t>dentist</a:t>
            </a:r>
            <a:r>
              <a:rPr lang="en-AU" dirty="0"/>
              <a:t>'</a:t>
            </a:r>
            <a:r>
              <a:rPr lang="en-US" dirty="0" smtClean="0"/>
              <a:t>s </a:t>
            </a:r>
            <a:r>
              <a:rPr lang="en-US" dirty="0"/>
              <a:t>office</a:t>
            </a:r>
          </a:p>
        </p:txBody>
      </p:sp>
      <p:sp>
        <p:nvSpPr>
          <p:cNvPr id="44080" name="Rectangle 48"/>
          <p:cNvSpPr>
            <a:spLocks noChangeArrowheads="1"/>
          </p:cNvSpPr>
          <p:nvPr/>
        </p:nvSpPr>
        <p:spPr bwMode="auto">
          <a:xfrm>
            <a:off x="209550" y="3770313"/>
            <a:ext cx="41088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A </a:t>
            </a:r>
            <a:r>
              <a:rPr lang="en-US" dirty="0" smtClean="0"/>
              <a:t>fast-food, </a:t>
            </a:r>
            <a:r>
              <a:rPr lang="en-US" dirty="0"/>
              <a:t>dual-window drive-through</a:t>
            </a:r>
          </a:p>
        </p:txBody>
      </p:sp>
    </p:spTree>
    <p:extLst>
      <p:ext uri="{BB962C8B-B14F-4D97-AF65-F5344CB8AC3E}">
        <p14:creationId xmlns:p14="http://schemas.microsoft.com/office/powerpoint/2010/main" val="104362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 animBg="1"/>
      <p:bldP spid="44050" grpId="0" autoUpdateAnimBg="0"/>
      <p:bldP spid="44080" grpId="0" autoUpdateAnimBg="0"/>
    </p:bldLst>
  </p:timing>
</p:sld>
</file>

<file path=ppt/theme/theme1.xml><?xml version="1.0" encoding="utf-8"?>
<a:theme xmlns:a="http://schemas.openxmlformats.org/drawingml/2006/main" name="UConn OPIM 3104">
  <a:themeElements>
    <a:clrScheme name="HR11">
      <a:dk1>
        <a:srgbClr val="000000"/>
      </a:dk1>
      <a:lt1>
        <a:srgbClr val="FFFFFF"/>
      </a:lt1>
      <a:dk2>
        <a:srgbClr val="255898"/>
      </a:dk2>
      <a:lt2>
        <a:srgbClr val="FFFCF2"/>
      </a:lt2>
      <a:accent1>
        <a:srgbClr val="D33320"/>
      </a:accent1>
      <a:accent2>
        <a:srgbClr val="9FACC7"/>
      </a:accent2>
      <a:accent3>
        <a:srgbClr val="F7D7AC"/>
      </a:accent3>
      <a:accent4>
        <a:srgbClr val="BDD6AE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Conn OPIM 3104" id="{ABE00B41-A81E-48F3-BFAC-D18095464557}" vid="{234FA63D-A391-43D3-885D-3358F26B53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UConn OPIM 3104</Template>
  <TotalTime>2449</TotalTime>
  <Words>2985</Words>
  <Application>Microsoft Office PowerPoint</Application>
  <PresentationFormat>On-screen Show (4:3)</PresentationFormat>
  <Paragraphs>637</Paragraphs>
  <Slides>44</Slides>
  <Notes>35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6" baseType="lpstr">
      <vt:lpstr>Arial Unicode MS</vt:lpstr>
      <vt:lpstr>ＭＳ Ｐゴシック</vt:lpstr>
      <vt:lpstr>ＭＳ Ｐゴシック</vt:lpstr>
      <vt:lpstr>Arial</vt:lpstr>
      <vt:lpstr>Calibri</vt:lpstr>
      <vt:lpstr>Courier New</vt:lpstr>
      <vt:lpstr>Helvetica Neue</vt:lpstr>
      <vt:lpstr>Symbol</vt:lpstr>
      <vt:lpstr>Times New Roman</vt:lpstr>
      <vt:lpstr>Wingdings</vt:lpstr>
      <vt:lpstr>UConn OPIM 3104</vt:lpstr>
      <vt:lpstr>Equation</vt:lpstr>
      <vt:lpstr>PowerPoint Presentation</vt:lpstr>
      <vt:lpstr>Outline</vt:lpstr>
      <vt:lpstr>Queuing Theory</vt:lpstr>
      <vt:lpstr>Common Queuing Situations</vt:lpstr>
      <vt:lpstr>Parts of a Waiting Line</vt:lpstr>
      <vt:lpstr>Arrival Characteristics</vt:lpstr>
      <vt:lpstr>Waiting-Line Characteristics</vt:lpstr>
      <vt:lpstr>Service Characteristics</vt:lpstr>
      <vt:lpstr>Queuing System Designs</vt:lpstr>
      <vt:lpstr>Queuing System Designs</vt:lpstr>
      <vt:lpstr>Queuing System Designs</vt:lpstr>
      <vt:lpstr>Other Queuing Approaches</vt:lpstr>
      <vt:lpstr>Queue Performance Variables</vt:lpstr>
      <vt:lpstr>Queuing Costs</vt:lpstr>
      <vt:lpstr>Queuing Models</vt:lpstr>
      <vt:lpstr>Queuing Models</vt:lpstr>
      <vt:lpstr>Types of Queues</vt:lpstr>
      <vt:lpstr>Types of Queues</vt:lpstr>
      <vt:lpstr>Model A – Single-Server</vt:lpstr>
      <vt:lpstr>Model A – Single-Server</vt:lpstr>
      <vt:lpstr>Single-Server Example</vt:lpstr>
      <vt:lpstr>Single-Server Example</vt:lpstr>
      <vt:lpstr>Single-Server Example (cont)</vt:lpstr>
      <vt:lpstr>Single-Server Example (cont)</vt:lpstr>
      <vt:lpstr>Single-Server Example Cost</vt:lpstr>
      <vt:lpstr>Single-Server Example Cost</vt:lpstr>
      <vt:lpstr>Multiple-Server Model</vt:lpstr>
      <vt:lpstr>Multiple-Server Example</vt:lpstr>
      <vt:lpstr>Multiple-Server Example</vt:lpstr>
      <vt:lpstr>Multiple-Server Example (cont)</vt:lpstr>
      <vt:lpstr>Multiple-Server Example (cont)</vt:lpstr>
      <vt:lpstr>Multiple-Server Example Cost</vt:lpstr>
      <vt:lpstr>Multiple-Server Example Cost</vt:lpstr>
      <vt:lpstr>Examples Comparison</vt:lpstr>
      <vt:lpstr>Waiting-Line Table Example</vt:lpstr>
      <vt:lpstr>Waiting-Line Table Example</vt:lpstr>
      <vt:lpstr>Constant-Service-Time Example</vt:lpstr>
      <vt:lpstr>Constant-Service-Time Example</vt:lpstr>
      <vt:lpstr>Finite-Population Model</vt:lpstr>
      <vt:lpstr>Finite-Population Example</vt:lpstr>
      <vt:lpstr>Finite-Population Example</vt:lpstr>
      <vt:lpstr>Finite-Population Example</vt:lpstr>
      <vt:lpstr>Advanced Problem</vt:lpstr>
      <vt:lpstr>Advanced Problem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Heizer/Render 12e</dc:title>
  <dc:subject>Module D – Waiting-Line Models</dc:subject>
  <dc:creator>Jeff Heyl</dc:creator>
  <cp:keywords/>
  <dc:description/>
  <cp:lastModifiedBy>Craig Calvert</cp:lastModifiedBy>
  <cp:revision>344</cp:revision>
  <dcterms:created xsi:type="dcterms:W3CDTF">2012-09-28T10:33:31Z</dcterms:created>
  <dcterms:modified xsi:type="dcterms:W3CDTF">2021-10-19T13:08:30Z</dcterms:modified>
  <cp:category/>
</cp:coreProperties>
</file>