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395" r:id="rId4"/>
    <p:sldId id="396" r:id="rId5"/>
    <p:sldId id="397" r:id="rId6"/>
    <p:sldId id="259" r:id="rId7"/>
    <p:sldId id="398" r:id="rId8"/>
    <p:sldId id="399" r:id="rId9"/>
    <p:sldId id="400" r:id="rId10"/>
    <p:sldId id="401" r:id="rId11"/>
    <p:sldId id="312" r:id="rId12"/>
    <p:sldId id="405" r:id="rId13"/>
    <p:sldId id="359" r:id="rId14"/>
    <p:sldId id="361" r:id="rId15"/>
    <p:sldId id="362" r:id="rId16"/>
    <p:sldId id="364" r:id="rId17"/>
    <p:sldId id="406" r:id="rId18"/>
    <p:sldId id="365" r:id="rId19"/>
    <p:sldId id="376" r:id="rId20"/>
    <p:sldId id="369" r:id="rId21"/>
    <p:sldId id="407" r:id="rId22"/>
    <p:sldId id="368" r:id="rId23"/>
    <p:sldId id="408" r:id="rId24"/>
    <p:sldId id="381" r:id="rId25"/>
    <p:sldId id="383" r:id="rId26"/>
    <p:sldId id="391" r:id="rId27"/>
    <p:sldId id="392" r:id="rId28"/>
    <p:sldId id="385" r:id="rId29"/>
    <p:sldId id="393" r:id="rId30"/>
    <p:sldId id="387" r:id="rId31"/>
    <p:sldId id="389" r:id="rId32"/>
    <p:sldId id="39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48" autoAdjust="0"/>
    <p:restoredTop sz="94660"/>
  </p:normalViewPr>
  <p:slideViewPr>
    <p:cSldViewPr>
      <p:cViewPr varScale="1">
        <p:scale>
          <a:sx n="114" d="100"/>
          <a:sy n="114" d="100"/>
        </p:scale>
        <p:origin x="11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9174C-A04B-48C5-8E50-8E906FEBE680}" type="datetimeFigureOut">
              <a:rPr lang="en-US" smtClean="0"/>
              <a:pPr/>
              <a:t>4/6/20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B52F6-D9E2-4AD4-A5BD-E8A916B5A4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27BC8-9331-471E-9333-9FC5FA3DF904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41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41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5EBF7B-60F3-46B0-B7FA-AED2B88E9C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10DDBA-2FA4-43A6-8464-05A20A0A2750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42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31284B-20C9-4E81-9722-FDAF1DE3BAA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45A54-2CB1-4410-BC33-FB9F7FB0B2E5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151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10E06-4E60-42DC-BC1C-2F8451400F59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152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BBF59-CFC2-4B81-825E-1D79B20CD946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52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37DF4-29AA-4AEA-8FD0-5364AF4FAB3C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152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EC9022-DF35-4F57-AC2A-1900952165B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37DF4-29AA-4AEA-8FD0-5364AF4FAB3C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52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37DF4-29AA-4AEA-8FD0-5364AF4FAB3C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52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D6309-95AA-4576-B81C-7CFAE864439B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41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8931D-09A4-46FD-A7F5-022AE2DC3982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53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3B8C1F-F627-40E9-83FC-69EE6F68BE1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8931D-09A4-46FD-A7F5-022AE2DC3982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53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C9CAA-2E18-4574-9029-DCDD4C3D594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88170-B766-41F3-B129-44C57F952838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42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1FAF29-D493-479E-938F-FAC588F05AA8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42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1FAF29-D493-479E-938F-FAC588F05AA8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142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1FAF29-D493-479E-938F-FAC588F05AA8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142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C2395F-7C4C-4BB6-BEF8-9AD3A9F7729F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142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C2395F-7C4C-4BB6-BEF8-9AD3A9F7729F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142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D3D54-0141-4A0D-97AB-FAD50222EAD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91F5E-7CAD-4CE3-AC1C-5E76B73F9DB6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142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91F5E-7CAD-4CE3-AC1C-5E76B73F9DB6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142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91F5E-7CAD-4CE3-AC1C-5E76B73F9DB6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142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8507CC-BCBC-48EB-87E0-C0FC329D952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D1FB79-6E4A-4879-8C0A-171ACD6DC6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D6309-95AA-4576-B81C-7CFAE864439B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41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122D8C-7441-46BA-A022-C670BEB1D3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70EA2-511B-4A8C-9BBE-70BA7BE7C8F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1E99FE-FBF7-42BD-8F12-E8DEC0570C8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87433"/>
            <a:ext cx="7315200" cy="1295400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tx1"/>
                </a:solidFill>
                <a:effectLst>
                  <a:outerShdw blurRad="50800" dist="12700" algn="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495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2012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035A-F745-46D9-BCF9-6F8B3E5B03A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b="28167"/>
          <a:stretch>
            <a:fillRect/>
          </a:stretch>
        </p:blipFill>
        <p:spPr bwMode="auto">
          <a:xfrm>
            <a:off x="0" y="2439400"/>
            <a:ext cx="9144000" cy="236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l="7375" b="26990"/>
          <a:stretch>
            <a:fillRect/>
          </a:stretch>
        </p:blipFill>
        <p:spPr bwMode="auto">
          <a:xfrm>
            <a:off x="0" y="685800"/>
            <a:ext cx="9144000" cy="186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l="6666" t="85275" r="2500" b="2808"/>
          <a:stretch>
            <a:fillRect/>
          </a:stretch>
        </p:blipFill>
        <p:spPr bwMode="auto">
          <a:xfrm>
            <a:off x="0" y="2514600"/>
            <a:ext cx="830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 l="1261" t="7540" r="2784" b="12311"/>
          <a:stretch>
            <a:fillRect/>
          </a:stretch>
        </p:blipFill>
        <p:spPr bwMode="auto">
          <a:xfrm>
            <a:off x="8001000" y="2492828"/>
            <a:ext cx="1143000" cy="32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5" cstate="print"/>
          <a:srcRect b="36680"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6"/>
          <p:cNvPicPr>
            <a:picLocks noChangeAspect="1" noChangeArrowheads="1"/>
          </p:cNvPicPr>
          <p:nvPr userDrawn="1"/>
        </p:nvPicPr>
        <p:blipFill>
          <a:blip r:embed="rId5" cstate="print"/>
          <a:srcRect b="36680"/>
          <a:stretch>
            <a:fillRect/>
          </a:stretch>
        </p:blipFill>
        <p:spPr bwMode="auto">
          <a:xfrm>
            <a:off x="0" y="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6" cstate="print"/>
          <a:srcRect t="34666" r="60000" b="36039"/>
          <a:stretch>
            <a:fillRect/>
          </a:stretch>
        </p:blipFill>
        <p:spPr bwMode="auto">
          <a:xfrm>
            <a:off x="0" y="522889"/>
            <a:ext cx="9144000" cy="16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7"/>
          <p:cNvPicPr>
            <a:picLocks noChangeAspect="1" noChangeArrowheads="1"/>
          </p:cNvPicPr>
          <p:nvPr userDrawn="1"/>
        </p:nvPicPr>
        <p:blipFill>
          <a:blip r:embed="rId6" cstate="print"/>
          <a:srcRect t="34666" r="60000" b="36039"/>
          <a:stretch>
            <a:fillRect/>
          </a:stretch>
        </p:blipFill>
        <p:spPr bwMode="auto">
          <a:xfrm>
            <a:off x="0" y="6248400"/>
            <a:ext cx="9144000" cy="16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7"/>
          <p:cNvPicPr>
            <a:picLocks noChangeAspect="1" noChangeArrowheads="1"/>
          </p:cNvPicPr>
          <p:nvPr userDrawn="1"/>
        </p:nvPicPr>
        <p:blipFill>
          <a:blip r:embed="rId6" cstate="print"/>
          <a:srcRect t="34666" r="60000" b="36039"/>
          <a:stretch>
            <a:fillRect/>
          </a:stretch>
        </p:blipFill>
        <p:spPr bwMode="auto">
          <a:xfrm>
            <a:off x="0" y="4648200"/>
            <a:ext cx="9144000" cy="16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Autofit/>
          </a:bodyPr>
          <a:lstStyle>
            <a:lvl1pPr>
              <a:lnSpc>
                <a:spcPts val="5000"/>
              </a:lnSpc>
              <a:defRPr sz="4800" b="0">
                <a:latin typeface="Impact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SzPct val="100000"/>
              <a:defRPr sz="4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defRPr sz="3600" i="1">
                <a:latin typeface="+mj-lt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3100">
                <a:latin typeface="+mj-lt"/>
              </a:defRPr>
            </a:lvl3pPr>
            <a:lvl4pPr>
              <a:defRPr sz="3200">
                <a:latin typeface="+mj-lt"/>
              </a:defRPr>
            </a:lvl4pPr>
            <a:lvl5pPr>
              <a:defRPr sz="3200">
                <a:latin typeface="+mj-lt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16675"/>
            <a:ext cx="6248400" cy="365125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rgbClr val="EAD696"/>
                </a:solidFill>
              </a:defRPr>
            </a:lvl1pPr>
          </a:lstStyle>
          <a:p>
            <a:r>
              <a:rPr lang="en-US" dirty="0"/>
              <a:t>© 2012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28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rgbClr val="EAD696"/>
                </a:solidFill>
                <a:latin typeface="+mj-lt"/>
              </a:defRPr>
            </a:lvl1pPr>
          </a:lstStyle>
          <a:p>
            <a:fld id="{F24CA853-D4C0-4DB7-9A19-22BF3144B6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2"/>
            <a:ext cx="9144000" cy="147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8035A-F745-46D9-BCF9-6F8B3E5B03A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 t="43200" b="13600"/>
          <a:stretch>
            <a:fillRect/>
          </a:stretch>
        </p:blipFill>
        <p:spPr bwMode="auto">
          <a:xfrm>
            <a:off x="0" y="1355148"/>
            <a:ext cx="9144000" cy="16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 t="43200" b="13600"/>
          <a:stretch>
            <a:fillRect/>
          </a:stretch>
        </p:blipFill>
        <p:spPr bwMode="auto">
          <a:xfrm>
            <a:off x="0" y="6324600"/>
            <a:ext cx="9144000" cy="16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0" y="6534477"/>
            <a:ext cx="5181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A38F60"/>
                </a:solidFill>
                <a:latin typeface="Arial" pitchFamily="34" charset="0"/>
                <a:cs typeface="Arial" pitchFamily="34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A38F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/>
  </p:transition>
  <p:hf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Font typeface="Wingdings" pitchFamily="2" charset="2"/>
        <a:buChar char="§"/>
        <a:defRPr sz="40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choosing a business entity, entrepreneurs should consider:</a:t>
            </a:r>
          </a:p>
          <a:p>
            <a:pPr lvl="1"/>
            <a:r>
              <a:rPr lang="en-US" dirty="0"/>
              <a:t>Ease of creation.</a:t>
            </a:r>
          </a:p>
          <a:p>
            <a:pPr lvl="1"/>
            <a:r>
              <a:rPr lang="en-US" dirty="0"/>
              <a:t>Owners’ liability.</a:t>
            </a:r>
          </a:p>
          <a:p>
            <a:pPr lvl="1"/>
            <a:r>
              <a:rPr lang="en-US" dirty="0"/>
              <a:t>Tax considerations.</a:t>
            </a:r>
          </a:p>
          <a:p>
            <a:pPr lvl="1"/>
            <a:r>
              <a:rPr lang="en-US" dirty="0"/>
              <a:t>Need for Capital.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20-</a:t>
            </a:r>
            <a:fld id="{3DED9260-7B72-42FC-880A-8620B433848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4090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/>
              <a:t>Partnership Funding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sz="4000"/>
              <a:t>Sources of Funding:</a:t>
            </a:r>
          </a:p>
          <a:p>
            <a:pPr lvl="1" eaLnBrk="1" hangingPunct="1"/>
            <a:r>
              <a:rPr lang="en-US" sz="3600"/>
              <a:t>Capital contributions of partners</a:t>
            </a:r>
          </a:p>
          <a:p>
            <a:pPr lvl="1" eaLnBrk="1" hangingPunct="1"/>
            <a:r>
              <a:rPr lang="en-US" sz="3600"/>
              <a:t>Loans by partners</a:t>
            </a:r>
          </a:p>
          <a:p>
            <a:pPr lvl="1" eaLnBrk="1" hangingPunct="1"/>
            <a:r>
              <a:rPr lang="en-US" sz="3600"/>
              <a:t>Outside loans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92875"/>
            <a:ext cx="762000" cy="365125"/>
          </a:xfrm>
        </p:spPr>
        <p:txBody>
          <a:bodyPr/>
          <a:lstStyle/>
          <a:p>
            <a:fld id="{F24CA853-D4C0-4DB7-9A19-22BF3144B63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9027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Partnerships</a:t>
            </a:r>
          </a:p>
        </p:txBody>
      </p:sp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264" y="1600200"/>
            <a:ext cx="8318936" cy="47085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Agency Concepts and Partnership Law: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Partnerships are governed both by common law and by statutory laws.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partner is deemed to be an agent and fiduciary of the other.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may be imputation of liability.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20-</a:t>
            </a:r>
            <a:fld id="{99AB24C4-C878-4369-A06F-FB50661C3FDB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4991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800"/>
              <a:t>Limited Liability Companies</a:t>
            </a:r>
          </a:p>
        </p:txBody>
      </p:sp>
      <p:sp>
        <p:nvSpPr>
          <p:cNvPr id="149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3200"/>
              <a:t>History: In Existence Internationally For Some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/>
              <a:t>GMBH—Europe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/>
              <a:t>Limitada—South America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/>
              <a:t>LLC—U.S.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/>
              <a:t>Nature: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/>
              <a:t>Aggregate organization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/>
              <a:t>Liability shield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/>
              <a:t>Income flows through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92875"/>
            <a:ext cx="762000" cy="365125"/>
          </a:xfrm>
        </p:spPr>
        <p:txBody>
          <a:bodyPr/>
          <a:lstStyle/>
          <a:p>
            <a:fld id="{F24CA853-D4C0-4DB7-9A19-22BF3144B637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9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9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9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9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9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9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9139" grpId="0" build="p" bldLvl="3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Limited Liability Companies</a:t>
            </a:r>
            <a:endParaRPr lang="en-US" dirty="0"/>
          </a:p>
        </p:txBody>
      </p:sp>
      <p:sp>
        <p:nvSpPr>
          <p:cNvPr id="151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LLC is a hybrid entity that combines the limited liability of a corporation and the tax advantages of a partnership. </a:t>
            </a:r>
          </a:p>
          <a:p>
            <a:r>
              <a:rPr lang="en-US" sz="4000" dirty="0"/>
              <a:t>LLC’s are increasingly becoming the entity of choice for businesses.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Limited Liability Companies</a:t>
            </a:r>
            <a:endParaRPr lang="en-US" dirty="0"/>
          </a:p>
        </p:txBody>
      </p:sp>
      <p:sp>
        <p:nvSpPr>
          <p:cNvPr id="152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264" y="1601569"/>
            <a:ext cx="8229600" cy="46021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Like corporations, LLC’s are creatures of state law. </a:t>
            </a:r>
          </a:p>
          <a:p>
            <a:pPr>
              <a:lnSpc>
                <a:spcPct val="90000"/>
              </a:lnSpc>
            </a:pPr>
            <a:r>
              <a:rPr lang="en-US" sz="4000" dirty="0"/>
              <a:t>The owners are called “members” (not shareholders) and their ownership is called an “interest” (not shares).</a:t>
            </a:r>
          </a:p>
          <a:p>
            <a:pPr>
              <a:lnSpc>
                <a:spcPct val="90000"/>
              </a:lnSpc>
            </a:pPr>
            <a:r>
              <a:rPr lang="en-US" sz="4000" dirty="0"/>
              <a:t>Members of an LLC enjoy limited liability.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Limited Liability Companies</a:t>
            </a:r>
            <a:endParaRPr lang="en-US" sz="3200" dirty="0"/>
          </a:p>
        </p:txBody>
      </p:sp>
      <p:sp>
        <p:nvSpPr>
          <p:cNvPr id="152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264" y="1600201"/>
            <a:ext cx="8242736" cy="4419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4000" dirty="0"/>
              <a:t>Formation of an LLC.</a:t>
            </a:r>
          </a:p>
          <a:p>
            <a:pPr lvl="1"/>
            <a:r>
              <a:rPr lang="en-US" dirty="0"/>
              <a:t>Requires filing articles of organization with central state authority:</a:t>
            </a:r>
          </a:p>
          <a:p>
            <a:pPr lvl="2"/>
            <a:r>
              <a:rPr lang="en-US" dirty="0"/>
              <a:t>Name of Business.</a:t>
            </a:r>
          </a:p>
          <a:p>
            <a:pPr lvl="2"/>
            <a:r>
              <a:rPr lang="en-US" dirty="0"/>
              <a:t>Principal Address.</a:t>
            </a:r>
          </a:p>
          <a:p>
            <a:pPr lvl="2"/>
            <a:r>
              <a:rPr lang="en-US" dirty="0"/>
              <a:t>Name and Address of Registered Agent.</a:t>
            </a:r>
          </a:p>
          <a:p>
            <a:pPr lvl="2"/>
            <a:r>
              <a:rPr lang="en-US" dirty="0"/>
              <a:t>Names of the Owners.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2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2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2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2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2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371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Limited Liability Companies</a:t>
            </a:r>
            <a:endParaRPr lang="en-US" dirty="0"/>
          </a:p>
        </p:txBody>
      </p:sp>
      <p:sp>
        <p:nvSpPr>
          <p:cNvPr id="152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Jurisdictional Requirements.</a:t>
            </a:r>
          </a:p>
          <a:p>
            <a:pPr lvl="1"/>
            <a:r>
              <a:rPr lang="en-US" dirty="0"/>
              <a:t>An LLC is a legal entity separate from its owners.</a:t>
            </a:r>
          </a:p>
          <a:p>
            <a:pPr lvl="1"/>
            <a:r>
              <a:rPr lang="en-US" dirty="0"/>
              <a:t>For federal diversity jurisdiction,  the LLC may be treated differently than a corporation.  Citizenship of an LLC is the citizenship of its members, which may live in multiple jurisdictions.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20-</a:t>
            </a:r>
            <a:fld id="{EE360D5C-8888-4FB8-8C7C-93C7F00976A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5032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/>
              <a:t>Funding: Members Contribute Capital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Liability: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Members stand to lose capital contributions, but their personal assets are not subject to attachment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Tax Consequence: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Income passes through to members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LLC does not pay taxes</a:t>
            </a:r>
          </a:p>
        </p:txBody>
      </p:sp>
      <p:sp>
        <p:nvSpPr>
          <p:cNvPr id="1503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000" dirty="0"/>
              <a:t>Limited Liability Companies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92875"/>
            <a:ext cx="762000" cy="365125"/>
          </a:xfrm>
        </p:spPr>
        <p:txBody>
          <a:bodyPr/>
          <a:lstStyle/>
          <a:p>
            <a:fld id="{F24CA853-D4C0-4DB7-9A19-22BF3144B63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3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3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03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03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03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03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3234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Limited Liability Companies</a:t>
            </a:r>
            <a:endParaRPr lang="en-US" dirty="0"/>
          </a:p>
        </p:txBody>
      </p:sp>
      <p:sp>
        <p:nvSpPr>
          <p:cNvPr id="152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/>
              <a:t>Advantages of the LLC.</a:t>
            </a:r>
          </a:p>
          <a:p>
            <a:pPr lvl="1"/>
            <a:r>
              <a:rPr lang="en-US" dirty="0"/>
              <a:t>Limited Liability: liability of members limited to amount of investment.</a:t>
            </a:r>
          </a:p>
          <a:p>
            <a:pPr lvl="1"/>
            <a:r>
              <a:rPr lang="en-US" dirty="0"/>
              <a:t>Flexibility in Taxation.</a:t>
            </a:r>
          </a:p>
          <a:p>
            <a:pPr lvl="1"/>
            <a:r>
              <a:rPr lang="en-US" dirty="0"/>
              <a:t>Management and Foreign Investors.</a:t>
            </a:r>
          </a:p>
          <a:p>
            <a:pPr lvl="2"/>
            <a:r>
              <a:rPr lang="en-US" dirty="0"/>
              <a:t>Foreign investors can be member-owners of an LLC.</a:t>
            </a:r>
          </a:p>
          <a:p>
            <a:pPr lvl="2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Limited Liability Companies</a:t>
            </a:r>
            <a:endParaRPr lang="en-US" dirty="0"/>
          </a:p>
        </p:txBody>
      </p:sp>
      <p:sp>
        <p:nvSpPr>
          <p:cNvPr id="152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Disadvantages of the LLC.</a:t>
            </a:r>
          </a:p>
          <a:p>
            <a:pPr lvl="1"/>
            <a:r>
              <a:rPr lang="en-US" dirty="0"/>
              <a:t>There are not many disadvantages to an LLC.</a:t>
            </a:r>
          </a:p>
          <a:p>
            <a:pPr lvl="2"/>
            <a:r>
              <a:rPr lang="en-US" dirty="0"/>
              <a:t>The main disadvantage is the lack of uniformity with state laws.</a:t>
            </a:r>
          </a:p>
          <a:p>
            <a:pPr lvl="2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87" name="Rectangle 19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22400"/>
          </a:xfrm>
        </p:spPr>
        <p:txBody>
          <a:bodyPr/>
          <a:lstStyle/>
          <a:p>
            <a:r>
              <a:rPr lang="en-US" dirty="0"/>
              <a:t>Sole Proprietorships</a:t>
            </a:r>
          </a:p>
        </p:txBody>
      </p:sp>
      <p:sp>
        <p:nvSpPr>
          <p:cNvPr id="1415188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57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owner </a:t>
            </a:r>
            <a:r>
              <a:rPr lang="en-US" i="1" dirty="0"/>
              <a:t>is</a:t>
            </a:r>
            <a:r>
              <a:rPr lang="en-US" dirty="0"/>
              <a:t> the business.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Anyone who does business without creating a separate business organization has a sole proprietorship.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Major disadvantage is the owner is personally liable for all losses or liabilities incurred by the business.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5775"/>
            <a:ext cx="8305800" cy="4416425"/>
          </a:xfrm>
        </p:spPr>
        <p:txBody>
          <a:bodyPr/>
          <a:lstStyle/>
          <a:p>
            <a:r>
              <a:rPr lang="en-US" dirty="0"/>
              <a:t>The LLC Operating Agreement.</a:t>
            </a:r>
          </a:p>
          <a:p>
            <a:pPr lvl="1"/>
            <a:r>
              <a:rPr lang="en-US" dirty="0"/>
              <a:t>The LLC operating agreement is the same as a corporation’s bylaws.</a:t>
            </a:r>
          </a:p>
          <a:p>
            <a:pPr lvl="1"/>
            <a:r>
              <a:rPr lang="en-US" dirty="0"/>
              <a:t>Written agreement is preferred.</a:t>
            </a:r>
          </a:p>
          <a:p>
            <a:pPr lvl="1"/>
            <a:r>
              <a:rPr lang="en-US" dirty="0"/>
              <a:t>Partnership law may apply: if the operating agreement is silent, courts will apply partnership principles.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Limited Liability Companies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20-</a:t>
            </a:r>
            <a:fld id="{A52E9D89-9376-4DA5-96B5-57AEEFC1A05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50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525963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3200"/>
              <a:t>Management and Control</a:t>
            </a:r>
          </a:p>
          <a:p>
            <a:pPr lvl="1" eaLnBrk="1" hangingPunct="1"/>
            <a:r>
              <a:rPr lang="en-US" sz="2800"/>
              <a:t>Operating Agreement—specifies voting rights</a:t>
            </a:r>
          </a:p>
          <a:p>
            <a:pPr lvl="1" eaLnBrk="1" hangingPunct="1"/>
            <a:r>
              <a:rPr lang="en-US" sz="2800"/>
              <a:t>One member or an outside consultant can have operating authority delegated to him or her</a:t>
            </a:r>
          </a:p>
          <a:p>
            <a:pPr eaLnBrk="1" hangingPunct="1"/>
            <a:r>
              <a:rPr lang="en-US" sz="3200"/>
              <a:t>Transferability of Interest</a:t>
            </a:r>
          </a:p>
          <a:p>
            <a:pPr lvl="1" eaLnBrk="1" hangingPunct="1"/>
            <a:r>
              <a:rPr lang="en-US" sz="2800"/>
              <a:t>Interest can be transferred</a:t>
            </a:r>
          </a:p>
          <a:p>
            <a:pPr lvl="1" eaLnBrk="1" hangingPunct="1"/>
            <a:r>
              <a:rPr lang="en-US" sz="2800"/>
              <a:t>Transferee does not become a member unless majority of remaining members approve</a:t>
            </a:r>
          </a:p>
        </p:txBody>
      </p:sp>
      <p:sp>
        <p:nvSpPr>
          <p:cNvPr id="15052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000" dirty="0"/>
              <a:t>Limited Liability Companies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92875"/>
            <a:ext cx="762000" cy="365125"/>
          </a:xfrm>
        </p:spPr>
        <p:txBody>
          <a:bodyPr/>
          <a:lstStyle/>
          <a:p>
            <a:fld id="{F24CA853-D4C0-4DB7-9A19-22BF3144B637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0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05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05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05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282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5775"/>
            <a:ext cx="8382000" cy="45688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Management of an LLC.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An LLC can be either member-managed, or manager-managed.  </a:t>
            </a:r>
            <a:endParaRPr lang="en-US" sz="4000" dirty="0"/>
          </a:p>
          <a:p>
            <a:pPr lvl="1">
              <a:lnSpc>
                <a:spcPct val="110000"/>
              </a:lnSpc>
            </a:pPr>
            <a:r>
              <a:rPr lang="en-US" dirty="0"/>
              <a:t>Fiduciary Duties. Managers and members owe fiduciary duties to the LLC and each other.</a:t>
            </a:r>
          </a:p>
          <a:p>
            <a:pPr lvl="1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Limited Liability Companies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20-</a:t>
            </a:r>
            <a:fld id="{F352FD84-D34B-4003-8BEB-DF07E1EAFFBE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5073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Dissolution and Termination</a:t>
            </a:r>
          </a:p>
          <a:p>
            <a:pPr lvl="1" eaLnBrk="1" hangingPunct="1"/>
            <a:r>
              <a:rPr lang="en-US"/>
              <a:t>Generally withdrawal, death or expulsion of members will dissolve company</a:t>
            </a:r>
          </a:p>
          <a:p>
            <a:pPr lvl="1" eaLnBrk="1" hangingPunct="1"/>
            <a:r>
              <a:rPr lang="en-US"/>
              <a:t>Some state permit judicial dissolution</a:t>
            </a:r>
          </a:p>
          <a:p>
            <a:pPr lvl="1" eaLnBrk="1" hangingPunct="1"/>
            <a:r>
              <a:rPr lang="en-US"/>
              <a:t>All state permit voluntary dissolution</a:t>
            </a:r>
          </a:p>
        </p:txBody>
      </p:sp>
      <p:sp>
        <p:nvSpPr>
          <p:cNvPr id="1507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000" dirty="0"/>
              <a:t>Limited Liability Companies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92875"/>
            <a:ext cx="762000" cy="365125"/>
          </a:xfrm>
        </p:spPr>
        <p:txBody>
          <a:bodyPr/>
          <a:lstStyle/>
          <a:p>
            <a:fld id="{F24CA853-D4C0-4DB7-9A19-22BF3144B637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7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7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07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07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7330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Franchises</a:t>
            </a:r>
            <a:endParaRPr lang="en-US" dirty="0"/>
          </a:p>
        </p:txBody>
      </p:sp>
      <p:sp>
        <p:nvSpPr>
          <p:cNvPr id="141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600200"/>
            <a:ext cx="8621712" cy="4800600"/>
          </a:xfrm>
        </p:spPr>
        <p:txBody>
          <a:bodyPr/>
          <a:lstStyle/>
          <a:p>
            <a:r>
              <a:rPr lang="en-US" dirty="0"/>
              <a:t>Franchise: agreement in which franchisor licenses intellectual property (trademark, trade name or copyright) to franchisee to use in the sale of goods or services. 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Franchises</a:t>
            </a:r>
            <a:endParaRPr lang="en-US" sz="4000" dirty="0"/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648200"/>
          </a:xfrm>
        </p:spPr>
        <p:txBody>
          <a:bodyPr>
            <a:normAutofit/>
          </a:bodyPr>
          <a:lstStyle/>
          <a:p>
            <a:r>
              <a:rPr lang="en-US" dirty="0"/>
              <a:t>Laws Governing Franchises.</a:t>
            </a:r>
          </a:p>
          <a:p>
            <a:pPr lvl="1"/>
            <a:r>
              <a:rPr lang="en-US" dirty="0"/>
              <a:t>Primarily governed by contract law.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pPr lvl="1"/>
            <a:r>
              <a:rPr lang="en-US" i="1" dirty="0"/>
              <a:t>UCC Article 2 </a:t>
            </a:r>
            <a:r>
              <a:rPr lang="en-US" dirty="0"/>
              <a:t>governs franchises for sale of goods. </a:t>
            </a:r>
          </a:p>
          <a:p>
            <a:pPr lvl="1"/>
            <a:r>
              <a:rPr lang="en-US" i="1" dirty="0"/>
              <a:t>Federal Regulation of Franchises. </a:t>
            </a:r>
          </a:p>
          <a:p>
            <a:pPr lvl="2"/>
            <a:r>
              <a:rPr lang="en-US" sz="2800" dirty="0"/>
              <a:t>Industry-Specific Standards: protect franchisee from unreasonable demands and bad faith termination. </a:t>
            </a:r>
            <a:r>
              <a:rPr lang="en-US" sz="2800" dirty="0">
                <a:sym typeface="Wingdings" pitchFamily="2" charset="2"/>
              </a:rPr>
              <a:t>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Franchises</a:t>
            </a:r>
            <a:endParaRPr lang="en-US" sz="4000" dirty="0"/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648200"/>
          </a:xfrm>
        </p:spPr>
        <p:txBody>
          <a:bodyPr>
            <a:normAutofit/>
          </a:bodyPr>
          <a:lstStyle/>
          <a:p>
            <a:r>
              <a:rPr lang="en-US" dirty="0"/>
              <a:t>Laws Governing Franchises.</a:t>
            </a:r>
          </a:p>
          <a:p>
            <a:pPr lvl="1"/>
            <a:r>
              <a:rPr lang="en-US" i="1" dirty="0"/>
              <a:t>Federal Regulation of Franchises. </a:t>
            </a:r>
          </a:p>
          <a:p>
            <a:pPr lvl="2"/>
            <a:r>
              <a:rPr lang="en-US" dirty="0"/>
              <a:t>The </a:t>
            </a:r>
            <a:r>
              <a:rPr lang="en-US" u="sng" dirty="0"/>
              <a:t>Franchise Rule</a:t>
            </a:r>
            <a:r>
              <a:rPr lang="en-US" dirty="0"/>
              <a:t>:  FTC requires franchisors to disclose certain material facts that a prospective franchisee needs to make an informed decision concerning the purchase of a franchise.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Franchises</a:t>
            </a:r>
            <a:endParaRPr lang="en-US" sz="4000" dirty="0"/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724400"/>
          </a:xfrm>
        </p:spPr>
        <p:txBody>
          <a:bodyPr>
            <a:normAutofit/>
          </a:bodyPr>
          <a:lstStyle/>
          <a:p>
            <a:r>
              <a:rPr lang="en-US" dirty="0"/>
              <a:t>Laws Governing Franchises.</a:t>
            </a:r>
          </a:p>
          <a:p>
            <a:pPr lvl="1"/>
            <a:r>
              <a:rPr lang="en-US" i="1" dirty="0"/>
              <a:t>State Regulation of Franchising.</a:t>
            </a:r>
          </a:p>
          <a:p>
            <a:pPr lvl="2"/>
            <a:r>
              <a:rPr lang="en-US" sz="2800" dirty="0"/>
              <a:t>Protection from unfair trade practices and bad faith terminations.</a:t>
            </a:r>
          </a:p>
          <a:p>
            <a:pPr lvl="2"/>
            <a:r>
              <a:rPr lang="en-US" sz="2800" dirty="0"/>
              <a:t>Disclosure documentation (Franchise Disclosure Document), including costs of operation, recurring expenses, profits earned, and substantiating of these figures.</a:t>
            </a:r>
          </a:p>
          <a:p>
            <a:pPr lvl="2"/>
            <a:r>
              <a:rPr lang="en-US" sz="2800" dirty="0"/>
              <a:t>State law may prohibit termination without “good cause.”</a:t>
            </a:r>
            <a:r>
              <a:rPr lang="en-US" sz="2800" i="1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Franchises</a:t>
            </a:r>
            <a:endParaRPr lang="en-US" sz="4000" dirty="0"/>
          </a:p>
        </p:txBody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189" y="1600200"/>
            <a:ext cx="8135611" cy="4876800"/>
          </a:xfrm>
        </p:spPr>
        <p:txBody>
          <a:bodyPr>
            <a:normAutofit/>
          </a:bodyPr>
          <a:lstStyle/>
          <a:p>
            <a:r>
              <a:rPr lang="en-US" sz="3800" dirty="0"/>
              <a:t>The Franchise Contract.</a:t>
            </a:r>
          </a:p>
          <a:p>
            <a:pPr lvl="1"/>
            <a:r>
              <a:rPr lang="en-US" sz="3400" dirty="0"/>
              <a:t>Franchisee’s type of business entity including capital structure, sales quotas and record keeping.</a:t>
            </a:r>
          </a:p>
          <a:p>
            <a:pPr lvl="1">
              <a:lnSpc>
                <a:spcPct val="100000"/>
              </a:lnSpc>
            </a:pPr>
            <a:r>
              <a:rPr lang="en-US" sz="3400" i="1" dirty="0"/>
              <a:t>Payment for the Franchise.</a:t>
            </a:r>
          </a:p>
          <a:p>
            <a:pPr lvl="1"/>
            <a:r>
              <a:rPr lang="en-US" sz="3400" i="1" dirty="0"/>
              <a:t>Business Premises </a:t>
            </a:r>
            <a:r>
              <a:rPr lang="en-US" sz="3400" dirty="0"/>
              <a:t>is leased or purchased.</a:t>
            </a:r>
          </a:p>
          <a:p>
            <a:pPr lvl="1">
              <a:lnSpc>
                <a:spcPct val="100000"/>
              </a:lnSpc>
            </a:pPr>
            <a:r>
              <a:rPr lang="en-US" sz="3400" i="1" dirty="0"/>
              <a:t>Location of the Franchise</a:t>
            </a:r>
            <a:r>
              <a:rPr lang="en-US" sz="3400" dirty="0"/>
              <a:t>.   </a:t>
            </a:r>
            <a:r>
              <a:rPr lang="en-US" sz="3400" dirty="0">
                <a:sym typeface="Wingdings" pitchFamily="2" charset="2"/>
              </a:rPr>
              <a:t></a:t>
            </a:r>
            <a:endParaRPr lang="en-US" sz="3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Franchises</a:t>
            </a:r>
            <a:endParaRPr lang="en-US" sz="4000" dirty="0"/>
          </a:p>
        </p:txBody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189" y="1600200"/>
            <a:ext cx="8135611" cy="4876800"/>
          </a:xfrm>
        </p:spPr>
        <p:txBody>
          <a:bodyPr>
            <a:normAutofit/>
          </a:bodyPr>
          <a:lstStyle/>
          <a:p>
            <a:r>
              <a:rPr lang="en-US" sz="3800" dirty="0"/>
              <a:t>The Franchise Contract.</a:t>
            </a:r>
          </a:p>
          <a:p>
            <a:pPr lvl="1"/>
            <a:r>
              <a:rPr lang="en-US" sz="3400" dirty="0"/>
              <a:t>Quality Control: key to franchise.</a:t>
            </a:r>
          </a:p>
          <a:p>
            <a:pPr lvl="2"/>
            <a:r>
              <a:rPr lang="en-US" sz="2800" dirty="0"/>
              <a:t>Quality Control is a legitimate issue for Franchisor because of good will, reputation and trademark value.  Courts will not question Franchisor’s strict supervision but Franchisor may be liable for torts of agents.</a:t>
            </a:r>
          </a:p>
          <a:p>
            <a:pPr lvl="1"/>
            <a:endParaRPr lang="en-US" sz="3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20-</a:t>
            </a:r>
            <a:fld id="{42A94400-3986-44B0-AC98-BDB4BBF8618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3946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/>
              <a:t>Sole Proprietorships</a:t>
            </a:r>
          </a:p>
        </p:txBody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/>
              <a:t>Formation</a:t>
            </a:r>
          </a:p>
          <a:p>
            <a:pPr lvl="1" eaLnBrk="1" hangingPunct="1"/>
            <a:r>
              <a:rPr lang="en-US"/>
              <a:t>Done by an individual</a:t>
            </a:r>
          </a:p>
          <a:p>
            <a:pPr lvl="1" eaLnBrk="1" hangingPunct="1"/>
            <a:r>
              <a:rPr lang="en-US"/>
              <a:t>May have a fictitious name</a:t>
            </a:r>
          </a:p>
          <a:p>
            <a:pPr lvl="2" eaLnBrk="1" hangingPunct="1"/>
            <a:r>
              <a:rPr lang="en-US"/>
              <a:t>Example:  Ralph Jones d/b/a Spuds Brewery</a:t>
            </a:r>
          </a:p>
          <a:p>
            <a:pPr lvl="1" eaLnBrk="1" hangingPunct="1"/>
            <a:r>
              <a:rPr lang="en-US"/>
              <a:t>No formal requirements for formation</a:t>
            </a:r>
          </a:p>
          <a:p>
            <a:pPr lvl="1" eaLnBrk="1" hangingPunct="1"/>
            <a:r>
              <a:rPr lang="en-US"/>
              <a:t>May have to publish d/b/a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92875"/>
            <a:ext cx="762000" cy="365125"/>
          </a:xfrm>
        </p:spPr>
        <p:txBody>
          <a:bodyPr/>
          <a:lstStyle/>
          <a:p>
            <a:fld id="{F24CA853-D4C0-4DB7-9A19-22BF3144B63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9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9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9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9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691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Franchises</a:t>
            </a:r>
          </a:p>
        </p:txBody>
      </p:sp>
      <p:sp>
        <p:nvSpPr>
          <p:cNvPr id="142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709160"/>
          </a:xfrm>
        </p:spPr>
        <p:txBody>
          <a:bodyPr>
            <a:normAutofit/>
          </a:bodyPr>
          <a:lstStyle/>
          <a:p>
            <a:r>
              <a:rPr lang="en-US" dirty="0"/>
              <a:t>Franchise Termination.</a:t>
            </a:r>
          </a:p>
          <a:p>
            <a:pPr lvl="1"/>
            <a:r>
              <a:rPr lang="en-US" dirty="0"/>
              <a:t>Agreement may grant franchisee the opportunity to “cure” an ordinary breach within a period of time to prevent termination.</a:t>
            </a:r>
          </a:p>
          <a:p>
            <a:pPr lvl="1"/>
            <a:r>
              <a:rPr lang="en-US" dirty="0"/>
              <a:t>Wrongful Termination. 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Franchises</a:t>
            </a:r>
          </a:p>
        </p:txBody>
      </p:sp>
      <p:sp>
        <p:nvSpPr>
          <p:cNvPr id="142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Termination of the Franchise.</a:t>
            </a:r>
          </a:p>
          <a:p>
            <a:pPr lvl="1"/>
            <a:r>
              <a:rPr lang="en-US" dirty="0"/>
              <a:t>Importance of Good Faith and Fair Dealing.</a:t>
            </a:r>
          </a:p>
          <a:p>
            <a:pPr lvl="2"/>
            <a:r>
              <a:rPr lang="en-US" dirty="0"/>
              <a:t>Courts usually try to balance the rights of both parties. If franchisor arbitrarily or unfairly terminates a franchise, the franchisee will be provided with a remedy for wrongful termination.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Franchises</a:t>
            </a:r>
          </a:p>
        </p:txBody>
      </p:sp>
      <p:sp>
        <p:nvSpPr>
          <p:cNvPr id="142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Termination of the Franchise.</a:t>
            </a:r>
          </a:p>
          <a:p>
            <a:pPr lvl="1"/>
            <a:r>
              <a:rPr lang="en-US" dirty="0"/>
              <a:t>Importance of Good Faith and Fair Dealing.</a:t>
            </a:r>
          </a:p>
          <a:p>
            <a:pPr lvl="2"/>
            <a:r>
              <a:rPr lang="en-US" sz="3400" b="1" i="1" cap="small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Holiday Inn Franchising, Inc. v. Hotel Associates, Inc. (2011).   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Was Holiday Inn’s conduct in “bad faith”? What factors did the Jury consider in reaching its verdict?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20-</a:t>
            </a:r>
            <a:fld id="{B7BE2965-B45F-4078-B7B5-E23F5583ED8A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967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/>
              <a:t>Sole Proprietorships</a:t>
            </a:r>
          </a:p>
        </p:txBody>
      </p:sp>
      <p:sp>
        <p:nvSpPr>
          <p:cNvPr id="139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3200"/>
              <a:t>Sources of Funding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/>
              <a:t>Loans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/>
              <a:t>Government help</a:t>
            </a:r>
          </a:p>
          <a:p>
            <a:pPr eaLnBrk="1" hangingPunct="1">
              <a:lnSpc>
                <a:spcPct val="90000"/>
              </a:lnSpc>
            </a:pPr>
            <a:r>
              <a:rPr lang="en-US" sz="3200"/>
              <a:t>Liability: Full Personal Liability of Owner</a:t>
            </a:r>
          </a:p>
          <a:p>
            <a:pPr eaLnBrk="1" hangingPunct="1">
              <a:lnSpc>
                <a:spcPct val="90000"/>
              </a:lnSpc>
            </a:pPr>
            <a:r>
              <a:rPr lang="en-US" sz="3200"/>
              <a:t>Tax Consequences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/>
              <a:t>Owner claims all income and losses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/>
              <a:t>No separate filing requirement</a:t>
            </a:r>
          </a:p>
          <a:p>
            <a:pPr eaLnBrk="1" hangingPunct="1">
              <a:lnSpc>
                <a:spcPct val="90000"/>
              </a:lnSpc>
            </a:pPr>
            <a:r>
              <a:rPr lang="en-US" sz="3200"/>
              <a:t>Management and Control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/>
              <a:t>All assets with one person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92875"/>
            <a:ext cx="762000" cy="365125"/>
          </a:xfrm>
        </p:spPr>
        <p:txBody>
          <a:bodyPr/>
          <a:lstStyle/>
          <a:p>
            <a:fld id="{F24CA853-D4C0-4DB7-9A19-22BF3144B63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9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9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9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9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9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9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9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39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20-</a:t>
            </a:r>
            <a:fld id="{78435E47-1247-411A-AE3B-6941CABF0344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39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sz="4000"/>
              <a:t>Transferability of Interest</a:t>
            </a:r>
          </a:p>
          <a:p>
            <a:pPr lvl="1" eaLnBrk="1" hangingPunct="1"/>
            <a:r>
              <a:rPr lang="en-US" sz="3600"/>
              <a:t>Business can be sold—property, inventory, and goodwill</a:t>
            </a:r>
          </a:p>
          <a:p>
            <a:pPr lvl="1" eaLnBrk="1" hangingPunct="1"/>
            <a:r>
              <a:rPr lang="en-US" sz="3600"/>
              <a:t>Owner will usually sign a non-compete agreement</a:t>
            </a:r>
          </a:p>
        </p:txBody>
      </p:sp>
      <p:sp>
        <p:nvSpPr>
          <p:cNvPr id="1398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Sole Proprietorships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92875"/>
            <a:ext cx="762000" cy="365125"/>
          </a:xfrm>
        </p:spPr>
        <p:txBody>
          <a:bodyPr/>
          <a:lstStyle/>
          <a:p>
            <a:fld id="{F24CA853-D4C0-4DB7-9A19-22BF3144B63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9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8787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5190" name="Group 22"/>
          <p:cNvGraphicFramePr>
            <a:graphicFrameLocks noGrp="1"/>
          </p:cNvGraphicFramePr>
          <p:nvPr/>
        </p:nvGraphicFramePr>
        <p:xfrm>
          <a:off x="685800" y="1981200"/>
          <a:ext cx="7924800" cy="2809875"/>
        </p:xfrm>
        <a:graphic>
          <a:graphicData uri="http://schemas.openxmlformats.org/drawingml/2006/table">
            <a:tbl>
              <a:tblPr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AB77D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Advantages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AB77D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Disadvantages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AB77D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Owner is in complete control &amp; receives all profits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DAB77D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AB77D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Owner is personally liable for all torts &amp; contracts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DAB77D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AB77D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Flexibility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DAB77D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AB77D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Lacks continuity after death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DAB77D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AB77D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Ease of creation; maintenance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DAB77D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AB77D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Difficult to raise financing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DAB77D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15187" name="Rectangle 19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22400"/>
          </a:xfrm>
        </p:spPr>
        <p:txBody>
          <a:bodyPr/>
          <a:lstStyle/>
          <a:p>
            <a:r>
              <a:rPr lang="en-US" dirty="0"/>
              <a:t>Sole Proprietorships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20-</a:t>
            </a:r>
            <a:fld id="{8364CE4C-D22C-4E8B-A6FE-07D077E01A56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4028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/>
              <a:t>Partnerships</a:t>
            </a:r>
          </a:p>
        </p:txBody>
      </p:sp>
      <p:sp>
        <p:nvSpPr>
          <p:cNvPr id="140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sz="3200"/>
              <a:t>Definition</a:t>
            </a:r>
          </a:p>
          <a:p>
            <a:pPr lvl="1" eaLnBrk="1" hangingPunct="1"/>
            <a:r>
              <a:rPr lang="en-US" sz="2800"/>
              <a:t>An association of two or more persons to carry on as co-owners, a business for profit</a:t>
            </a:r>
          </a:p>
          <a:p>
            <a:pPr lvl="1" eaLnBrk="1" hangingPunct="1"/>
            <a:r>
              <a:rPr lang="en-US" sz="2800"/>
              <a:t>Can include corporations and natural persons</a:t>
            </a:r>
          </a:p>
          <a:p>
            <a:pPr eaLnBrk="1" hangingPunct="1"/>
            <a:r>
              <a:rPr lang="en-US" sz="3200"/>
              <a:t>Formation</a:t>
            </a:r>
          </a:p>
          <a:p>
            <a:pPr lvl="1" eaLnBrk="1" hangingPunct="1"/>
            <a:r>
              <a:rPr lang="en-US" sz="2800"/>
              <a:t>Voluntary formation:  By agreement</a:t>
            </a:r>
          </a:p>
          <a:p>
            <a:pPr lvl="2" eaLnBrk="1" hangingPunct="1"/>
            <a:r>
              <a:rPr lang="en-US" sz="2400"/>
              <a:t>Draw up articles of partnership</a:t>
            </a:r>
          </a:p>
          <a:p>
            <a:pPr lvl="1" eaLnBrk="1" hangingPunct="1"/>
            <a:r>
              <a:rPr lang="en-US" sz="2800"/>
              <a:t>Involuntary formation</a:t>
            </a:r>
            <a:r>
              <a:rPr lang="en-US" sz="2800">
                <a:sym typeface="Wingdings" pitchFamily="2" charset="2"/>
              </a:rPr>
              <a:t></a:t>
            </a:r>
            <a:endParaRPr lang="en-US" sz="280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92875"/>
            <a:ext cx="762000" cy="365125"/>
          </a:xfrm>
        </p:spPr>
        <p:txBody>
          <a:bodyPr/>
          <a:lstStyle/>
          <a:p>
            <a:fld id="{F24CA853-D4C0-4DB7-9A19-22BF3144B63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0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0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0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883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20-</a:t>
            </a:r>
            <a:fld id="{E13318E2-F355-499E-822C-25F08A1BAFE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40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/>
              <a:t>Governed by the Uniform Partnership Act (UPA)</a:t>
            </a:r>
          </a:p>
          <a:p>
            <a:pPr lvl="1" eaLnBrk="1" hangingPunct="1"/>
            <a:r>
              <a:rPr lang="en-US"/>
              <a:t>Adopted in 49 states</a:t>
            </a:r>
          </a:p>
          <a:p>
            <a:pPr lvl="1" eaLnBrk="1" hangingPunct="1"/>
            <a:r>
              <a:rPr lang="en-US"/>
              <a:t>In absence of a partnership agreement, UPA controls</a:t>
            </a:r>
          </a:p>
          <a:p>
            <a:pPr lvl="1" eaLnBrk="1" hangingPunct="1"/>
            <a:r>
              <a:rPr lang="en-US"/>
              <a:t>Revised Uniform Partnership Act (1994)—adopted in nine states</a:t>
            </a:r>
          </a:p>
        </p:txBody>
      </p:sp>
      <p:sp>
        <p:nvSpPr>
          <p:cNvPr id="14008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Partnerships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92875"/>
            <a:ext cx="762000" cy="365125"/>
          </a:xfrm>
        </p:spPr>
        <p:txBody>
          <a:bodyPr/>
          <a:lstStyle/>
          <a:p>
            <a:fld id="{F24CA853-D4C0-4DB7-9A19-22BF3144B637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0835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20-</a:t>
            </a:r>
            <a:fld id="{3A3BF793-24A5-47B6-A436-8EEE736454F2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/>
              <a:t>Partnership Formation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734300" cy="4572000"/>
          </a:xfrm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dirty="0"/>
              <a:t>Involuntary Formation:  By Implication</a:t>
            </a:r>
          </a:p>
          <a:p>
            <a:pPr lvl="1" eaLnBrk="1" hangingPunct="1"/>
            <a:r>
              <a:rPr lang="en-US" dirty="0"/>
              <a:t>Sharing of profits</a:t>
            </a:r>
          </a:p>
          <a:p>
            <a:pPr lvl="1" eaLnBrk="1" hangingPunct="1"/>
            <a:r>
              <a:rPr lang="en-US" dirty="0"/>
              <a:t>Constitutes prima facie evidence that a partnership exists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92875"/>
            <a:ext cx="762000" cy="365125"/>
          </a:xfrm>
        </p:spPr>
        <p:txBody>
          <a:bodyPr/>
          <a:lstStyle/>
          <a:p>
            <a:fld id="{F24CA853-D4C0-4DB7-9A19-22BF3144B637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4931" grpId="0" build="p" bldLvl="3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6130</TotalTime>
  <Words>1255</Words>
  <Application>Microsoft Macintosh PowerPoint</Application>
  <PresentationFormat>On-screen Show (4:3)</PresentationFormat>
  <Paragraphs>247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Impact</vt:lpstr>
      <vt:lpstr>Wingdings</vt:lpstr>
      <vt:lpstr>Office Theme</vt:lpstr>
      <vt:lpstr>Introduction </vt:lpstr>
      <vt:lpstr>Sole Proprietorships</vt:lpstr>
      <vt:lpstr>Sole Proprietorships</vt:lpstr>
      <vt:lpstr>Sole Proprietorships</vt:lpstr>
      <vt:lpstr>Sole Proprietorships</vt:lpstr>
      <vt:lpstr>Sole Proprietorships</vt:lpstr>
      <vt:lpstr>Partnerships</vt:lpstr>
      <vt:lpstr>Partnerships</vt:lpstr>
      <vt:lpstr>Partnership Formation</vt:lpstr>
      <vt:lpstr>Partnership Funding</vt:lpstr>
      <vt:lpstr>Partnerships</vt:lpstr>
      <vt:lpstr>Limited Liability Companies</vt:lpstr>
      <vt:lpstr>Limited Liability Companies</vt:lpstr>
      <vt:lpstr>Limited Liability Companies</vt:lpstr>
      <vt:lpstr>Limited Liability Companies</vt:lpstr>
      <vt:lpstr>Limited Liability Companies</vt:lpstr>
      <vt:lpstr>Limited Liability Companies</vt:lpstr>
      <vt:lpstr>Limited Liability Companies</vt:lpstr>
      <vt:lpstr>Limited Liability Companies</vt:lpstr>
      <vt:lpstr>Limited Liability Companies</vt:lpstr>
      <vt:lpstr>Limited Liability Companies</vt:lpstr>
      <vt:lpstr>Limited Liability Companies</vt:lpstr>
      <vt:lpstr>Limited Liability Companies</vt:lpstr>
      <vt:lpstr>Franchises</vt:lpstr>
      <vt:lpstr>Franchises</vt:lpstr>
      <vt:lpstr>Franchises</vt:lpstr>
      <vt:lpstr>Franchises</vt:lpstr>
      <vt:lpstr>Franchises</vt:lpstr>
      <vt:lpstr>Franchises</vt:lpstr>
      <vt:lpstr>Franchises</vt:lpstr>
      <vt:lpstr>Franchises</vt:lpstr>
      <vt:lpstr>Franchises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Joseph Zavaleta</dc:creator>
  <cp:lastModifiedBy>Spurling, Mark</cp:lastModifiedBy>
  <cp:revision>577</cp:revision>
  <dcterms:created xsi:type="dcterms:W3CDTF">2012-11-29T00:57:03Z</dcterms:created>
  <dcterms:modified xsi:type="dcterms:W3CDTF">2020-04-06T22:43:16Z</dcterms:modified>
</cp:coreProperties>
</file>