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2" r:id="rId23"/>
    <p:sldId id="323" r:id="rId24"/>
    <p:sldId id="324" r:id="rId25"/>
    <p:sldId id="285" r:id="rId26"/>
    <p:sldId id="325" r:id="rId27"/>
    <p:sldId id="326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09" r:id="rId40"/>
    <p:sldId id="340" r:id="rId41"/>
    <p:sldId id="342" r:id="rId42"/>
    <p:sldId id="343" r:id="rId43"/>
    <p:sldId id="344" r:id="rId44"/>
    <p:sldId id="345" r:id="rId45"/>
    <p:sldId id="34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622"/>
    <a:srgbClr val="9E3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 autoAdjust="0"/>
    <p:restoredTop sz="94660"/>
  </p:normalViewPr>
  <p:slideViewPr>
    <p:cSldViewPr>
      <p:cViewPr varScale="1">
        <p:scale>
          <a:sx n="113" d="100"/>
          <a:sy n="113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174C-A04B-48C5-8E50-8E906FEBE680}" type="datetimeFigureOut">
              <a:rPr lang="en-US" smtClean="0"/>
              <a:pPr/>
              <a:t>6/4/20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52F6-D9E2-4AD4-A5BD-E8A916B5A4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2A035-31DC-4266-9AEA-FE85BF5E7D0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30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ABFB7-C5C8-4C1B-A767-09822561FC8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8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48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7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6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45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24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47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19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10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1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2A035-31DC-4266-9AEA-FE85BF5E7D0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6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0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23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24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76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A132-47FA-4865-AF96-129A02134654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7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18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42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64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44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4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2A035-31DC-4266-9AEA-FE85BF5E7D0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09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57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51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25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55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51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18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4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2A035-31DC-4266-9AEA-FE85BF5E7D06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8CF92-9043-4744-ADE9-F7C97DC1A7C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7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493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468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14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12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672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C685-50A8-4B19-971F-FAE5F73FBC97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7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3A449-C31E-4A0D-B0D1-753F0D8E16D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1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385B4-723F-4A61-805C-C8793FCDC842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385B4-723F-4A61-805C-C8793FCDC84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3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31C37-1F40-4DF5-88D5-5F48992D776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0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59E06-649A-4D00-9996-1CA0D03316A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87433"/>
            <a:ext cx="7315200" cy="1295400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tx1"/>
                </a:solidFill>
                <a:effectLst>
                  <a:outerShdw blurRad="50800" dist="12700" algn="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95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b="28167"/>
          <a:stretch>
            <a:fillRect/>
          </a:stretch>
        </p:blipFill>
        <p:spPr bwMode="auto">
          <a:xfrm>
            <a:off x="0" y="2439400"/>
            <a:ext cx="9144000" cy="236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7375" b="26990"/>
          <a:stretch>
            <a:fillRect/>
          </a:stretch>
        </p:blipFill>
        <p:spPr bwMode="auto">
          <a:xfrm>
            <a:off x="0" y="685800"/>
            <a:ext cx="9144000" cy="186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666" t="85275" r="2500" b="2808"/>
          <a:stretch>
            <a:fillRect/>
          </a:stretch>
        </p:blipFill>
        <p:spPr bwMode="auto">
          <a:xfrm>
            <a:off x="0" y="2514600"/>
            <a:ext cx="830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 l="1261" t="7540" r="2784" b="12311"/>
          <a:stretch>
            <a:fillRect/>
          </a:stretch>
        </p:blipFill>
        <p:spPr bwMode="auto">
          <a:xfrm>
            <a:off x="8001000" y="2492828"/>
            <a:ext cx="1143000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5" cstate="print"/>
          <a:srcRect b="36680"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522889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62484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7"/>
          <p:cNvPicPr>
            <a:picLocks noChangeAspect="1" noChangeArrowheads="1"/>
          </p:cNvPicPr>
          <p:nvPr userDrawn="1"/>
        </p:nvPicPr>
        <p:blipFill>
          <a:blip r:embed="rId6" cstate="print"/>
          <a:srcRect t="34666" r="60000" b="36039"/>
          <a:stretch>
            <a:fillRect/>
          </a:stretch>
        </p:blipFill>
        <p:spPr bwMode="auto">
          <a:xfrm>
            <a:off x="0" y="4648200"/>
            <a:ext cx="9144000" cy="16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340" y="0"/>
            <a:ext cx="9144000" cy="1447800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defRPr sz="4800" b="0">
                <a:latin typeface="Impact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buClr>
                <a:schemeClr val="accent6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 sz="3400" i="1">
                <a:latin typeface="+mj-lt"/>
              </a:defRPr>
            </a:lvl2pPr>
            <a:lvl3pPr>
              <a:spcBef>
                <a:spcPts val="0"/>
              </a:spcBef>
              <a:defRPr sz="3200">
                <a:latin typeface="+mj-lt"/>
              </a:defRPr>
            </a:lvl3pPr>
            <a:lvl4pPr>
              <a:defRPr sz="3200">
                <a:latin typeface="+mj-lt"/>
              </a:defRPr>
            </a:lvl4pPr>
            <a:lvl5pPr>
              <a:defRPr sz="3200">
                <a:latin typeface="+mj-l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024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EAD696"/>
                </a:solidFill>
                <a:latin typeface="+mj-lt"/>
              </a:defRPr>
            </a:lvl1pPr>
          </a:lstStyle>
          <a:p>
            <a:fld id="{F24CA853-D4C0-4DB7-9A19-22BF3144B6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"/>
            <a:ext cx="9144000" cy="147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035A-F745-46D9-BCF9-6F8B3E5B03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 t="43200" b="13600"/>
          <a:stretch>
            <a:fillRect/>
          </a:stretch>
        </p:blipFill>
        <p:spPr bwMode="auto">
          <a:xfrm>
            <a:off x="0" y="1355148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 t="43200" b="13600"/>
          <a:stretch>
            <a:fillRect/>
          </a:stretch>
        </p:blipFill>
        <p:spPr bwMode="auto">
          <a:xfrm>
            <a:off x="0" y="6324600"/>
            <a:ext cx="9144000" cy="16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0" y="6534477"/>
            <a:ext cx="518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A38F60"/>
                </a:solidFill>
                <a:latin typeface="Arial" pitchFamily="34" charset="0"/>
                <a:cs typeface="Arial" pitchFamily="34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A38F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4592"/>
            <a:ext cx="9144000" cy="1429407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The Basis of Tort Law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Doing business today involves risks, both legal and financial.</a:t>
            </a:r>
          </a:p>
          <a:p>
            <a:pPr>
              <a:lnSpc>
                <a:spcPct val="90000"/>
              </a:lnSpc>
            </a:pPr>
            <a:r>
              <a:rPr lang="en-US" dirty="0"/>
              <a:t>Purpose of Tort Law.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tort is a civil injury designed to provide a remedy (damages) for injury to a protected interest.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Intentional Infliction of Emotional Distress.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intentional act that is: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Extreme and outrageous, that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Results in severe emotional distress in another.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Most courts require some physical symptom or illness.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Defamation.</a:t>
            </a:r>
          </a:p>
          <a:p>
            <a:pPr lvl="1"/>
            <a:r>
              <a:rPr lang="en-US" dirty="0"/>
              <a:t>Wrongfully hurting a person’s good reputation.</a:t>
            </a:r>
          </a:p>
          <a:p>
            <a:pPr lvl="1"/>
            <a:r>
              <a:rPr lang="en-US" dirty="0"/>
              <a:t>Law imposes duty to refrain from making false statements of fact about others.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Orally breaching this duty is </a:t>
            </a:r>
            <a:r>
              <a:rPr lang="en-US" u="sng" dirty="0"/>
              <a:t>slander</a:t>
            </a:r>
            <a:r>
              <a:rPr lang="en-US" dirty="0"/>
              <a:t>; breaching it in print or media (and internet) is </a:t>
            </a:r>
            <a:r>
              <a:rPr lang="en-US" u="sng" dirty="0"/>
              <a:t>libel</a:t>
            </a:r>
            <a:r>
              <a:rPr lang="en-US" dirty="0"/>
              <a:t>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Defamation.</a:t>
            </a:r>
          </a:p>
          <a:p>
            <a:pPr lvl="1"/>
            <a:r>
              <a:rPr lang="en-US" dirty="0"/>
              <a:t>Published statement must be a </a:t>
            </a:r>
            <a:r>
              <a:rPr lang="en-US" u="sng" dirty="0"/>
              <a:t>fact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Opinions are protected speech under the First Amendment, and not actionable.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Defamation.</a:t>
            </a:r>
          </a:p>
          <a:p>
            <a:pPr lvl="1"/>
            <a:r>
              <a:rPr lang="en-US" dirty="0"/>
              <a:t>Publication Requirement.</a:t>
            </a:r>
          </a:p>
          <a:p>
            <a:pPr lvl="2"/>
            <a:r>
              <a:rPr lang="en-US" dirty="0"/>
              <a:t>Basis of  defamation is the “publication” of a false statement that holds an individual up to hatred, contempt or ridicule in the community. </a:t>
            </a:r>
          </a:p>
          <a:p>
            <a:pPr lvl="2"/>
            <a:r>
              <a:rPr lang="en-US" dirty="0"/>
              <a:t>Publication requires communication to a 3</a:t>
            </a:r>
            <a:r>
              <a:rPr lang="en-US" baseline="30000" dirty="0"/>
              <a:t>rd</a:t>
            </a:r>
            <a:r>
              <a:rPr lang="en-US" dirty="0"/>
              <a:t> party.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Defamation.</a:t>
            </a:r>
          </a:p>
          <a:p>
            <a:pPr lvl="1"/>
            <a:r>
              <a:rPr lang="en-US" dirty="0"/>
              <a:t>Damages for </a:t>
            </a:r>
            <a:r>
              <a:rPr lang="en-US" u="sng" dirty="0"/>
              <a:t>Libel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General Damages are presumed; Plaintiff does not have to show actual injury.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General damages include compensation for disgrace, dishonor, humiliation, injury to reputation and emotional distress.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300" dirty="0"/>
              <a:t>Defamation.</a:t>
            </a:r>
          </a:p>
          <a:p>
            <a:pPr lvl="1">
              <a:lnSpc>
                <a:spcPct val="120000"/>
              </a:lnSpc>
            </a:pPr>
            <a:r>
              <a:rPr lang="en-US" sz="3900" dirty="0"/>
              <a:t>Damages for </a:t>
            </a:r>
            <a:r>
              <a:rPr lang="en-US" sz="3900" u="sng" dirty="0"/>
              <a:t>Slander</a:t>
            </a:r>
            <a:r>
              <a:rPr lang="en-US" sz="3900" dirty="0"/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General Rule: Plaintiff must prove “special damages” (actual economic loss) to prevail for slander.</a:t>
            </a:r>
          </a:p>
          <a:p>
            <a:pPr lvl="2">
              <a:lnSpc>
                <a:spcPct val="120000"/>
              </a:lnSpc>
            </a:pPr>
            <a:r>
              <a:rPr lang="en-US" u="sng" dirty="0"/>
              <a:t>Exception:</a:t>
            </a:r>
            <a:r>
              <a:rPr lang="en-US" dirty="0"/>
              <a:t> Slander Per Se. No proof of damages: loathsome disease,  business improprieties, serious crime, or unchaste woman. 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Defenses to Defamation.</a:t>
            </a:r>
          </a:p>
          <a:p>
            <a:pPr lvl="1"/>
            <a:r>
              <a:rPr lang="en-US" sz="3600" dirty="0"/>
              <a:t>Truth is generally an absolute defense.</a:t>
            </a:r>
          </a:p>
          <a:p>
            <a:pPr lvl="1"/>
            <a:r>
              <a:rPr lang="en-US" sz="3600" dirty="0"/>
              <a:t>Privileged (or Immune) Speech.</a:t>
            </a:r>
          </a:p>
          <a:p>
            <a:pPr lvl="2"/>
            <a:r>
              <a:rPr lang="en-US" u="sng" dirty="0"/>
              <a:t>Absolute</a:t>
            </a:r>
            <a:r>
              <a:rPr lang="en-US" dirty="0"/>
              <a:t>: judicial &amp; legislative proceedings.</a:t>
            </a:r>
          </a:p>
          <a:p>
            <a:pPr lvl="2"/>
            <a:r>
              <a:rPr lang="en-US" u="sng" dirty="0"/>
              <a:t>Qualified</a:t>
            </a:r>
            <a:r>
              <a:rPr lang="en-US" dirty="0"/>
              <a:t>: Employee Evaluations.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Defenses to Defamation.</a:t>
            </a:r>
          </a:p>
          <a:p>
            <a:pPr lvl="1"/>
            <a:r>
              <a:rPr lang="en-US" dirty="0"/>
              <a:t>Public Figures:</a:t>
            </a:r>
          </a:p>
          <a:p>
            <a:pPr lvl="2"/>
            <a:r>
              <a:rPr lang="en-US" dirty="0"/>
              <a:t>Exercise substantial governmental power or are otherwise in the public limelight.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To prevail, they must show “</a:t>
            </a:r>
            <a:r>
              <a:rPr lang="en-US" u="sng" dirty="0"/>
              <a:t>actual malice</a:t>
            </a:r>
            <a:r>
              <a:rPr lang="en-US" dirty="0"/>
              <a:t>”, i.e., the statement was made with either knowledge of falsity or reckless disregard for the truth.</a:t>
            </a:r>
            <a:endParaRPr lang="en-US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Invasion of the Right to Privacy.</a:t>
            </a:r>
          </a:p>
          <a:p>
            <a:pPr lvl="1"/>
            <a:r>
              <a:rPr lang="en-US" dirty="0"/>
              <a:t>Every person has a fundamental right to freedom from public scrutiny, such as:</a:t>
            </a:r>
          </a:p>
          <a:p>
            <a:pPr lvl="2"/>
            <a:r>
              <a:rPr lang="en-US" sz="3000" dirty="0"/>
              <a:t>Appropriation of Identity.</a:t>
            </a:r>
          </a:p>
          <a:p>
            <a:pPr lvl="2"/>
            <a:r>
              <a:rPr lang="en-US" sz="3000" dirty="0"/>
              <a:t>Intrusion on Individual’s Affairs or Seclusion.</a:t>
            </a:r>
          </a:p>
          <a:p>
            <a:pPr lvl="2"/>
            <a:r>
              <a:rPr lang="en-US" sz="3000" dirty="0"/>
              <a:t>False Light.</a:t>
            </a:r>
          </a:p>
          <a:p>
            <a:pPr lvl="2"/>
            <a:r>
              <a:rPr lang="en-US" sz="3000" dirty="0"/>
              <a:t>Public Disclosure of Private Facts.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Appropriation.</a:t>
            </a:r>
            <a:endParaRPr lang="en-US" sz="3000" dirty="0"/>
          </a:p>
          <a:p>
            <a:pPr lvl="1"/>
            <a:r>
              <a:rPr lang="en-US" dirty="0"/>
              <a:t>Use of another’s name, likeness or other identifying characteristic for commercial purposes without the owner’s consent.</a:t>
            </a:r>
          </a:p>
          <a:p>
            <a:pPr lvl="1"/>
            <a:r>
              <a:rPr lang="en-US" dirty="0"/>
              <a:t>Issues:</a:t>
            </a:r>
          </a:p>
          <a:p>
            <a:pPr lvl="2"/>
            <a:r>
              <a:rPr lang="en-US" dirty="0"/>
              <a:t>Degree of Likeness.</a:t>
            </a:r>
          </a:p>
          <a:p>
            <a:pPr lvl="2"/>
            <a:r>
              <a:rPr lang="en-US" dirty="0"/>
              <a:t>Right of Publicity as a Property Right.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4592"/>
            <a:ext cx="9144000" cy="14294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Basis of Tort Law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200" dirty="0"/>
              <a:t>Damages Available in Tort Actions.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Compensatory: reimburse plaintiff for actual losses.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Economic: quantifiable losses, such as medical expenses, lost wages, and benefits.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Non-Economic: non-monetary, such as pain and suffering, reputation.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Fraudulent Misrepresentation.</a:t>
            </a:r>
            <a:endParaRPr lang="en-US" sz="3000" dirty="0"/>
          </a:p>
          <a:p>
            <a:pPr lvl="1">
              <a:lnSpc>
                <a:spcPts val="4000"/>
              </a:lnSpc>
            </a:pPr>
            <a:r>
              <a:rPr lang="en-US" dirty="0"/>
              <a:t>Elements:</a:t>
            </a:r>
          </a:p>
          <a:p>
            <a:pPr lvl="2">
              <a:lnSpc>
                <a:spcPts val="4000"/>
              </a:lnSpc>
            </a:pPr>
            <a:r>
              <a:rPr lang="en-US" dirty="0"/>
              <a:t>Misrepresentation of material fact;</a:t>
            </a:r>
          </a:p>
          <a:p>
            <a:pPr lvl="2">
              <a:lnSpc>
                <a:spcPts val="4000"/>
              </a:lnSpc>
            </a:pPr>
            <a:r>
              <a:rPr lang="en-US" dirty="0"/>
              <a:t>Intent to induce another to rely;</a:t>
            </a:r>
          </a:p>
          <a:p>
            <a:pPr lvl="2">
              <a:lnSpc>
                <a:spcPts val="4000"/>
              </a:lnSpc>
            </a:pPr>
            <a:r>
              <a:rPr lang="en-US" dirty="0"/>
              <a:t>Justifiable reliance by innocent party;</a:t>
            </a:r>
          </a:p>
          <a:p>
            <a:pPr lvl="2">
              <a:lnSpc>
                <a:spcPts val="4000"/>
              </a:lnSpc>
            </a:pPr>
            <a:r>
              <a:rPr lang="en-US" dirty="0"/>
              <a:t>Damages as a result of reliance;</a:t>
            </a:r>
          </a:p>
          <a:p>
            <a:pPr lvl="2">
              <a:lnSpc>
                <a:spcPts val="4000"/>
              </a:lnSpc>
            </a:pPr>
            <a:r>
              <a:rPr lang="en-US" dirty="0"/>
              <a:t>Causal connection.</a:t>
            </a:r>
          </a:p>
          <a:p>
            <a:pPr lvl="1">
              <a:lnSpc>
                <a:spcPts val="4000"/>
              </a:lnSpc>
            </a:pPr>
            <a:r>
              <a:rPr lang="en-US" dirty="0"/>
              <a:t>Distinguish Fact vs. Opinion (not puffery).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Abusive or Frivolous Litigation.</a:t>
            </a:r>
            <a:endParaRPr lang="en-US" sz="3000" dirty="0"/>
          </a:p>
          <a:p>
            <a:pPr lvl="1"/>
            <a:r>
              <a:rPr lang="en-US" dirty="0"/>
              <a:t>Generally, each of us has the right to sue when we have been legally injured.</a:t>
            </a:r>
          </a:p>
          <a:p>
            <a:pPr lvl="1"/>
            <a:r>
              <a:rPr lang="en-US" dirty="0"/>
              <a:t>Torts related to abusive or frivolous litigation include:</a:t>
            </a:r>
          </a:p>
          <a:p>
            <a:pPr lvl="2"/>
            <a:r>
              <a:rPr lang="en-US" dirty="0"/>
              <a:t>Malicious prosecution, and</a:t>
            </a:r>
          </a:p>
          <a:p>
            <a:pPr lvl="2"/>
            <a:r>
              <a:rPr lang="en-US" dirty="0"/>
              <a:t>Abuse of process.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Property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u="sng" dirty="0"/>
              <a:t>Trespass to Land</a:t>
            </a:r>
            <a:r>
              <a:rPr lang="en-US" dirty="0"/>
              <a:t> </a:t>
            </a:r>
            <a:r>
              <a:rPr lang="en-US" sz="3600" dirty="0"/>
              <a:t>occurs when a person, without permission: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/>
              <a:t>Physically enters onto, above or below the surface of another’s land; or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Causes anything to enter onto the land; or</a:t>
            </a:r>
          </a:p>
          <a:p>
            <a:pPr lvl="1">
              <a:lnSpc>
                <a:spcPts val="4000"/>
              </a:lnSpc>
            </a:pPr>
            <a:r>
              <a:rPr lang="en-US" dirty="0"/>
              <a:t>Remains, or permits anything to remain, on the land.  Defenses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Property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Trespass to Land</a:t>
            </a:r>
            <a:endParaRPr lang="en-US" dirty="0"/>
          </a:p>
          <a:p>
            <a:pPr lvl="1"/>
            <a:r>
              <a:rPr lang="en-US" sz="3600" u="sng" dirty="0"/>
              <a:t>Defenses </a:t>
            </a:r>
            <a:r>
              <a:rPr lang="en-US" sz="3600" dirty="0"/>
              <a:t>to Trespass to Land: Trespass is necessary, or trespasser is a licensee.</a:t>
            </a:r>
          </a:p>
          <a:p>
            <a:r>
              <a:rPr lang="en-US" u="sng" dirty="0"/>
              <a:t>Trespass to Personal Property</a:t>
            </a:r>
            <a:r>
              <a:rPr lang="en-US" dirty="0"/>
              <a:t>.</a:t>
            </a:r>
          </a:p>
          <a:p>
            <a:pPr lvl="1"/>
            <a:r>
              <a:rPr lang="en-US" sz="3600" dirty="0"/>
              <a:t>Temporary interference with another’s use or enjoyment of personal property without consent or privilege.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Property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4300" u="sng" dirty="0"/>
              <a:t>Conversion.</a:t>
            </a:r>
          </a:p>
          <a:p>
            <a:pPr lvl="1">
              <a:lnSpc>
                <a:spcPts val="3500"/>
              </a:lnSpc>
            </a:pPr>
            <a:r>
              <a:rPr lang="en-US" sz="3600" dirty="0"/>
              <a:t>Wrongful possession or use of property without permission.  Permanency.</a:t>
            </a:r>
          </a:p>
          <a:p>
            <a:r>
              <a:rPr lang="en-US" sz="4300" dirty="0"/>
              <a:t>Disparagement of Property.</a:t>
            </a:r>
          </a:p>
          <a:p>
            <a:pPr lvl="1">
              <a:lnSpc>
                <a:spcPts val="3500"/>
              </a:lnSpc>
            </a:pPr>
            <a:r>
              <a:rPr lang="en-US" dirty="0"/>
              <a:t>Slander of Quality: publication of false information about another’s product/service (commercial libel).</a:t>
            </a:r>
          </a:p>
          <a:p>
            <a:pPr lvl="1">
              <a:lnSpc>
                <a:spcPts val="3500"/>
              </a:lnSpc>
            </a:pPr>
            <a:r>
              <a:rPr lang="en-US" dirty="0"/>
              <a:t>Slander of Title: publication falsely denies or casts doubt on another’s legal ownership of property, resulting in financial loss.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/>
          <a:lstStyle/>
          <a:p>
            <a:r>
              <a:rPr lang="en-US" dirty="0"/>
              <a:t>Tortfeasor does not </a:t>
            </a:r>
            <a:r>
              <a:rPr lang="en-US" i="1" dirty="0"/>
              <a:t>intend </a:t>
            </a:r>
            <a:r>
              <a:rPr lang="en-US" dirty="0"/>
              <a:t>the consequences of the act or believes they will occur.</a:t>
            </a:r>
          </a:p>
          <a:p>
            <a:pPr lvl="1"/>
            <a:r>
              <a:rPr lang="en-US" dirty="0"/>
              <a:t>Actor’s careless conduct merely creates a reasonably </a:t>
            </a:r>
            <a:r>
              <a:rPr lang="en-US" u="sng" dirty="0"/>
              <a:t>foreseeable</a:t>
            </a:r>
            <a:r>
              <a:rPr lang="en-US" dirty="0"/>
              <a:t> risk of injury.  </a:t>
            </a:r>
            <a:r>
              <a:rPr lang="en-US" dirty="0">
                <a:sym typeface="Wingdings" pitchFamily="2" charset="2"/>
              </a:rPr>
              <a:t>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/>
          <a:lstStyle/>
          <a:p>
            <a:r>
              <a:rPr lang="en-US" dirty="0"/>
              <a:t>Four-Step Analysis:</a:t>
            </a:r>
          </a:p>
          <a:p>
            <a:pPr lvl="1">
              <a:lnSpc>
                <a:spcPct val="90000"/>
              </a:lnSpc>
            </a:pPr>
            <a:r>
              <a:rPr lang="en-US" sz="3600" u="sng" dirty="0"/>
              <a:t>Duty</a:t>
            </a:r>
            <a:r>
              <a:rPr lang="en-US" sz="3600" dirty="0"/>
              <a:t>: Defendant owed Plaintiff a duty of care;</a:t>
            </a:r>
          </a:p>
          <a:p>
            <a:pPr lvl="1">
              <a:lnSpc>
                <a:spcPct val="90000"/>
              </a:lnSpc>
            </a:pPr>
            <a:r>
              <a:rPr lang="en-US" sz="3600" u="sng" dirty="0"/>
              <a:t>Breach</a:t>
            </a:r>
            <a:r>
              <a:rPr lang="en-US" sz="3600" dirty="0"/>
              <a:t>: Defendant breached that duty;</a:t>
            </a:r>
          </a:p>
          <a:p>
            <a:pPr lvl="1">
              <a:lnSpc>
                <a:spcPct val="90000"/>
              </a:lnSpc>
            </a:pPr>
            <a:r>
              <a:rPr lang="en-US" sz="3600" u="sng" dirty="0"/>
              <a:t>Causation</a:t>
            </a:r>
            <a:r>
              <a:rPr lang="en-US" sz="3600" dirty="0"/>
              <a:t>: Defendant’s breach caused the injury;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3600" u="sng" dirty="0"/>
              <a:t>Damages</a:t>
            </a:r>
            <a:r>
              <a:rPr lang="en-US" sz="3600" dirty="0"/>
              <a:t>: Plaintiff suffered legal injury.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/>
          <a:lstStyle/>
          <a:p>
            <a:r>
              <a:rPr lang="en-US" dirty="0"/>
              <a:t>Duty of Care and Breach.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Defendant owes duty to protect Plaintiff from </a:t>
            </a:r>
            <a:r>
              <a:rPr lang="en-US" i="1" dirty="0"/>
              <a:t>foreseeable</a:t>
            </a:r>
            <a:r>
              <a:rPr lang="en-US" dirty="0"/>
              <a:t> risks that he knew or </a:t>
            </a:r>
            <a:r>
              <a:rPr lang="en-US" i="1" dirty="0"/>
              <a:t>should have known about.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Reasonable Person Standard. A foreseeable risk is one in which the reasonable person would anticipate and guard against 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/>
          <a:lstStyle/>
          <a:p>
            <a:r>
              <a:rPr lang="en-US" dirty="0"/>
              <a:t>Duty of Care and Breach.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Duty of Landowners.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Duty to Warn Business Invitees of Foreseeable Risks (knew or should have known).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Duty to discover and remove hidden dangers that might injure invitees.</a:t>
            </a:r>
          </a:p>
          <a:p>
            <a:pPr lvl="2">
              <a:lnSpc>
                <a:spcPct val="90000"/>
              </a:lnSpc>
            </a:pPr>
            <a:r>
              <a:rPr lang="en-US" sz="3000" u="sng" dirty="0"/>
              <a:t>EXCEPTION</a:t>
            </a:r>
            <a:r>
              <a:rPr lang="en-US" sz="3000" dirty="0"/>
              <a:t>:  Obvious Risks.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/>
          <a:lstStyle/>
          <a:p>
            <a:r>
              <a:rPr lang="en-US" dirty="0"/>
              <a:t>Duty of Care and Breach.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Duty of Professionals.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Professionals may owe higher duty of care based on special education, skill or intelligence.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Breach of duty is called professional malpractice.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4592"/>
            <a:ext cx="9144000" cy="14294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Basis of Tort Law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200" dirty="0"/>
              <a:t>Damages Available in Tort Actions.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Punitive: punish the wrongdoer.  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Appropriate when defendant’s actions were particularly egregious (actions were intentional or grossly negligent).</a:t>
            </a:r>
          </a:p>
          <a:p>
            <a:pPr lvl="1">
              <a:lnSpc>
                <a:spcPct val="90000"/>
              </a:lnSpc>
            </a:pPr>
            <a:r>
              <a:rPr lang="en-US" sz="3600" b="1" cap="small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Hamlin v. Hampton Lumber Mills, Inc.  (2011).  </a:t>
            </a:r>
            <a:r>
              <a:rPr lang="en-US" sz="3200" i="0" dirty="0"/>
              <a:t>What is the formula the court used to determine the fairness of the punitive damages?</a:t>
            </a:r>
            <a:endParaRPr lang="en-US" sz="3600" i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/>
          <a:lstStyle/>
          <a:p>
            <a:r>
              <a:rPr lang="en-US" dirty="0"/>
              <a:t>Causation.</a:t>
            </a:r>
          </a:p>
          <a:p>
            <a:pPr lvl="1"/>
            <a:r>
              <a:rPr lang="en-US" dirty="0"/>
              <a:t>Even though a tortfeasor owes a duty of care and breaches the duty of care, the act must have </a:t>
            </a:r>
            <a:r>
              <a:rPr lang="en-US" i="1" u="sng" dirty="0"/>
              <a:t>caused</a:t>
            </a:r>
            <a:r>
              <a:rPr lang="en-US" dirty="0"/>
              <a:t> the Plaintiff’s injuries. </a:t>
            </a:r>
          </a:p>
          <a:p>
            <a:pPr lvl="1"/>
            <a:r>
              <a:rPr lang="en-US" dirty="0"/>
              <a:t>Causation is both:</a:t>
            </a:r>
          </a:p>
          <a:p>
            <a:pPr lvl="2"/>
            <a:r>
              <a:rPr lang="en-US" dirty="0"/>
              <a:t>Causation in Fact, and</a:t>
            </a:r>
          </a:p>
          <a:p>
            <a:pPr lvl="2"/>
            <a:r>
              <a:rPr lang="en-US" dirty="0"/>
              <a:t>Proximate Cause.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/>
          <a:lstStyle/>
          <a:p>
            <a:r>
              <a:rPr lang="en-US" dirty="0"/>
              <a:t>Causation.</a:t>
            </a:r>
          </a:p>
          <a:p>
            <a:pPr lvl="1"/>
            <a:r>
              <a:rPr lang="en-US" dirty="0"/>
              <a:t>Is there causation in fact?</a:t>
            </a:r>
          </a:p>
          <a:p>
            <a:pPr lvl="2">
              <a:lnSpc>
                <a:spcPts val="4400"/>
              </a:lnSpc>
            </a:pPr>
            <a:r>
              <a:rPr lang="en-US" dirty="0"/>
              <a:t>Did the injury occur because of the Defendant’s act, or would the injury have occurred anyway?  </a:t>
            </a:r>
          </a:p>
          <a:p>
            <a:pPr lvl="2">
              <a:lnSpc>
                <a:spcPts val="4400"/>
              </a:lnSpc>
            </a:pPr>
            <a:r>
              <a:rPr lang="en-US" dirty="0"/>
              <a:t>Usually determined by the “but for” test, </a:t>
            </a:r>
            <a:r>
              <a:rPr lang="en-US" i="1" dirty="0"/>
              <a:t>i.e.,</a:t>
            </a:r>
            <a:r>
              <a:rPr lang="en-US" dirty="0"/>
              <a:t> but for the Defendant’s act the injury would not have occurred.  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Causation.</a:t>
            </a:r>
          </a:p>
          <a:p>
            <a:pPr lvl="1"/>
            <a:r>
              <a:rPr lang="en-US" u="sng" dirty="0"/>
              <a:t>Proximate Cause</a:t>
            </a:r>
            <a:r>
              <a:rPr lang="en-US" dirty="0"/>
              <a:t>:  An act is the proximate (or legal) cause of the injury when the causal connection between the act and injury is strong enough to impose liability. </a:t>
            </a:r>
          </a:p>
          <a:p>
            <a:pPr lvl="2"/>
            <a:r>
              <a:rPr lang="en-US" dirty="0"/>
              <a:t>Were the injuries foreseeable?</a:t>
            </a:r>
          </a:p>
          <a:p>
            <a:pPr lvl="2"/>
            <a:r>
              <a:rPr lang="en-US" dirty="0"/>
              <a:t>Judges use proximate cause to limit liability of defendants.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Causation.</a:t>
            </a:r>
          </a:p>
          <a:p>
            <a:pPr lvl="1"/>
            <a:r>
              <a:rPr lang="en-US" u="sng" dirty="0"/>
              <a:t>Proximate Cause.</a:t>
            </a:r>
          </a:p>
          <a:p>
            <a:pPr lvl="2"/>
            <a:r>
              <a:rPr lang="en-US" dirty="0"/>
              <a:t>Proximate cause is limited by foreseeability in the interests of justice and fairness.</a:t>
            </a:r>
          </a:p>
          <a:p>
            <a:pPr lvl="2"/>
            <a:r>
              <a:rPr lang="en-US" dirty="0"/>
              <a:t>Consider the landmark case of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Palsgraf v. Long Island Railroad Co. (1928).</a:t>
            </a:r>
            <a:r>
              <a:rPr lang="en-US" b="1" dirty="0"/>
              <a:t>  </a:t>
            </a:r>
            <a:r>
              <a:rPr lang="en-US" dirty="0"/>
              <a:t>Were the plaintiff’s injuries foreseeable?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Injury Requirement and Damages.</a:t>
            </a:r>
          </a:p>
          <a:p>
            <a:pPr lvl="1"/>
            <a:r>
              <a:rPr lang="en-US" dirty="0"/>
              <a:t>To recover, Plaintiff must show legally recognizable injury.</a:t>
            </a:r>
          </a:p>
          <a:p>
            <a:pPr lvl="1"/>
            <a:r>
              <a:rPr lang="en-US" dirty="0"/>
              <a:t>Compensatory Damages are designed to reimburse Plaintiff for actual losses.</a:t>
            </a:r>
          </a:p>
          <a:p>
            <a:pPr lvl="1"/>
            <a:r>
              <a:rPr lang="en-US" dirty="0"/>
              <a:t>Punitive Damages are designed to punish the tortfeasor and deter others from wrongdoing.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Defenses to Negligence.</a:t>
            </a:r>
          </a:p>
          <a:p>
            <a:pPr lvl="1"/>
            <a:r>
              <a:rPr lang="en-US" sz="3600" dirty="0"/>
              <a:t>Assumption of Risk. </a:t>
            </a:r>
            <a:r>
              <a:rPr lang="en-US" sz="3600" dirty="0">
                <a:sym typeface="Wingdings" pitchFamily="2" charset="2"/>
              </a:rPr>
              <a:t></a:t>
            </a:r>
            <a:endParaRPr lang="en-US" sz="3600" dirty="0"/>
          </a:p>
          <a:p>
            <a:pPr lvl="1"/>
            <a:r>
              <a:rPr lang="en-US" sz="3600" dirty="0"/>
              <a:t>Superseding Intervening Cause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3600" dirty="0"/>
              <a:t>.</a:t>
            </a:r>
          </a:p>
          <a:p>
            <a:pPr lvl="1"/>
            <a:r>
              <a:rPr lang="en-US" sz="3600" dirty="0"/>
              <a:t>Comparative Negligence.</a:t>
            </a:r>
            <a:r>
              <a:rPr lang="en-US" sz="3600" dirty="0">
                <a:sym typeface="Wingdings" pitchFamily="2" charset="2"/>
              </a:rPr>
              <a:t></a:t>
            </a:r>
          </a:p>
          <a:p>
            <a:pPr lvl="1"/>
            <a:r>
              <a:rPr lang="en-US" sz="3600" dirty="0">
                <a:sym typeface="Wingdings" pitchFamily="2" charset="2"/>
              </a:rPr>
              <a:t>Statute of Limitations. 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Defenses to Negligence.</a:t>
            </a:r>
          </a:p>
          <a:p>
            <a:pPr lvl="1"/>
            <a:r>
              <a:rPr lang="en-US" sz="3600" dirty="0"/>
              <a:t>Assumption of Risk.</a:t>
            </a:r>
            <a:endParaRPr lang="en-US" dirty="0"/>
          </a:p>
          <a:p>
            <a:pPr lvl="2"/>
            <a:r>
              <a:rPr lang="en-US" dirty="0"/>
              <a:t>Plaintiff has knowledge of the risk, and voluntarily engages in the act anyway.</a:t>
            </a:r>
          </a:p>
          <a:p>
            <a:pPr lvl="2"/>
            <a:r>
              <a:rPr lang="en-US" dirty="0"/>
              <a:t>Defense can be used by participants, as well as spectators and bystanders.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7085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4300" dirty="0"/>
              <a:t>Defenses to Negligence.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Assumption of Risk.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Assumption of the risk can be express or implied.</a:t>
            </a:r>
          </a:p>
          <a:p>
            <a:pPr marL="1176338" lvl="2" indent="-455613">
              <a:lnSpc>
                <a:spcPct val="110000"/>
              </a:lnSpc>
            </a:pPr>
            <a:r>
              <a:rPr lang="en-US" sz="3900" b="1" i="1" cap="small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Pfenning</a:t>
            </a:r>
            <a:r>
              <a:rPr lang="en-US" sz="3900" b="1" i="1" cap="small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v. Lineman (2010). </a:t>
            </a:r>
            <a:r>
              <a:rPr lang="en-US" sz="3500" dirty="0"/>
              <a:t>Is the driver of a beverage cart a  “participant” at a golfing event?</a:t>
            </a:r>
            <a:endParaRPr lang="en-US" dirty="0"/>
          </a:p>
          <a:p>
            <a:pPr marL="856298" lvl="1" indent="-455613">
              <a:lnSpc>
                <a:spcPct val="110000"/>
              </a:lnSpc>
            </a:pPr>
            <a:r>
              <a:rPr lang="en-US" dirty="0"/>
              <a:t>Generally, courts do not apply assumption of the risk in emergency situations.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Defenses to Negligence.</a:t>
            </a:r>
          </a:p>
          <a:p>
            <a:pPr lvl="1"/>
            <a:r>
              <a:rPr lang="en-US" sz="3600" dirty="0"/>
              <a:t>Superseding Cause. A </a:t>
            </a:r>
            <a:r>
              <a:rPr lang="en-US" sz="3600" u="sng" dirty="0"/>
              <a:t>unforeseeable</a:t>
            </a:r>
            <a:r>
              <a:rPr lang="en-US" sz="3600" dirty="0"/>
              <a:t>, intervening act that breaks the causal link between defendant’s act and plaintiff’s injury, relieving defendant of liability.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294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Basis of Tort Law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Tort Reform.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Tort Reform Goals.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Tort Reform Legislation.</a:t>
            </a:r>
          </a:p>
          <a:p>
            <a:pPr>
              <a:lnSpc>
                <a:spcPct val="90000"/>
              </a:lnSpc>
            </a:pPr>
            <a:r>
              <a:rPr lang="en-US" sz="4200" dirty="0"/>
              <a:t>Classification of Torts.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Intentional Torts.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Unintentional Torts (negligence).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477000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66193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648200"/>
          </a:xfrm>
        </p:spPr>
        <p:txBody>
          <a:bodyPr/>
          <a:lstStyle/>
          <a:p>
            <a:r>
              <a:rPr lang="en-US" dirty="0"/>
              <a:t>Tortfeasor must “</a:t>
            </a:r>
            <a:r>
              <a:rPr lang="en-US" u="sng" dirty="0"/>
              <a:t>intend</a:t>
            </a:r>
            <a:r>
              <a:rPr lang="en-US" dirty="0"/>
              <a:t>” to commit the act, which means:</a:t>
            </a:r>
          </a:p>
          <a:p>
            <a:pPr lvl="1"/>
            <a:r>
              <a:rPr lang="en-US" dirty="0"/>
              <a:t>He intended the consequences of his act; </a:t>
            </a:r>
            <a:r>
              <a:rPr lang="en-US" i="1" u="sng" dirty="0"/>
              <a:t>or</a:t>
            </a:r>
          </a:p>
          <a:p>
            <a:pPr lvl="1"/>
            <a:r>
              <a:rPr lang="en-US" dirty="0"/>
              <a:t>He knew with substantial certainty that certain consequences would result.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Defenses to Negligence.</a:t>
            </a:r>
          </a:p>
          <a:p>
            <a:pPr lvl="1"/>
            <a:r>
              <a:rPr lang="en-US" sz="3600" dirty="0"/>
              <a:t>Comparative Negligence:</a:t>
            </a:r>
            <a:endParaRPr lang="en-US" dirty="0">
              <a:sym typeface="Wingdings" pitchFamily="2" charset="2"/>
            </a:endParaRPr>
          </a:p>
          <a:p>
            <a:pPr marL="914400" lvl="2" indent="0">
              <a:lnSpc>
                <a:spcPts val="4000"/>
              </a:lnSpc>
              <a:buNone/>
            </a:pPr>
            <a:r>
              <a:rPr lang="en-US" dirty="0"/>
              <a:t>Computes liability of Plaintiff and Defendant and apportions damages.</a:t>
            </a:r>
          </a:p>
          <a:p>
            <a:pPr marL="914400" lvl="2" indent="0">
              <a:lnSpc>
                <a:spcPts val="4000"/>
              </a:lnSpc>
              <a:buNone/>
            </a:pPr>
            <a:endParaRPr lang="en-US" dirty="0"/>
          </a:p>
          <a:p>
            <a:pPr marL="914400" lvl="2" indent="0">
              <a:lnSpc>
                <a:spcPts val="4000"/>
              </a:lnSpc>
              <a:buNone/>
            </a:pPr>
            <a:r>
              <a:rPr lang="en-US" sz="3600" dirty="0"/>
              <a:t>Statute of Limitations:</a:t>
            </a:r>
          </a:p>
          <a:p>
            <a:pPr marL="914400" lvl="2" indent="0">
              <a:lnSpc>
                <a:spcPts val="4000"/>
              </a:lnSpc>
              <a:buNone/>
            </a:pPr>
            <a:r>
              <a:rPr lang="en-US" dirty="0"/>
              <a:t>Prescribed time periods within a legal claim must be filed with the court.</a:t>
            </a:r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8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300" dirty="0"/>
              <a:t>Defenses to Negligence.</a:t>
            </a:r>
          </a:p>
          <a:p>
            <a:pPr lvl="1">
              <a:lnSpc>
                <a:spcPct val="120000"/>
              </a:lnSpc>
            </a:pPr>
            <a:r>
              <a:rPr lang="en-US" sz="3900" dirty="0"/>
              <a:t>Comparative Negligence. </a:t>
            </a:r>
          </a:p>
          <a:p>
            <a:pPr lvl="2">
              <a:lnSpc>
                <a:spcPct val="120000"/>
              </a:lnSpc>
            </a:pPr>
            <a:r>
              <a:rPr lang="en-US" sz="3100" u="sng" dirty="0"/>
              <a:t>Modified</a:t>
            </a:r>
            <a:r>
              <a:rPr lang="en-US" sz="3100" dirty="0"/>
              <a:t> Comparative Negligence States: percent of damages caused by plaintiff is subtracted from the total award.</a:t>
            </a:r>
          </a:p>
          <a:p>
            <a:pPr lvl="3">
              <a:lnSpc>
                <a:spcPct val="120000"/>
              </a:lnSpc>
            </a:pPr>
            <a:r>
              <a:rPr lang="en-US" sz="2600" u="sng" dirty="0"/>
              <a:t>50 Percent Rule</a:t>
            </a:r>
            <a:r>
              <a:rPr lang="en-US" sz="2600" dirty="0"/>
              <a:t>: Plaintiff recovers only if liability is less than 50%.</a:t>
            </a:r>
          </a:p>
          <a:p>
            <a:pPr lvl="2">
              <a:lnSpc>
                <a:spcPct val="12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/>
              <a:t>Special Negligence Doctrines and Statutes.</a:t>
            </a:r>
          </a:p>
          <a:p>
            <a:pPr lvl="1"/>
            <a:r>
              <a:rPr lang="en-US" i="1" dirty="0"/>
              <a:t>Res Ipsa Loquitur.</a:t>
            </a:r>
          </a:p>
          <a:p>
            <a:pPr lvl="2"/>
            <a:r>
              <a:rPr lang="en-US" dirty="0"/>
              <a:t>Facts and circumstances create presumption of negligence by Defendant.</a:t>
            </a:r>
          </a:p>
          <a:p>
            <a:pPr lvl="2"/>
            <a:r>
              <a:rPr lang="en-US" dirty="0"/>
              <a:t>Burden of proof shifts to Defendant to show Defendant was not negligent.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/>
              <a:t>Special Negligence Doctrines and Statutes.</a:t>
            </a:r>
          </a:p>
          <a:p>
            <a:pPr lvl="1"/>
            <a:r>
              <a:rPr lang="en-US" dirty="0"/>
              <a:t>Negligence Per Se: Defendant violates a statute designed to protect Plaintiff.</a:t>
            </a:r>
          </a:p>
          <a:p>
            <a:pPr lvl="2"/>
            <a:r>
              <a:rPr lang="en-US" dirty="0"/>
              <a:t>Statute sets out standard of care.</a:t>
            </a:r>
          </a:p>
          <a:p>
            <a:pPr lvl="2"/>
            <a:r>
              <a:rPr lang="en-US" dirty="0"/>
              <a:t>Plaintiff is member of class intended to be protected by statute.</a:t>
            </a:r>
          </a:p>
          <a:p>
            <a:pPr lvl="2"/>
            <a:r>
              <a:rPr lang="en-US" dirty="0"/>
              <a:t>Statute designed to prevent Plaintiff’s injury.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Unintentional Torts: </a:t>
            </a:r>
            <a:r>
              <a:rPr lang="en-US" dirty="0"/>
              <a:t>Negligence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/>
              <a:t>Special Negligence Doctrines and Statutes.</a:t>
            </a:r>
          </a:p>
          <a:p>
            <a:pPr lvl="1"/>
            <a:r>
              <a:rPr lang="en-US" dirty="0"/>
              <a:t>“Danger Invites Rescue.”</a:t>
            </a:r>
          </a:p>
          <a:p>
            <a:pPr lvl="1"/>
            <a:r>
              <a:rPr lang="en-US" dirty="0"/>
              <a:t>Special Negligence Statutes:</a:t>
            </a:r>
          </a:p>
          <a:p>
            <a:pPr marL="1177290" lvl="2" indent="-457200"/>
            <a:r>
              <a:rPr lang="en-US" dirty="0"/>
              <a:t>Good Samaritan Statutes: physicians and medical personnel cannot be sued by victim.</a:t>
            </a:r>
          </a:p>
          <a:p>
            <a:pPr marL="1177290" lvl="2" indent="-457200"/>
            <a:r>
              <a:rPr lang="en-US" dirty="0"/>
              <a:t>Dram Shop Acts.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Strict Liability</a:t>
            </a:r>
            <a:endParaRPr 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/>
              <a:t>Liability </a:t>
            </a:r>
            <a:r>
              <a:rPr lang="en-US" i="1" u="sng" dirty="0"/>
              <a:t>without fault.</a:t>
            </a:r>
          </a:p>
          <a:p>
            <a:r>
              <a:rPr lang="en-US" dirty="0"/>
              <a:t>Abnormally Dangerous Activities.</a:t>
            </a:r>
          </a:p>
          <a:p>
            <a:pPr lvl="1"/>
            <a:r>
              <a:rPr lang="en-US" dirty="0"/>
              <a:t>Ultrahazardous activities involve serious risk of harm to persons or property that cannot be guarded against by exercise of reasonable care.</a:t>
            </a:r>
          </a:p>
          <a:p>
            <a:r>
              <a:rPr lang="en-US" dirty="0"/>
              <a:t>Other Applications of Strict Liability.</a:t>
            </a:r>
          </a:p>
          <a:p>
            <a:pPr lvl="1"/>
            <a:r>
              <a:rPr lang="en-US" dirty="0"/>
              <a:t>Wild animals, and Product Liability.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74076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708525"/>
          </a:xfrm>
        </p:spPr>
        <p:txBody>
          <a:bodyPr/>
          <a:lstStyle/>
          <a:p>
            <a:r>
              <a:rPr lang="en-US" dirty="0"/>
              <a:t>Assault and Battery.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False Imprisonment.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Infliction of Emotional Distress.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Defamation.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Invasion of Privacy.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Business Torts.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6552"/>
            <a:ext cx="8153400" cy="4549611"/>
          </a:xfrm>
        </p:spPr>
        <p:txBody>
          <a:bodyPr/>
          <a:lstStyle/>
          <a:p>
            <a:r>
              <a:rPr lang="en-US" u="sng" dirty="0"/>
              <a:t>Assault and Battery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ASSAULT is an intentional, unexcused act that:</a:t>
            </a:r>
          </a:p>
          <a:p>
            <a:pPr lvl="2"/>
            <a:r>
              <a:rPr lang="en-US" dirty="0"/>
              <a:t>Creates a reasonable apprehension or fear of,</a:t>
            </a:r>
          </a:p>
          <a:p>
            <a:pPr lvl="2"/>
            <a:r>
              <a:rPr lang="en-US" dirty="0"/>
              <a:t>Immediate harmful or offensive contact.</a:t>
            </a:r>
          </a:p>
          <a:p>
            <a:pPr lvl="2"/>
            <a:r>
              <a:rPr lang="en-US" dirty="0"/>
              <a:t>NO CONTACT NECESSARY. 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732" y="1598939"/>
            <a:ext cx="8121868" cy="4754563"/>
          </a:xfrm>
        </p:spPr>
        <p:txBody>
          <a:bodyPr/>
          <a:lstStyle/>
          <a:p>
            <a:r>
              <a:rPr lang="en-US" u="sng" dirty="0"/>
              <a:t>Assault and Battery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BATTERY is the completion of the Assault:</a:t>
            </a:r>
          </a:p>
          <a:p>
            <a:pPr lvl="2"/>
            <a:r>
              <a:rPr lang="en-US" dirty="0"/>
              <a:t>Intentional or Unexcused.</a:t>
            </a:r>
          </a:p>
          <a:p>
            <a:pPr lvl="2"/>
            <a:r>
              <a:rPr lang="en-US" dirty="0"/>
              <a:t>Harmful, Offensive or Unwelcome, Physical Contact.</a:t>
            </a:r>
          </a:p>
          <a:p>
            <a:r>
              <a:rPr lang="en-US" sz="3200" dirty="0"/>
              <a:t>Plaintiff may be compensated for physical and emotional harm.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1959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97" y="1608083"/>
            <a:ext cx="8182303" cy="4518080"/>
          </a:xfrm>
        </p:spPr>
        <p:txBody>
          <a:bodyPr/>
          <a:lstStyle/>
          <a:p>
            <a:r>
              <a:rPr lang="en-US" dirty="0"/>
              <a:t>Defenses to Assault and Battery.</a:t>
            </a:r>
          </a:p>
          <a:p>
            <a:pPr lvl="1"/>
            <a:r>
              <a:rPr lang="en-US" dirty="0"/>
              <a:t>Consent.</a:t>
            </a:r>
          </a:p>
          <a:p>
            <a:pPr lvl="1"/>
            <a:r>
              <a:rPr lang="en-US" dirty="0"/>
              <a:t>Self-Defense (reasonable force).</a:t>
            </a:r>
          </a:p>
          <a:p>
            <a:pPr lvl="1"/>
            <a:r>
              <a:rPr lang="en-US" dirty="0"/>
              <a:t>Defense of Others (reasonable force).</a:t>
            </a:r>
          </a:p>
          <a:p>
            <a:pPr lvl="1"/>
            <a:r>
              <a:rPr lang="en-US" dirty="0"/>
              <a:t>Defense of Property.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1959"/>
          </a:xfrm>
        </p:spPr>
        <p:txBody>
          <a:bodyPr/>
          <a:lstStyle/>
          <a:p>
            <a:r>
              <a:rPr lang="en-US" dirty="0"/>
              <a:t>Intentional Torts Against Persons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708525"/>
          </a:xfrm>
        </p:spPr>
        <p:txBody>
          <a:bodyPr/>
          <a:lstStyle/>
          <a:p>
            <a:r>
              <a:rPr lang="en-US" u="sng" dirty="0"/>
              <a:t>False Imprisonment </a:t>
            </a:r>
            <a:r>
              <a:rPr lang="en-US" dirty="0"/>
              <a:t>is the intentional:</a:t>
            </a:r>
          </a:p>
          <a:p>
            <a:pPr lvl="1"/>
            <a:r>
              <a:rPr lang="en-US" dirty="0"/>
              <a:t>Confinement or restraint.</a:t>
            </a:r>
          </a:p>
          <a:p>
            <a:pPr lvl="1"/>
            <a:r>
              <a:rPr lang="en-US" dirty="0"/>
              <a:t>Of another person’s activities.</a:t>
            </a:r>
          </a:p>
          <a:p>
            <a:pPr lvl="1"/>
            <a:r>
              <a:rPr lang="en-US" dirty="0"/>
              <a:t>Without justification. </a:t>
            </a:r>
          </a:p>
          <a:p>
            <a:r>
              <a:rPr lang="en-US" dirty="0"/>
              <a:t>Shopkeeper’s Privilege:  </a:t>
            </a:r>
            <a:r>
              <a:rPr lang="en-US" sz="3200" dirty="0"/>
              <a:t>Merchants may reasonably detain customers if there is reasonable belief of theft.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A853-D4C0-4DB7-9A19-22BF3144B6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19335"/>
            <a:ext cx="7467600" cy="304800"/>
          </a:xfrm>
          <a:prstGeom prst="rect">
            <a:avLst/>
          </a:prstGeom>
          <a:solidFill>
            <a:srgbClr val="9E3F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1997</Words>
  <Application>Microsoft Macintosh PowerPoint</Application>
  <PresentationFormat>On-screen Show (4:3)</PresentationFormat>
  <Paragraphs>335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Impact</vt:lpstr>
      <vt:lpstr>Wingdings</vt:lpstr>
      <vt:lpstr>Office Theme</vt:lpstr>
      <vt:lpstr>The Basis of Tort Law</vt:lpstr>
      <vt:lpstr>The Basis of Tort Law</vt:lpstr>
      <vt:lpstr>The Basis of Tort Law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Persons</vt:lpstr>
      <vt:lpstr>Intentional Torts Against Property</vt:lpstr>
      <vt:lpstr>Intentional Torts Against Property</vt:lpstr>
      <vt:lpstr>Intentional Torts Against Property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The Basis of Tort Law</vt:lpstr>
      <vt:lpstr>Unintentional Torts: Negligence</vt:lpstr>
      <vt:lpstr>Unintentional Torts: Negligence</vt:lpstr>
      <vt:lpstr>Unintentional Torts: Negligence</vt:lpstr>
      <vt:lpstr>Unintentional Torts: Negligence</vt:lpstr>
      <vt:lpstr>Unintentional Torts: Negligence</vt:lpstr>
      <vt:lpstr>Strict Liability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Zavaleta</dc:creator>
  <cp:lastModifiedBy>Spurling, Mark</cp:lastModifiedBy>
  <cp:revision>193</cp:revision>
  <dcterms:created xsi:type="dcterms:W3CDTF">2012-10-09T01:13:13Z</dcterms:created>
  <dcterms:modified xsi:type="dcterms:W3CDTF">2020-06-04T23:08:12Z</dcterms:modified>
</cp:coreProperties>
</file>