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7" r:id="rId2"/>
    <p:sldId id="315" r:id="rId3"/>
    <p:sldId id="358" r:id="rId4"/>
    <p:sldId id="316" r:id="rId5"/>
    <p:sldId id="318" r:id="rId6"/>
    <p:sldId id="319" r:id="rId7"/>
    <p:sldId id="320" r:id="rId8"/>
    <p:sldId id="321" r:id="rId9"/>
    <p:sldId id="283" r:id="rId10"/>
    <p:sldId id="367" r:id="rId11"/>
    <p:sldId id="286" r:id="rId12"/>
    <p:sldId id="366" r:id="rId13"/>
    <p:sldId id="323" r:id="rId14"/>
    <p:sldId id="324" r:id="rId15"/>
    <p:sldId id="325" r:id="rId16"/>
    <p:sldId id="326" r:id="rId17"/>
    <p:sldId id="363" r:id="rId18"/>
    <p:sldId id="361" r:id="rId19"/>
    <p:sldId id="331" r:id="rId20"/>
    <p:sldId id="365" r:id="rId21"/>
    <p:sldId id="368" r:id="rId22"/>
    <p:sldId id="289" r:id="rId23"/>
    <p:sldId id="339" r:id="rId24"/>
    <p:sldId id="341" r:id="rId25"/>
    <p:sldId id="343" r:id="rId26"/>
    <p:sldId id="344" r:id="rId27"/>
    <p:sldId id="346" r:id="rId28"/>
    <p:sldId id="372" r:id="rId29"/>
    <p:sldId id="347" r:id="rId30"/>
    <p:sldId id="349" r:id="rId31"/>
    <p:sldId id="302" r:id="rId32"/>
    <p:sldId id="369" r:id="rId33"/>
    <p:sldId id="304" r:id="rId34"/>
    <p:sldId id="350" r:id="rId35"/>
    <p:sldId id="371" r:id="rId36"/>
    <p:sldId id="353" r:id="rId37"/>
    <p:sldId id="356" r:id="rId38"/>
    <p:sldId id="313" r:id="rId39"/>
    <p:sldId id="31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70" autoAdjust="0"/>
    <p:restoredTop sz="94660" autoAdjust="0"/>
  </p:normalViewPr>
  <p:slideViewPr>
    <p:cSldViewPr>
      <p:cViewPr varScale="1">
        <p:scale>
          <a:sx n="83" d="100"/>
          <a:sy n="83" d="100"/>
        </p:scale>
        <p:origin x="90" y="498"/>
      </p:cViewPr>
      <p:guideLst>
        <p:guide orient="horz" pos="2160"/>
        <p:guide pos="2880"/>
      </p:guideLst>
    </p:cSldViewPr>
  </p:slideViewPr>
  <p:outlineViewPr>
    <p:cViewPr>
      <p:scale>
        <a:sx n="33" d="100"/>
        <a:sy n="33" d="100"/>
      </p:scale>
      <p:origin x="0" y="29856"/>
    </p:cViewPr>
  </p:outlineViewPr>
  <p:notesTextViewPr>
    <p:cViewPr>
      <p:scale>
        <a:sx n="100" d="100"/>
        <a:sy n="100" d="100"/>
      </p:scale>
      <p:origin x="0" y="0"/>
    </p:cViewPr>
  </p:notesTextViewPr>
  <p:sorterViewPr>
    <p:cViewPr varScale="1">
      <p:scale>
        <a:sx n="100" d="100"/>
        <a:sy n="100" d="100"/>
      </p:scale>
      <p:origin x="0" y="7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19174C-A04B-48C5-8E50-8E906FEBE680}" type="datetimeFigureOut">
              <a:rPr lang="en-US" smtClean="0"/>
              <a:pPr/>
              <a:t>4/13/2020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7B52F6-D9E2-4AD4-A5BD-E8A916B5A499}" type="slidenum">
              <a:rPr lang="en-US" smtClean="0"/>
              <a:pPr/>
              <a:t>‹#›</a:t>
            </a:fld>
            <a:endParaRPr lang="en-US" dirty="0"/>
          </a:p>
        </p:txBody>
      </p:sp>
    </p:spTree>
    <p:extLst>
      <p:ext uri="{BB962C8B-B14F-4D97-AF65-F5344CB8AC3E}">
        <p14:creationId xmlns:p14="http://schemas.microsoft.com/office/powerpoint/2010/main" val="229203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1</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2557412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C3BA0E00-6C7B-4538-9EF9-DAD40C18BF83}" type="slidenum">
              <a:rPr lang="en-US" smtClean="0"/>
              <a:pPr/>
              <a:t>10</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66105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74DC8-9500-4E65-AC9E-EE9415D7B255}" type="slidenum">
              <a:rPr lang="en-US"/>
              <a:pPr/>
              <a:t>11</a:t>
            </a:fld>
            <a:endParaRPr lang="en-US" dirty="0"/>
          </a:p>
        </p:txBody>
      </p:sp>
      <p:sp>
        <p:nvSpPr>
          <p:cNvPr id="1608706"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608707"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1548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D3F21AA8-8574-46F6-B1DD-F8AE53696650}" type="slidenum">
              <a:rPr lang="en-US" smtClean="0"/>
              <a:pPr/>
              <a:t>12</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06694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13</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243591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14</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43951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15</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3561114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16</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2132609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1A14AC27-0C9E-4271-8DC8-9E947346AC13}" type="slidenum">
              <a:rPr lang="en-US" smtClean="0"/>
              <a:pPr/>
              <a:t>17</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1768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C096AB9-C8FE-4459-9692-CD4C7BF84830}" type="slidenum">
              <a:rPr lang="en-US" smtClean="0"/>
              <a:pPr/>
              <a:t>18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239477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38ACE-A329-4577-9C35-8E0024E94B97}" type="slidenum">
              <a:rPr lang="en-US"/>
              <a:pPr/>
              <a:t>19</a:t>
            </a:fld>
            <a:endParaRPr lang="en-US" dirty="0"/>
          </a:p>
        </p:txBody>
      </p:sp>
      <p:sp>
        <p:nvSpPr>
          <p:cNvPr id="1627138"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627139"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63970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2</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1560603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48A118F0-4447-4951-A5DB-AADC0F5EF27E}" type="slidenum">
              <a:rPr lang="en-US" smtClean="0"/>
              <a:pPr/>
              <a:t>20</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993515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D0E5A1A1-C834-4656-BE1C-E349CF3D2AD1}" type="slidenum">
              <a:rPr lang="en-US" smtClean="0"/>
              <a:pPr/>
              <a:t>21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638053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22</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2488289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23</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3394498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24</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3020329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25</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1513239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26</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116285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27</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3709049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p>
            <a:fld id="{AD7A9D43-D85B-45E6-9271-D5D8C96BB910}" type="slidenum">
              <a:rPr lang="en-US" smtClean="0"/>
              <a:pPr/>
              <a:t>28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76502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29</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115967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460A3CBF-0A65-4E6B-B9B7-C74229BB30C9}" type="slidenum">
              <a:rPr lang="en-US" smtClean="0"/>
              <a:pPr/>
              <a:t>3</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621538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4A70-ADA2-455D-B8CE-079C9CB2383F}" type="slidenum">
              <a:rPr lang="en-US"/>
              <a:pPr/>
              <a:t>30</a:t>
            </a:fld>
            <a:endParaRPr lang="en-US" dirty="0"/>
          </a:p>
        </p:txBody>
      </p:sp>
      <p:sp>
        <p:nvSpPr>
          <p:cNvPr id="1655810" name="Rectangle 2"/>
          <p:cNvSpPr>
            <a:spLocks noGrp="1" noRot="1" noChangeAspect="1" noChangeArrowheads="1" noTextEdit="1"/>
          </p:cNvSpPr>
          <p:nvPr>
            <p:ph type="sldImg"/>
          </p:nvPr>
        </p:nvSpPr>
        <p:spPr>
          <a:ln/>
        </p:spPr>
      </p:sp>
      <p:sp>
        <p:nvSpPr>
          <p:cNvPr id="1655811"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448505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B6F12-28D4-4FDC-9178-DCE1B9D04F0B}" type="slidenum">
              <a:rPr lang="en-US"/>
              <a:pPr/>
              <a:t>31</a:t>
            </a:fld>
            <a:endParaRPr lang="en-US" dirty="0"/>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1436370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p:spPr>
        <p:txBody>
          <a:bodyPr/>
          <a:lstStyle/>
          <a:p>
            <a:fld id="{4666E409-0571-4D9B-9F61-F98F3FA6C881}" type="slidenum">
              <a:rPr lang="en-US" smtClean="0"/>
              <a:pPr/>
              <a:t>32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472338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B6F12-28D4-4FDC-9178-DCE1B9D04F0B}" type="slidenum">
              <a:rPr lang="en-US"/>
              <a:pPr/>
              <a:t>33</a:t>
            </a:fld>
            <a:endParaRPr lang="en-US" dirty="0"/>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2622583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B6F12-28D4-4FDC-9178-DCE1B9D04F0B}" type="slidenum">
              <a:rPr lang="en-US"/>
              <a:pPr/>
              <a:t>34</a:t>
            </a:fld>
            <a:endParaRPr lang="en-US" dirty="0"/>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4054240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p:spPr>
        <p:txBody>
          <a:bodyPr/>
          <a:lstStyle/>
          <a:p>
            <a:fld id="{6F8C3E41-14CA-433B-9C2F-3EF3C48825C4}" type="slidenum">
              <a:rPr lang="en-US" smtClean="0"/>
              <a:pPr/>
              <a:t>35</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754479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B6F12-28D4-4FDC-9178-DCE1B9D04F0B}" type="slidenum">
              <a:rPr lang="en-US"/>
              <a:pPr/>
              <a:t>36</a:t>
            </a:fld>
            <a:endParaRPr lang="en-US" dirty="0"/>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869148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B6F12-28D4-4FDC-9178-DCE1B9D04F0B}" type="slidenum">
              <a:rPr lang="en-US"/>
              <a:pPr/>
              <a:t>37</a:t>
            </a:fld>
            <a:endParaRPr lang="en-US" dirty="0"/>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3909734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F37BD0-C200-4DDB-A84A-BA4C026A385F}" type="slidenum">
              <a:rPr lang="en-US" smtClean="0"/>
              <a:pPr/>
              <a:t>38</a:t>
            </a:fld>
            <a:endParaRPr lang="en-US" dirty="0"/>
          </a:p>
        </p:txBody>
      </p:sp>
    </p:spTree>
    <p:extLst>
      <p:ext uri="{BB962C8B-B14F-4D97-AF65-F5344CB8AC3E}">
        <p14:creationId xmlns:p14="http://schemas.microsoft.com/office/powerpoint/2010/main" val="3369810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F37BD0-C200-4DDB-A84A-BA4C026A385F}" type="slidenum">
              <a:rPr lang="en-US" smtClean="0"/>
              <a:pPr/>
              <a:t>39</a:t>
            </a:fld>
            <a:endParaRPr lang="en-US" dirty="0"/>
          </a:p>
        </p:txBody>
      </p:sp>
    </p:spTree>
    <p:extLst>
      <p:ext uri="{BB962C8B-B14F-4D97-AF65-F5344CB8AC3E}">
        <p14:creationId xmlns:p14="http://schemas.microsoft.com/office/powerpoint/2010/main" val="123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4</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56351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5</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305796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6</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97879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7</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30826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841FA-FE8C-4247-85FF-089B1B9AF81A}" type="slidenum">
              <a:rPr lang="en-US"/>
              <a:pPr/>
              <a:t>8</a:t>
            </a:fld>
            <a:endParaRPr lang="en-US" dirty="0"/>
          </a:p>
        </p:txBody>
      </p:sp>
      <p:sp>
        <p:nvSpPr>
          <p:cNvPr id="154931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9315"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106845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74DC8-9500-4E65-AC9E-EE9415D7B255}" type="slidenum">
              <a:rPr lang="en-US"/>
              <a:pPr/>
              <a:t>9</a:t>
            </a:fld>
            <a:endParaRPr lang="en-US" dirty="0"/>
          </a:p>
        </p:txBody>
      </p:sp>
      <p:sp>
        <p:nvSpPr>
          <p:cNvPr id="1608706"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608707" name="Rectangle 3"/>
          <p:cNvSpPr>
            <a:spLocks noGrp="1" noChangeArrowheads="1"/>
          </p:cNvSpPr>
          <p:nvPr>
            <p:ph type="body" idx="1"/>
          </p:nvPr>
        </p:nvSpPr>
        <p:spPr>
          <a:xfrm>
            <a:off x="914400" y="4343400"/>
            <a:ext cx="5029200" cy="4114800"/>
          </a:xfrm>
          <a:ln/>
        </p:spPr>
        <p:txBody>
          <a:bodyPr lIns="90476" tIns="44444" rIns="90476" bIns="44444"/>
          <a:lstStyle/>
          <a:p>
            <a:endParaRPr lang="en-US" dirty="0"/>
          </a:p>
        </p:txBody>
      </p:sp>
    </p:spTree>
    <p:extLst>
      <p:ext uri="{BB962C8B-B14F-4D97-AF65-F5344CB8AC3E}">
        <p14:creationId xmlns:p14="http://schemas.microsoft.com/office/powerpoint/2010/main" val="4175576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914400" y="4887433"/>
            <a:ext cx="7315200" cy="1295400"/>
          </a:xfrm>
          <a:solidFill>
            <a:schemeClr val="bg1"/>
          </a:solidFill>
        </p:spPr>
        <p:txBody>
          <a:bodyPr>
            <a:noAutofit/>
          </a:bodyPr>
          <a:lstStyle>
            <a:lvl1pPr marL="0" indent="0" algn="l">
              <a:buNone/>
              <a:defRPr sz="4400">
                <a:solidFill>
                  <a:schemeClr val="tx1"/>
                </a:solidFill>
                <a:effectLst>
                  <a:outerShdw blurRad="50800" dist="12700" algn="l" rotWithShape="0">
                    <a:prstClr val="black">
                      <a:alpha val="40000"/>
                    </a:prstClr>
                  </a:outerShdw>
                </a:effectLst>
                <a:latin typeface="Impac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0" y="6492875"/>
            <a:ext cx="4495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5198035A-F745-46D9-BCF9-6F8B3E5B03A4}" type="slidenum">
              <a:rPr lang="en-US" smtClean="0"/>
              <a:pPr/>
              <a:t>‹#›</a:t>
            </a:fld>
            <a:endParaRPr lang="en-US" dirty="0"/>
          </a:p>
        </p:txBody>
      </p:sp>
      <p:pic>
        <p:nvPicPr>
          <p:cNvPr id="1028" name="Picture 4"/>
          <p:cNvPicPr>
            <a:picLocks noChangeAspect="1" noChangeArrowheads="1"/>
          </p:cNvPicPr>
          <p:nvPr userDrawn="1"/>
        </p:nvPicPr>
        <p:blipFill>
          <a:blip r:embed="rId2" cstate="print"/>
          <a:srcRect b="28167"/>
          <a:stretch>
            <a:fillRect/>
          </a:stretch>
        </p:blipFill>
        <p:spPr bwMode="auto">
          <a:xfrm>
            <a:off x="0" y="2439400"/>
            <a:ext cx="9144000" cy="2361200"/>
          </a:xfrm>
          <a:prstGeom prst="rect">
            <a:avLst/>
          </a:prstGeom>
          <a:noFill/>
          <a:ln w="9525">
            <a:noFill/>
            <a:miter lim="800000"/>
            <a:headEnd/>
            <a:tailEnd/>
          </a:ln>
        </p:spPr>
      </p:pic>
      <p:pic>
        <p:nvPicPr>
          <p:cNvPr id="1027" name="Picture 3"/>
          <p:cNvPicPr>
            <a:picLocks noChangeAspect="1" noChangeArrowheads="1"/>
          </p:cNvPicPr>
          <p:nvPr userDrawn="1"/>
        </p:nvPicPr>
        <p:blipFill>
          <a:blip r:embed="rId3" cstate="print"/>
          <a:srcRect l="7375" b="26990"/>
          <a:stretch>
            <a:fillRect/>
          </a:stretch>
        </p:blipFill>
        <p:spPr bwMode="auto">
          <a:xfrm>
            <a:off x="0" y="685800"/>
            <a:ext cx="9144000" cy="1867395"/>
          </a:xfrm>
          <a:prstGeom prst="rect">
            <a:avLst/>
          </a:prstGeom>
          <a:noFill/>
          <a:ln w="9525">
            <a:noFill/>
            <a:miter lim="800000"/>
            <a:headEnd/>
            <a:tailEnd/>
          </a:ln>
        </p:spPr>
      </p:pic>
      <p:pic>
        <p:nvPicPr>
          <p:cNvPr id="10" name="Picture 3"/>
          <p:cNvPicPr>
            <a:picLocks noChangeAspect="1" noChangeArrowheads="1"/>
          </p:cNvPicPr>
          <p:nvPr userDrawn="1"/>
        </p:nvPicPr>
        <p:blipFill>
          <a:blip r:embed="rId3" cstate="print"/>
          <a:srcRect l="6666" t="85275" r="2500" b="2808"/>
          <a:stretch>
            <a:fillRect/>
          </a:stretch>
        </p:blipFill>
        <p:spPr bwMode="auto">
          <a:xfrm>
            <a:off x="0" y="2514600"/>
            <a:ext cx="8305800" cy="304800"/>
          </a:xfrm>
          <a:prstGeom prst="rect">
            <a:avLst/>
          </a:prstGeom>
          <a:noFill/>
          <a:ln w="9525">
            <a:noFill/>
            <a:miter lim="800000"/>
            <a:headEnd/>
            <a:tailEnd/>
          </a:ln>
        </p:spPr>
      </p:pic>
      <p:pic>
        <p:nvPicPr>
          <p:cNvPr id="1029" name="Picture 5"/>
          <p:cNvPicPr>
            <a:picLocks noChangeAspect="1" noChangeArrowheads="1"/>
          </p:cNvPicPr>
          <p:nvPr userDrawn="1"/>
        </p:nvPicPr>
        <p:blipFill>
          <a:blip r:embed="rId4" cstate="print"/>
          <a:srcRect l="1261" t="7540" r="2784" b="12311"/>
          <a:stretch>
            <a:fillRect/>
          </a:stretch>
        </p:blipFill>
        <p:spPr bwMode="auto">
          <a:xfrm>
            <a:off x="8001000" y="2492828"/>
            <a:ext cx="1143000" cy="326572"/>
          </a:xfrm>
          <a:prstGeom prst="rect">
            <a:avLst/>
          </a:prstGeom>
          <a:noFill/>
          <a:ln w="9525">
            <a:noFill/>
            <a:miter lim="800000"/>
            <a:headEnd/>
            <a:tailEnd/>
          </a:ln>
        </p:spPr>
      </p:pic>
      <p:pic>
        <p:nvPicPr>
          <p:cNvPr id="1030" name="Picture 6"/>
          <p:cNvPicPr>
            <a:picLocks noChangeAspect="1" noChangeArrowheads="1"/>
          </p:cNvPicPr>
          <p:nvPr userDrawn="1"/>
        </p:nvPicPr>
        <p:blipFill>
          <a:blip r:embed="rId5" cstate="print"/>
          <a:srcRect b="36680"/>
          <a:stretch>
            <a:fillRect/>
          </a:stretch>
        </p:blipFill>
        <p:spPr bwMode="auto">
          <a:xfrm>
            <a:off x="0" y="6248400"/>
            <a:ext cx="9144000" cy="609600"/>
          </a:xfrm>
          <a:prstGeom prst="rect">
            <a:avLst/>
          </a:prstGeom>
          <a:noFill/>
          <a:ln w="9525">
            <a:noFill/>
            <a:miter lim="800000"/>
            <a:headEnd/>
            <a:tailEnd/>
          </a:ln>
        </p:spPr>
      </p:pic>
      <p:pic>
        <p:nvPicPr>
          <p:cNvPr id="13" name="Picture 6"/>
          <p:cNvPicPr>
            <a:picLocks noChangeAspect="1" noChangeArrowheads="1"/>
          </p:cNvPicPr>
          <p:nvPr userDrawn="1"/>
        </p:nvPicPr>
        <p:blipFill>
          <a:blip r:embed="rId5" cstate="print"/>
          <a:srcRect b="36680"/>
          <a:stretch>
            <a:fillRect/>
          </a:stretch>
        </p:blipFill>
        <p:spPr bwMode="auto">
          <a:xfrm>
            <a:off x="0" y="0"/>
            <a:ext cx="9144000" cy="609600"/>
          </a:xfrm>
          <a:prstGeom prst="rect">
            <a:avLst/>
          </a:prstGeom>
          <a:noFill/>
          <a:ln w="9525">
            <a:noFill/>
            <a:miter lim="800000"/>
            <a:headEnd/>
            <a:tailEnd/>
          </a:ln>
        </p:spPr>
      </p:pic>
      <p:pic>
        <p:nvPicPr>
          <p:cNvPr id="1031" name="Picture 7"/>
          <p:cNvPicPr>
            <a:picLocks noChangeAspect="1" noChangeArrowheads="1"/>
          </p:cNvPicPr>
          <p:nvPr userDrawn="1"/>
        </p:nvPicPr>
        <p:blipFill>
          <a:blip r:embed="rId6" cstate="print"/>
          <a:srcRect t="34666" r="60000" b="36039"/>
          <a:stretch>
            <a:fillRect/>
          </a:stretch>
        </p:blipFill>
        <p:spPr bwMode="auto">
          <a:xfrm>
            <a:off x="0" y="522889"/>
            <a:ext cx="9144000" cy="162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Picture 7"/>
          <p:cNvPicPr>
            <a:picLocks noChangeAspect="1" noChangeArrowheads="1"/>
          </p:cNvPicPr>
          <p:nvPr userDrawn="1"/>
        </p:nvPicPr>
        <p:blipFill>
          <a:blip r:embed="rId6" cstate="print"/>
          <a:srcRect t="34666" r="60000" b="36039"/>
          <a:stretch>
            <a:fillRect/>
          </a:stretch>
        </p:blipFill>
        <p:spPr bwMode="auto">
          <a:xfrm>
            <a:off x="0" y="6248400"/>
            <a:ext cx="9144000" cy="16291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Picture 7"/>
          <p:cNvPicPr>
            <a:picLocks noChangeAspect="1" noChangeArrowheads="1"/>
          </p:cNvPicPr>
          <p:nvPr userDrawn="1"/>
        </p:nvPicPr>
        <p:blipFill>
          <a:blip r:embed="rId6" cstate="print"/>
          <a:srcRect t="34666" r="60000" b="36039"/>
          <a:stretch>
            <a:fillRect/>
          </a:stretch>
        </p:blipFill>
        <p:spPr bwMode="auto">
          <a:xfrm>
            <a:off x="0" y="4648200"/>
            <a:ext cx="9144000" cy="162911"/>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lvl1pPr>
              <a:lnSpc>
                <a:spcPts val="5500"/>
              </a:lnSpc>
              <a:defRPr sz="4800" b="0">
                <a:latin typeface="Impact" pitchFamily="34" charset="0"/>
              </a:defRPr>
            </a:lvl1pPr>
          </a:lstStyle>
          <a:p>
            <a:r>
              <a:rPr kumimoji="0" lang="en-US" dirty="0"/>
              <a:t>Click to edit Master title style</a:t>
            </a:r>
          </a:p>
        </p:txBody>
      </p:sp>
      <p:sp>
        <p:nvSpPr>
          <p:cNvPr id="3" name="Content Placeholder 2"/>
          <p:cNvSpPr>
            <a:spLocks noGrp="1"/>
          </p:cNvSpPr>
          <p:nvPr>
            <p:ph idx="1"/>
          </p:nvPr>
        </p:nvSpPr>
        <p:spPr/>
        <p:txBody>
          <a:bodyPr>
            <a:normAutofit/>
          </a:bodyPr>
          <a:lstStyle>
            <a:lvl1pPr>
              <a:lnSpc>
                <a:spcPct val="100000"/>
              </a:lnSpc>
              <a:spcBef>
                <a:spcPts val="0"/>
              </a:spcBef>
              <a:buClr>
                <a:schemeClr val="accent6">
                  <a:lumMod val="50000"/>
                </a:schemeClr>
              </a:buClr>
              <a:buSzPct val="100000"/>
              <a:defRPr sz="4000">
                <a:effectLst>
                  <a:outerShdw blurRad="50800" dist="38100" dir="2700000" algn="tl" rotWithShape="0">
                    <a:prstClr val="black">
                      <a:alpha val="40000"/>
                    </a:prstClr>
                  </a:outerShdw>
                </a:effectLst>
                <a:latin typeface="+mj-lt"/>
              </a:defRPr>
            </a:lvl1pPr>
            <a:lvl2pPr>
              <a:lnSpc>
                <a:spcPct val="100000"/>
              </a:lnSpc>
              <a:spcBef>
                <a:spcPts val="0"/>
              </a:spcBef>
              <a:buClr>
                <a:schemeClr val="accent6">
                  <a:lumMod val="50000"/>
                </a:schemeClr>
              </a:buClr>
              <a:defRPr sz="3600" i="1">
                <a:latin typeface="+mj-lt"/>
              </a:defRPr>
            </a:lvl2pPr>
            <a:lvl3pPr>
              <a:lnSpc>
                <a:spcPct val="100000"/>
              </a:lnSpc>
              <a:spcBef>
                <a:spcPts val="0"/>
              </a:spcBef>
              <a:defRPr sz="3100">
                <a:latin typeface="+mj-lt"/>
              </a:defRPr>
            </a:lvl3pPr>
            <a:lvl4pPr>
              <a:defRPr sz="3200">
                <a:latin typeface="+mj-lt"/>
              </a:defRPr>
            </a:lvl4pPr>
            <a:lvl5pPr>
              <a:defRPr sz="3200">
                <a:latin typeface="+mj-lt"/>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6" name="Slide Number Placeholder 5"/>
          <p:cNvSpPr>
            <a:spLocks noGrp="1"/>
          </p:cNvSpPr>
          <p:nvPr>
            <p:ph type="sldNum" sz="quarter" idx="12"/>
          </p:nvPr>
        </p:nvSpPr>
        <p:spPr>
          <a:xfrm>
            <a:off x="8153400" y="6492875"/>
            <a:ext cx="762000" cy="365125"/>
          </a:xfrm>
          <a:prstGeom prst="rect">
            <a:avLst/>
          </a:prstGeom>
        </p:spPr>
        <p:txBody>
          <a:bodyPr/>
          <a:lstStyle>
            <a:lvl1pPr algn="r">
              <a:defRPr sz="1600">
                <a:solidFill>
                  <a:srgbClr val="EAD696"/>
                </a:solidFill>
                <a:latin typeface="+mj-lt"/>
              </a:defRPr>
            </a:lvl1pPr>
          </a:lstStyle>
          <a:p>
            <a:fld id="{F24CA853-D4C0-4DB7-9A19-22BF3144B6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4" cstate="print"/>
          <a:srcRect/>
          <a:stretch>
            <a:fillRect/>
          </a:stretch>
        </p:blipFill>
        <p:spPr bwMode="auto">
          <a:xfrm>
            <a:off x="0" y="6400800"/>
            <a:ext cx="9144000" cy="457200"/>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1" y="2"/>
            <a:ext cx="9144000" cy="1470360"/>
          </a:xfrm>
          <a:prstGeom prst="rect">
            <a:avLst/>
          </a:prstGeom>
          <a:noFill/>
          <a:ln w="9525">
            <a:noFill/>
            <a:miter lim="800000"/>
            <a:headEnd/>
            <a:tailEnd/>
          </a:ln>
        </p:spPr>
      </p:pic>
      <p:sp>
        <p:nvSpPr>
          <p:cNvPr id="3" name="Text Placeholder 2"/>
          <p:cNvSpPr>
            <a:spLocks noGrp="1"/>
          </p:cNvSpPr>
          <p:nvPr>
            <p:ph type="body" idx="1"/>
          </p:nvPr>
        </p:nvSpPr>
        <p:spPr>
          <a:xfrm>
            <a:off x="457200" y="1600200"/>
            <a:ext cx="82296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68580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8035A-F745-46D9-BCF9-6F8B3E5B03A4}" type="slidenum">
              <a:rPr lang="en-US" smtClean="0"/>
              <a:pPr/>
              <a:t>‹#›</a:t>
            </a:fld>
            <a:endParaRPr lang="en-US" dirty="0"/>
          </a:p>
        </p:txBody>
      </p:sp>
      <p:pic>
        <p:nvPicPr>
          <p:cNvPr id="7" name="Picture 3"/>
          <p:cNvPicPr>
            <a:picLocks noChangeAspect="1" noChangeArrowheads="1"/>
          </p:cNvPicPr>
          <p:nvPr/>
        </p:nvPicPr>
        <p:blipFill>
          <a:blip r:embed="rId5" cstate="print"/>
          <a:srcRect t="43200" b="13600"/>
          <a:stretch>
            <a:fillRect/>
          </a:stretch>
        </p:blipFill>
        <p:spPr bwMode="auto">
          <a:xfrm>
            <a:off x="0" y="1355148"/>
            <a:ext cx="9144000" cy="161299"/>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1" name="Picture 3"/>
          <p:cNvPicPr>
            <a:picLocks noChangeAspect="1" noChangeArrowheads="1"/>
          </p:cNvPicPr>
          <p:nvPr/>
        </p:nvPicPr>
        <p:blipFill>
          <a:blip r:embed="rId5" cstate="print"/>
          <a:srcRect t="43200" b="13600"/>
          <a:stretch>
            <a:fillRect/>
          </a:stretch>
        </p:blipFill>
        <p:spPr bwMode="auto">
          <a:xfrm>
            <a:off x="0" y="6324600"/>
            <a:ext cx="9144000" cy="161299"/>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5" name="Title Placeholder 1"/>
          <p:cNvSpPr>
            <a:spLocks noGrp="1"/>
          </p:cNvSpPr>
          <p:nvPr>
            <p:ph type="title"/>
          </p:nvPr>
        </p:nvSpPr>
        <p:spPr>
          <a:xfrm>
            <a:off x="0" y="0"/>
            <a:ext cx="9144000" cy="1447800"/>
          </a:xfrm>
          <a:prstGeom prst="rect">
            <a:avLst/>
          </a:prstGeom>
        </p:spPr>
        <p:txBody>
          <a:bodyPr vert="horz" lIns="91440" tIns="45720" rIns="91440" bIns="45720" rtlCol="0" anchor="ctr">
            <a:normAutofit/>
          </a:bodyPr>
          <a:lstStyle/>
          <a:p>
            <a:r>
              <a:rPr lang="en-US" dirty="0"/>
              <a:t>Click to edit Master title style</a:t>
            </a:r>
          </a:p>
        </p:txBody>
      </p:sp>
      <p:sp>
        <p:nvSpPr>
          <p:cNvPr id="16" name="Rectangle 17"/>
          <p:cNvSpPr>
            <a:spLocks noChangeArrowheads="1"/>
          </p:cNvSpPr>
          <p:nvPr/>
        </p:nvSpPr>
        <p:spPr bwMode="auto">
          <a:xfrm>
            <a:off x="0" y="6534477"/>
            <a:ext cx="5181600" cy="27622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600" dirty="0">
                <a:solidFill>
                  <a:srgbClr val="A38F60"/>
                </a:solidFill>
                <a:latin typeface="Arial" pitchFamily="34" charset="0"/>
                <a:cs typeface="Arial" pitchFamily="34" charset="0"/>
              </a:rPr>
              <a:t>© 2013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solidFill>
                <a:srgbClr val="A38F6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hf hdr="0" ftr="0" dt="0"/>
  <p:txStyles>
    <p:titleStyle>
      <a:lvl1pPr algn="ctr" defTabSz="914400" rtl="0" eaLnBrk="1" latinLnBrk="0" hangingPunct="1">
        <a:lnSpc>
          <a:spcPts val="4800"/>
        </a:lnSpc>
        <a:spcBef>
          <a:spcPct val="0"/>
        </a:spcBef>
        <a:buNone/>
        <a:defRPr sz="4800" kern="1200">
          <a:solidFill>
            <a:schemeClr val="bg1"/>
          </a:solidFill>
          <a:effectLst>
            <a:outerShdw blurRad="50800" dist="38100" dir="2700000" algn="tl" rotWithShape="0">
              <a:prstClr val="black">
                <a:alpha val="40000"/>
              </a:prstClr>
            </a:outerShdw>
          </a:effectLst>
          <a:latin typeface="Impact" pitchFamily="34" charset="0"/>
          <a:ea typeface="+mj-ea"/>
          <a:cs typeface="+mj-cs"/>
        </a:defRPr>
      </a:lvl1pPr>
    </p:titleStyle>
    <p:bodyStyle>
      <a:lvl1pPr marL="342900" indent="-342900" algn="l" defTabSz="914400" rtl="0" eaLnBrk="1" latinLnBrk="0" hangingPunct="1">
        <a:spcBef>
          <a:spcPct val="20000"/>
        </a:spcBef>
        <a:buClr>
          <a:schemeClr val="accent6">
            <a:lumMod val="50000"/>
          </a:schemeClr>
        </a:buClr>
        <a:buFont typeface="Wingdings" pitchFamily="2" charset="2"/>
        <a:buChar char="§"/>
        <a:defRPr sz="4000" kern="1200">
          <a:solidFill>
            <a:schemeClr val="tx1"/>
          </a:solidFill>
          <a:effectLst>
            <a:outerShdw blurRad="50800" dist="38100" dir="2700000" algn="tl" rotWithShape="0">
              <a:prstClr val="black">
                <a:alpha val="40000"/>
              </a:prstClr>
            </a:outerShdw>
          </a:effectLst>
          <a:latin typeface="+mn-lt"/>
          <a:ea typeface="+mn-ea"/>
          <a:cs typeface="+mn-cs"/>
        </a:defRPr>
      </a:lvl1pPr>
      <a:lvl2pPr marL="742950" indent="-285750" algn="l" defTabSz="914400" rtl="0" eaLnBrk="1" latinLnBrk="0" hangingPunct="1">
        <a:spcBef>
          <a:spcPct val="20000"/>
        </a:spcBef>
        <a:buClr>
          <a:schemeClr val="accent6">
            <a:lumMod val="50000"/>
          </a:schemeClr>
        </a:buClr>
        <a:buFont typeface="Arial" pitchFamily="34" charset="0"/>
        <a:buChar char="•"/>
        <a:defRPr sz="3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1" name="Rectangle 3"/>
          <p:cNvSpPr>
            <a:spLocks noChangeArrowheads="1"/>
          </p:cNvSpPr>
          <p:nvPr/>
        </p:nvSpPr>
        <p:spPr bwMode="auto">
          <a:xfrm>
            <a:off x="609600" y="1981200"/>
            <a:ext cx="7543800" cy="48006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lstStyle/>
          <a:p>
            <a:r>
              <a:rPr lang="en-US" dirty="0"/>
              <a:t>A corporation is a creature of statute, an artificial “person.”</a:t>
            </a:r>
          </a:p>
          <a:p>
            <a:pPr lvl="1"/>
            <a:r>
              <a:rPr lang="en-US" dirty="0"/>
              <a:t>Corporations can have one or more shareholders.</a:t>
            </a:r>
          </a:p>
          <a:p>
            <a:pPr lvl="1"/>
            <a:r>
              <a:rPr lang="en-US" dirty="0"/>
              <a:t>Owners can be natural persons or other businesses.</a:t>
            </a:r>
          </a:p>
          <a:p>
            <a:pPr lvl="1"/>
            <a:r>
              <a:rPr lang="en-US" dirty="0"/>
              <a:t>Corporation substitutes itself for shareholders.</a:t>
            </a:r>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1</a:t>
            </a:fld>
            <a:endParaRPr lang="en-US" dirty="0"/>
          </a:p>
        </p:txBody>
      </p:sp>
      <p:sp>
        <p:nvSpPr>
          <p:cNvPr id="7" name="Rectangle 6"/>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4CECB880-0703-4DDC-98EF-303823E8717E}" type="slidenum">
              <a:rPr lang="en-US"/>
              <a:pPr>
                <a:defRPr/>
              </a:pPr>
              <a:t>10</a:t>
            </a:fld>
            <a:endParaRPr lang="en-US"/>
          </a:p>
        </p:txBody>
      </p:sp>
      <p:sp>
        <p:nvSpPr>
          <p:cNvPr id="1474563" name="Rectangle 3"/>
          <p:cNvSpPr>
            <a:spLocks noGrp="1" noChangeArrowheads="1"/>
          </p:cNvSpPr>
          <p:nvPr>
            <p:ph type="body" idx="1"/>
          </p:nvPr>
        </p:nvSpPr>
        <p:spPr/>
        <p:txBody>
          <a:bodyPr lIns="90488" tIns="44450" rIns="90488" bIns="44450"/>
          <a:lstStyle/>
          <a:p>
            <a:pPr eaLnBrk="1" hangingPunct="1"/>
            <a:r>
              <a:rPr lang="en-US"/>
              <a:t>Reason for Piercing the Veil</a:t>
            </a:r>
          </a:p>
          <a:p>
            <a:pPr lvl="1" eaLnBrk="1" hangingPunct="1"/>
            <a:r>
              <a:rPr lang="en-US"/>
              <a:t>No formalities—personal and corporate properties are mixed together</a:t>
            </a:r>
          </a:p>
          <a:p>
            <a:pPr lvl="1" eaLnBrk="1" hangingPunct="1"/>
            <a:r>
              <a:rPr lang="en-US"/>
              <a:t>Ignoring corporate formalities - elections, meetings</a:t>
            </a:r>
          </a:p>
          <a:p>
            <a:pPr lvl="1" eaLnBrk="1" hangingPunct="1"/>
            <a:r>
              <a:rPr lang="en-US"/>
              <a:t>Forming to perpetrate a fraud on creditors</a:t>
            </a:r>
          </a:p>
          <a:p>
            <a:pPr lvl="2" eaLnBrk="1" hangingPunct="1"/>
            <a:endParaRPr lang="en-US"/>
          </a:p>
        </p:txBody>
      </p:sp>
      <p:sp>
        <p:nvSpPr>
          <p:cNvPr id="1474564" name="Rectangle 4"/>
          <p:cNvSpPr>
            <a:spLocks noGrp="1" noChangeArrowheads="1"/>
          </p:cNvSpPr>
          <p:nvPr>
            <p:ph type="title"/>
          </p:nvPr>
        </p:nvSpPr>
        <p:spPr/>
        <p:txBody>
          <a:bodyPr/>
          <a:lstStyle/>
          <a:p>
            <a:pPr eaLnBrk="1" hangingPunct="1">
              <a:defRPr/>
            </a:pPr>
            <a:r>
              <a:rPr lang="en-US"/>
              <a:t>Corporate Liability</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63">
                                            <p:txEl>
                                              <p:pRg st="0" end="0"/>
                                            </p:txEl>
                                          </p:spTgt>
                                        </p:tgtEl>
                                        <p:attrNameLst>
                                          <p:attrName>style.visibility</p:attrName>
                                        </p:attrNameLst>
                                      </p:cBhvr>
                                      <p:to>
                                        <p:strVal val="visible"/>
                                      </p:to>
                                    </p:set>
                                    <p:animEffect transition="in" filter="blinds(horizontal)">
                                      <p:cBhvr>
                                        <p:cTn id="7" dur="500"/>
                                        <p:tgtEl>
                                          <p:spTgt spid="147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63">
                                            <p:txEl>
                                              <p:pRg st="1" end="1"/>
                                            </p:txEl>
                                          </p:spTgt>
                                        </p:tgtEl>
                                        <p:attrNameLst>
                                          <p:attrName>style.visibility</p:attrName>
                                        </p:attrNameLst>
                                      </p:cBhvr>
                                      <p:to>
                                        <p:strVal val="visible"/>
                                      </p:to>
                                    </p:set>
                                    <p:animEffect transition="in" filter="blinds(horizontal)">
                                      <p:cBhvr>
                                        <p:cTn id="12" dur="500"/>
                                        <p:tgtEl>
                                          <p:spTgt spid="147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63">
                                            <p:txEl>
                                              <p:pRg st="2" end="2"/>
                                            </p:txEl>
                                          </p:spTgt>
                                        </p:tgtEl>
                                        <p:attrNameLst>
                                          <p:attrName>style.visibility</p:attrName>
                                        </p:attrNameLst>
                                      </p:cBhvr>
                                      <p:to>
                                        <p:strVal val="visible"/>
                                      </p:to>
                                    </p:set>
                                    <p:animEffect transition="in" filter="blinds(horizontal)">
                                      <p:cBhvr>
                                        <p:cTn id="17" dur="500"/>
                                        <p:tgtEl>
                                          <p:spTgt spid="1474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563">
                                            <p:txEl>
                                              <p:pRg st="3" end="3"/>
                                            </p:txEl>
                                          </p:spTgt>
                                        </p:tgtEl>
                                        <p:attrNameLst>
                                          <p:attrName>style.visibility</p:attrName>
                                        </p:attrNameLst>
                                      </p:cBhvr>
                                      <p:to>
                                        <p:strVal val="visible"/>
                                      </p:to>
                                    </p:set>
                                    <p:animEffect transition="in" filter="blinds(horizontal)">
                                      <p:cBhvr>
                                        <p:cTn id="22" dur="500"/>
                                        <p:tgtEl>
                                          <p:spTgt spid="1474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3" grpId="0" build="p" bldLvl="3"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3" name="Rectangle 3"/>
          <p:cNvSpPr>
            <a:spLocks noGrp="1" noChangeArrowheads="1"/>
          </p:cNvSpPr>
          <p:nvPr>
            <p:ph type="body" idx="1"/>
          </p:nvPr>
        </p:nvSpPr>
        <p:spPr>
          <a:xfrm>
            <a:off x="533400" y="1600200"/>
            <a:ext cx="8153400" cy="4495800"/>
          </a:xfrm>
          <a:noFill/>
          <a:ln/>
        </p:spPr>
        <p:txBody>
          <a:bodyPr lIns="90488" tIns="44450" rIns="90488" bIns="44450"/>
          <a:lstStyle/>
          <a:p>
            <a:pPr>
              <a:spcBef>
                <a:spcPts val="0"/>
              </a:spcBef>
            </a:pPr>
            <a:r>
              <a:rPr lang="en-US" dirty="0"/>
              <a:t>A Potential Problem for Closely Held Corporations.</a:t>
            </a:r>
          </a:p>
          <a:p>
            <a:pPr lvl="1">
              <a:spcBef>
                <a:spcPts val="0"/>
              </a:spcBef>
            </a:pPr>
            <a:r>
              <a:rPr lang="en-US" b="1" i="1" cap="small" dirty="0">
                <a:solidFill>
                  <a:schemeClr val="accent6">
                    <a:lumMod val="50000"/>
                  </a:schemeClr>
                </a:solidFill>
                <a:effectLst>
                  <a:outerShdw blurRad="50800" dist="38100" dir="2700000" algn="tl" rotWithShape="0">
                    <a:prstClr val="black">
                      <a:alpha val="40000"/>
                    </a:prstClr>
                  </a:outerShdw>
                </a:effectLst>
              </a:rPr>
              <a:t>Schultz v. General Electric Healthcare Financial Services </a:t>
            </a:r>
            <a:r>
              <a:rPr lang="en-US" b="1" cap="small" dirty="0">
                <a:solidFill>
                  <a:schemeClr val="accent6">
                    <a:lumMod val="50000"/>
                  </a:schemeClr>
                </a:solidFill>
                <a:effectLst>
                  <a:outerShdw blurRad="50800" dist="38100" dir="2700000" algn="tl" rotWithShape="0">
                    <a:prstClr val="black">
                      <a:alpha val="40000"/>
                    </a:prstClr>
                  </a:outerShdw>
                </a:effectLst>
              </a:rPr>
              <a:t>(2010). </a:t>
            </a:r>
            <a:r>
              <a:rPr lang="en-US" dirty="0"/>
              <a:t>Why was Schultz personally liable?</a:t>
            </a:r>
          </a:p>
        </p:txBody>
      </p:sp>
      <p:sp>
        <p:nvSpPr>
          <p:cNvPr id="6" name="Title 5"/>
          <p:cNvSpPr>
            <a:spLocks noGrp="1"/>
          </p:cNvSpPr>
          <p:nvPr>
            <p:ph type="title"/>
          </p:nvPr>
        </p:nvSpPr>
        <p:spPr/>
        <p:txBody>
          <a:bodyPr/>
          <a:lstStyle/>
          <a:p>
            <a:r>
              <a:rPr lang="en-US" dirty="0">
                <a:cs typeface="Arial"/>
              </a:rPr>
              <a:t>Piercing the Corporate Veil</a:t>
            </a:r>
            <a:endParaRPr lang="en-US" dirty="0"/>
          </a:p>
        </p:txBody>
      </p:sp>
      <p:sp>
        <p:nvSpPr>
          <p:cNvPr id="8" name="Slide Number Placeholder 7"/>
          <p:cNvSpPr>
            <a:spLocks noGrp="1"/>
          </p:cNvSpPr>
          <p:nvPr>
            <p:ph type="sldNum" sz="quarter" idx="12"/>
          </p:nvPr>
        </p:nvSpPr>
        <p:spPr/>
        <p:txBody>
          <a:bodyPr/>
          <a:lstStyle/>
          <a:p>
            <a:fld id="{F24CA853-D4C0-4DB7-9A19-22BF3144B637}" type="slidenum">
              <a:rPr lang="en-US" smtClean="0"/>
              <a:pPr/>
              <a:t>11</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E5807A4A-61DA-40F9-8EB1-6215153449AA}" type="slidenum">
              <a:rPr lang="en-US"/>
              <a:pPr>
                <a:defRPr/>
              </a:pPr>
              <a:t>12</a:t>
            </a:fld>
            <a:endParaRPr lang="en-US"/>
          </a:p>
        </p:txBody>
      </p:sp>
      <p:sp>
        <p:nvSpPr>
          <p:cNvPr id="1472515" name="Rectangle 3"/>
          <p:cNvSpPr>
            <a:spLocks noGrp="1" noChangeArrowheads="1"/>
          </p:cNvSpPr>
          <p:nvPr>
            <p:ph type="body" idx="1"/>
          </p:nvPr>
        </p:nvSpPr>
        <p:spPr/>
        <p:txBody>
          <a:bodyPr lIns="90488" tIns="44450" rIns="90488" bIns="44450"/>
          <a:lstStyle/>
          <a:p>
            <a:pPr eaLnBrk="1" hangingPunct="1">
              <a:lnSpc>
                <a:spcPct val="90000"/>
              </a:lnSpc>
            </a:pPr>
            <a:r>
              <a:rPr lang="en-US" sz="3200" dirty="0"/>
              <a:t>Liability Issues</a:t>
            </a:r>
          </a:p>
          <a:p>
            <a:pPr lvl="1" eaLnBrk="1" hangingPunct="1">
              <a:lnSpc>
                <a:spcPct val="90000"/>
              </a:lnSpc>
            </a:pPr>
            <a:r>
              <a:rPr lang="en-US" sz="2800" dirty="0"/>
              <a:t>Shareholders’ liability generally limited to amount of investment</a:t>
            </a:r>
          </a:p>
          <a:p>
            <a:pPr lvl="1" eaLnBrk="1" hangingPunct="1">
              <a:lnSpc>
                <a:spcPct val="90000"/>
              </a:lnSpc>
            </a:pPr>
            <a:r>
              <a:rPr lang="en-US" sz="2800" dirty="0"/>
              <a:t>If corporate veil is pierced, there is shareholder liability.  Means corporate immunity from liability is set aside</a:t>
            </a:r>
          </a:p>
        </p:txBody>
      </p:sp>
      <p:sp>
        <p:nvSpPr>
          <p:cNvPr id="1472516" name="Rectangle 4"/>
          <p:cNvSpPr>
            <a:spLocks noGrp="1" noChangeArrowheads="1"/>
          </p:cNvSpPr>
          <p:nvPr>
            <p:ph type="title"/>
          </p:nvPr>
        </p:nvSpPr>
        <p:spPr/>
        <p:txBody>
          <a:bodyPr/>
          <a:lstStyle/>
          <a:p>
            <a:pPr eaLnBrk="1" hangingPunct="1">
              <a:defRPr/>
            </a:pPr>
            <a:r>
              <a:rPr lang="en-US"/>
              <a:t>Corporate Liability</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12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2515">
                                            <p:txEl>
                                              <p:pRg st="0" end="0"/>
                                            </p:txEl>
                                          </p:spTgt>
                                        </p:tgtEl>
                                        <p:attrNameLst>
                                          <p:attrName>style.visibility</p:attrName>
                                        </p:attrNameLst>
                                      </p:cBhvr>
                                      <p:to>
                                        <p:strVal val="visible"/>
                                      </p:to>
                                    </p:set>
                                    <p:animEffect transition="in" filter="blinds(horizontal)">
                                      <p:cBhvr>
                                        <p:cTn id="7" dur="500"/>
                                        <p:tgtEl>
                                          <p:spTgt spid="147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2515">
                                            <p:txEl>
                                              <p:pRg st="1" end="1"/>
                                            </p:txEl>
                                          </p:spTgt>
                                        </p:tgtEl>
                                        <p:attrNameLst>
                                          <p:attrName>style.visibility</p:attrName>
                                        </p:attrNameLst>
                                      </p:cBhvr>
                                      <p:to>
                                        <p:strVal val="visible"/>
                                      </p:to>
                                    </p:set>
                                    <p:animEffect transition="in" filter="blinds(horizontal)">
                                      <p:cBhvr>
                                        <p:cTn id="12" dur="500"/>
                                        <p:tgtEl>
                                          <p:spTgt spid="1472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2515">
                                            <p:txEl>
                                              <p:pRg st="2" end="2"/>
                                            </p:txEl>
                                          </p:spTgt>
                                        </p:tgtEl>
                                        <p:attrNameLst>
                                          <p:attrName>style.visibility</p:attrName>
                                        </p:attrNameLst>
                                      </p:cBhvr>
                                      <p:to>
                                        <p:strVal val="visible"/>
                                      </p:to>
                                    </p:set>
                                    <p:animEffect transition="in" filter="blinds(horizontal)">
                                      <p:cBhvr>
                                        <p:cTn id="17" dur="500"/>
                                        <p:tgtEl>
                                          <p:spTgt spid="1472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normAutofit/>
          </a:bodyPr>
          <a:lstStyle/>
          <a:p>
            <a:r>
              <a:rPr lang="en-US" sz="4000" dirty="0"/>
              <a:t>Classification of Corporations.</a:t>
            </a:r>
          </a:p>
          <a:p>
            <a:pPr lvl="1"/>
            <a:r>
              <a:rPr lang="en-US" dirty="0"/>
              <a:t>Public (C-Corps) and Private Corporations.</a:t>
            </a:r>
          </a:p>
          <a:p>
            <a:pPr lvl="1"/>
            <a:r>
              <a:rPr lang="en-US" dirty="0"/>
              <a:t>Nonprofit Corporations. </a:t>
            </a:r>
          </a:p>
          <a:p>
            <a:pPr lvl="1"/>
            <a:r>
              <a:rPr lang="en-US" dirty="0">
                <a:sym typeface="Wingdings" pitchFamily="2" charset="2"/>
              </a:rPr>
              <a:t>B-Corps ) benefit </a:t>
            </a:r>
            <a:r>
              <a:rPr lang="en-US" dirty="0" err="1">
                <a:sym typeface="Wingdings" pitchFamily="2" charset="2"/>
              </a:rPr>
              <a:t>corp</a:t>
            </a:r>
            <a:r>
              <a:rPr lang="en-US" dirty="0">
                <a:sym typeface="Wingdings" pitchFamily="2" charset="2"/>
              </a:rPr>
              <a:t>)</a:t>
            </a:r>
            <a:endParaRPr lang="en-US" dirty="0"/>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13</a:t>
            </a:fld>
            <a:endParaRPr lang="en-US" dirty="0"/>
          </a:p>
        </p:txBody>
      </p:sp>
      <p:sp>
        <p:nvSpPr>
          <p:cNvPr id="6" name="Rectangle 5"/>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normAutofit/>
          </a:bodyPr>
          <a:lstStyle/>
          <a:p>
            <a:r>
              <a:rPr lang="en-US" sz="4000" dirty="0"/>
              <a:t>Classification of Corporations.</a:t>
            </a:r>
          </a:p>
          <a:p>
            <a:pPr lvl="1">
              <a:lnSpc>
                <a:spcPct val="90000"/>
              </a:lnSpc>
            </a:pPr>
            <a:r>
              <a:rPr lang="en-US" dirty="0"/>
              <a:t>Closely Held Corporations.</a:t>
            </a:r>
          </a:p>
          <a:p>
            <a:pPr lvl="2">
              <a:lnSpc>
                <a:spcPct val="90000"/>
              </a:lnSpc>
            </a:pPr>
            <a:r>
              <a:rPr lang="en-US" dirty="0"/>
              <a:t>Management of Closely Held Corporations.</a:t>
            </a:r>
          </a:p>
          <a:p>
            <a:pPr lvl="2">
              <a:lnSpc>
                <a:spcPct val="90000"/>
              </a:lnSpc>
            </a:pPr>
            <a:r>
              <a:rPr lang="en-US" dirty="0"/>
              <a:t>Transfer of Shares </a:t>
            </a:r>
          </a:p>
          <a:p>
            <a:pPr lvl="2">
              <a:lnSpc>
                <a:spcPct val="90000"/>
              </a:lnSpc>
            </a:pPr>
            <a:r>
              <a:rPr lang="en-US" dirty="0"/>
              <a:t>Shareholder Agreement to Restrict Stock.</a:t>
            </a:r>
          </a:p>
          <a:p>
            <a:pPr lvl="2">
              <a:lnSpc>
                <a:spcPct val="90000"/>
              </a:lnSpc>
            </a:pPr>
            <a:r>
              <a:rPr lang="en-US" dirty="0"/>
              <a:t>Misappropriation of Closely Held Corporation Funds.</a:t>
            </a:r>
          </a:p>
          <a:p>
            <a:pPr lvl="2">
              <a:lnSpc>
                <a:spcPct val="90000"/>
              </a:lnSpc>
            </a:pPr>
            <a:r>
              <a:rPr lang="en-US" dirty="0"/>
              <a:t>How would you determine reasonable compensation?</a:t>
            </a:r>
          </a:p>
          <a:p>
            <a:pPr lvl="1">
              <a:lnSpc>
                <a:spcPct val="90000"/>
              </a:lnSpc>
            </a:pPr>
            <a:endParaRPr lang="en-US" dirty="0"/>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14</a:t>
            </a:fld>
            <a:endParaRPr lang="en-US" dirty="0"/>
          </a:p>
        </p:txBody>
      </p:sp>
      <p:sp>
        <p:nvSpPr>
          <p:cNvPr id="6" name="Rectangle 5"/>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normAutofit/>
          </a:bodyPr>
          <a:lstStyle/>
          <a:p>
            <a:r>
              <a:rPr lang="en-US" sz="4000" dirty="0"/>
              <a:t>Classification of Corporations.</a:t>
            </a:r>
          </a:p>
          <a:p>
            <a:pPr lvl="1">
              <a:lnSpc>
                <a:spcPct val="90000"/>
              </a:lnSpc>
            </a:pPr>
            <a:r>
              <a:rPr lang="en-US" dirty="0"/>
              <a:t>“S” Corporations: </a:t>
            </a:r>
            <a:r>
              <a:rPr lang="en-US" i="1" dirty="0"/>
              <a:t>avoids federal tax under IRS Code “Subchapter S.”  </a:t>
            </a:r>
          </a:p>
          <a:p>
            <a:pPr lvl="2">
              <a:lnSpc>
                <a:spcPct val="90000"/>
              </a:lnSpc>
            </a:pPr>
            <a:r>
              <a:rPr lang="en-US" dirty="0"/>
              <a:t>Avoids federal “double taxation” of regular corporations at the corporate level.  Only dividends are taxed to the shareholders as personal income.  </a:t>
            </a:r>
            <a:r>
              <a:rPr lang="en-US" dirty="0">
                <a:sym typeface="Wingdings" pitchFamily="2" charset="2"/>
              </a:rPr>
              <a:t></a:t>
            </a:r>
            <a:endParaRPr lang="en-US" dirty="0"/>
          </a:p>
          <a:p>
            <a:pPr lvl="1">
              <a:lnSpc>
                <a:spcPct val="90000"/>
              </a:lnSpc>
            </a:pPr>
            <a:endParaRPr lang="en-US" dirty="0"/>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15</a:t>
            </a:fld>
            <a:endParaRPr lang="en-US" dirty="0"/>
          </a:p>
        </p:txBody>
      </p:sp>
      <p:sp>
        <p:nvSpPr>
          <p:cNvPr id="6" name="Rectangle 5"/>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normAutofit/>
          </a:bodyPr>
          <a:lstStyle/>
          <a:p>
            <a:r>
              <a:rPr lang="en-US" sz="4000" dirty="0"/>
              <a:t>Classification of Corporations.</a:t>
            </a:r>
          </a:p>
          <a:p>
            <a:pPr lvl="1">
              <a:lnSpc>
                <a:spcPct val="90000"/>
              </a:lnSpc>
            </a:pPr>
            <a:r>
              <a:rPr lang="en-US" dirty="0"/>
              <a:t>“S” Corporations: </a:t>
            </a:r>
            <a:r>
              <a:rPr lang="en-US" i="1" dirty="0"/>
              <a:t>avoids federal tax under IRS Code “Subchapter S.”  </a:t>
            </a:r>
          </a:p>
          <a:p>
            <a:pPr lvl="2">
              <a:lnSpc>
                <a:spcPct val="90000"/>
              </a:lnSpc>
            </a:pPr>
            <a:r>
              <a:rPr lang="en-US" sz="3200" u="sng" dirty="0"/>
              <a:t>IRS requirements</a:t>
            </a:r>
            <a:r>
              <a:rPr lang="en-US" sz="3200" dirty="0"/>
              <a:t>: Corporation is domestic, fewer than 100 shareholders, only one class of stock, no shareholder can be a non-resident alien.</a:t>
            </a:r>
          </a:p>
          <a:p>
            <a:pPr lvl="1">
              <a:lnSpc>
                <a:spcPct val="90000"/>
              </a:lnSpc>
            </a:pPr>
            <a:r>
              <a:rPr lang="en-US" dirty="0"/>
              <a:t>Professional Corporations.</a:t>
            </a:r>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16</a:t>
            </a:fld>
            <a:endParaRPr lang="en-US" dirty="0"/>
          </a:p>
        </p:txBody>
      </p:sp>
      <p:sp>
        <p:nvSpPr>
          <p:cNvPr id="6" name="Rectangle 5"/>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1994061D-2D54-439F-9440-8255CE4E9207}" type="slidenum">
              <a:rPr lang="en-US"/>
              <a:pPr>
                <a:defRPr/>
              </a:pPr>
              <a:t>17</a:t>
            </a:fld>
            <a:endParaRPr lang="en-US"/>
          </a:p>
        </p:txBody>
      </p:sp>
      <p:sp>
        <p:nvSpPr>
          <p:cNvPr id="1462275" name="Rectangle 3"/>
          <p:cNvSpPr>
            <a:spLocks noGrp="1" noChangeArrowheads="1"/>
          </p:cNvSpPr>
          <p:nvPr>
            <p:ph type="body" idx="1"/>
          </p:nvPr>
        </p:nvSpPr>
        <p:spPr/>
        <p:txBody>
          <a:bodyPr lIns="90488" tIns="44450" rIns="90488" bIns="44450"/>
          <a:lstStyle/>
          <a:p>
            <a:pPr eaLnBrk="1" hangingPunct="1"/>
            <a:r>
              <a:rPr lang="en-US" sz="4000"/>
              <a:t>Where to Incorporate</a:t>
            </a:r>
          </a:p>
          <a:p>
            <a:pPr lvl="1" eaLnBrk="1" hangingPunct="1"/>
            <a:r>
              <a:rPr lang="en-US" sz="3600"/>
              <a:t>Status of state’s corporation laws</a:t>
            </a:r>
          </a:p>
          <a:p>
            <a:pPr lvl="1" eaLnBrk="1" hangingPunct="1"/>
            <a:r>
              <a:rPr lang="en-US" sz="3600"/>
              <a:t>State tax laws</a:t>
            </a:r>
          </a:p>
          <a:p>
            <a:pPr lvl="1" eaLnBrk="1" hangingPunct="1"/>
            <a:r>
              <a:rPr lang="en-US" sz="3600"/>
              <a:t>Ability to attract employees</a:t>
            </a:r>
          </a:p>
          <a:p>
            <a:pPr lvl="1" eaLnBrk="1" hangingPunct="1"/>
            <a:r>
              <a:rPr lang="en-US" sz="3600"/>
              <a:t>Incentives</a:t>
            </a:r>
          </a:p>
        </p:txBody>
      </p:sp>
      <p:sp>
        <p:nvSpPr>
          <p:cNvPr id="1462276" name="Rectangle 4"/>
          <p:cNvSpPr>
            <a:spLocks noGrp="1" noChangeArrowheads="1"/>
          </p:cNvSpPr>
          <p:nvPr>
            <p:ph type="title"/>
          </p:nvPr>
        </p:nvSpPr>
        <p:spPr/>
        <p:txBody>
          <a:bodyPr/>
          <a:lstStyle/>
          <a:p>
            <a:pPr eaLnBrk="1" hangingPunct="1">
              <a:defRPr/>
            </a:pPr>
            <a:r>
              <a:rPr lang="en-US"/>
              <a:t>Corporate Formation</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17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2275">
                                            <p:txEl>
                                              <p:pRg st="0" end="0"/>
                                            </p:txEl>
                                          </p:spTgt>
                                        </p:tgtEl>
                                        <p:attrNameLst>
                                          <p:attrName>style.visibility</p:attrName>
                                        </p:attrNameLst>
                                      </p:cBhvr>
                                      <p:to>
                                        <p:strVal val="visible"/>
                                      </p:to>
                                    </p:set>
                                    <p:animEffect transition="in" filter="blinds(horizontal)">
                                      <p:cBhvr>
                                        <p:cTn id="7" dur="500"/>
                                        <p:tgtEl>
                                          <p:spTgt spid="146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2275">
                                            <p:txEl>
                                              <p:pRg st="1" end="1"/>
                                            </p:txEl>
                                          </p:spTgt>
                                        </p:tgtEl>
                                        <p:attrNameLst>
                                          <p:attrName>style.visibility</p:attrName>
                                        </p:attrNameLst>
                                      </p:cBhvr>
                                      <p:to>
                                        <p:strVal val="visible"/>
                                      </p:to>
                                    </p:set>
                                    <p:animEffect transition="in" filter="blinds(horizontal)">
                                      <p:cBhvr>
                                        <p:cTn id="12" dur="500"/>
                                        <p:tgtEl>
                                          <p:spTgt spid="146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62275">
                                            <p:txEl>
                                              <p:pRg st="2" end="2"/>
                                            </p:txEl>
                                          </p:spTgt>
                                        </p:tgtEl>
                                        <p:attrNameLst>
                                          <p:attrName>style.visibility</p:attrName>
                                        </p:attrNameLst>
                                      </p:cBhvr>
                                      <p:to>
                                        <p:strVal val="visible"/>
                                      </p:to>
                                    </p:set>
                                    <p:animEffect transition="in" filter="blinds(horizontal)">
                                      <p:cBhvr>
                                        <p:cTn id="17" dur="500"/>
                                        <p:tgtEl>
                                          <p:spTgt spid="1462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62275">
                                            <p:txEl>
                                              <p:pRg st="3" end="3"/>
                                            </p:txEl>
                                          </p:spTgt>
                                        </p:tgtEl>
                                        <p:attrNameLst>
                                          <p:attrName>style.visibility</p:attrName>
                                        </p:attrNameLst>
                                      </p:cBhvr>
                                      <p:to>
                                        <p:strVal val="visible"/>
                                      </p:to>
                                    </p:set>
                                    <p:animEffect transition="in" filter="blinds(horizontal)">
                                      <p:cBhvr>
                                        <p:cTn id="22" dur="500"/>
                                        <p:tgtEl>
                                          <p:spTgt spid="1462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2275">
                                            <p:txEl>
                                              <p:pRg st="4" end="4"/>
                                            </p:txEl>
                                          </p:spTgt>
                                        </p:tgtEl>
                                        <p:attrNameLst>
                                          <p:attrName>style.visibility</p:attrName>
                                        </p:attrNameLst>
                                      </p:cBhvr>
                                      <p:to>
                                        <p:strVal val="visible"/>
                                      </p:to>
                                    </p:set>
                                    <p:animEffect transition="in" filter="blinds(horizontal)">
                                      <p:cBhvr>
                                        <p:cTn id="27" dur="500"/>
                                        <p:tgtEl>
                                          <p:spTgt spid="1462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EF5CF647-AC02-40CC-B80A-86A2B656DE49}" type="slidenum">
              <a:rPr lang="en-US"/>
              <a:pPr>
                <a:defRPr/>
              </a:pPr>
              <a:t>18</a:t>
            </a:fld>
            <a:endParaRPr lang="en-US"/>
          </a:p>
        </p:txBody>
      </p:sp>
      <p:sp>
        <p:nvSpPr>
          <p:cNvPr id="1458179" name="Rectangle 3"/>
          <p:cNvSpPr>
            <a:spLocks noGrp="1" noChangeArrowheads="1"/>
          </p:cNvSpPr>
          <p:nvPr>
            <p:ph type="body" idx="1"/>
          </p:nvPr>
        </p:nvSpPr>
        <p:spPr/>
        <p:txBody>
          <a:bodyPr lIns="90488" tIns="44450" rIns="90488" bIns="44450"/>
          <a:lstStyle/>
          <a:p>
            <a:pPr eaLnBrk="1" hangingPunct="1">
              <a:lnSpc>
                <a:spcPct val="90000"/>
              </a:lnSpc>
            </a:pPr>
            <a:r>
              <a:rPr lang="en-US"/>
              <a:t>Must Comply With Statutory Requirements</a:t>
            </a:r>
          </a:p>
          <a:p>
            <a:pPr eaLnBrk="1" hangingPunct="1">
              <a:lnSpc>
                <a:spcPct val="90000"/>
              </a:lnSpc>
            </a:pPr>
            <a:r>
              <a:rPr lang="en-US"/>
              <a:t>File Articles of Incorporation:</a:t>
            </a:r>
          </a:p>
          <a:p>
            <a:pPr lvl="1" eaLnBrk="1" hangingPunct="1">
              <a:lnSpc>
                <a:spcPct val="90000"/>
              </a:lnSpc>
            </a:pPr>
            <a:r>
              <a:rPr lang="en-US"/>
              <a:t>Name</a:t>
            </a:r>
          </a:p>
          <a:p>
            <a:pPr lvl="1" eaLnBrk="1" hangingPunct="1">
              <a:lnSpc>
                <a:spcPct val="90000"/>
              </a:lnSpc>
            </a:pPr>
            <a:r>
              <a:rPr lang="en-US"/>
              <a:t>Names and addresses of all incorporators</a:t>
            </a:r>
          </a:p>
          <a:p>
            <a:pPr lvl="1" eaLnBrk="1" hangingPunct="1">
              <a:lnSpc>
                <a:spcPct val="90000"/>
              </a:lnSpc>
            </a:pPr>
            <a:r>
              <a:rPr lang="en-US"/>
              <a:t>Capital structure of the corporation</a:t>
            </a:r>
          </a:p>
          <a:p>
            <a:pPr lvl="1" eaLnBrk="1" hangingPunct="1">
              <a:lnSpc>
                <a:spcPct val="90000"/>
              </a:lnSpc>
            </a:pPr>
            <a:r>
              <a:rPr lang="en-US"/>
              <a:t>Types of stock</a:t>
            </a:r>
          </a:p>
        </p:txBody>
      </p:sp>
      <p:sp>
        <p:nvSpPr>
          <p:cNvPr id="1458180" name="Rectangle 4"/>
          <p:cNvSpPr>
            <a:spLocks noGrp="1" noChangeArrowheads="1"/>
          </p:cNvSpPr>
          <p:nvPr>
            <p:ph type="title"/>
          </p:nvPr>
        </p:nvSpPr>
        <p:spPr/>
        <p:txBody>
          <a:bodyPr/>
          <a:lstStyle/>
          <a:p>
            <a:pPr eaLnBrk="1" hangingPunct="1">
              <a:defRPr/>
            </a:pPr>
            <a:r>
              <a:rPr lang="en-US"/>
              <a:t>Corporate Formation</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18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Effect transition="in" filter="blinds(horizontal)">
                                      <p:cBhvr>
                                        <p:cTn id="7" dur="500"/>
                                        <p:tgtEl>
                                          <p:spTgt spid="145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8179">
                                            <p:txEl>
                                              <p:pRg st="1" end="1"/>
                                            </p:txEl>
                                          </p:spTgt>
                                        </p:tgtEl>
                                        <p:attrNameLst>
                                          <p:attrName>style.visibility</p:attrName>
                                        </p:attrNameLst>
                                      </p:cBhvr>
                                      <p:to>
                                        <p:strVal val="visible"/>
                                      </p:to>
                                    </p:set>
                                    <p:animEffect transition="in" filter="blinds(horizontal)">
                                      <p:cBhvr>
                                        <p:cTn id="12" dur="500"/>
                                        <p:tgtEl>
                                          <p:spTgt spid="145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58179">
                                            <p:txEl>
                                              <p:pRg st="2" end="2"/>
                                            </p:txEl>
                                          </p:spTgt>
                                        </p:tgtEl>
                                        <p:attrNameLst>
                                          <p:attrName>style.visibility</p:attrName>
                                        </p:attrNameLst>
                                      </p:cBhvr>
                                      <p:to>
                                        <p:strVal val="visible"/>
                                      </p:to>
                                    </p:set>
                                    <p:animEffect transition="in" filter="blinds(horizontal)">
                                      <p:cBhvr>
                                        <p:cTn id="17" dur="500"/>
                                        <p:tgtEl>
                                          <p:spTgt spid="145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8179">
                                            <p:txEl>
                                              <p:pRg st="3" end="3"/>
                                            </p:txEl>
                                          </p:spTgt>
                                        </p:tgtEl>
                                        <p:attrNameLst>
                                          <p:attrName>style.visibility</p:attrName>
                                        </p:attrNameLst>
                                      </p:cBhvr>
                                      <p:to>
                                        <p:strVal val="visible"/>
                                      </p:to>
                                    </p:set>
                                    <p:animEffect transition="in" filter="blinds(horizontal)">
                                      <p:cBhvr>
                                        <p:cTn id="22" dur="500"/>
                                        <p:tgtEl>
                                          <p:spTgt spid="1458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58179">
                                            <p:txEl>
                                              <p:pRg st="4" end="4"/>
                                            </p:txEl>
                                          </p:spTgt>
                                        </p:tgtEl>
                                        <p:attrNameLst>
                                          <p:attrName>style.visibility</p:attrName>
                                        </p:attrNameLst>
                                      </p:cBhvr>
                                      <p:to>
                                        <p:strVal val="visible"/>
                                      </p:to>
                                    </p:set>
                                    <p:animEffect transition="in" filter="blinds(horizontal)">
                                      <p:cBhvr>
                                        <p:cTn id="27" dur="500"/>
                                        <p:tgtEl>
                                          <p:spTgt spid="1458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58179">
                                            <p:txEl>
                                              <p:pRg st="5" end="5"/>
                                            </p:txEl>
                                          </p:spTgt>
                                        </p:tgtEl>
                                        <p:attrNameLst>
                                          <p:attrName>style.visibility</p:attrName>
                                        </p:attrNameLst>
                                      </p:cBhvr>
                                      <p:to>
                                        <p:strVal val="visible"/>
                                      </p:to>
                                    </p:set>
                                    <p:animEffect transition="in" filter="blinds(horizontal)">
                                      <p:cBhvr>
                                        <p:cTn id="32" dur="500"/>
                                        <p:tgtEl>
                                          <p:spTgt spid="1458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noChangeArrowheads="1"/>
          </p:cNvSpPr>
          <p:nvPr>
            <p:ph type="title"/>
          </p:nvPr>
        </p:nvSpPr>
        <p:spPr>
          <a:noFill/>
          <a:ln/>
        </p:spPr>
        <p:txBody>
          <a:bodyPr lIns="90488" tIns="44450" rIns="90488" bIns="44450"/>
          <a:lstStyle/>
          <a:p>
            <a:r>
              <a:rPr lang="en-US" dirty="0"/>
              <a:t>Corporate Formation and Powers</a:t>
            </a:r>
          </a:p>
        </p:txBody>
      </p:sp>
      <p:sp>
        <p:nvSpPr>
          <p:cNvPr id="1626115" name="Rectangle 3"/>
          <p:cNvSpPr>
            <a:spLocks noGrp="1" noChangeArrowheads="1"/>
          </p:cNvSpPr>
          <p:nvPr>
            <p:ph type="body" idx="1"/>
          </p:nvPr>
        </p:nvSpPr>
        <p:spPr>
          <a:noFill/>
          <a:ln/>
        </p:spPr>
        <p:txBody>
          <a:bodyPr lIns="90488" tIns="44450" rIns="90488" bIns="44450"/>
          <a:lstStyle/>
          <a:p>
            <a:r>
              <a:rPr lang="en-US" dirty="0"/>
              <a:t>Incorporation Procedures.</a:t>
            </a:r>
          </a:p>
          <a:p>
            <a:pPr lvl="1"/>
            <a:r>
              <a:rPr lang="en-US" dirty="0"/>
              <a:t>Prepare the Articles of Incorporation: </a:t>
            </a:r>
            <a:r>
              <a:rPr lang="en-US" sz="3100" dirty="0"/>
              <a:t>which deals with shares, the registered agent and office, incorporators, duration and purpose, and internal organization. </a:t>
            </a:r>
            <a:endParaRPr lang="en-US" sz="3100" dirty="0">
              <a:sym typeface="Wingdings" pitchFamily="2" charset="2"/>
            </a:endParaRPr>
          </a:p>
          <a:p>
            <a:pPr lvl="1"/>
            <a:r>
              <a:rPr lang="en-US" sz="3400" dirty="0">
                <a:sym typeface="Wingdings" pitchFamily="2" charset="2"/>
              </a:rPr>
              <a:t>File the articles with the state.</a:t>
            </a:r>
            <a:endParaRPr lang="en-US" dirty="0"/>
          </a:p>
          <a:p>
            <a:pPr lvl="1">
              <a:buNone/>
            </a:pPr>
            <a:endParaRPr lang="en-US" sz="2000" i="1" dirty="0"/>
          </a:p>
        </p:txBody>
      </p:sp>
      <p:sp>
        <p:nvSpPr>
          <p:cNvPr id="6" name="Slide Number Placeholder 5"/>
          <p:cNvSpPr>
            <a:spLocks noGrp="1"/>
          </p:cNvSpPr>
          <p:nvPr>
            <p:ph type="sldNum" sz="quarter" idx="12"/>
          </p:nvPr>
        </p:nvSpPr>
        <p:spPr/>
        <p:txBody>
          <a:bodyPr/>
          <a:lstStyle/>
          <a:p>
            <a:fld id="{F24CA853-D4C0-4DB7-9A19-22BF3144B637}" type="slidenum">
              <a:rPr lang="en-US" smtClean="0"/>
              <a:pPr/>
              <a:t>19</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1" name="Rectangle 3"/>
          <p:cNvSpPr>
            <a:spLocks noChangeArrowheads="1"/>
          </p:cNvSpPr>
          <p:nvPr/>
        </p:nvSpPr>
        <p:spPr bwMode="auto">
          <a:xfrm>
            <a:off x="609600" y="1981200"/>
            <a:ext cx="7543800" cy="48006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lstStyle/>
          <a:p>
            <a:r>
              <a:rPr lang="en-US" dirty="0"/>
              <a:t>Corporations are recognized as legal “persons” and enjoy many of the rights and privileges under our Constitution as natural persons.</a:t>
            </a:r>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2</a:t>
            </a:fld>
            <a:endParaRPr lang="en-US" dirty="0"/>
          </a:p>
        </p:txBody>
      </p:sp>
      <p:sp>
        <p:nvSpPr>
          <p:cNvPr id="7" name="Rectangle 6"/>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10CC20F7-A367-4BC9-8650-1B8F36F15FDC}" type="slidenum">
              <a:rPr lang="en-US"/>
              <a:pPr>
                <a:defRPr/>
              </a:pPr>
              <a:t>20</a:t>
            </a:fld>
            <a:endParaRPr lang="en-US"/>
          </a:p>
        </p:txBody>
      </p:sp>
      <p:sp>
        <p:nvSpPr>
          <p:cNvPr id="1466370" name="Rectangle 2"/>
          <p:cNvSpPr>
            <a:spLocks noGrp="1" noChangeArrowheads="1"/>
          </p:cNvSpPr>
          <p:nvPr>
            <p:ph type="title"/>
          </p:nvPr>
        </p:nvSpPr>
        <p:spPr/>
        <p:txBody>
          <a:bodyPr lIns="90488" tIns="44450" rIns="90488" bIns="44450"/>
          <a:lstStyle/>
          <a:p>
            <a:pPr eaLnBrk="1" hangingPunct="1">
              <a:defRPr/>
            </a:pPr>
            <a:r>
              <a:rPr lang="en-US"/>
              <a:t>Corporate Formation</a:t>
            </a:r>
          </a:p>
        </p:txBody>
      </p:sp>
      <p:sp>
        <p:nvSpPr>
          <p:cNvPr id="1466371" name="Rectangle 3"/>
          <p:cNvSpPr>
            <a:spLocks noGrp="1" noChangeArrowheads="1"/>
          </p:cNvSpPr>
          <p:nvPr>
            <p:ph type="body" idx="1"/>
          </p:nvPr>
        </p:nvSpPr>
        <p:spPr/>
        <p:txBody>
          <a:bodyPr lIns="90488" tIns="44450" rIns="90488" bIns="44450"/>
          <a:lstStyle/>
          <a:p>
            <a:pPr eaLnBrk="1" hangingPunct="1"/>
            <a:r>
              <a:rPr lang="en-US"/>
              <a:t>Must Hold Initial Meeting After Incorporation</a:t>
            </a:r>
          </a:p>
          <a:p>
            <a:pPr lvl="1" eaLnBrk="1" hangingPunct="1"/>
            <a:r>
              <a:rPr lang="en-US"/>
              <a:t>Elect new directors</a:t>
            </a:r>
          </a:p>
          <a:p>
            <a:pPr lvl="1" eaLnBrk="1" hangingPunct="1"/>
            <a:r>
              <a:rPr lang="en-US"/>
              <a:t>Adopt bylaws (day-to-day procedures)</a:t>
            </a:r>
          </a:p>
          <a:p>
            <a:pPr lvl="1" eaLnBrk="1" hangingPunct="1"/>
            <a:r>
              <a:rPr lang="en-US"/>
              <a:t>Issue Stock</a:t>
            </a:r>
          </a:p>
          <a:p>
            <a:pPr lvl="1" eaLnBrk="1" hangingPunct="1"/>
            <a:r>
              <a:rPr lang="en-US"/>
              <a:t>Ratify Pre incorporation contracts</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6371">
                                            <p:txEl>
                                              <p:pRg st="0" end="0"/>
                                            </p:txEl>
                                          </p:spTgt>
                                        </p:tgtEl>
                                        <p:attrNameLst>
                                          <p:attrName>style.visibility</p:attrName>
                                        </p:attrNameLst>
                                      </p:cBhvr>
                                      <p:to>
                                        <p:strVal val="visible"/>
                                      </p:to>
                                    </p:set>
                                    <p:animEffect transition="in" filter="blinds(horizontal)">
                                      <p:cBhvr>
                                        <p:cTn id="7" dur="500"/>
                                        <p:tgtEl>
                                          <p:spTgt spid="146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6371">
                                            <p:txEl>
                                              <p:pRg st="1" end="1"/>
                                            </p:txEl>
                                          </p:spTgt>
                                        </p:tgtEl>
                                        <p:attrNameLst>
                                          <p:attrName>style.visibility</p:attrName>
                                        </p:attrNameLst>
                                      </p:cBhvr>
                                      <p:to>
                                        <p:strVal val="visible"/>
                                      </p:to>
                                    </p:set>
                                    <p:animEffect transition="in" filter="blinds(horizontal)">
                                      <p:cBhvr>
                                        <p:cTn id="12" dur="500"/>
                                        <p:tgtEl>
                                          <p:spTgt spid="1466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66371">
                                            <p:txEl>
                                              <p:pRg st="2" end="2"/>
                                            </p:txEl>
                                          </p:spTgt>
                                        </p:tgtEl>
                                        <p:attrNameLst>
                                          <p:attrName>style.visibility</p:attrName>
                                        </p:attrNameLst>
                                      </p:cBhvr>
                                      <p:to>
                                        <p:strVal val="visible"/>
                                      </p:to>
                                    </p:set>
                                    <p:animEffect transition="in" filter="blinds(horizontal)">
                                      <p:cBhvr>
                                        <p:cTn id="17" dur="500"/>
                                        <p:tgtEl>
                                          <p:spTgt spid="1466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66371">
                                            <p:txEl>
                                              <p:pRg st="3" end="3"/>
                                            </p:txEl>
                                          </p:spTgt>
                                        </p:tgtEl>
                                        <p:attrNameLst>
                                          <p:attrName>style.visibility</p:attrName>
                                        </p:attrNameLst>
                                      </p:cBhvr>
                                      <p:to>
                                        <p:strVal val="visible"/>
                                      </p:to>
                                    </p:set>
                                    <p:animEffect transition="in" filter="blinds(horizontal)">
                                      <p:cBhvr>
                                        <p:cTn id="22" dur="500"/>
                                        <p:tgtEl>
                                          <p:spTgt spid="1466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6371">
                                            <p:txEl>
                                              <p:pRg st="4" end="4"/>
                                            </p:txEl>
                                          </p:spTgt>
                                        </p:tgtEl>
                                        <p:attrNameLst>
                                          <p:attrName>style.visibility</p:attrName>
                                        </p:attrNameLst>
                                      </p:cBhvr>
                                      <p:to>
                                        <p:strVal val="visible"/>
                                      </p:to>
                                    </p:set>
                                    <p:animEffect transition="in" filter="blinds(horizontal)">
                                      <p:cBhvr>
                                        <p:cTn id="27" dur="500"/>
                                        <p:tgtEl>
                                          <p:spTgt spid="146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2FB34CD3-17C6-40DA-B1AC-A256306BD8CB}" type="slidenum">
              <a:rPr lang="en-US"/>
              <a:pPr>
                <a:defRPr/>
              </a:pPr>
              <a:t>21</a:t>
            </a:fld>
            <a:endParaRPr lang="en-US"/>
          </a:p>
        </p:txBody>
      </p:sp>
      <p:sp>
        <p:nvSpPr>
          <p:cNvPr id="1478658" name="Rectangle 2"/>
          <p:cNvSpPr>
            <a:spLocks noGrp="1" noChangeArrowheads="1"/>
          </p:cNvSpPr>
          <p:nvPr>
            <p:ph type="title"/>
          </p:nvPr>
        </p:nvSpPr>
        <p:spPr/>
        <p:txBody>
          <a:bodyPr/>
          <a:lstStyle/>
          <a:p>
            <a:pPr eaLnBrk="1" hangingPunct="1">
              <a:defRPr/>
            </a:pPr>
            <a:r>
              <a:rPr lang="en-US"/>
              <a:t>Corporate Directors</a:t>
            </a:r>
          </a:p>
        </p:txBody>
      </p:sp>
      <p:sp>
        <p:nvSpPr>
          <p:cNvPr id="1478659" name="Rectangle 3"/>
          <p:cNvSpPr>
            <a:spLocks noGrp="1" noChangeArrowheads="1"/>
          </p:cNvSpPr>
          <p:nvPr>
            <p:ph type="body" idx="1"/>
          </p:nvPr>
        </p:nvSpPr>
        <p:spPr/>
        <p:txBody>
          <a:bodyPr/>
          <a:lstStyle/>
          <a:p>
            <a:pPr eaLnBrk="1" hangingPunct="1">
              <a:lnSpc>
                <a:spcPct val="80000"/>
              </a:lnSpc>
            </a:pPr>
            <a:r>
              <a:rPr lang="en-US" sz="3200"/>
              <a:t>Election of Directors</a:t>
            </a:r>
          </a:p>
          <a:p>
            <a:pPr lvl="1" eaLnBrk="1" hangingPunct="1">
              <a:lnSpc>
                <a:spcPct val="80000"/>
              </a:lnSpc>
            </a:pPr>
            <a:r>
              <a:rPr lang="en-US" sz="2800"/>
              <a:t>Elected by shareholders to make corporate policy</a:t>
            </a:r>
          </a:p>
          <a:p>
            <a:pPr lvl="1" eaLnBrk="1" hangingPunct="1">
              <a:lnSpc>
                <a:spcPct val="80000"/>
              </a:lnSpc>
            </a:pPr>
            <a:r>
              <a:rPr lang="en-US" sz="2800"/>
              <a:t>May operate by committee</a:t>
            </a:r>
          </a:p>
          <a:p>
            <a:pPr lvl="1" eaLnBrk="1" hangingPunct="1">
              <a:lnSpc>
                <a:spcPct val="80000"/>
              </a:lnSpc>
            </a:pPr>
            <a:r>
              <a:rPr lang="en-US" sz="2800"/>
              <a:t>Hire officers of corporation and set officers’ salaries</a:t>
            </a:r>
          </a:p>
          <a:p>
            <a:pPr eaLnBrk="1" hangingPunct="1">
              <a:lnSpc>
                <a:spcPct val="80000"/>
              </a:lnSpc>
            </a:pPr>
            <a:r>
              <a:rPr lang="en-US" sz="3200"/>
              <a:t>Director Liability</a:t>
            </a:r>
          </a:p>
          <a:p>
            <a:pPr lvl="1" eaLnBrk="1" hangingPunct="1">
              <a:lnSpc>
                <a:spcPct val="80000"/>
              </a:lnSpc>
            </a:pPr>
            <a:r>
              <a:rPr lang="en-US" sz="2800"/>
              <a:t>Protected by the Business Judgment Rule.  Directors and Officers must act in good forth and with prudence to avoid personal liability</a:t>
            </a:r>
          </a:p>
          <a:p>
            <a:pPr lvl="1" eaLnBrk="1" hangingPunct="1">
              <a:lnSpc>
                <a:spcPct val="80000"/>
              </a:lnSpc>
            </a:pPr>
            <a:r>
              <a:rPr lang="en-US" sz="2800"/>
              <a:t>Can consult experts but must study issues</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21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8659">
                                            <p:txEl>
                                              <p:pRg st="0" end="0"/>
                                            </p:txEl>
                                          </p:spTgt>
                                        </p:tgtEl>
                                        <p:attrNameLst>
                                          <p:attrName>style.visibility</p:attrName>
                                        </p:attrNameLst>
                                      </p:cBhvr>
                                      <p:to>
                                        <p:strVal val="visible"/>
                                      </p:to>
                                    </p:set>
                                    <p:animEffect transition="in" filter="blinds(horizontal)">
                                      <p:cBhvr>
                                        <p:cTn id="7" dur="500"/>
                                        <p:tgtEl>
                                          <p:spTgt spid="147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8659">
                                            <p:txEl>
                                              <p:pRg st="1" end="1"/>
                                            </p:txEl>
                                          </p:spTgt>
                                        </p:tgtEl>
                                        <p:attrNameLst>
                                          <p:attrName>style.visibility</p:attrName>
                                        </p:attrNameLst>
                                      </p:cBhvr>
                                      <p:to>
                                        <p:strVal val="visible"/>
                                      </p:to>
                                    </p:set>
                                    <p:animEffect transition="in" filter="blinds(horizontal)">
                                      <p:cBhvr>
                                        <p:cTn id="12" dur="500"/>
                                        <p:tgtEl>
                                          <p:spTgt spid="1478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8659">
                                            <p:txEl>
                                              <p:pRg st="2" end="2"/>
                                            </p:txEl>
                                          </p:spTgt>
                                        </p:tgtEl>
                                        <p:attrNameLst>
                                          <p:attrName>style.visibility</p:attrName>
                                        </p:attrNameLst>
                                      </p:cBhvr>
                                      <p:to>
                                        <p:strVal val="visible"/>
                                      </p:to>
                                    </p:set>
                                    <p:animEffect transition="in" filter="blinds(horizontal)">
                                      <p:cBhvr>
                                        <p:cTn id="17" dur="500"/>
                                        <p:tgtEl>
                                          <p:spTgt spid="1478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8659">
                                            <p:txEl>
                                              <p:pRg st="3" end="3"/>
                                            </p:txEl>
                                          </p:spTgt>
                                        </p:tgtEl>
                                        <p:attrNameLst>
                                          <p:attrName>style.visibility</p:attrName>
                                        </p:attrNameLst>
                                      </p:cBhvr>
                                      <p:to>
                                        <p:strVal val="visible"/>
                                      </p:to>
                                    </p:set>
                                    <p:animEffect transition="in" filter="blinds(horizontal)">
                                      <p:cBhvr>
                                        <p:cTn id="22" dur="500"/>
                                        <p:tgtEl>
                                          <p:spTgt spid="1478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8659">
                                            <p:txEl>
                                              <p:pRg st="4" end="4"/>
                                            </p:txEl>
                                          </p:spTgt>
                                        </p:tgtEl>
                                        <p:attrNameLst>
                                          <p:attrName>style.visibility</p:attrName>
                                        </p:attrNameLst>
                                      </p:cBhvr>
                                      <p:to>
                                        <p:strVal val="visible"/>
                                      </p:to>
                                    </p:set>
                                    <p:animEffect transition="in" filter="blinds(horizontal)">
                                      <p:cBhvr>
                                        <p:cTn id="27" dur="500"/>
                                        <p:tgtEl>
                                          <p:spTgt spid="1478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8659">
                                            <p:txEl>
                                              <p:pRg st="5" end="5"/>
                                            </p:txEl>
                                          </p:spTgt>
                                        </p:tgtEl>
                                        <p:attrNameLst>
                                          <p:attrName>style.visibility</p:attrName>
                                        </p:attrNameLst>
                                      </p:cBhvr>
                                      <p:to>
                                        <p:strVal val="visible"/>
                                      </p:to>
                                    </p:set>
                                    <p:animEffect transition="in" filter="blinds(horizontal)">
                                      <p:cBhvr>
                                        <p:cTn id="32" dur="500"/>
                                        <p:tgtEl>
                                          <p:spTgt spid="1478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78659">
                                            <p:txEl>
                                              <p:pRg st="6" end="6"/>
                                            </p:txEl>
                                          </p:spTgt>
                                        </p:tgtEl>
                                        <p:attrNameLst>
                                          <p:attrName>style.visibility</p:attrName>
                                        </p:attrNameLst>
                                      </p:cBhvr>
                                      <p:to>
                                        <p:strVal val="visible"/>
                                      </p:to>
                                    </p:set>
                                    <p:animEffect transition="in" filter="blinds(horizontal)">
                                      <p:cBhvr>
                                        <p:cTn id="37" dur="500"/>
                                        <p:tgtEl>
                                          <p:spTgt spid="1478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659"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534400" cy="4724400"/>
          </a:xfrm>
        </p:spPr>
        <p:txBody>
          <a:bodyPr>
            <a:normAutofit/>
          </a:bodyPr>
          <a:lstStyle/>
          <a:p>
            <a:r>
              <a:rPr lang="en-US" dirty="0"/>
              <a:t>Directors.</a:t>
            </a:r>
          </a:p>
          <a:p>
            <a:pPr lvl="1"/>
            <a:r>
              <a:rPr lang="en-US" dirty="0"/>
              <a:t>Election of Directors. </a:t>
            </a:r>
          </a:p>
          <a:p>
            <a:pPr lvl="2"/>
            <a:r>
              <a:rPr lang="en-US" sz="3000" dirty="0"/>
              <a:t>Generally, the number of directors is set forth in the articles of incorporation:</a:t>
            </a:r>
          </a:p>
          <a:p>
            <a:pPr lvl="2"/>
            <a:r>
              <a:rPr lang="en-US" sz="3000" dirty="0"/>
              <a:t>Directors appointed at the first organizational meeting. In closely held companies, directors are generally the incorporators and/or the shareholders.</a:t>
            </a:r>
          </a:p>
          <a:p>
            <a:pPr lvl="2"/>
            <a:r>
              <a:rPr lang="en-US" sz="3000" dirty="0"/>
              <a:t>Term of office varies )1-3 years. </a:t>
            </a:r>
            <a:r>
              <a:rPr lang="en-US" sz="3000" dirty="0">
                <a:sym typeface="Wingdings" pitchFamily="2" charset="2"/>
              </a:rPr>
              <a:t></a:t>
            </a:r>
            <a:endParaRPr lang="en-US" sz="3000" dirty="0"/>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22</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534400" cy="4724400"/>
          </a:xfrm>
        </p:spPr>
        <p:txBody>
          <a:bodyPr/>
          <a:lstStyle/>
          <a:p>
            <a:r>
              <a:rPr lang="en-US" dirty="0"/>
              <a:t>Directors.</a:t>
            </a:r>
          </a:p>
          <a:p>
            <a:pPr lvl="1"/>
            <a:r>
              <a:rPr lang="en-US" dirty="0"/>
              <a:t>Election of Directors.</a:t>
            </a:r>
          </a:p>
          <a:p>
            <a:pPr lvl="2"/>
            <a:r>
              <a:rPr lang="en-US" dirty="0"/>
              <a:t>Removal of Directors: directors can be removed for cause.</a:t>
            </a:r>
          </a:p>
          <a:p>
            <a:pPr lvl="2"/>
            <a:r>
              <a:rPr lang="en-US" dirty="0"/>
              <a:t>Vacancies on Board: if director dies or resigns or new position created by the articles or bylaws.</a:t>
            </a:r>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23</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534400" cy="4724400"/>
          </a:xfrm>
        </p:spPr>
        <p:txBody>
          <a:bodyPr/>
          <a:lstStyle/>
          <a:p>
            <a:r>
              <a:rPr lang="en-US" dirty="0"/>
              <a:t>Directors.</a:t>
            </a:r>
          </a:p>
          <a:p>
            <a:pPr lvl="1"/>
            <a:r>
              <a:rPr lang="en-US" dirty="0"/>
              <a:t>Rights of Directors.</a:t>
            </a:r>
          </a:p>
          <a:p>
            <a:pPr lvl="2"/>
            <a:r>
              <a:rPr lang="en-US" dirty="0"/>
              <a:t>Participate in corporate decisions and inspect corporate books and records.</a:t>
            </a:r>
          </a:p>
          <a:p>
            <a:pPr lvl="2"/>
            <a:r>
              <a:rPr lang="en-US" dirty="0"/>
              <a:t>Compensation (usually a nominal sum). Corporation should guarantee reimbursement or purchase liability insurance to protect the board from personal liability.</a:t>
            </a:r>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24</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534400" cy="4724400"/>
          </a:xfrm>
        </p:spPr>
        <p:txBody>
          <a:bodyPr/>
          <a:lstStyle/>
          <a:p>
            <a:r>
              <a:rPr lang="en-US" dirty="0"/>
              <a:t>Corporate Officers and Executives.</a:t>
            </a:r>
          </a:p>
          <a:p>
            <a:pPr lvl="1"/>
            <a:r>
              <a:rPr lang="en-US" sz="3400" dirty="0"/>
              <a:t>Officers serve at the pleasure of the Board of Directors but have fiduciary duties to company.</a:t>
            </a:r>
          </a:p>
          <a:p>
            <a:pPr lvl="2"/>
            <a:r>
              <a:rPr lang="en-US" dirty="0"/>
              <a:t>Their employment relationships are generally governed by contract law and employment law.</a:t>
            </a:r>
          </a:p>
          <a:p>
            <a:pPr lvl="2"/>
            <a:r>
              <a:rPr lang="en-US" dirty="0"/>
              <a:t>Officers may be terminated for cause.</a:t>
            </a:r>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25</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534400" cy="4724400"/>
          </a:xfrm>
        </p:spPr>
        <p:txBody>
          <a:bodyPr>
            <a:normAutofit fontScale="92500"/>
          </a:bodyPr>
          <a:lstStyle/>
          <a:p>
            <a:pPr>
              <a:lnSpc>
                <a:spcPct val="110000"/>
              </a:lnSpc>
            </a:pPr>
            <a:r>
              <a:rPr lang="en-US" sz="4300" dirty="0"/>
              <a:t>Duties and Liabilities of Directors and Officers.</a:t>
            </a:r>
          </a:p>
          <a:p>
            <a:pPr lvl="1">
              <a:lnSpc>
                <a:spcPct val="110000"/>
              </a:lnSpc>
            </a:pPr>
            <a:r>
              <a:rPr lang="en-US" sz="3700" dirty="0"/>
              <a:t>Directors and officers are fiduciaries and owe the company ethical and legal duties.</a:t>
            </a:r>
          </a:p>
          <a:p>
            <a:pPr lvl="1">
              <a:lnSpc>
                <a:spcPct val="110000"/>
              </a:lnSpc>
            </a:pPr>
            <a:r>
              <a:rPr lang="en-US" sz="3700" dirty="0"/>
              <a:t>Duty of Care.</a:t>
            </a:r>
          </a:p>
          <a:p>
            <a:pPr lvl="2">
              <a:lnSpc>
                <a:spcPct val="110000"/>
              </a:lnSpc>
            </a:pPr>
            <a:r>
              <a:rPr lang="en-US" i="1" dirty="0"/>
              <a:t>Duty to Make Informed Decisions.  </a:t>
            </a:r>
            <a:r>
              <a:rPr lang="en-US" dirty="0"/>
              <a:t>Directors are expected to be fully informed on corporate matters. </a:t>
            </a:r>
            <a:r>
              <a:rPr lang="en-US" dirty="0">
                <a:sym typeface="Wingdings" pitchFamily="2" charset="2"/>
              </a:rPr>
              <a:t></a:t>
            </a:r>
            <a:endParaRPr lang="en-US" i="1" dirty="0"/>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26</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763000" cy="4724400"/>
          </a:xfrm>
        </p:spPr>
        <p:txBody>
          <a:bodyPr>
            <a:normAutofit fontScale="92500"/>
          </a:bodyPr>
          <a:lstStyle/>
          <a:p>
            <a:pPr>
              <a:lnSpc>
                <a:spcPct val="110000"/>
              </a:lnSpc>
            </a:pPr>
            <a:r>
              <a:rPr lang="en-US" sz="4300" dirty="0"/>
              <a:t>Duties and Liabilities of Directors and Officers.</a:t>
            </a:r>
          </a:p>
          <a:p>
            <a:pPr lvl="1">
              <a:lnSpc>
                <a:spcPct val="110000"/>
              </a:lnSpc>
            </a:pPr>
            <a:r>
              <a:rPr lang="en-US" dirty="0"/>
              <a:t>Business Judgment Rule: immunizes a director or officer from liability from bad decisions.</a:t>
            </a:r>
          </a:p>
          <a:p>
            <a:pPr lvl="2">
              <a:lnSpc>
                <a:spcPct val="110000"/>
              </a:lnSpc>
            </a:pPr>
            <a:r>
              <a:rPr lang="en-US" sz="3300" dirty="0"/>
              <a:t>Court will not require directors or officers to manage “in hindsight.”  BJR will apply as long as decision was reasonable, informed, made in good faith and best interests of the corp.</a:t>
            </a:r>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27</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9E9CFC6C-FBDA-4E37-B92E-5BF1CB31CBFB}" type="slidenum">
              <a:rPr lang="en-US"/>
              <a:pPr>
                <a:defRPr/>
              </a:pPr>
              <a:t>28</a:t>
            </a:fld>
            <a:endParaRPr lang="en-US"/>
          </a:p>
        </p:txBody>
      </p:sp>
      <p:sp>
        <p:nvSpPr>
          <p:cNvPr id="1482754" name="Rectangle 2"/>
          <p:cNvSpPr>
            <a:spLocks noGrp="1" noChangeArrowheads="1"/>
          </p:cNvSpPr>
          <p:nvPr>
            <p:ph type="title"/>
          </p:nvPr>
        </p:nvSpPr>
        <p:spPr/>
        <p:txBody>
          <a:bodyPr lIns="90488" tIns="44450" rIns="90488" bIns="44450"/>
          <a:lstStyle/>
          <a:p>
            <a:pPr eaLnBrk="1" hangingPunct="1">
              <a:defRPr/>
            </a:pPr>
            <a:r>
              <a:rPr lang="en-US"/>
              <a:t>Corporate Liability</a:t>
            </a:r>
          </a:p>
        </p:txBody>
      </p:sp>
      <p:sp>
        <p:nvSpPr>
          <p:cNvPr id="1482755" name="Rectangle 3"/>
          <p:cNvSpPr>
            <a:spLocks noGrp="1" noChangeArrowheads="1"/>
          </p:cNvSpPr>
          <p:nvPr>
            <p:ph type="body" idx="1"/>
          </p:nvPr>
        </p:nvSpPr>
        <p:spPr/>
        <p:txBody>
          <a:bodyPr lIns="90488" tIns="44450" rIns="90488" bIns="44450"/>
          <a:lstStyle/>
          <a:p>
            <a:pPr eaLnBrk="1" hangingPunct="1"/>
            <a:r>
              <a:rPr lang="en-US" sz="4000"/>
              <a:t>Officer Liability</a:t>
            </a:r>
          </a:p>
          <a:p>
            <a:pPr lvl="1" eaLnBrk="1" hangingPunct="1"/>
            <a:r>
              <a:rPr lang="en-US" sz="3600"/>
              <a:t>Increasing personal liability</a:t>
            </a:r>
          </a:p>
          <a:p>
            <a:pPr lvl="1" eaLnBrk="1" hangingPunct="1"/>
            <a:r>
              <a:rPr lang="en-US" sz="3600"/>
              <a:t>Increasing prosecutions</a:t>
            </a:r>
          </a:p>
          <a:p>
            <a:pPr lvl="1" eaLnBrk="1" hangingPunct="1"/>
            <a:r>
              <a:rPr lang="en-US" sz="3600"/>
              <a:t>Particularly when environmental laws are violated</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28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2755">
                                            <p:txEl>
                                              <p:pRg st="0" end="0"/>
                                            </p:txEl>
                                          </p:spTgt>
                                        </p:tgtEl>
                                        <p:attrNameLst>
                                          <p:attrName>style.visibility</p:attrName>
                                        </p:attrNameLst>
                                      </p:cBhvr>
                                      <p:to>
                                        <p:strVal val="visible"/>
                                      </p:to>
                                    </p:set>
                                    <p:animEffect transition="in" filter="blinds(horizontal)">
                                      <p:cBhvr>
                                        <p:cTn id="7" dur="500"/>
                                        <p:tgtEl>
                                          <p:spTgt spid="1482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2755">
                                            <p:txEl>
                                              <p:pRg st="1" end="1"/>
                                            </p:txEl>
                                          </p:spTgt>
                                        </p:tgtEl>
                                        <p:attrNameLst>
                                          <p:attrName>style.visibility</p:attrName>
                                        </p:attrNameLst>
                                      </p:cBhvr>
                                      <p:to>
                                        <p:strVal val="visible"/>
                                      </p:to>
                                    </p:set>
                                    <p:animEffect transition="in" filter="blinds(horizontal)">
                                      <p:cBhvr>
                                        <p:cTn id="12" dur="500"/>
                                        <p:tgtEl>
                                          <p:spTgt spid="1482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2755">
                                            <p:txEl>
                                              <p:pRg st="2" end="2"/>
                                            </p:txEl>
                                          </p:spTgt>
                                        </p:tgtEl>
                                        <p:attrNameLst>
                                          <p:attrName>style.visibility</p:attrName>
                                        </p:attrNameLst>
                                      </p:cBhvr>
                                      <p:to>
                                        <p:strVal val="visible"/>
                                      </p:to>
                                    </p:set>
                                    <p:animEffect transition="in" filter="blinds(horizontal)">
                                      <p:cBhvr>
                                        <p:cTn id="17" dur="500"/>
                                        <p:tgtEl>
                                          <p:spTgt spid="1482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82755">
                                            <p:txEl>
                                              <p:pRg st="3" end="3"/>
                                            </p:txEl>
                                          </p:spTgt>
                                        </p:tgtEl>
                                        <p:attrNameLst>
                                          <p:attrName>style.visibility</p:attrName>
                                        </p:attrNameLst>
                                      </p:cBhvr>
                                      <p:to>
                                        <p:strVal val="visible"/>
                                      </p:to>
                                    </p:set>
                                    <p:animEffect transition="in" filter="blinds(horizontal)">
                                      <p:cBhvr>
                                        <p:cTn id="22" dur="500"/>
                                        <p:tgtEl>
                                          <p:spTgt spid="148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55" grpId="0" build="p" bldLvl="3"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534400" cy="4724400"/>
          </a:xfrm>
        </p:spPr>
        <p:txBody>
          <a:bodyPr>
            <a:normAutofit fontScale="92500"/>
          </a:bodyPr>
          <a:lstStyle/>
          <a:p>
            <a:pPr>
              <a:lnSpc>
                <a:spcPct val="110000"/>
              </a:lnSpc>
            </a:pPr>
            <a:r>
              <a:rPr lang="en-US" sz="4300" dirty="0"/>
              <a:t>Duties and Liabilities of Directors and Officers.</a:t>
            </a:r>
          </a:p>
          <a:p>
            <a:pPr lvl="1">
              <a:lnSpc>
                <a:spcPct val="110000"/>
              </a:lnSpc>
            </a:pPr>
            <a:r>
              <a:rPr lang="en-US" dirty="0"/>
              <a:t>Duty of Loyalty</a:t>
            </a:r>
            <a:r>
              <a:rPr lang="en-US" sz="3900" dirty="0"/>
              <a:t>: </a:t>
            </a:r>
            <a:r>
              <a:rPr lang="en-US" dirty="0"/>
              <a:t>subordination of personal interests to the welfare of the corporation.</a:t>
            </a:r>
          </a:p>
          <a:p>
            <a:pPr lvl="2">
              <a:lnSpc>
                <a:spcPct val="110000"/>
              </a:lnSpc>
            </a:pPr>
            <a:r>
              <a:rPr lang="en-US" dirty="0"/>
              <a:t>No competition with Corporation.</a:t>
            </a:r>
          </a:p>
          <a:p>
            <a:pPr lvl="2">
              <a:lnSpc>
                <a:spcPct val="110000"/>
              </a:lnSpc>
            </a:pPr>
            <a:r>
              <a:rPr lang="en-US" dirty="0"/>
              <a:t>No “corporate opportunity.”</a:t>
            </a:r>
          </a:p>
          <a:p>
            <a:pPr lvl="2">
              <a:lnSpc>
                <a:spcPct val="110000"/>
              </a:lnSpc>
            </a:pPr>
            <a:r>
              <a:rPr lang="en-US" dirty="0"/>
              <a:t>No conflict of interests.</a:t>
            </a:r>
          </a:p>
          <a:p>
            <a:pPr lvl="2">
              <a:lnSpc>
                <a:spcPct val="110000"/>
              </a:lnSpc>
            </a:pPr>
            <a:r>
              <a:rPr lang="en-US" dirty="0"/>
              <a:t>No insider trading.  </a:t>
            </a:r>
            <a:r>
              <a:rPr lang="en-US" dirty="0">
                <a:sym typeface="Wingdings" pitchFamily="2" charset="2"/>
              </a:rPr>
              <a:t></a:t>
            </a:r>
            <a:endParaRPr lang="en-US" dirty="0"/>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29</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80FDDE6F-2E99-4A78-AF96-DD02EFCA8595}" type="slidenum">
              <a:rPr lang="en-US"/>
              <a:pPr>
                <a:defRPr/>
              </a:pPr>
              <a:t>3</a:t>
            </a:fld>
            <a:endParaRPr lang="en-US"/>
          </a:p>
        </p:txBody>
      </p:sp>
      <p:sp>
        <p:nvSpPr>
          <p:cNvPr id="1452035" name="Rectangle 3"/>
          <p:cNvSpPr>
            <a:spLocks noGrp="1" noChangeArrowheads="1"/>
          </p:cNvSpPr>
          <p:nvPr>
            <p:ph type="body" idx="1"/>
          </p:nvPr>
        </p:nvSpPr>
        <p:spPr/>
        <p:txBody>
          <a:bodyPr/>
          <a:lstStyle/>
          <a:p>
            <a:pPr eaLnBrk="1" hangingPunct="1">
              <a:lnSpc>
                <a:spcPct val="90000"/>
              </a:lnSpc>
            </a:pPr>
            <a:r>
              <a:rPr lang="en-US"/>
              <a:t>Characteristics of a Corporation</a:t>
            </a:r>
          </a:p>
          <a:p>
            <a:pPr lvl="1" eaLnBrk="1" hangingPunct="1">
              <a:lnSpc>
                <a:spcPct val="90000"/>
              </a:lnSpc>
            </a:pPr>
            <a:r>
              <a:rPr lang="en-US"/>
              <a:t>Legal existence</a:t>
            </a:r>
          </a:p>
          <a:p>
            <a:pPr lvl="1" eaLnBrk="1" hangingPunct="1">
              <a:lnSpc>
                <a:spcPct val="90000"/>
              </a:lnSpc>
            </a:pPr>
            <a:r>
              <a:rPr lang="en-US"/>
              <a:t>Unlimited duration</a:t>
            </a:r>
          </a:p>
          <a:p>
            <a:pPr lvl="1" eaLnBrk="1" hangingPunct="1">
              <a:lnSpc>
                <a:spcPct val="90000"/>
              </a:lnSpc>
            </a:pPr>
            <a:r>
              <a:rPr lang="en-US"/>
              <a:t>Free transferability of interest</a:t>
            </a:r>
          </a:p>
          <a:p>
            <a:pPr lvl="1" eaLnBrk="1" hangingPunct="1">
              <a:lnSpc>
                <a:spcPct val="90000"/>
              </a:lnSpc>
            </a:pPr>
            <a:r>
              <a:rPr lang="en-US"/>
              <a:t>Limited liability</a:t>
            </a:r>
          </a:p>
          <a:p>
            <a:pPr lvl="1" eaLnBrk="1" hangingPunct="1">
              <a:lnSpc>
                <a:spcPct val="90000"/>
              </a:lnSpc>
            </a:pPr>
            <a:r>
              <a:rPr lang="en-US"/>
              <a:t>Centralized management</a:t>
            </a:r>
          </a:p>
          <a:p>
            <a:pPr lvl="1" eaLnBrk="1" hangingPunct="1">
              <a:lnSpc>
                <a:spcPct val="90000"/>
              </a:lnSpc>
            </a:pPr>
            <a:r>
              <a:rPr lang="en-US"/>
              <a:t>Can hold legal title to property</a:t>
            </a:r>
          </a:p>
          <a:p>
            <a:pPr lvl="1" eaLnBrk="1" hangingPunct="1">
              <a:lnSpc>
                <a:spcPct val="90000"/>
              </a:lnSpc>
            </a:pPr>
            <a:r>
              <a:rPr lang="en-US"/>
              <a:t>Can sue and be sued</a:t>
            </a:r>
          </a:p>
        </p:txBody>
      </p:sp>
      <p:sp>
        <p:nvSpPr>
          <p:cNvPr id="1452036" name="Rectangle 4"/>
          <p:cNvSpPr>
            <a:spLocks noGrp="1" noChangeArrowheads="1"/>
          </p:cNvSpPr>
          <p:nvPr>
            <p:ph type="title"/>
          </p:nvPr>
        </p:nvSpPr>
        <p:spPr/>
        <p:txBody>
          <a:bodyPr/>
          <a:lstStyle/>
          <a:p>
            <a:pPr eaLnBrk="1" hangingPunct="1">
              <a:defRPr/>
            </a:pPr>
            <a:r>
              <a:rPr lang="en-US"/>
              <a:t>Corporations</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2035">
                                            <p:txEl>
                                              <p:pRg st="0" end="0"/>
                                            </p:txEl>
                                          </p:spTgt>
                                        </p:tgtEl>
                                        <p:attrNameLst>
                                          <p:attrName>style.visibility</p:attrName>
                                        </p:attrNameLst>
                                      </p:cBhvr>
                                      <p:to>
                                        <p:strVal val="visible"/>
                                      </p:to>
                                    </p:set>
                                    <p:animEffect transition="in" filter="blinds(horizontal)">
                                      <p:cBhvr>
                                        <p:cTn id="7" dur="500"/>
                                        <p:tgtEl>
                                          <p:spTgt spid="145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2035">
                                            <p:txEl>
                                              <p:pRg st="1" end="1"/>
                                            </p:txEl>
                                          </p:spTgt>
                                        </p:tgtEl>
                                        <p:attrNameLst>
                                          <p:attrName>style.visibility</p:attrName>
                                        </p:attrNameLst>
                                      </p:cBhvr>
                                      <p:to>
                                        <p:strVal val="visible"/>
                                      </p:to>
                                    </p:set>
                                    <p:animEffect transition="in" filter="blinds(horizontal)">
                                      <p:cBhvr>
                                        <p:cTn id="12" dur="500"/>
                                        <p:tgtEl>
                                          <p:spTgt spid="1452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52035">
                                            <p:txEl>
                                              <p:pRg st="2" end="2"/>
                                            </p:txEl>
                                          </p:spTgt>
                                        </p:tgtEl>
                                        <p:attrNameLst>
                                          <p:attrName>style.visibility</p:attrName>
                                        </p:attrNameLst>
                                      </p:cBhvr>
                                      <p:to>
                                        <p:strVal val="visible"/>
                                      </p:to>
                                    </p:set>
                                    <p:animEffect transition="in" filter="blinds(horizontal)">
                                      <p:cBhvr>
                                        <p:cTn id="17" dur="500"/>
                                        <p:tgtEl>
                                          <p:spTgt spid="1452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2035">
                                            <p:txEl>
                                              <p:pRg st="3" end="3"/>
                                            </p:txEl>
                                          </p:spTgt>
                                        </p:tgtEl>
                                        <p:attrNameLst>
                                          <p:attrName>style.visibility</p:attrName>
                                        </p:attrNameLst>
                                      </p:cBhvr>
                                      <p:to>
                                        <p:strVal val="visible"/>
                                      </p:to>
                                    </p:set>
                                    <p:animEffect transition="in" filter="blinds(horizontal)">
                                      <p:cBhvr>
                                        <p:cTn id="22" dur="500"/>
                                        <p:tgtEl>
                                          <p:spTgt spid="1452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52035">
                                            <p:txEl>
                                              <p:pRg st="4" end="4"/>
                                            </p:txEl>
                                          </p:spTgt>
                                        </p:tgtEl>
                                        <p:attrNameLst>
                                          <p:attrName>style.visibility</p:attrName>
                                        </p:attrNameLst>
                                      </p:cBhvr>
                                      <p:to>
                                        <p:strVal val="visible"/>
                                      </p:to>
                                    </p:set>
                                    <p:animEffect transition="in" filter="blinds(horizontal)">
                                      <p:cBhvr>
                                        <p:cTn id="27" dur="500"/>
                                        <p:tgtEl>
                                          <p:spTgt spid="1452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52035">
                                            <p:txEl>
                                              <p:pRg st="5" end="5"/>
                                            </p:txEl>
                                          </p:spTgt>
                                        </p:tgtEl>
                                        <p:attrNameLst>
                                          <p:attrName>style.visibility</p:attrName>
                                        </p:attrNameLst>
                                      </p:cBhvr>
                                      <p:to>
                                        <p:strVal val="visible"/>
                                      </p:to>
                                    </p:set>
                                    <p:animEffect transition="in" filter="blinds(horizontal)">
                                      <p:cBhvr>
                                        <p:cTn id="32" dur="500"/>
                                        <p:tgtEl>
                                          <p:spTgt spid="14520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52035">
                                            <p:txEl>
                                              <p:pRg st="6" end="6"/>
                                            </p:txEl>
                                          </p:spTgt>
                                        </p:tgtEl>
                                        <p:attrNameLst>
                                          <p:attrName>style.visibility</p:attrName>
                                        </p:attrNameLst>
                                      </p:cBhvr>
                                      <p:to>
                                        <p:strVal val="visible"/>
                                      </p:to>
                                    </p:set>
                                    <p:animEffect transition="in" filter="blinds(horizontal)">
                                      <p:cBhvr>
                                        <p:cTn id="37" dur="500"/>
                                        <p:tgtEl>
                                          <p:spTgt spid="14520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52035">
                                            <p:txEl>
                                              <p:pRg st="7" end="7"/>
                                            </p:txEl>
                                          </p:spTgt>
                                        </p:tgtEl>
                                        <p:attrNameLst>
                                          <p:attrName>style.visibility</p:attrName>
                                        </p:attrNameLst>
                                      </p:cBhvr>
                                      <p:to>
                                        <p:strVal val="visible"/>
                                      </p:to>
                                    </p:set>
                                    <p:animEffect transition="in" filter="blinds(horizontal)">
                                      <p:cBhvr>
                                        <p:cTn id="42" dur="500"/>
                                        <p:tgtEl>
                                          <p:spTgt spid="1452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7" name="Rectangle 3"/>
          <p:cNvSpPr>
            <a:spLocks noGrp="1" noChangeArrowheads="1"/>
          </p:cNvSpPr>
          <p:nvPr>
            <p:ph type="body" idx="1"/>
          </p:nvPr>
        </p:nvSpPr>
        <p:spPr>
          <a:xfrm>
            <a:off x="381000" y="1600200"/>
            <a:ext cx="8763000" cy="4724400"/>
          </a:xfrm>
        </p:spPr>
        <p:txBody>
          <a:bodyPr>
            <a:normAutofit/>
          </a:bodyPr>
          <a:lstStyle/>
          <a:p>
            <a:r>
              <a:rPr lang="en-US" dirty="0"/>
              <a:t>Duties and Liabilities of Directors and Officers.</a:t>
            </a:r>
          </a:p>
          <a:p>
            <a:pPr lvl="1"/>
            <a:r>
              <a:rPr lang="en-US" dirty="0"/>
              <a:t>Disclosure of Potential Conflicts of Interest. </a:t>
            </a:r>
            <a:endParaRPr lang="en-US" i="1" dirty="0"/>
          </a:p>
          <a:p>
            <a:pPr lvl="2"/>
            <a:r>
              <a:rPr lang="en-US" sz="2800" dirty="0"/>
              <a:t>Directors and officers must provide full disclosure of any potential conflicts of interest and abstain from voting on any transaction that may benefit the director/officer personally.</a:t>
            </a:r>
          </a:p>
          <a:p>
            <a:pPr lvl="2"/>
            <a:r>
              <a:rPr lang="en-US" sz="2800" dirty="0"/>
              <a:t>If reasonable, can be approved.</a:t>
            </a:r>
          </a:p>
        </p:txBody>
      </p:sp>
      <p:sp>
        <p:nvSpPr>
          <p:cNvPr id="6" name="Title 5"/>
          <p:cNvSpPr>
            <a:spLocks noGrp="1"/>
          </p:cNvSpPr>
          <p:nvPr>
            <p:ph type="title"/>
          </p:nvPr>
        </p:nvSpPr>
        <p:spPr/>
        <p:txBody>
          <a:bodyPr/>
          <a:lstStyle/>
          <a:p>
            <a:r>
              <a:rPr lang="en-US" dirty="0">
                <a:cs typeface="Times New Roman" pitchFamily="18" charset="0"/>
              </a:rPr>
              <a:t>Directors and Officers</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30</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lang="en-US" dirty="0">
                <a:cs typeface="Times New Roman" pitchFamily="18" charset="0"/>
              </a:rPr>
              <a:t>Shareholders</a:t>
            </a:r>
            <a:endParaRPr lang="en-US" dirty="0"/>
          </a:p>
        </p:txBody>
      </p:sp>
      <p:sp>
        <p:nvSpPr>
          <p:cNvPr id="1679363" name="Rectangle 3"/>
          <p:cNvSpPr>
            <a:spLocks noGrp="1" noChangeArrowheads="1"/>
          </p:cNvSpPr>
          <p:nvPr>
            <p:ph type="body" idx="1"/>
          </p:nvPr>
        </p:nvSpPr>
        <p:spPr>
          <a:xfrm>
            <a:off x="457200" y="1600200"/>
            <a:ext cx="8305800" cy="4648200"/>
          </a:xfrm>
        </p:spPr>
        <p:txBody>
          <a:bodyPr/>
          <a:lstStyle/>
          <a:p>
            <a:r>
              <a:rPr lang="en-US" sz="3800" dirty="0"/>
              <a:t>Shareholders generally have no right to manage the daily affairs of the corporation, but do so indirectly by electing directors.</a:t>
            </a:r>
          </a:p>
          <a:p>
            <a:r>
              <a:rPr lang="en-US" sz="3800" dirty="0"/>
              <a:t>Controlling shareholders owe a fiduciary duty to minority shareholders.</a:t>
            </a:r>
          </a:p>
          <a:p>
            <a:pPr lvl="1"/>
            <a:endParaRPr lang="en-US" dirty="0"/>
          </a:p>
        </p:txBody>
      </p:sp>
      <p:sp>
        <p:nvSpPr>
          <p:cNvPr id="6" name="Slide Number Placeholder 5"/>
          <p:cNvSpPr>
            <a:spLocks noGrp="1"/>
          </p:cNvSpPr>
          <p:nvPr>
            <p:ph type="sldNum" sz="quarter" idx="12"/>
          </p:nvPr>
        </p:nvSpPr>
        <p:spPr/>
        <p:txBody>
          <a:bodyPr/>
          <a:lstStyle/>
          <a:p>
            <a:fld id="{F24CA853-D4C0-4DB7-9A19-22BF3144B637}" type="slidenum">
              <a:rPr lang="en-US" smtClean="0"/>
              <a:pPr/>
              <a:t>31</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72D13ACE-669E-44A3-A821-28EA612BB4CF}" type="slidenum">
              <a:rPr lang="en-US"/>
              <a:pPr>
                <a:defRPr/>
              </a:pPr>
              <a:t>32</a:t>
            </a:fld>
            <a:endParaRPr lang="en-US"/>
          </a:p>
        </p:txBody>
      </p:sp>
      <p:sp>
        <p:nvSpPr>
          <p:cNvPr id="1486850" name="Rectangle 2"/>
          <p:cNvSpPr>
            <a:spLocks noGrp="1" noChangeArrowheads="1"/>
          </p:cNvSpPr>
          <p:nvPr>
            <p:ph type="title"/>
          </p:nvPr>
        </p:nvSpPr>
        <p:spPr/>
        <p:txBody>
          <a:bodyPr/>
          <a:lstStyle/>
          <a:p>
            <a:pPr eaLnBrk="1" hangingPunct="1">
              <a:defRPr/>
            </a:pPr>
            <a:r>
              <a:rPr lang="en-US"/>
              <a:t>Shareholder Rights</a:t>
            </a:r>
          </a:p>
        </p:txBody>
      </p:sp>
      <p:sp>
        <p:nvSpPr>
          <p:cNvPr id="1486851" name="Rectangle 3"/>
          <p:cNvSpPr>
            <a:spLocks noGrp="1" noChangeArrowheads="1"/>
          </p:cNvSpPr>
          <p:nvPr>
            <p:ph type="body" idx="1"/>
          </p:nvPr>
        </p:nvSpPr>
        <p:spPr/>
        <p:txBody>
          <a:bodyPr/>
          <a:lstStyle/>
          <a:p>
            <a:pPr eaLnBrk="1" hangingPunct="1">
              <a:lnSpc>
                <a:spcPct val="90000"/>
              </a:lnSpc>
            </a:pPr>
            <a:r>
              <a:rPr lang="en-US" sz="3200"/>
              <a:t>Shareholders Have Right to Vote on Mergers, Consolidations, and Sale of All Assets, Not on Acquisition</a:t>
            </a:r>
          </a:p>
          <a:p>
            <a:pPr eaLnBrk="1" hangingPunct="1">
              <a:lnSpc>
                <a:spcPct val="90000"/>
              </a:lnSpc>
            </a:pPr>
            <a:r>
              <a:rPr lang="en-US" sz="3200"/>
              <a:t>Procedure</a:t>
            </a:r>
          </a:p>
          <a:p>
            <a:pPr lvl="1" eaLnBrk="1" hangingPunct="1">
              <a:lnSpc>
                <a:spcPct val="90000"/>
              </a:lnSpc>
            </a:pPr>
            <a:r>
              <a:rPr lang="en-US" sz="2800"/>
              <a:t>Board of Directors adopts resolution in favor of combination or sale</a:t>
            </a:r>
          </a:p>
          <a:p>
            <a:pPr lvl="1" eaLnBrk="1" hangingPunct="1">
              <a:lnSpc>
                <a:spcPct val="90000"/>
              </a:lnSpc>
            </a:pPr>
            <a:r>
              <a:rPr lang="en-US" sz="2800"/>
              <a:t>Resolution with notice of meeting sent to all shareholders</a:t>
            </a:r>
          </a:p>
          <a:p>
            <a:pPr lvl="1" eaLnBrk="1" hangingPunct="1">
              <a:lnSpc>
                <a:spcPct val="90000"/>
              </a:lnSpc>
            </a:pPr>
            <a:r>
              <a:rPr lang="en-US" sz="2800"/>
              <a:t>Shareholders vote on resolution at meeting</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32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6851">
                                            <p:txEl>
                                              <p:pRg st="0" end="0"/>
                                            </p:txEl>
                                          </p:spTgt>
                                        </p:tgtEl>
                                        <p:attrNameLst>
                                          <p:attrName>style.visibility</p:attrName>
                                        </p:attrNameLst>
                                      </p:cBhvr>
                                      <p:to>
                                        <p:strVal val="visible"/>
                                      </p:to>
                                    </p:set>
                                    <p:animEffect transition="in" filter="blinds(horizontal)">
                                      <p:cBhvr>
                                        <p:cTn id="7" dur="500"/>
                                        <p:tgtEl>
                                          <p:spTgt spid="148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6851">
                                            <p:txEl>
                                              <p:pRg st="1" end="1"/>
                                            </p:txEl>
                                          </p:spTgt>
                                        </p:tgtEl>
                                        <p:attrNameLst>
                                          <p:attrName>style.visibility</p:attrName>
                                        </p:attrNameLst>
                                      </p:cBhvr>
                                      <p:to>
                                        <p:strVal val="visible"/>
                                      </p:to>
                                    </p:set>
                                    <p:animEffect transition="in" filter="blinds(horizontal)">
                                      <p:cBhvr>
                                        <p:cTn id="12" dur="500"/>
                                        <p:tgtEl>
                                          <p:spTgt spid="1486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6851">
                                            <p:txEl>
                                              <p:pRg st="2" end="2"/>
                                            </p:txEl>
                                          </p:spTgt>
                                        </p:tgtEl>
                                        <p:attrNameLst>
                                          <p:attrName>style.visibility</p:attrName>
                                        </p:attrNameLst>
                                      </p:cBhvr>
                                      <p:to>
                                        <p:strVal val="visible"/>
                                      </p:to>
                                    </p:set>
                                    <p:animEffect transition="in" filter="blinds(horizontal)">
                                      <p:cBhvr>
                                        <p:cTn id="17" dur="500"/>
                                        <p:tgtEl>
                                          <p:spTgt spid="1486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86851">
                                            <p:txEl>
                                              <p:pRg st="3" end="3"/>
                                            </p:txEl>
                                          </p:spTgt>
                                        </p:tgtEl>
                                        <p:attrNameLst>
                                          <p:attrName>style.visibility</p:attrName>
                                        </p:attrNameLst>
                                      </p:cBhvr>
                                      <p:to>
                                        <p:strVal val="visible"/>
                                      </p:to>
                                    </p:set>
                                    <p:animEffect transition="in" filter="blinds(horizontal)">
                                      <p:cBhvr>
                                        <p:cTn id="22" dur="500"/>
                                        <p:tgtEl>
                                          <p:spTgt spid="1486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86851">
                                            <p:txEl>
                                              <p:pRg st="4" end="4"/>
                                            </p:txEl>
                                          </p:spTgt>
                                        </p:tgtEl>
                                        <p:attrNameLst>
                                          <p:attrName>style.visibility</p:attrName>
                                        </p:attrNameLst>
                                      </p:cBhvr>
                                      <p:to>
                                        <p:strVal val="visible"/>
                                      </p:to>
                                    </p:set>
                                    <p:animEffect transition="in" filter="blinds(horizontal)">
                                      <p:cBhvr>
                                        <p:cTn id="27" dur="500"/>
                                        <p:tgtEl>
                                          <p:spTgt spid="148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1"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lang="en-US" dirty="0">
                <a:cs typeface="Times New Roman" pitchFamily="18" charset="0"/>
              </a:rPr>
              <a:t>Shareholders</a:t>
            </a:r>
            <a:endParaRPr lang="en-US" dirty="0"/>
          </a:p>
        </p:txBody>
      </p:sp>
      <p:sp>
        <p:nvSpPr>
          <p:cNvPr id="1679363" name="Rectangle 3"/>
          <p:cNvSpPr>
            <a:spLocks noGrp="1" noChangeArrowheads="1"/>
          </p:cNvSpPr>
          <p:nvPr>
            <p:ph type="body" idx="1"/>
          </p:nvPr>
        </p:nvSpPr>
        <p:spPr>
          <a:xfrm>
            <a:off x="441434" y="1600200"/>
            <a:ext cx="8305800" cy="4343400"/>
          </a:xfrm>
        </p:spPr>
        <p:txBody>
          <a:bodyPr/>
          <a:lstStyle/>
          <a:p>
            <a:pPr>
              <a:spcBef>
                <a:spcPts val="0"/>
              </a:spcBef>
            </a:pPr>
            <a:r>
              <a:rPr lang="en-US" dirty="0"/>
              <a:t>Shareholders’ Meetings.</a:t>
            </a:r>
          </a:p>
          <a:p>
            <a:pPr lvl="1"/>
            <a:r>
              <a:rPr lang="en-US" dirty="0"/>
              <a:t>Must occur at least annually.  Voting requirements and procedures are:</a:t>
            </a:r>
          </a:p>
          <a:p>
            <a:pPr lvl="2"/>
            <a:r>
              <a:rPr lang="en-US" dirty="0"/>
              <a:t>Notice of Meetings. </a:t>
            </a:r>
          </a:p>
          <a:p>
            <a:pPr lvl="2"/>
            <a:r>
              <a:rPr lang="en-US" dirty="0"/>
              <a:t>Proxies.</a:t>
            </a:r>
          </a:p>
          <a:p>
            <a:pPr lvl="2"/>
            <a:r>
              <a:rPr lang="en-US" dirty="0"/>
              <a:t>Shareholder Proposals. </a:t>
            </a:r>
          </a:p>
        </p:txBody>
      </p:sp>
      <p:sp>
        <p:nvSpPr>
          <p:cNvPr id="7" name="Slide Number Placeholder 6"/>
          <p:cNvSpPr>
            <a:spLocks noGrp="1"/>
          </p:cNvSpPr>
          <p:nvPr>
            <p:ph type="sldNum" sz="quarter" idx="12"/>
          </p:nvPr>
        </p:nvSpPr>
        <p:spPr/>
        <p:txBody>
          <a:bodyPr/>
          <a:lstStyle/>
          <a:p>
            <a:fld id="{F24CA853-D4C0-4DB7-9A19-22BF3144B637}" type="slidenum">
              <a:rPr lang="en-US" smtClean="0"/>
              <a:pPr/>
              <a:t>33</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lang="en-US" dirty="0">
                <a:cs typeface="Times New Roman" pitchFamily="18" charset="0"/>
              </a:rPr>
              <a:t>Shareholders</a:t>
            </a:r>
            <a:endParaRPr lang="en-US" dirty="0"/>
          </a:p>
        </p:txBody>
      </p:sp>
      <p:sp>
        <p:nvSpPr>
          <p:cNvPr id="1679363" name="Rectangle 3"/>
          <p:cNvSpPr>
            <a:spLocks noGrp="1" noChangeArrowheads="1"/>
          </p:cNvSpPr>
          <p:nvPr>
            <p:ph type="body" idx="1"/>
          </p:nvPr>
        </p:nvSpPr>
        <p:spPr>
          <a:xfrm>
            <a:off x="441434" y="1600200"/>
            <a:ext cx="8305800" cy="4343400"/>
          </a:xfrm>
        </p:spPr>
        <p:txBody>
          <a:bodyPr/>
          <a:lstStyle/>
          <a:p>
            <a:pPr>
              <a:spcBef>
                <a:spcPts val="0"/>
              </a:spcBef>
            </a:pPr>
            <a:r>
              <a:rPr lang="en-US" dirty="0"/>
              <a:t>Shareholders’ Meetings.</a:t>
            </a:r>
          </a:p>
          <a:p>
            <a:pPr lvl="1"/>
            <a:r>
              <a:rPr lang="en-US" dirty="0"/>
              <a:t>Shareholder Voting.</a:t>
            </a:r>
          </a:p>
          <a:p>
            <a:pPr lvl="2"/>
            <a:r>
              <a:rPr lang="en-US" i="1" dirty="0"/>
              <a:t>Quorum Requirements:</a:t>
            </a:r>
            <a:r>
              <a:rPr lang="en-US" dirty="0"/>
              <a:t> shareholders representing more than 50% of shares must be present to conduct business.</a:t>
            </a:r>
          </a:p>
          <a:p>
            <a:pPr lvl="2"/>
            <a:r>
              <a:rPr lang="en-US" i="1" dirty="0"/>
              <a:t>Voting Lists</a:t>
            </a:r>
            <a:r>
              <a:rPr lang="en-US" dirty="0"/>
              <a:t>: record of stock ownership.  </a:t>
            </a:r>
            <a:r>
              <a:rPr lang="en-US" dirty="0">
                <a:sym typeface="Wingdings" pitchFamily="2" charset="2"/>
              </a:rPr>
              <a:t></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34</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3505200" y="6381750"/>
            <a:ext cx="2133600" cy="476250"/>
          </a:xfrm>
          <a:prstGeom prst="rect">
            <a:avLst/>
          </a:prstGeom>
        </p:spPr>
        <p:txBody>
          <a:bodyPr/>
          <a:lstStyle/>
          <a:p>
            <a:pPr>
              <a:defRPr/>
            </a:pPr>
            <a:r>
              <a:rPr lang="en-US"/>
              <a:t>20-</a:t>
            </a:r>
            <a:fld id="{B9AAE2DA-A9A4-4ECE-A5E4-7B500D96A159}" type="slidenum">
              <a:rPr lang="en-US"/>
              <a:pPr>
                <a:defRPr/>
              </a:pPr>
              <a:t>35</a:t>
            </a:fld>
            <a:endParaRPr lang="en-US"/>
          </a:p>
        </p:txBody>
      </p:sp>
      <p:sp>
        <p:nvSpPr>
          <p:cNvPr id="1492995" name="Rectangle 3"/>
          <p:cNvSpPr>
            <a:spLocks noGrp="1" noChangeArrowheads="1"/>
          </p:cNvSpPr>
          <p:nvPr>
            <p:ph type="body" idx="1"/>
          </p:nvPr>
        </p:nvSpPr>
        <p:spPr>
          <a:xfrm>
            <a:off x="1066800" y="1524000"/>
            <a:ext cx="7734300" cy="4572000"/>
          </a:xfrm>
        </p:spPr>
        <p:txBody>
          <a:bodyPr lIns="90488" tIns="44450" rIns="90488" bIns="44450"/>
          <a:lstStyle/>
          <a:p>
            <a:pPr eaLnBrk="1" hangingPunct="1">
              <a:lnSpc>
                <a:spcPct val="90000"/>
              </a:lnSpc>
            </a:pPr>
            <a:r>
              <a:rPr lang="en-US" sz="3200"/>
              <a:t>Shareholders Have Access to Books and Records</a:t>
            </a:r>
          </a:p>
          <a:p>
            <a:pPr lvl="1" eaLnBrk="1" hangingPunct="1">
              <a:lnSpc>
                <a:spcPct val="90000"/>
              </a:lnSpc>
            </a:pPr>
            <a:r>
              <a:rPr lang="en-US" sz="2800"/>
              <a:t>Under revised MBCA, no ownership requirements</a:t>
            </a:r>
          </a:p>
          <a:p>
            <a:pPr lvl="1" eaLnBrk="1" hangingPunct="1">
              <a:lnSpc>
                <a:spcPct val="90000"/>
              </a:lnSpc>
            </a:pPr>
            <a:r>
              <a:rPr lang="en-US" sz="2800"/>
              <a:t>Must have proper purpose</a:t>
            </a:r>
          </a:p>
          <a:p>
            <a:pPr eaLnBrk="1" hangingPunct="1">
              <a:lnSpc>
                <a:spcPct val="90000"/>
              </a:lnSpc>
            </a:pPr>
            <a:r>
              <a:rPr lang="en-US" sz="3200"/>
              <a:t>Generally Shares in a Corporation are Freely Transferable; However Sometimes Transfers are Restricted</a:t>
            </a:r>
          </a:p>
        </p:txBody>
      </p:sp>
      <p:sp>
        <p:nvSpPr>
          <p:cNvPr id="1492996" name="Rectangle 4"/>
          <p:cNvSpPr>
            <a:spLocks noGrp="1" noChangeArrowheads="1"/>
          </p:cNvSpPr>
          <p:nvPr>
            <p:ph type="title"/>
          </p:nvPr>
        </p:nvSpPr>
        <p:spPr/>
        <p:txBody>
          <a:bodyPr/>
          <a:lstStyle/>
          <a:p>
            <a:pPr eaLnBrk="1" hangingPunct="1">
              <a:defRPr/>
            </a:pPr>
            <a:r>
              <a:rPr lang="en-US"/>
              <a:t>Shareholder Rights</a:t>
            </a:r>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8"/>
          <p:cNvSpPr>
            <a:spLocks noGrp="1"/>
          </p:cNvSpPr>
          <p:nvPr>
            <p:ph type="sldNum" sz="quarter" idx="12"/>
          </p:nvPr>
        </p:nvSpPr>
        <p:spPr>
          <a:xfrm>
            <a:off x="8153400" y="6492875"/>
            <a:ext cx="762000" cy="365125"/>
          </a:xfrm>
        </p:spPr>
        <p:txBody>
          <a:bodyPr/>
          <a:lstStyle/>
          <a:p>
            <a:fld id="{F24CA853-D4C0-4DB7-9A19-22BF3144B637}" type="slidenum">
              <a:rPr lang="en-US" smtClean="0"/>
              <a:pPr/>
              <a:t>35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Effect transition="in" filter="blinds(horizontal)">
                                      <p:cBhvr>
                                        <p:cTn id="7" dur="500"/>
                                        <p:tgtEl>
                                          <p:spTgt spid="149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2995">
                                            <p:txEl>
                                              <p:pRg st="1" end="1"/>
                                            </p:txEl>
                                          </p:spTgt>
                                        </p:tgtEl>
                                        <p:attrNameLst>
                                          <p:attrName>style.visibility</p:attrName>
                                        </p:attrNameLst>
                                      </p:cBhvr>
                                      <p:to>
                                        <p:strVal val="visible"/>
                                      </p:to>
                                    </p:set>
                                    <p:animEffect transition="in" filter="blinds(horizontal)">
                                      <p:cBhvr>
                                        <p:cTn id="12" dur="500"/>
                                        <p:tgtEl>
                                          <p:spTgt spid="149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2995">
                                            <p:txEl>
                                              <p:pRg st="2" end="2"/>
                                            </p:txEl>
                                          </p:spTgt>
                                        </p:tgtEl>
                                        <p:attrNameLst>
                                          <p:attrName>style.visibility</p:attrName>
                                        </p:attrNameLst>
                                      </p:cBhvr>
                                      <p:to>
                                        <p:strVal val="visible"/>
                                      </p:to>
                                    </p:set>
                                    <p:animEffect transition="in" filter="blinds(horizontal)">
                                      <p:cBhvr>
                                        <p:cTn id="17" dur="500"/>
                                        <p:tgtEl>
                                          <p:spTgt spid="149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2995">
                                            <p:txEl>
                                              <p:pRg st="3" end="3"/>
                                            </p:txEl>
                                          </p:spTgt>
                                        </p:tgtEl>
                                        <p:attrNameLst>
                                          <p:attrName>style.visibility</p:attrName>
                                        </p:attrNameLst>
                                      </p:cBhvr>
                                      <p:to>
                                        <p:strVal val="visible"/>
                                      </p:to>
                                    </p:set>
                                    <p:animEffect transition="in" filter="blinds(horizontal)">
                                      <p:cBhvr>
                                        <p:cTn id="22" dur="500"/>
                                        <p:tgtEl>
                                          <p:spTgt spid="1492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lang="en-US" dirty="0">
                <a:cs typeface="Times New Roman" pitchFamily="18" charset="0"/>
              </a:rPr>
              <a:t>Shareholders</a:t>
            </a:r>
            <a:endParaRPr lang="en-US" dirty="0"/>
          </a:p>
        </p:txBody>
      </p:sp>
      <p:sp>
        <p:nvSpPr>
          <p:cNvPr id="1679363" name="Rectangle 3"/>
          <p:cNvSpPr>
            <a:spLocks noGrp="1" noChangeArrowheads="1"/>
          </p:cNvSpPr>
          <p:nvPr>
            <p:ph type="body" idx="1"/>
          </p:nvPr>
        </p:nvSpPr>
        <p:spPr>
          <a:xfrm>
            <a:off x="441434" y="1600200"/>
            <a:ext cx="8397766" cy="4724400"/>
          </a:xfrm>
        </p:spPr>
        <p:txBody>
          <a:bodyPr>
            <a:normAutofit/>
          </a:bodyPr>
          <a:lstStyle/>
          <a:p>
            <a:pPr>
              <a:spcBef>
                <a:spcPts val="0"/>
              </a:spcBef>
            </a:pPr>
            <a:r>
              <a:rPr lang="en-US" dirty="0"/>
              <a:t>Rights of Shareholders.</a:t>
            </a:r>
          </a:p>
          <a:p>
            <a:pPr lvl="1"/>
            <a:r>
              <a:rPr lang="en-US" dirty="0"/>
              <a:t>Dividends: </a:t>
            </a:r>
            <a:r>
              <a:rPr lang="en-US" sz="3200" i="1" dirty="0"/>
              <a:t>distribution of corporate profits or income ordered by the board. </a:t>
            </a:r>
            <a:endParaRPr lang="en-US" i="1" dirty="0"/>
          </a:p>
          <a:p>
            <a:pPr lvl="2"/>
            <a:r>
              <a:rPr lang="en-US" sz="2900" dirty="0"/>
              <a:t>Directors’ Failure to Declare a Dividend.</a:t>
            </a:r>
          </a:p>
          <a:p>
            <a:pPr lvl="1"/>
            <a:r>
              <a:rPr lang="en-US" dirty="0"/>
              <a:t>Inspection Rights.</a:t>
            </a:r>
            <a:endParaRPr lang="en-US" sz="5400" dirty="0"/>
          </a:p>
          <a:p>
            <a:pPr lvl="1"/>
            <a:r>
              <a:rPr lang="en-US" dirty="0"/>
              <a:t>Transfer of Shares. </a:t>
            </a:r>
            <a:r>
              <a:rPr lang="en-US" dirty="0">
                <a:sym typeface="Wingdings" pitchFamily="2" charset="2"/>
              </a:rPr>
              <a:t></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36</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lang="en-US" dirty="0">
                <a:cs typeface="Times New Roman" pitchFamily="18" charset="0"/>
              </a:rPr>
              <a:t>Shareholders</a:t>
            </a:r>
            <a:endParaRPr lang="en-US" dirty="0"/>
          </a:p>
        </p:txBody>
      </p:sp>
      <p:sp>
        <p:nvSpPr>
          <p:cNvPr id="1679363" name="Rectangle 3"/>
          <p:cNvSpPr>
            <a:spLocks noGrp="1" noChangeArrowheads="1"/>
          </p:cNvSpPr>
          <p:nvPr>
            <p:ph type="body" idx="1"/>
          </p:nvPr>
        </p:nvSpPr>
        <p:spPr>
          <a:xfrm>
            <a:off x="441434" y="1600200"/>
            <a:ext cx="8397766" cy="4724400"/>
          </a:xfrm>
        </p:spPr>
        <p:txBody>
          <a:bodyPr>
            <a:normAutofit/>
          </a:bodyPr>
          <a:lstStyle/>
          <a:p>
            <a:pPr>
              <a:spcBef>
                <a:spcPts val="0"/>
              </a:spcBef>
            </a:pPr>
            <a:r>
              <a:rPr lang="en-US" dirty="0"/>
              <a:t>Duties and Liabilities of Shareholders.</a:t>
            </a:r>
          </a:p>
          <a:p>
            <a:pPr lvl="1"/>
            <a:r>
              <a:rPr lang="en-US" dirty="0"/>
              <a:t>Shareholders are generally not liable for the contracts or torts of the corporation.</a:t>
            </a:r>
          </a:p>
          <a:p>
            <a:pPr lvl="2"/>
            <a:r>
              <a:rPr lang="en-US" dirty="0"/>
              <a:t>If the corporation fails, shareholders generally cannot lose more than their investment.  </a:t>
            </a:r>
            <a:r>
              <a:rPr lang="en-US" dirty="0">
                <a:sym typeface="Wingdings" pitchFamily="2" charset="2"/>
              </a:rPr>
              <a:t></a:t>
            </a:r>
            <a:endParaRPr lang="en-US" dirty="0"/>
          </a:p>
          <a:p>
            <a:pPr lvl="1"/>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37</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Major Business Forms Compared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04800" y="1615966"/>
            <a:ext cx="8420100" cy="3657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F24CA853-D4C0-4DB7-9A19-22BF3144B637}" type="slidenum">
              <a:rPr lang="en-US" smtClean="0"/>
              <a:pPr/>
              <a:t>38</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Major Business Forms Compared</a:t>
            </a:r>
            <a:endParaRPr lang="en-US" dirty="0"/>
          </a:p>
        </p:txBody>
      </p:sp>
      <p:sp>
        <p:nvSpPr>
          <p:cNvPr id="3" name="Content Placeholder 2"/>
          <p:cNvSpPr>
            <a:spLocks noGrp="1"/>
          </p:cNvSpPr>
          <p:nvPr>
            <p:ph idx="1"/>
          </p:nvPr>
        </p:nvSpPr>
        <p:spPr/>
        <p:txBody>
          <a:bodyPr/>
          <a:lstStyle/>
          <a:p>
            <a:endParaRPr lang="en-US" dirty="0"/>
          </a:p>
        </p:txBody>
      </p:sp>
      <p:grpSp>
        <p:nvGrpSpPr>
          <p:cNvPr id="5" name="Group 7"/>
          <p:cNvGrpSpPr/>
          <p:nvPr/>
        </p:nvGrpSpPr>
        <p:grpSpPr>
          <a:xfrm>
            <a:off x="304800" y="1600200"/>
            <a:ext cx="8448675" cy="4724400"/>
            <a:chOff x="228600" y="1676400"/>
            <a:chExt cx="8448675" cy="4724400"/>
          </a:xfrm>
        </p:grpSpPr>
        <p:pic>
          <p:nvPicPr>
            <p:cNvPr id="2050" name="Picture 2"/>
            <p:cNvPicPr>
              <a:picLocks noChangeAspect="1" noChangeArrowheads="1"/>
            </p:cNvPicPr>
            <p:nvPr/>
          </p:nvPicPr>
          <p:blipFill>
            <a:blip r:embed="rId3" cstate="print"/>
            <a:srcRect/>
            <a:stretch>
              <a:fillRect/>
            </a:stretch>
          </p:blipFill>
          <p:spPr bwMode="auto">
            <a:xfrm>
              <a:off x="228600" y="1981200"/>
              <a:ext cx="8448675" cy="44196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28600" y="1676400"/>
              <a:ext cx="8439150" cy="304800"/>
            </a:xfrm>
            <a:prstGeom prst="rect">
              <a:avLst/>
            </a:prstGeom>
            <a:noFill/>
            <a:ln w="9525">
              <a:noFill/>
              <a:miter lim="800000"/>
              <a:headEnd/>
              <a:tailEnd/>
            </a:ln>
          </p:spPr>
        </p:pic>
      </p:grpSp>
      <p:sp>
        <p:nvSpPr>
          <p:cNvPr id="10" name="Slide Number Placeholder 9"/>
          <p:cNvSpPr>
            <a:spLocks noGrp="1"/>
          </p:cNvSpPr>
          <p:nvPr>
            <p:ph type="sldNum" sz="quarter" idx="12"/>
          </p:nvPr>
        </p:nvSpPr>
        <p:spPr/>
        <p:txBody>
          <a:bodyPr/>
          <a:lstStyle/>
          <a:p>
            <a:fld id="{F24CA853-D4C0-4DB7-9A19-22BF3144B637}" type="slidenum">
              <a:rPr lang="en-US" smtClean="0"/>
              <a:pPr/>
              <a:t>39</a:t>
            </a:fld>
            <a:endParaRPr lang="en-US" dirty="0"/>
          </a:p>
        </p:txBody>
      </p:sp>
      <p:sp>
        <p:nvSpPr>
          <p:cNvPr id="8" name="Rectangle 7"/>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1" name="Rectangle 3"/>
          <p:cNvSpPr>
            <a:spLocks noChangeArrowheads="1"/>
          </p:cNvSpPr>
          <p:nvPr/>
        </p:nvSpPr>
        <p:spPr bwMode="auto">
          <a:xfrm>
            <a:off x="609600" y="1981200"/>
            <a:ext cx="7543800" cy="4800600"/>
          </a:xfrm>
          <a:custGeom>
            <a:avLst/>
            <a:gdLst>
              <a:gd name="connsiteX0" fmla="*/ 0 w 7543800"/>
              <a:gd name="connsiteY0" fmla="*/ 0 h 4800600"/>
              <a:gd name="connsiteX1" fmla="*/ 7543800 w 7543800"/>
              <a:gd name="connsiteY1" fmla="*/ 0 h 4800600"/>
              <a:gd name="connsiteX2" fmla="*/ 7543800 w 7543800"/>
              <a:gd name="connsiteY2" fmla="*/ 4800600 h 4800600"/>
              <a:gd name="connsiteX3" fmla="*/ 0 w 7543800"/>
              <a:gd name="connsiteY3" fmla="*/ 4800600 h 4800600"/>
              <a:gd name="connsiteX4" fmla="*/ 0 w 7543800"/>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0" h="4800600">
                <a:moveTo>
                  <a:pt x="0" y="0"/>
                </a:moveTo>
                <a:lnTo>
                  <a:pt x="7543800" y="0"/>
                </a:lnTo>
                <a:lnTo>
                  <a:pt x="7543800" y="4800600"/>
                </a:lnTo>
                <a:lnTo>
                  <a:pt x="0" y="4800600"/>
                </a:lnTo>
                <a:lnTo>
                  <a:pt x="0" y="0"/>
                </a:lnTo>
                <a:close/>
              </a:path>
            </a:pathLst>
          </a:cu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lstStyle/>
          <a:p>
            <a:r>
              <a:rPr lang="en-US" dirty="0"/>
              <a:t>Corporate Personnel.</a:t>
            </a:r>
          </a:p>
          <a:p>
            <a:pPr lvl="1"/>
            <a:r>
              <a:rPr lang="en-US" dirty="0"/>
              <a:t>Responsibility for overall management of company rests with board of directors (elected by shareholders).</a:t>
            </a:r>
          </a:p>
          <a:p>
            <a:pPr lvl="1"/>
            <a:r>
              <a:rPr lang="en-US" dirty="0"/>
              <a:t>Board of directors makes policy decisions and hires officers to run corporation on a daily basis.  </a:t>
            </a:r>
            <a:r>
              <a:rPr lang="en-US" dirty="0">
                <a:sym typeface="Wingdings" pitchFamily="2" charset="2"/>
              </a:rPr>
              <a:t></a:t>
            </a:r>
            <a:endParaRPr lang="en-US" dirty="0"/>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4</a:t>
            </a:fld>
            <a:endParaRPr lang="en-US" dirty="0"/>
          </a:p>
        </p:txBody>
      </p:sp>
      <p:sp>
        <p:nvSpPr>
          <p:cNvPr id="7" name="Rectangle 6"/>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1" name="Rectangle 3"/>
          <p:cNvSpPr>
            <a:spLocks noChangeArrowheads="1"/>
          </p:cNvSpPr>
          <p:nvPr/>
        </p:nvSpPr>
        <p:spPr bwMode="auto">
          <a:xfrm>
            <a:off x="609600" y="1981200"/>
            <a:ext cx="7543800" cy="48006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lstStyle/>
          <a:p>
            <a:r>
              <a:rPr lang="en-US" dirty="0"/>
              <a:t>Limited Liability of Shareholders.</a:t>
            </a:r>
          </a:p>
          <a:p>
            <a:pPr lvl="1"/>
            <a:r>
              <a:rPr lang="en-US" dirty="0"/>
              <a:t>One of the key advantages of corporations is the limited liability of shareholders </a:t>
            </a:r>
          </a:p>
          <a:p>
            <a:pPr lvl="1"/>
            <a:r>
              <a:rPr lang="en-US" dirty="0"/>
              <a:t>In certain situations, the corporate “veil” of limited liability can be pierced, holding the shareholders personally liable. </a:t>
            </a:r>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5</a:t>
            </a:fld>
            <a:endParaRPr lang="en-US" dirty="0"/>
          </a:p>
        </p:txBody>
      </p:sp>
      <p:sp>
        <p:nvSpPr>
          <p:cNvPr id="7" name="Rectangle 6"/>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1" name="Rectangle 3"/>
          <p:cNvSpPr>
            <a:spLocks noChangeArrowheads="1"/>
          </p:cNvSpPr>
          <p:nvPr/>
        </p:nvSpPr>
        <p:spPr bwMode="auto">
          <a:xfrm>
            <a:off x="609600" y="1981200"/>
            <a:ext cx="7543800" cy="48006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lstStyle/>
          <a:p>
            <a:r>
              <a:rPr lang="en-US" dirty="0"/>
              <a:t>Corporate Earnings and Taxation.</a:t>
            </a:r>
          </a:p>
          <a:p>
            <a:pPr lvl="1">
              <a:lnSpc>
                <a:spcPct val="90000"/>
              </a:lnSpc>
            </a:pPr>
            <a:r>
              <a:rPr lang="en-US" dirty="0"/>
              <a:t>Corporate profits can either be kept as </a:t>
            </a:r>
            <a:r>
              <a:rPr lang="en-US" i="1" dirty="0"/>
              <a:t>retained earnings </a:t>
            </a:r>
            <a:r>
              <a:rPr lang="en-US" dirty="0"/>
              <a:t>or passed on to the shareholders as </a:t>
            </a:r>
            <a:r>
              <a:rPr lang="en-US" i="1" dirty="0"/>
              <a:t>dividends.</a:t>
            </a:r>
          </a:p>
          <a:p>
            <a:pPr lvl="1">
              <a:lnSpc>
                <a:spcPct val="90000"/>
              </a:lnSpc>
            </a:pPr>
            <a:r>
              <a:rPr lang="en-US" i="1" dirty="0"/>
              <a:t>Corporate Taxation</a:t>
            </a:r>
            <a:r>
              <a:rPr lang="en-US" dirty="0"/>
              <a:t>: corporate taxes can be taxes twice with C Corps, first to the corporation, then to the shareholders via dividends. </a:t>
            </a:r>
            <a:r>
              <a:rPr lang="en-US" dirty="0">
                <a:sym typeface="Wingdings" pitchFamily="2" charset="2"/>
              </a:rPr>
              <a:t></a:t>
            </a:r>
            <a:endParaRPr lang="en-US" dirty="0"/>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6</a:t>
            </a:fld>
            <a:endParaRPr lang="en-US" dirty="0"/>
          </a:p>
        </p:txBody>
      </p:sp>
      <p:sp>
        <p:nvSpPr>
          <p:cNvPr id="7" name="Rectangle 6"/>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normAutofit/>
          </a:bodyPr>
          <a:lstStyle/>
          <a:p>
            <a:r>
              <a:rPr lang="en-US" sz="4000" dirty="0"/>
              <a:t>Torts and Criminal Acts.</a:t>
            </a:r>
          </a:p>
          <a:p>
            <a:pPr lvl="1"/>
            <a:r>
              <a:rPr lang="en-US" dirty="0"/>
              <a:t>Corporation is liable for the torts committed by its agents or officers within the course and scope of their employment under the doctrine of </a:t>
            </a:r>
            <a:r>
              <a:rPr lang="en-US" i="1" dirty="0"/>
              <a:t>respondeat superior</a:t>
            </a:r>
            <a:r>
              <a:rPr lang="en-US" dirty="0"/>
              <a:t>. </a:t>
            </a:r>
            <a:r>
              <a:rPr lang="en-US" dirty="0">
                <a:sym typeface="Wingdings" pitchFamily="2" charset="2"/>
              </a:rPr>
              <a:t></a:t>
            </a:r>
            <a:endParaRPr lang="en-US" dirty="0"/>
          </a:p>
          <a:p>
            <a:endParaRPr lang="en-US" sz="4000" dirty="0"/>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7</a:t>
            </a:fld>
            <a:endParaRPr lang="en-US" dirty="0"/>
          </a:p>
        </p:txBody>
      </p:sp>
      <p:sp>
        <p:nvSpPr>
          <p:cNvPr id="6" name="Rectangle 5"/>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609600"/>
            <a:ext cx="7772400" cy="1143000"/>
          </a:xfrm>
          <a:prstGeom prst="rect">
            <a:avLst/>
          </a:prstGeom>
          <a:noFill/>
          <a:ln w="12700">
            <a:noFill/>
            <a:miter lim="800000"/>
            <a:headEnd/>
            <a:tailEnd/>
          </a:ln>
          <a:effectLst/>
        </p:spPr>
        <p:txBody>
          <a:bodyPr wrap="none" anchor="ctr"/>
          <a:lstStyle/>
          <a:p>
            <a:endParaRPr lang="en-US" dirty="0"/>
          </a:p>
        </p:txBody>
      </p:sp>
      <p:sp>
        <p:nvSpPr>
          <p:cNvPr id="1548293" name="Rectangle 5"/>
          <p:cNvSpPr>
            <a:spLocks noGrp="1" noChangeArrowheads="1"/>
          </p:cNvSpPr>
          <p:nvPr>
            <p:ph type="body" idx="1"/>
          </p:nvPr>
        </p:nvSpPr>
        <p:spPr>
          <a:xfrm>
            <a:off x="533400" y="1600200"/>
            <a:ext cx="8229600" cy="4648200"/>
          </a:xfrm>
          <a:noFill/>
          <a:ln/>
        </p:spPr>
        <p:txBody>
          <a:bodyPr lIns="90488" tIns="44450" rIns="90488" bIns="44450">
            <a:normAutofit/>
          </a:bodyPr>
          <a:lstStyle/>
          <a:p>
            <a:r>
              <a:rPr lang="en-US" sz="4000" dirty="0"/>
              <a:t>Torts and Criminal Acts.</a:t>
            </a:r>
          </a:p>
          <a:p>
            <a:pPr lvl="1">
              <a:lnSpc>
                <a:spcPct val="90000"/>
              </a:lnSpc>
            </a:pPr>
            <a:r>
              <a:rPr lang="en-US" dirty="0"/>
              <a:t>Corporation can be liable for criminal acts via fines and/or license revocation. </a:t>
            </a:r>
          </a:p>
          <a:p>
            <a:pPr lvl="1">
              <a:lnSpc>
                <a:spcPct val="90000"/>
              </a:lnSpc>
            </a:pPr>
            <a:r>
              <a:rPr lang="en-US" dirty="0"/>
              <a:t>Responsible officers may go to prison. </a:t>
            </a:r>
          </a:p>
        </p:txBody>
      </p:sp>
      <p:sp>
        <p:nvSpPr>
          <p:cNvPr id="8" name="Title 7"/>
          <p:cNvSpPr>
            <a:spLocks noGrp="1"/>
          </p:cNvSpPr>
          <p:nvPr>
            <p:ph type="title"/>
          </p:nvPr>
        </p:nvSpPr>
        <p:spPr/>
        <p:txBody>
          <a:bodyPr/>
          <a:lstStyle/>
          <a:p>
            <a:r>
              <a:rPr lang="en-US" dirty="0"/>
              <a:t>Corporate Nature and Classification </a:t>
            </a:r>
          </a:p>
        </p:txBody>
      </p:sp>
      <p:sp>
        <p:nvSpPr>
          <p:cNvPr id="9" name="Slide Number Placeholder 8"/>
          <p:cNvSpPr>
            <a:spLocks noGrp="1"/>
          </p:cNvSpPr>
          <p:nvPr>
            <p:ph type="sldNum" sz="quarter" idx="12"/>
          </p:nvPr>
        </p:nvSpPr>
        <p:spPr/>
        <p:txBody>
          <a:bodyPr/>
          <a:lstStyle/>
          <a:p>
            <a:fld id="{F24CA853-D4C0-4DB7-9A19-22BF3144B637}" type="slidenum">
              <a:rPr lang="en-US" smtClean="0"/>
              <a:pPr/>
              <a:t>8</a:t>
            </a:fld>
            <a:endParaRPr lang="en-US" dirty="0"/>
          </a:p>
        </p:txBody>
      </p:sp>
      <p:sp>
        <p:nvSpPr>
          <p:cNvPr id="6" name="Rectangle 5"/>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3" name="Rectangle 3"/>
          <p:cNvSpPr>
            <a:spLocks noGrp="1" noChangeArrowheads="1"/>
          </p:cNvSpPr>
          <p:nvPr>
            <p:ph type="body" idx="1"/>
          </p:nvPr>
        </p:nvSpPr>
        <p:spPr>
          <a:xfrm>
            <a:off x="533400" y="1600200"/>
            <a:ext cx="8153400" cy="4495800"/>
          </a:xfrm>
          <a:noFill/>
          <a:ln/>
        </p:spPr>
        <p:txBody>
          <a:bodyPr lIns="90488" tIns="44450" rIns="90488" bIns="44450"/>
          <a:lstStyle/>
          <a:p>
            <a:r>
              <a:rPr lang="en-US" dirty="0"/>
              <a:t>In certain situations, courts will “pierce the corporate veil” and hold shareholders personally liable in the interests of justice and fairness. </a:t>
            </a:r>
            <a:r>
              <a:rPr lang="en-US" dirty="0">
                <a:sym typeface="Wingdings" pitchFamily="2" charset="2"/>
              </a:rPr>
              <a:t></a:t>
            </a:r>
            <a:endParaRPr lang="en-US" dirty="0"/>
          </a:p>
        </p:txBody>
      </p:sp>
      <p:sp>
        <p:nvSpPr>
          <p:cNvPr id="6" name="Title 5"/>
          <p:cNvSpPr>
            <a:spLocks noGrp="1"/>
          </p:cNvSpPr>
          <p:nvPr>
            <p:ph type="title"/>
          </p:nvPr>
        </p:nvSpPr>
        <p:spPr/>
        <p:txBody>
          <a:bodyPr/>
          <a:lstStyle/>
          <a:p>
            <a:r>
              <a:rPr lang="en-US" dirty="0">
                <a:cs typeface="Arial"/>
              </a:rPr>
              <a:t>Piercing the Corporate Veil</a:t>
            </a:r>
            <a:endParaRPr lang="en-US" dirty="0"/>
          </a:p>
        </p:txBody>
      </p:sp>
      <p:sp>
        <p:nvSpPr>
          <p:cNvPr id="7" name="Slide Number Placeholder 6"/>
          <p:cNvSpPr>
            <a:spLocks noGrp="1"/>
          </p:cNvSpPr>
          <p:nvPr>
            <p:ph type="sldNum" sz="quarter" idx="12"/>
          </p:nvPr>
        </p:nvSpPr>
        <p:spPr/>
        <p:txBody>
          <a:bodyPr/>
          <a:lstStyle/>
          <a:p>
            <a:fld id="{F24CA853-D4C0-4DB7-9A19-22BF3144B637}" type="slidenum">
              <a:rPr lang="en-US" smtClean="0"/>
              <a:pPr/>
              <a:t>9</a:t>
            </a:fld>
            <a:endParaRPr lang="en-US" dirty="0"/>
          </a:p>
        </p:txBody>
      </p:sp>
      <p:sp>
        <p:nvSpPr>
          <p:cNvPr id="5" name="Rectangle 4"/>
          <p:cNvSpPr/>
          <p:nvPr/>
        </p:nvSpPr>
        <p:spPr>
          <a:xfrm>
            <a:off x="76200" y="6519335"/>
            <a:ext cx="7467600" cy="304800"/>
          </a:xfrm>
          <a:prstGeom prst="rect">
            <a:avLst/>
          </a:prstGeom>
          <a:solidFill>
            <a:srgbClr val="9E3F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6260</TotalTime>
  <Words>1497</Words>
  <Application>Microsoft Office PowerPoint</Application>
  <PresentationFormat>On-screen Show (4:3)</PresentationFormat>
  <Paragraphs>274</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Impact</vt:lpstr>
      <vt:lpstr>Times New Roman</vt:lpstr>
      <vt:lpstr>Wingdings</vt:lpstr>
      <vt:lpstr>Office Theme</vt:lpstr>
      <vt:lpstr>Corporate Nature and Classification </vt:lpstr>
      <vt:lpstr>Corporate Nature and Classification </vt:lpstr>
      <vt:lpstr>Corporations</vt:lpstr>
      <vt:lpstr>Corporate Nature and Classification </vt:lpstr>
      <vt:lpstr>Corporate Nature and Classification </vt:lpstr>
      <vt:lpstr>Corporate Nature and Classification </vt:lpstr>
      <vt:lpstr>Corporate Nature and Classification </vt:lpstr>
      <vt:lpstr>Corporate Nature and Classification </vt:lpstr>
      <vt:lpstr>Piercing the Corporate Veil</vt:lpstr>
      <vt:lpstr>Corporate Liability</vt:lpstr>
      <vt:lpstr>Piercing the Corporate Veil</vt:lpstr>
      <vt:lpstr>Corporate Liability</vt:lpstr>
      <vt:lpstr>Corporate Nature and Classification </vt:lpstr>
      <vt:lpstr>Corporate Nature and Classification </vt:lpstr>
      <vt:lpstr>Corporate Nature and Classification </vt:lpstr>
      <vt:lpstr>Corporate Nature and Classification </vt:lpstr>
      <vt:lpstr>Corporate Formation</vt:lpstr>
      <vt:lpstr>Corporate Formation</vt:lpstr>
      <vt:lpstr>Corporate Formation and Powers</vt:lpstr>
      <vt:lpstr>Corporate Formation</vt:lpstr>
      <vt:lpstr>Corporate Directors</vt:lpstr>
      <vt:lpstr>Directors and Officers</vt:lpstr>
      <vt:lpstr>Directors and Officers</vt:lpstr>
      <vt:lpstr>Directors and Officers</vt:lpstr>
      <vt:lpstr>Directors and Officers</vt:lpstr>
      <vt:lpstr>Directors and Officers</vt:lpstr>
      <vt:lpstr>Directors and Officers</vt:lpstr>
      <vt:lpstr>Corporate Liability</vt:lpstr>
      <vt:lpstr>Directors and Officers</vt:lpstr>
      <vt:lpstr>Directors and Officers</vt:lpstr>
      <vt:lpstr>Shareholders</vt:lpstr>
      <vt:lpstr>Shareholder Rights</vt:lpstr>
      <vt:lpstr>Shareholders</vt:lpstr>
      <vt:lpstr>Shareholders</vt:lpstr>
      <vt:lpstr>Shareholder Rights</vt:lpstr>
      <vt:lpstr>Shareholders</vt:lpstr>
      <vt:lpstr>Shareholders</vt:lpstr>
      <vt:lpstr>Major Business Forms Compared </vt:lpstr>
      <vt:lpstr>Major Business Forms Compared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Zavaleta</dc:creator>
  <cp:lastModifiedBy>Mark</cp:lastModifiedBy>
  <cp:revision>610</cp:revision>
  <dcterms:created xsi:type="dcterms:W3CDTF">2016-04-12T11:46:54Z</dcterms:created>
  <dcterms:modified xsi:type="dcterms:W3CDTF">2020-04-13T15:47:04Z</dcterms:modified>
</cp:coreProperties>
</file>