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3" r:id="rId5"/>
    <p:sldId id="306" r:id="rId6"/>
    <p:sldId id="307" r:id="rId7"/>
    <p:sldId id="269" r:id="rId8"/>
    <p:sldId id="310" r:id="rId9"/>
    <p:sldId id="311" r:id="rId10"/>
    <p:sldId id="274" r:id="rId11"/>
    <p:sldId id="315" r:id="rId12"/>
    <p:sldId id="316" r:id="rId13"/>
    <p:sldId id="317" r:id="rId14"/>
    <p:sldId id="318" r:id="rId15"/>
    <p:sldId id="332" r:id="rId16"/>
    <p:sldId id="333" r:id="rId17"/>
    <p:sldId id="334" r:id="rId18"/>
    <p:sldId id="335" r:id="rId19"/>
    <p:sldId id="337" r:id="rId20"/>
    <p:sldId id="260" r:id="rId21"/>
    <p:sldId id="261" r:id="rId22"/>
    <p:sldId id="305" r:id="rId23"/>
    <p:sldId id="336" r:id="rId24"/>
    <p:sldId id="300" r:id="rId25"/>
    <p:sldId id="301" r:id="rId26"/>
    <p:sldId id="33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613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1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174C-A04B-48C5-8E50-8E906FEBE680}" type="datetimeFigureOut">
              <a:rPr lang="en-US" smtClean="0"/>
              <a:pPr/>
              <a:t>4/16/20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52F6-D9E2-4AD4-A5BD-E8A916B5A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D07F7-4E7B-4B34-A280-D4A609E9300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1B7C-C876-424C-A6D1-8EE5DA46BD5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1B7C-C876-424C-A6D1-8EE5DA46BD5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1B7C-C876-424C-A6D1-8EE5DA46BD5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1B7C-C876-424C-A6D1-8EE5DA46BD5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1B7C-C876-424C-A6D1-8EE5DA46BD5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B4A57-D1DB-4A30-8D53-440A595E0EC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B4A57-D1DB-4A30-8D53-440A595E0EC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B4A57-D1DB-4A30-8D53-440A595E0EC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B4A57-D1DB-4A30-8D53-440A595E0EC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B4A57-D1DB-4A30-8D53-440A595E0EC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DA758-1058-4804-93C0-B07EE017607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62F89-8244-4D8C-BA64-C56A11ED879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B7743-078B-4109-8ACA-56DAC4CC7E9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62F89-8244-4D8C-BA64-C56A11ED8797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B4A57-D1DB-4A30-8D53-440A595E0EC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10E62-7521-4AD2-8FAE-AE1294DCBA6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4D15F-0631-4979-940A-EEB26031245F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4D15F-0631-4979-940A-EEB26031245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62F89-8244-4D8C-BA64-C56A11ED879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DC0B8-CEC1-4E80-940A-CCD573454C0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DC0B8-CEC1-4E80-940A-CCD573454C0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DC0B8-CEC1-4E80-940A-CCD573454C0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4288-BE9A-4FFF-92D5-1DEECDEBE47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4288-BE9A-4FFF-92D5-1DEECDEBE47D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4288-BE9A-4FFF-92D5-1DEECDEBE47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87433"/>
            <a:ext cx="7315200" cy="129540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effectLst>
                  <a:outerShdw blurRad="50800" dist="127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2012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b="28167"/>
          <a:stretch>
            <a:fillRect/>
          </a:stretch>
        </p:blipFill>
        <p:spPr bwMode="auto">
          <a:xfrm>
            <a:off x="0" y="2439400"/>
            <a:ext cx="9144000" cy="236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7375" b="26990"/>
          <a:stretch>
            <a:fillRect/>
          </a:stretch>
        </p:blipFill>
        <p:spPr bwMode="auto">
          <a:xfrm>
            <a:off x="0" y="685800"/>
            <a:ext cx="9144000" cy="18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666" t="85275" r="2500" b="2808"/>
          <a:stretch>
            <a:fillRect/>
          </a:stretch>
        </p:blipFill>
        <p:spPr bwMode="auto">
          <a:xfrm>
            <a:off x="0" y="25146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 l="1261" t="7540" r="2784" b="12311"/>
          <a:stretch>
            <a:fillRect/>
          </a:stretch>
        </p:blipFill>
        <p:spPr bwMode="auto">
          <a:xfrm>
            <a:off x="8001000" y="2492828"/>
            <a:ext cx="1143000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522889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62484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46482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defRPr sz="4800" b="0">
                <a:latin typeface="Impact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100000"/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defRPr sz="3600" i="1"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16675"/>
            <a:ext cx="6248400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EAD696"/>
                </a:solidFill>
              </a:defRPr>
            </a:lvl1pPr>
          </a:lstStyle>
          <a:p>
            <a:r>
              <a:rPr lang="en-US" dirty="0"/>
              <a:t>© 2012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EAD696"/>
                </a:solidFill>
                <a:latin typeface="+mj-lt"/>
              </a:defRPr>
            </a:lvl1pPr>
          </a:lstStyle>
          <a:p>
            <a:fld id="{F24CA853-D4C0-4DB7-9A19-22BF3144B6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"/>
            <a:ext cx="9144000" cy="14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1355148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6324600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6534477"/>
            <a:ext cx="518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A38F60"/>
                </a:solidFill>
                <a:latin typeface="Arial" pitchFamily="34" charset="0"/>
                <a:cs typeface="Arial" pitchFamily="34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A38F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Wingdings" pitchFamily="2" charset="2"/>
        <a:buChar char="§"/>
        <a:defRPr sz="4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gle.com/decision/In%20KYCO%2020100319253/LAUREL%20CREEK%20HEALTH%20CARE%20CENTER%20v.%20BISHO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Agency = Principal and Agent.</a:t>
            </a:r>
          </a:p>
          <a:p>
            <a:r>
              <a:rPr lang="en-US" dirty="0"/>
              <a:t>Agency is the most common and most important legal relationship.</a:t>
            </a:r>
          </a:p>
          <a:p>
            <a:r>
              <a:rPr lang="en-US" dirty="0"/>
              <a:t>Understanding agency is crucial to understanding the legal environment of business.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53200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Agent’s Authority 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8" y="1600200"/>
            <a:ext cx="8229600" cy="4709160"/>
          </a:xfrm>
        </p:spPr>
        <p:txBody>
          <a:bodyPr/>
          <a:lstStyle/>
          <a:p>
            <a:r>
              <a:rPr lang="en-US" dirty="0"/>
              <a:t>Principal is liable for acts entered into by Agent when she gives Agent either actual or apparent authority:</a:t>
            </a:r>
          </a:p>
          <a:p>
            <a:pPr lvl="1"/>
            <a:r>
              <a:rPr lang="en-US" u="sng" dirty="0"/>
              <a:t>Actual</a:t>
            </a:r>
            <a:r>
              <a:rPr lang="en-US" dirty="0"/>
              <a:t> Authority: express or implied.</a:t>
            </a:r>
          </a:p>
          <a:p>
            <a:pPr lvl="1"/>
            <a:r>
              <a:rPr lang="en-US" u="sng" dirty="0"/>
              <a:t>Apparent</a:t>
            </a:r>
            <a:r>
              <a:rPr lang="en-US" dirty="0"/>
              <a:t> Authority: estoppel, emergency and ratification.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Agent’s Authority 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8" y="1600200"/>
            <a:ext cx="8229600" cy="4709160"/>
          </a:xfrm>
        </p:spPr>
        <p:txBody>
          <a:bodyPr/>
          <a:lstStyle/>
          <a:p>
            <a:r>
              <a:rPr lang="en-US" sz="3900" dirty="0"/>
              <a:t>Actual Authority (Express or Implied).</a:t>
            </a:r>
          </a:p>
          <a:p>
            <a:pPr lvl="1"/>
            <a:r>
              <a:rPr lang="en-US" dirty="0"/>
              <a:t>Can be oral or written.</a:t>
            </a:r>
          </a:p>
          <a:p>
            <a:pPr lvl="1"/>
            <a:r>
              <a:rPr lang="en-US" dirty="0"/>
              <a:t>Equal Dignity Rule: </a:t>
            </a:r>
            <a:r>
              <a:rPr lang="en-US" sz="3200" dirty="0"/>
              <a:t>if law requires written contract, agent’s authority must be in writing, or contract voidable.  </a:t>
            </a:r>
            <a:endParaRPr lang="en-US" dirty="0"/>
          </a:p>
          <a:p>
            <a:pPr lvl="2"/>
            <a:r>
              <a:rPr lang="en-US" dirty="0"/>
              <a:t>Exceptions:  </a:t>
            </a:r>
            <a:r>
              <a:rPr lang="en-US" sz="2700" dirty="0"/>
              <a:t>Executive Officer acting for Corporation, OR Agent acts in Principal’s presence. </a:t>
            </a:r>
            <a:r>
              <a:rPr lang="en-US" sz="2700" dirty="0">
                <a:sym typeface="Wingdings" pitchFamily="2" charset="2"/>
              </a:rPr>
              <a:t></a:t>
            </a:r>
            <a:endParaRPr lang="en-US" sz="27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Agent’s Authority 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8" y="1600200"/>
            <a:ext cx="8229600" cy="4709160"/>
          </a:xfrm>
        </p:spPr>
        <p:txBody>
          <a:bodyPr/>
          <a:lstStyle/>
          <a:p>
            <a:r>
              <a:rPr lang="en-US" sz="3900" dirty="0"/>
              <a:t>Actual Authority (Express or Implied).</a:t>
            </a:r>
          </a:p>
          <a:p>
            <a:pPr lvl="1"/>
            <a:r>
              <a:rPr lang="en-US" dirty="0"/>
              <a:t>Power of Attorney gives agent express authority.</a:t>
            </a:r>
          </a:p>
          <a:p>
            <a:pPr lvl="2"/>
            <a:r>
              <a:rPr lang="en-US" dirty="0"/>
              <a:t>POA is a written document and usually notarized.</a:t>
            </a:r>
          </a:p>
          <a:p>
            <a:pPr lvl="2"/>
            <a:r>
              <a:rPr lang="en-US" dirty="0"/>
              <a:t>Special: specified acts only.</a:t>
            </a:r>
          </a:p>
          <a:p>
            <a:pPr lvl="2"/>
            <a:r>
              <a:rPr lang="en-US" dirty="0"/>
              <a:t>General: all business for principal.</a:t>
            </a:r>
          </a:p>
          <a:p>
            <a:pPr lvl="2"/>
            <a:r>
              <a:rPr lang="en-US" dirty="0"/>
              <a:t>Terminates on principal’s death or incapacity.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Agent’s Authority 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8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3900" dirty="0"/>
              <a:t>Actual Authority (Express or Implied).</a:t>
            </a:r>
          </a:p>
          <a:p>
            <a:pPr lvl="1"/>
            <a:r>
              <a:rPr lang="en-US" dirty="0"/>
              <a:t>Implied Authority.</a:t>
            </a:r>
          </a:p>
          <a:p>
            <a:pPr lvl="2"/>
            <a:r>
              <a:rPr lang="en-US" dirty="0"/>
              <a:t>Agent has implied power to do what is reasonably necessary to carry out express authority. </a:t>
            </a:r>
          </a:p>
          <a:p>
            <a:pPr lvl="2"/>
            <a:r>
              <a:rPr lang="en-US" dirty="0"/>
              <a:t>Inferred or conferred by custom, or agent’s position</a:t>
            </a:r>
          </a:p>
          <a:p>
            <a:pPr lvl="2"/>
            <a:r>
              <a:rPr lang="en-US" dirty="0"/>
              <a:t>Test is whether agent reasonably believed she had authority to do the act.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Agent’s Authority 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8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3900" dirty="0"/>
              <a:t>Apparent Authority.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Arises based on what principal causes a THIRD party (not agent) to believe.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Agent has apparent authority when principal, by either word or act, causes 3rd party to reasonably believe that Agent has authority to act for Principal. 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/>
              <a:t>Liability for Agent’s Negligence.</a:t>
            </a:r>
          </a:p>
          <a:p>
            <a:pPr lvl="1"/>
            <a:r>
              <a:rPr lang="en-US" dirty="0"/>
              <a:t>Doctrine of </a:t>
            </a:r>
            <a:r>
              <a:rPr lang="en-US" u="sng" dirty="0"/>
              <a:t>Respondeat Superior</a:t>
            </a:r>
            <a:r>
              <a:rPr lang="en-US" dirty="0"/>
              <a:t>: employer is vicariously liable for employee’s negligent torts committed within the agent’s “course and scope of employment.”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Liability in Agency Relationships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72000"/>
          </a:xfrm>
        </p:spPr>
        <p:txBody>
          <a:bodyPr>
            <a:normAutofit/>
          </a:bodyPr>
          <a:lstStyle/>
          <a:p>
            <a:r>
              <a:rPr lang="en-US" dirty="0"/>
              <a:t>Determining the Scope of Employment.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Liability in Agency Relationships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0" y="2438400"/>
            <a:ext cx="1143000" cy="609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buClr>
                <a:srgbClr val="DAB77D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chemeClr val="bg1"/>
                </a:solidFill>
              </a:rPr>
              <a:t>Employer NOT Liable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85800" y="5791200"/>
            <a:ext cx="8077200" cy="395288"/>
            <a:chOff x="336" y="3512"/>
            <a:chExt cx="5088" cy="249"/>
          </a:xfrm>
          <a:solidFill>
            <a:srgbClr val="EAD696"/>
          </a:solidFill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704" y="3512"/>
              <a:ext cx="720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984" y="3512"/>
              <a:ext cx="720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36" y="3512"/>
              <a:ext cx="364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Did the act involved a serious crime?</a:t>
              </a: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685800" y="5105400"/>
            <a:ext cx="8077200" cy="700087"/>
            <a:chOff x="336" y="3071"/>
            <a:chExt cx="5088" cy="441"/>
          </a:xfrm>
          <a:solidFill>
            <a:srgbClr val="EAD696"/>
          </a:solidFill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704" y="3071"/>
              <a:ext cx="720" cy="4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984" y="3071"/>
              <a:ext cx="720" cy="4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Yes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3071"/>
              <a:ext cx="3648" cy="4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Did Employer have reason to know Employee would do the act? </a:t>
              </a:r>
            </a:p>
          </p:txBody>
        </p:sp>
      </p:grpSp>
      <p:grpSp>
        <p:nvGrpSpPr>
          <p:cNvPr id="21" name="Group 44"/>
          <p:cNvGrpSpPr>
            <a:grpSpLocks/>
          </p:cNvGrpSpPr>
          <p:nvPr/>
        </p:nvGrpSpPr>
        <p:grpSpPr bwMode="auto">
          <a:xfrm>
            <a:off x="685800" y="4267200"/>
            <a:ext cx="8077200" cy="449262"/>
            <a:chOff x="336" y="2539"/>
            <a:chExt cx="5088" cy="283"/>
          </a:xfrm>
          <a:solidFill>
            <a:srgbClr val="EAD696"/>
          </a:solidFill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4704" y="2539"/>
              <a:ext cx="720" cy="2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984" y="2539"/>
              <a:ext cx="720" cy="2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Yes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336" y="2539"/>
              <a:ext cx="3648" cy="2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Did act advance Employer’s interests?</a:t>
              </a:r>
            </a:p>
          </p:txBody>
        </p:sp>
      </p:grp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85800" y="3443289"/>
            <a:ext cx="8077200" cy="595311"/>
            <a:chOff x="336" y="1833"/>
            <a:chExt cx="5088" cy="441"/>
          </a:xfrm>
          <a:solidFill>
            <a:srgbClr val="EAD696"/>
          </a:solidFill>
        </p:grpSpPr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704" y="1833"/>
              <a:ext cx="720" cy="4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?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84" y="1833"/>
              <a:ext cx="720" cy="4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?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36" y="1833"/>
              <a:ext cx="3648" cy="4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The Time place and purpose of act  (factually based)</a:t>
              </a:r>
            </a:p>
          </p:txBody>
        </p:sp>
      </p:grp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685800" y="3048000"/>
            <a:ext cx="8077200" cy="395288"/>
            <a:chOff x="336" y="1584"/>
            <a:chExt cx="5088" cy="249"/>
          </a:xfrm>
          <a:solidFill>
            <a:srgbClr val="EAD696"/>
          </a:solidFill>
        </p:grpSpPr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704" y="1584"/>
              <a:ext cx="720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984" y="1584"/>
              <a:ext cx="720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Yes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36" y="1584"/>
              <a:ext cx="364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Was Employee’s act authorized by Employer?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6477000" y="2438400"/>
            <a:ext cx="1143000" cy="609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buClr>
                <a:srgbClr val="DAB77D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chemeClr val="bg1"/>
                </a:solidFill>
              </a:rPr>
              <a:t>Employer Liable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85800" y="2438400"/>
            <a:ext cx="5791200" cy="609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buClr>
                <a:srgbClr val="DAB7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</a:rPr>
              <a:t>Factors Courts Consider</a:t>
            </a: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685800" y="2438400"/>
            <a:ext cx="807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685800" y="30480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685800" y="3443288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8" name="Group 43"/>
          <p:cNvGrpSpPr>
            <a:grpSpLocks/>
          </p:cNvGrpSpPr>
          <p:nvPr/>
        </p:nvGrpSpPr>
        <p:grpSpPr bwMode="auto">
          <a:xfrm>
            <a:off x="685800" y="3886200"/>
            <a:ext cx="8077200" cy="420688"/>
            <a:chOff x="336" y="2274"/>
            <a:chExt cx="5088" cy="265"/>
          </a:xfrm>
          <a:solidFill>
            <a:srgbClr val="EAD696"/>
          </a:solidFill>
        </p:grpSpPr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4704" y="2274"/>
              <a:ext cx="720" cy="2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3984" y="2274"/>
              <a:ext cx="720" cy="2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Yes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336" y="2274"/>
              <a:ext cx="3648" cy="2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Was act commonly performed by Employees?</a:t>
              </a: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336" y="2274"/>
              <a:ext cx="508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685800" y="6172200"/>
            <a:ext cx="807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685800" y="2438400"/>
            <a:ext cx="0" cy="3733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6477000" y="2438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8763000" y="2438400"/>
            <a:ext cx="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7620000" y="2438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45"/>
          <p:cNvGrpSpPr>
            <a:grpSpLocks/>
          </p:cNvGrpSpPr>
          <p:nvPr/>
        </p:nvGrpSpPr>
        <p:grpSpPr bwMode="auto">
          <a:xfrm>
            <a:off x="685800" y="4724400"/>
            <a:ext cx="8077200" cy="395288"/>
            <a:chOff x="336" y="2822"/>
            <a:chExt cx="5088" cy="249"/>
          </a:xfrm>
          <a:solidFill>
            <a:srgbClr val="EAD696"/>
          </a:solidFill>
        </p:grpSpPr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4704" y="2822"/>
              <a:ext cx="720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No</a:t>
              </a: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3984" y="2822"/>
              <a:ext cx="720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dirty="0"/>
                <a:t>Yes</a:t>
              </a: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336" y="2822"/>
              <a:ext cx="364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sz="2000" dirty="0"/>
                <a:t>Did Employer furnish instrumentality (tools)?</a:t>
              </a:r>
            </a:p>
          </p:txBody>
        </p: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/>
              <a:t>Liability for Agent’s Negligence.</a:t>
            </a:r>
          </a:p>
          <a:p>
            <a:pPr lvl="1"/>
            <a:r>
              <a:rPr lang="en-US" dirty="0"/>
              <a:t>Scope of Employment.</a:t>
            </a:r>
          </a:p>
          <a:p>
            <a:pPr lvl="2"/>
            <a:r>
              <a:rPr lang="en-US" dirty="0"/>
              <a:t>Distinctions between “Detour” and “Frolic</a:t>
            </a:r>
            <a:r>
              <a:rPr lang="en-US" sz="2700" dirty="0"/>
              <a:t>”:  if detour, principal may not be liable, if frolic principal is usually liable. Degree of deviation. </a:t>
            </a:r>
          </a:p>
          <a:p>
            <a:pPr lvl="2"/>
            <a:r>
              <a:rPr lang="en-US" i="1" dirty="0"/>
              <a:t>Employee Travel Time:</a:t>
            </a:r>
            <a:r>
              <a:rPr lang="en-US" dirty="0"/>
              <a:t> to or from meals is outside scope of employment.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Liability in Agency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/>
              <a:t>Liability for Agent’s Negligence.</a:t>
            </a:r>
          </a:p>
          <a:p>
            <a:pPr lvl="1"/>
            <a:r>
              <a:rPr lang="en-US" dirty="0"/>
              <a:t>Liability for Intentional Torts.</a:t>
            </a:r>
          </a:p>
          <a:p>
            <a:pPr lvl="2"/>
            <a:r>
              <a:rPr lang="en-US" dirty="0"/>
              <a:t>Principal may be liable for intentional torts committed within the scope of employment.</a:t>
            </a:r>
          </a:p>
          <a:p>
            <a:pPr lvl="3"/>
            <a:r>
              <a:rPr lang="en-US" sz="2800" dirty="0"/>
              <a:t>Employer is also liable for employee’s acts, which employer knew or should have known the Employee had a propensity to commit. 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Liability in Agency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/>
              <a:t>Liability for Agent’s Crimes.</a:t>
            </a:r>
          </a:p>
          <a:p>
            <a:pPr lvl="1"/>
            <a:r>
              <a:rPr lang="en-US" dirty="0"/>
              <a:t>Agent is liable for her own crimes.</a:t>
            </a:r>
          </a:p>
          <a:p>
            <a:pPr lvl="1"/>
            <a:r>
              <a:rPr lang="en-US" dirty="0"/>
              <a:t>Principal is not liable, even if the crime was committed within the scope of employment, unless:</a:t>
            </a:r>
          </a:p>
          <a:p>
            <a:pPr lvl="2"/>
            <a:r>
              <a:rPr lang="en-US" dirty="0"/>
              <a:t>Principal participated in the crime.</a:t>
            </a:r>
          </a:p>
          <a:p>
            <a:pPr lvl="2"/>
            <a:r>
              <a:rPr lang="en-US" dirty="0"/>
              <a:t>Some states, principals may be liable for agent violation of regulations.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Liability in Agency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ChangeArrowheads="1"/>
          </p:cNvSpPr>
          <p:nvPr/>
        </p:nvSpPr>
        <p:spPr bwMode="auto">
          <a:xfrm>
            <a:off x="9144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2899" name="Rectangle 3"/>
          <p:cNvSpPr>
            <a:spLocks noChangeArrowheads="1"/>
          </p:cNvSpPr>
          <p:nvPr/>
        </p:nvSpPr>
        <p:spPr bwMode="auto">
          <a:xfrm>
            <a:off x="914400" y="18288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2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32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09160"/>
          </a:xfrm>
        </p:spPr>
        <p:txBody>
          <a:bodyPr/>
          <a:lstStyle/>
          <a:p>
            <a:r>
              <a:rPr lang="en-US" dirty="0"/>
              <a:t>Principals use agents to be able to conduct multiple business operations simultaneously in various locations.   </a:t>
            </a:r>
          </a:p>
          <a:p>
            <a:r>
              <a:rPr lang="en-US" dirty="0"/>
              <a:t>The principal has the right to control the agent in matters entrusted to the agent.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3434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dirty="0"/>
              <a:t>Employer -Independent Contractor  Relationships.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Employers have ‘no control’ over the details of their work performance. </a:t>
            </a:r>
          </a:p>
          <a:p>
            <a:r>
              <a:rPr lang="en-US" dirty="0"/>
              <a:t>Determination of Employee Status.  </a:t>
            </a:r>
            <a:r>
              <a:rPr lang="en-US" i="1" dirty="0"/>
              <a:t>Key is control. </a:t>
            </a:r>
            <a:r>
              <a:rPr lang="en-US" i="1" dirty="0">
                <a:sym typeface="Wingdings" pitchFamily="2" charset="2"/>
              </a:rPr>
              <a:t></a:t>
            </a:r>
            <a:endParaRPr lang="en-US" i="1" dirty="0"/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Agency Relationships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33400" y="5649913"/>
            <a:ext cx="8001000" cy="395287"/>
            <a:chOff x="336" y="3415"/>
            <a:chExt cx="5040" cy="249"/>
          </a:xfrm>
          <a:solidFill>
            <a:srgbClr val="EAD696"/>
          </a:solidFill>
        </p:grpSpPr>
        <p:sp>
          <p:nvSpPr>
            <p:cNvPr id="1236996" name="Rectangle 4"/>
            <p:cNvSpPr>
              <a:spLocks noChangeArrowheads="1"/>
            </p:cNvSpPr>
            <p:nvPr/>
          </p:nvSpPr>
          <p:spPr bwMode="auto">
            <a:xfrm>
              <a:off x="4848" y="3415"/>
              <a:ext cx="52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6997" name="Rectangle 5"/>
            <p:cNvSpPr>
              <a:spLocks noChangeArrowheads="1"/>
            </p:cNvSpPr>
            <p:nvPr/>
          </p:nvSpPr>
          <p:spPr bwMode="auto">
            <a:xfrm>
              <a:off x="4320" y="3415"/>
              <a:ext cx="52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6998" name="Rectangle 6"/>
            <p:cNvSpPr>
              <a:spLocks noChangeArrowheads="1"/>
            </p:cNvSpPr>
            <p:nvPr/>
          </p:nvSpPr>
          <p:spPr bwMode="auto">
            <a:xfrm>
              <a:off x="336" y="3415"/>
              <a:ext cx="3984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Is there a great degree of skill required?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33400" y="5284788"/>
            <a:ext cx="8001000" cy="365125"/>
            <a:chOff x="336" y="3185"/>
            <a:chExt cx="5040" cy="230"/>
          </a:xfrm>
          <a:solidFill>
            <a:srgbClr val="EAD696"/>
          </a:solidFill>
        </p:grpSpPr>
        <p:sp>
          <p:nvSpPr>
            <p:cNvPr id="1236999" name="Rectangle 7"/>
            <p:cNvSpPr>
              <a:spLocks noChangeArrowheads="1"/>
            </p:cNvSpPr>
            <p:nvPr/>
          </p:nvSpPr>
          <p:spPr bwMode="auto">
            <a:xfrm>
              <a:off x="4848" y="3185"/>
              <a:ext cx="528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7000" name="Rectangle 8"/>
            <p:cNvSpPr>
              <a:spLocks noChangeArrowheads="1"/>
            </p:cNvSpPr>
            <p:nvPr/>
          </p:nvSpPr>
          <p:spPr bwMode="auto">
            <a:xfrm>
              <a:off x="4320" y="3185"/>
              <a:ext cx="528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7001" name="Rectangle 9"/>
            <p:cNvSpPr>
              <a:spLocks noChangeArrowheads="1"/>
            </p:cNvSpPr>
            <p:nvPr/>
          </p:nvSpPr>
          <p:spPr bwMode="auto">
            <a:xfrm>
              <a:off x="336" y="3185"/>
              <a:ext cx="3984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Is the worker paid at the end of the job?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33400" y="4919663"/>
            <a:ext cx="8001000" cy="365125"/>
            <a:chOff x="336" y="2955"/>
            <a:chExt cx="5040" cy="230"/>
          </a:xfrm>
          <a:solidFill>
            <a:srgbClr val="EAD696"/>
          </a:solidFill>
        </p:grpSpPr>
        <p:sp>
          <p:nvSpPr>
            <p:cNvPr id="1237002" name="Rectangle 10"/>
            <p:cNvSpPr>
              <a:spLocks noChangeArrowheads="1"/>
            </p:cNvSpPr>
            <p:nvPr/>
          </p:nvSpPr>
          <p:spPr bwMode="auto">
            <a:xfrm>
              <a:off x="4848" y="2955"/>
              <a:ext cx="528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7003" name="Rectangle 11"/>
            <p:cNvSpPr>
              <a:spLocks noChangeArrowheads="1"/>
            </p:cNvSpPr>
            <p:nvPr/>
          </p:nvSpPr>
          <p:spPr bwMode="auto">
            <a:xfrm>
              <a:off x="4320" y="2955"/>
              <a:ext cx="528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7004" name="Rectangle 12"/>
            <p:cNvSpPr>
              <a:spLocks noChangeArrowheads="1"/>
            </p:cNvSpPr>
            <p:nvPr/>
          </p:nvSpPr>
          <p:spPr bwMode="auto">
            <a:xfrm>
              <a:off x="336" y="2955"/>
              <a:ext cx="3984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Has the worker been employed a long time?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33400" y="4554538"/>
            <a:ext cx="8001000" cy="365125"/>
            <a:chOff x="336" y="2725"/>
            <a:chExt cx="5040" cy="230"/>
          </a:xfrm>
          <a:solidFill>
            <a:srgbClr val="EAD696"/>
          </a:solidFill>
        </p:grpSpPr>
        <p:sp>
          <p:nvSpPr>
            <p:cNvPr id="1237005" name="Rectangle 13"/>
            <p:cNvSpPr>
              <a:spLocks noChangeArrowheads="1"/>
            </p:cNvSpPr>
            <p:nvPr/>
          </p:nvSpPr>
          <p:spPr bwMode="auto">
            <a:xfrm>
              <a:off x="4848" y="2725"/>
              <a:ext cx="528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7006" name="Rectangle 14"/>
            <p:cNvSpPr>
              <a:spLocks noChangeArrowheads="1"/>
            </p:cNvSpPr>
            <p:nvPr/>
          </p:nvSpPr>
          <p:spPr bwMode="auto">
            <a:xfrm>
              <a:off x="4320" y="2725"/>
              <a:ext cx="528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7007" name="Rectangle 15"/>
            <p:cNvSpPr>
              <a:spLocks noChangeArrowheads="1"/>
            </p:cNvSpPr>
            <p:nvPr/>
          </p:nvSpPr>
          <p:spPr bwMode="auto">
            <a:xfrm>
              <a:off x="336" y="2725"/>
              <a:ext cx="3984" cy="2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Does Employer provide the tools?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33400" y="4159250"/>
            <a:ext cx="8001000" cy="395288"/>
            <a:chOff x="336" y="2476"/>
            <a:chExt cx="5040" cy="249"/>
          </a:xfrm>
          <a:solidFill>
            <a:srgbClr val="EAD696"/>
          </a:solidFill>
        </p:grpSpPr>
        <p:sp>
          <p:nvSpPr>
            <p:cNvPr id="1237008" name="Rectangle 16"/>
            <p:cNvSpPr>
              <a:spLocks noChangeArrowheads="1"/>
            </p:cNvSpPr>
            <p:nvPr/>
          </p:nvSpPr>
          <p:spPr bwMode="auto">
            <a:xfrm>
              <a:off x="4848" y="2476"/>
              <a:ext cx="52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7009" name="Rectangle 17"/>
            <p:cNvSpPr>
              <a:spLocks noChangeArrowheads="1"/>
            </p:cNvSpPr>
            <p:nvPr/>
          </p:nvSpPr>
          <p:spPr bwMode="auto">
            <a:xfrm>
              <a:off x="4320" y="2476"/>
              <a:ext cx="528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7010" name="Rectangle 18"/>
            <p:cNvSpPr>
              <a:spLocks noChangeArrowheads="1"/>
            </p:cNvSpPr>
            <p:nvPr/>
          </p:nvSpPr>
          <p:spPr bwMode="auto">
            <a:xfrm>
              <a:off x="336" y="2476"/>
              <a:ext cx="3984" cy="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Is the work usually done under Employer’s supervision?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33400" y="3519488"/>
            <a:ext cx="8001000" cy="639762"/>
            <a:chOff x="336" y="2073"/>
            <a:chExt cx="5040" cy="403"/>
          </a:xfrm>
          <a:solidFill>
            <a:srgbClr val="EAD696"/>
          </a:solidFill>
        </p:grpSpPr>
        <p:sp>
          <p:nvSpPr>
            <p:cNvPr id="1237011" name="Rectangle 19"/>
            <p:cNvSpPr>
              <a:spLocks noChangeArrowheads="1"/>
            </p:cNvSpPr>
            <p:nvPr/>
          </p:nvSpPr>
          <p:spPr bwMode="auto">
            <a:xfrm>
              <a:off x="4848" y="2073"/>
              <a:ext cx="528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7012" name="Rectangle 20"/>
            <p:cNvSpPr>
              <a:spLocks noChangeArrowheads="1"/>
            </p:cNvSpPr>
            <p:nvPr/>
          </p:nvSpPr>
          <p:spPr bwMode="auto">
            <a:xfrm>
              <a:off x="4320" y="2073"/>
              <a:ext cx="528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7013" name="Rectangle 21"/>
            <p:cNvSpPr>
              <a:spLocks noChangeArrowheads="1"/>
            </p:cNvSpPr>
            <p:nvPr/>
          </p:nvSpPr>
          <p:spPr bwMode="auto">
            <a:xfrm>
              <a:off x="336" y="2073"/>
              <a:ext cx="3984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Is the worker engaged in an occupation or business distinct from Employer?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533400" y="2879725"/>
            <a:ext cx="8001000" cy="639763"/>
            <a:chOff x="336" y="1670"/>
            <a:chExt cx="5040" cy="403"/>
          </a:xfrm>
          <a:solidFill>
            <a:srgbClr val="EAD696"/>
          </a:solidFill>
        </p:grpSpPr>
        <p:sp>
          <p:nvSpPr>
            <p:cNvPr id="1237014" name="Rectangle 22"/>
            <p:cNvSpPr>
              <a:spLocks noChangeArrowheads="1"/>
            </p:cNvSpPr>
            <p:nvPr/>
          </p:nvSpPr>
          <p:spPr bwMode="auto">
            <a:xfrm>
              <a:off x="4848" y="1670"/>
              <a:ext cx="528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No</a:t>
              </a:r>
            </a:p>
          </p:txBody>
        </p:sp>
        <p:sp>
          <p:nvSpPr>
            <p:cNvPr id="1237015" name="Rectangle 23"/>
            <p:cNvSpPr>
              <a:spLocks noChangeArrowheads="1"/>
            </p:cNvSpPr>
            <p:nvPr/>
          </p:nvSpPr>
          <p:spPr bwMode="auto">
            <a:xfrm>
              <a:off x="4320" y="1670"/>
              <a:ext cx="528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algn="ctr"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Yes</a:t>
              </a:r>
            </a:p>
          </p:txBody>
        </p:sp>
        <p:sp>
          <p:nvSpPr>
            <p:cNvPr id="1237016" name="Rectangle 24"/>
            <p:cNvSpPr>
              <a:spLocks noChangeArrowheads="1"/>
            </p:cNvSpPr>
            <p:nvPr/>
          </p:nvSpPr>
          <p:spPr bwMode="auto">
            <a:xfrm>
              <a:off x="336" y="1670"/>
              <a:ext cx="3984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buClr>
                  <a:srgbClr val="DAB77D"/>
                </a:buClr>
                <a:buFont typeface="Wingdings" pitchFamily="2" charset="2"/>
                <a:buNone/>
              </a:pPr>
              <a:r>
                <a:rPr lang="en-US" b="1" dirty="0"/>
                <a:t>Does the Employer exercise a great degree of control over the details of the work?</a:t>
              </a:r>
            </a:p>
          </p:txBody>
        </p:sp>
      </p:grpSp>
      <p:sp>
        <p:nvSpPr>
          <p:cNvPr id="1237017" name="Rectangle 25"/>
          <p:cNvSpPr>
            <a:spLocks noChangeArrowheads="1"/>
          </p:cNvSpPr>
          <p:nvPr/>
        </p:nvSpPr>
        <p:spPr bwMode="auto">
          <a:xfrm>
            <a:off x="7696200" y="2362200"/>
            <a:ext cx="838200" cy="517525"/>
          </a:xfrm>
          <a:prstGeom prst="rect">
            <a:avLst/>
          </a:prstGeom>
          <a:solidFill>
            <a:srgbClr val="00005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rgbClr val="DAB77D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chemeClr val="bg1"/>
                </a:solidFill>
              </a:rPr>
              <a:t>I.C.</a:t>
            </a:r>
          </a:p>
        </p:txBody>
      </p:sp>
      <p:sp>
        <p:nvSpPr>
          <p:cNvPr id="1237018" name="Rectangle 26"/>
          <p:cNvSpPr>
            <a:spLocks noChangeArrowheads="1"/>
          </p:cNvSpPr>
          <p:nvPr/>
        </p:nvSpPr>
        <p:spPr bwMode="auto">
          <a:xfrm>
            <a:off x="6858000" y="2362200"/>
            <a:ext cx="838200" cy="517525"/>
          </a:xfrm>
          <a:prstGeom prst="rect">
            <a:avLst/>
          </a:prstGeom>
          <a:solidFill>
            <a:srgbClr val="00005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rgbClr val="DAB77D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chemeClr val="bg1"/>
                </a:solidFill>
              </a:rPr>
              <a:t> E’ee</a:t>
            </a:r>
          </a:p>
        </p:txBody>
      </p:sp>
      <p:sp>
        <p:nvSpPr>
          <p:cNvPr id="1237019" name="Rectangle 27"/>
          <p:cNvSpPr>
            <a:spLocks noChangeArrowheads="1"/>
          </p:cNvSpPr>
          <p:nvPr/>
        </p:nvSpPr>
        <p:spPr bwMode="auto">
          <a:xfrm>
            <a:off x="533400" y="2362200"/>
            <a:ext cx="6324600" cy="517525"/>
          </a:xfrm>
          <a:prstGeom prst="rect">
            <a:avLst/>
          </a:prstGeom>
          <a:solidFill>
            <a:srgbClr val="000058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DAB77D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A “Yes” Tends to Show Employee Status</a:t>
            </a:r>
          </a:p>
        </p:txBody>
      </p:sp>
      <p:sp>
        <p:nvSpPr>
          <p:cNvPr id="1237020" name="Line 28"/>
          <p:cNvSpPr>
            <a:spLocks noChangeShapeType="1"/>
          </p:cNvSpPr>
          <p:nvPr/>
        </p:nvSpPr>
        <p:spPr bwMode="auto">
          <a:xfrm>
            <a:off x="533400" y="2362200"/>
            <a:ext cx="800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1" name="Line 29"/>
          <p:cNvSpPr>
            <a:spLocks noChangeShapeType="1"/>
          </p:cNvSpPr>
          <p:nvPr/>
        </p:nvSpPr>
        <p:spPr bwMode="auto">
          <a:xfrm>
            <a:off x="533400" y="2879725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2" name="Line 30"/>
          <p:cNvSpPr>
            <a:spLocks noChangeShapeType="1"/>
          </p:cNvSpPr>
          <p:nvPr/>
        </p:nvSpPr>
        <p:spPr bwMode="auto">
          <a:xfrm>
            <a:off x="533400" y="3519488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3" name="Line 31"/>
          <p:cNvSpPr>
            <a:spLocks noChangeShapeType="1"/>
          </p:cNvSpPr>
          <p:nvPr/>
        </p:nvSpPr>
        <p:spPr bwMode="auto">
          <a:xfrm>
            <a:off x="533400" y="415925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4" name="Line 32"/>
          <p:cNvSpPr>
            <a:spLocks noChangeShapeType="1"/>
          </p:cNvSpPr>
          <p:nvPr/>
        </p:nvSpPr>
        <p:spPr bwMode="auto">
          <a:xfrm>
            <a:off x="533400" y="6045200"/>
            <a:ext cx="800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5" name="Line 33"/>
          <p:cNvSpPr>
            <a:spLocks noChangeShapeType="1"/>
          </p:cNvSpPr>
          <p:nvPr/>
        </p:nvSpPr>
        <p:spPr bwMode="auto">
          <a:xfrm>
            <a:off x="533400" y="2362200"/>
            <a:ext cx="0" cy="368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6" name="Line 34"/>
          <p:cNvSpPr>
            <a:spLocks noChangeShapeType="1"/>
          </p:cNvSpPr>
          <p:nvPr/>
        </p:nvSpPr>
        <p:spPr bwMode="auto">
          <a:xfrm>
            <a:off x="6858000" y="2362200"/>
            <a:ext cx="0" cy="368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7" name="Line 35"/>
          <p:cNvSpPr>
            <a:spLocks noChangeShapeType="1"/>
          </p:cNvSpPr>
          <p:nvPr/>
        </p:nvSpPr>
        <p:spPr bwMode="auto">
          <a:xfrm>
            <a:off x="7696200" y="2362200"/>
            <a:ext cx="0" cy="368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8" name="Line 36"/>
          <p:cNvSpPr>
            <a:spLocks noChangeShapeType="1"/>
          </p:cNvSpPr>
          <p:nvPr/>
        </p:nvSpPr>
        <p:spPr bwMode="auto">
          <a:xfrm>
            <a:off x="8534400" y="2362200"/>
            <a:ext cx="0" cy="368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29" name="Line 37"/>
          <p:cNvSpPr>
            <a:spLocks noChangeShapeType="1"/>
          </p:cNvSpPr>
          <p:nvPr/>
        </p:nvSpPr>
        <p:spPr bwMode="auto">
          <a:xfrm>
            <a:off x="533400" y="4554538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30" name="Line 38"/>
          <p:cNvSpPr>
            <a:spLocks noChangeShapeType="1"/>
          </p:cNvSpPr>
          <p:nvPr/>
        </p:nvSpPr>
        <p:spPr bwMode="auto">
          <a:xfrm>
            <a:off x="533400" y="4919663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31" name="Line 39"/>
          <p:cNvSpPr>
            <a:spLocks noChangeShapeType="1"/>
          </p:cNvSpPr>
          <p:nvPr/>
        </p:nvSpPr>
        <p:spPr bwMode="auto">
          <a:xfrm>
            <a:off x="533400" y="5284788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237032" name="Line 40"/>
          <p:cNvSpPr>
            <a:spLocks noChangeShapeType="1"/>
          </p:cNvSpPr>
          <p:nvPr/>
        </p:nvSpPr>
        <p:spPr bwMode="auto">
          <a:xfrm>
            <a:off x="533400" y="5649913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Agency Relationships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2446" y="1587064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Determining Employee Status.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Determination of Employee Status.</a:t>
            </a:r>
          </a:p>
          <a:p>
            <a:pPr lvl="1"/>
            <a:r>
              <a:rPr lang="en-US" b="1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Lopez v. El Palmar Taxi, Inc. (2009).  </a:t>
            </a:r>
            <a:r>
              <a:rPr lang="en-US" i="1" dirty="0"/>
              <a:t>What factors would have helped El Palmar avoid liability?</a:t>
            </a:r>
          </a:p>
          <a:p>
            <a:pPr lvl="1"/>
            <a:r>
              <a:rPr lang="en-US" sz="3400" dirty="0"/>
              <a:t>Criteria Used by the IRS.</a:t>
            </a:r>
          </a:p>
          <a:p>
            <a:pPr lvl="1"/>
            <a:r>
              <a:rPr lang="en-US" sz="3400" dirty="0"/>
              <a:t>Employee Status and “Works for Hire”: </a:t>
            </a:r>
            <a:r>
              <a:rPr lang="en-US" sz="3000" i="1" dirty="0"/>
              <a:t>any copyrighted work created during scope of employment is owned by employer.</a:t>
            </a:r>
          </a:p>
          <a:p>
            <a:pPr lvl="1"/>
            <a:endParaRPr lang="en-US" i="1" dirty="0"/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Agency Relationships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Liability for Agent’s Negligence.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Liability for Independent Contractor’s Torts.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General Rule: Employer is not liable for acts of independent contractors because employer has no right to control. 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Must determine whether worker is employee or independent contractor.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Liability in Agency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Oval 3"/>
          <p:cNvSpPr>
            <a:spLocks noChangeArrowheads="1"/>
          </p:cNvSpPr>
          <p:nvPr/>
        </p:nvSpPr>
        <p:spPr bwMode="auto">
          <a:xfrm>
            <a:off x="228600" y="3076173"/>
            <a:ext cx="1936750" cy="650091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</a:pPr>
            <a:r>
              <a:rPr lang="en-US" sz="2400" b="1" dirty="0">
                <a:solidFill>
                  <a:srgbClr val="EAD696"/>
                </a:solidFill>
              </a:rPr>
              <a:t>Worker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600200"/>
            <a:ext cx="4572000" cy="833438"/>
            <a:chOff x="2491" y="1030"/>
            <a:chExt cx="3029" cy="525"/>
          </a:xfrm>
        </p:grpSpPr>
        <p:sp>
          <p:nvSpPr>
            <p:cNvPr id="1298437" name="Rectangle 5"/>
            <p:cNvSpPr>
              <a:spLocks noChangeArrowheads="1"/>
            </p:cNvSpPr>
            <p:nvPr/>
          </p:nvSpPr>
          <p:spPr bwMode="auto">
            <a:xfrm>
              <a:off x="3447" y="1030"/>
              <a:ext cx="2073" cy="525"/>
            </a:xfrm>
            <a:prstGeom prst="rect">
              <a:avLst/>
            </a:prstGeom>
            <a:solidFill>
              <a:srgbClr val="DAB77D"/>
            </a:solidFill>
            <a:ln w="9525">
              <a:solidFill>
                <a:srgbClr val="000058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75000"/>
                <a:buFont typeface="Marlett" pitchFamily="2" charset="2"/>
                <a:buNone/>
              </a:pPr>
              <a:r>
                <a:rPr lang="en-US" sz="2000" b="1" dirty="0">
                  <a:solidFill>
                    <a:srgbClr val="1C1C1C"/>
                  </a:solidFill>
                </a:rPr>
                <a:t>P Generally Not Liable</a:t>
              </a:r>
              <a:r>
                <a:rPr lang="en-US" sz="2800" b="1" dirty="0">
                  <a:solidFill>
                    <a:srgbClr val="1C1C1C"/>
                  </a:solidFill>
                </a:rPr>
                <a:t> </a:t>
              </a:r>
              <a:br>
                <a:rPr lang="en-US" sz="2800" b="1" dirty="0">
                  <a:solidFill>
                    <a:srgbClr val="1C1C1C"/>
                  </a:solidFill>
                </a:rPr>
              </a:br>
              <a:r>
                <a:rPr lang="en-US" sz="2000" b="1" dirty="0">
                  <a:solidFill>
                    <a:srgbClr val="1C1C1C"/>
                  </a:solidFill>
                </a:rPr>
                <a:t>(unless strict liability)</a:t>
              </a:r>
            </a:p>
          </p:txBody>
        </p:sp>
        <p:sp>
          <p:nvSpPr>
            <p:cNvPr id="1298438" name="Line 6"/>
            <p:cNvSpPr>
              <a:spLocks noChangeShapeType="1"/>
            </p:cNvSpPr>
            <p:nvPr/>
          </p:nvSpPr>
          <p:spPr bwMode="auto">
            <a:xfrm>
              <a:off x="2491" y="1354"/>
              <a:ext cx="918" cy="2"/>
            </a:xfrm>
            <a:prstGeom prst="line">
              <a:avLst/>
            </a:prstGeom>
            <a:noFill/>
            <a:ln w="50800">
              <a:solidFill>
                <a:srgbClr val="DAB77D"/>
              </a:solidFill>
              <a:round/>
              <a:headEnd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70313" y="3152776"/>
            <a:ext cx="4992688" cy="2998788"/>
            <a:chOff x="2375" y="1986"/>
            <a:chExt cx="3145" cy="1889"/>
          </a:xfrm>
        </p:grpSpPr>
        <p:sp>
          <p:nvSpPr>
            <p:cNvPr id="1298440" name="Rectangle 8"/>
            <p:cNvSpPr>
              <a:spLocks noChangeArrowheads="1"/>
            </p:cNvSpPr>
            <p:nvPr/>
          </p:nvSpPr>
          <p:spPr bwMode="auto">
            <a:xfrm>
              <a:off x="2765" y="1986"/>
              <a:ext cx="2707" cy="330"/>
            </a:xfrm>
            <a:prstGeom prst="rect">
              <a:avLst/>
            </a:prstGeom>
            <a:solidFill>
              <a:srgbClr val="DAB77D"/>
            </a:solidFill>
            <a:ln w="9525">
              <a:solidFill>
                <a:srgbClr val="000058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75000"/>
                <a:buFont typeface="Marlett" pitchFamily="2" charset="2"/>
                <a:buNone/>
              </a:pPr>
              <a:r>
                <a:rPr lang="en-US" sz="2800" b="1" dirty="0">
                  <a:solidFill>
                    <a:srgbClr val="000058"/>
                  </a:solidFill>
                </a:rPr>
                <a:t>Outside Scope -P Not Liable</a:t>
              </a:r>
            </a:p>
          </p:txBody>
        </p:sp>
        <p:sp>
          <p:nvSpPr>
            <p:cNvPr id="1298441" name="Rectangle 9"/>
            <p:cNvSpPr>
              <a:spLocks noChangeArrowheads="1"/>
            </p:cNvSpPr>
            <p:nvPr/>
          </p:nvSpPr>
          <p:spPr bwMode="auto">
            <a:xfrm>
              <a:off x="2996" y="2629"/>
              <a:ext cx="2524" cy="333"/>
            </a:xfrm>
            <a:prstGeom prst="rect">
              <a:avLst/>
            </a:prstGeom>
            <a:solidFill>
              <a:srgbClr val="DAB77D"/>
            </a:solidFill>
            <a:ln w="9525">
              <a:solidFill>
                <a:srgbClr val="000058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75000"/>
                <a:buFont typeface="Marlett" pitchFamily="2" charset="2"/>
                <a:buNone/>
              </a:pPr>
              <a:r>
                <a:rPr lang="en-US" sz="2800" b="1" dirty="0">
                  <a:solidFill>
                    <a:srgbClr val="000058"/>
                  </a:solidFill>
                </a:rPr>
                <a:t>Within Scope -P Liable</a:t>
              </a:r>
            </a:p>
          </p:txBody>
        </p:sp>
        <p:sp>
          <p:nvSpPr>
            <p:cNvPr id="1298442" name="Line 10"/>
            <p:cNvSpPr>
              <a:spLocks noChangeShapeType="1"/>
            </p:cNvSpPr>
            <p:nvPr/>
          </p:nvSpPr>
          <p:spPr bwMode="auto">
            <a:xfrm rot="20948384" flipV="1">
              <a:off x="2375" y="2415"/>
              <a:ext cx="529" cy="370"/>
            </a:xfrm>
            <a:prstGeom prst="line">
              <a:avLst/>
            </a:prstGeom>
            <a:noFill/>
            <a:ln w="50800">
              <a:solidFill>
                <a:srgbClr val="DAB77D"/>
              </a:solidFill>
              <a:round/>
              <a:headEnd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98443" name="Line 11"/>
            <p:cNvSpPr>
              <a:spLocks noChangeShapeType="1"/>
            </p:cNvSpPr>
            <p:nvPr/>
          </p:nvSpPr>
          <p:spPr bwMode="auto">
            <a:xfrm flipV="1">
              <a:off x="2399" y="2824"/>
              <a:ext cx="505" cy="1"/>
            </a:xfrm>
            <a:prstGeom prst="line">
              <a:avLst/>
            </a:prstGeom>
            <a:noFill/>
            <a:ln w="50800">
              <a:solidFill>
                <a:srgbClr val="DAB77D"/>
              </a:solidFill>
              <a:round/>
              <a:headEnd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98444" name="Text Box 12"/>
            <p:cNvSpPr txBox="1">
              <a:spLocks noChangeArrowheads="1"/>
            </p:cNvSpPr>
            <p:nvPr/>
          </p:nvSpPr>
          <p:spPr bwMode="auto">
            <a:xfrm>
              <a:off x="2976" y="3312"/>
              <a:ext cx="2496" cy="563"/>
            </a:xfrm>
            <a:prstGeom prst="rect">
              <a:avLst/>
            </a:prstGeom>
            <a:noFill/>
            <a:ln w="9525">
              <a:solidFill>
                <a:srgbClr val="DAB77D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75000"/>
                <a:buFont typeface="Marlett" pitchFamily="2" charset="2"/>
                <a:buNone/>
              </a:pPr>
              <a:r>
                <a:rPr lang="en-US" sz="2800" b="1" dirty="0"/>
                <a:t>“</a:t>
              </a:r>
              <a:r>
                <a:rPr lang="en-US" sz="2400" b="1" dirty="0"/>
                <a:t>Course and Scope of Employment”  p. 489-490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05000" y="1863725"/>
            <a:ext cx="1914525" cy="4221163"/>
            <a:chOff x="1200" y="1174"/>
            <a:chExt cx="1206" cy="2659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205" y="1174"/>
              <a:ext cx="1201" cy="1796"/>
              <a:chOff x="1205" y="1174"/>
              <a:chExt cx="1201" cy="1796"/>
            </a:xfrm>
          </p:grpSpPr>
          <p:sp>
            <p:nvSpPr>
              <p:cNvPr id="1298448" name="Rectangle 16"/>
              <p:cNvSpPr>
                <a:spLocks noChangeArrowheads="1"/>
              </p:cNvSpPr>
              <p:nvPr/>
            </p:nvSpPr>
            <p:spPr bwMode="auto">
              <a:xfrm>
                <a:off x="1205" y="1174"/>
                <a:ext cx="1148" cy="448"/>
              </a:xfrm>
              <a:prstGeom prst="rect">
                <a:avLst/>
              </a:prstGeom>
              <a:solidFill>
                <a:srgbClr val="DAB77D"/>
              </a:solidFill>
              <a:ln w="9525">
                <a:solidFill>
                  <a:srgbClr val="000058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75000"/>
                  <a:buFont typeface="Marlett" pitchFamily="2" charset="2"/>
                  <a:buNone/>
                </a:pPr>
                <a:r>
                  <a:rPr lang="en-US" sz="2000" b="1" dirty="0">
                    <a:solidFill>
                      <a:srgbClr val="1C1C1C"/>
                    </a:solidFill>
                  </a:rPr>
                  <a:t>Independent Contractor</a:t>
                </a:r>
              </a:p>
            </p:txBody>
          </p:sp>
          <p:sp>
            <p:nvSpPr>
              <p:cNvPr id="1298449" name="Rectangle 17"/>
              <p:cNvSpPr>
                <a:spLocks noChangeArrowheads="1"/>
              </p:cNvSpPr>
              <p:nvPr/>
            </p:nvSpPr>
            <p:spPr bwMode="auto">
              <a:xfrm>
                <a:off x="1225" y="2637"/>
                <a:ext cx="1181" cy="333"/>
              </a:xfrm>
              <a:prstGeom prst="rect">
                <a:avLst/>
              </a:prstGeom>
              <a:solidFill>
                <a:srgbClr val="DAB77D"/>
              </a:solidFill>
              <a:ln w="9525">
                <a:solidFill>
                  <a:srgbClr val="000058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>
                    <a:schemeClr val="accent1"/>
                  </a:buClr>
                  <a:buSzPct val="75000"/>
                  <a:buFont typeface="Marlett" pitchFamily="2" charset="2"/>
                  <a:buNone/>
                </a:pPr>
                <a:r>
                  <a:rPr lang="en-US" sz="2800" b="1" dirty="0">
                    <a:solidFill>
                      <a:srgbClr val="1C1C1C"/>
                    </a:solidFill>
                  </a:rPr>
                  <a:t>Employee</a:t>
                </a:r>
              </a:p>
            </p:txBody>
          </p:sp>
          <p:sp>
            <p:nvSpPr>
              <p:cNvPr id="1298450" name="Line 18"/>
              <p:cNvSpPr>
                <a:spLocks noChangeShapeType="1"/>
              </p:cNvSpPr>
              <p:nvPr/>
            </p:nvSpPr>
            <p:spPr bwMode="auto">
              <a:xfrm flipV="1">
                <a:off x="1248" y="1728"/>
                <a:ext cx="370" cy="240"/>
              </a:xfrm>
              <a:prstGeom prst="line">
                <a:avLst/>
              </a:prstGeom>
              <a:noFill/>
              <a:ln w="50800">
                <a:solidFill>
                  <a:srgbClr val="DAB77D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98451" name="Line 19"/>
              <p:cNvSpPr>
                <a:spLocks noChangeShapeType="1"/>
              </p:cNvSpPr>
              <p:nvPr/>
            </p:nvSpPr>
            <p:spPr bwMode="auto">
              <a:xfrm>
                <a:off x="1205" y="2340"/>
                <a:ext cx="459" cy="215"/>
              </a:xfrm>
              <a:prstGeom prst="line">
                <a:avLst/>
              </a:prstGeom>
              <a:noFill/>
              <a:ln w="50800">
                <a:solidFill>
                  <a:srgbClr val="DAB77D"/>
                </a:solidFill>
                <a:round/>
                <a:headE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298452" name="Text Box 20"/>
            <p:cNvSpPr txBox="1">
              <a:spLocks noChangeArrowheads="1"/>
            </p:cNvSpPr>
            <p:nvPr/>
          </p:nvSpPr>
          <p:spPr bwMode="auto">
            <a:xfrm>
              <a:off x="1200" y="3309"/>
              <a:ext cx="1152" cy="524"/>
            </a:xfrm>
            <a:prstGeom prst="rect">
              <a:avLst/>
            </a:prstGeom>
            <a:noFill/>
            <a:ln w="9525">
              <a:solidFill>
                <a:srgbClr val="DAB77D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accent1"/>
                </a:buClr>
                <a:buSzPct val="75000"/>
                <a:buFont typeface="Marlett" pitchFamily="2" charset="2"/>
                <a:buNone/>
              </a:pPr>
              <a:r>
                <a:rPr lang="en-US" sz="2400" b="1" dirty="0"/>
                <a:t>Factors p.474</a:t>
              </a:r>
              <a:endParaRPr lang="en-US" sz="2800" b="1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Principal Liability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Agency Relationships </a:t>
            </a:r>
            <a:br>
              <a:rPr lang="en-US" dirty="0"/>
            </a:br>
            <a:r>
              <a:rPr lang="en-US" dirty="0"/>
              <a:t>are Terminated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agency is terminated, Agent has no actual authority to bind the Principal, but may have apparent authority to bind Principal.</a:t>
            </a:r>
          </a:p>
          <a:p>
            <a:r>
              <a:rPr lang="en-US" dirty="0"/>
              <a:t>Agency can be terminated by:</a:t>
            </a:r>
          </a:p>
          <a:p>
            <a:pPr lvl="1"/>
            <a:r>
              <a:rPr lang="en-US" dirty="0"/>
              <a:t>An Act of the Parties;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By Operation of Law.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Agency Relationships </a:t>
            </a:r>
            <a:br>
              <a:rPr lang="en-US" dirty="0"/>
            </a:br>
            <a:r>
              <a:rPr lang="en-US" dirty="0"/>
              <a:t>are Terminated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Termination by Act of the Parties.</a:t>
            </a:r>
          </a:p>
          <a:p>
            <a:pPr lvl="1"/>
            <a:r>
              <a:rPr lang="en-US" dirty="0"/>
              <a:t>Lapse of Time.</a:t>
            </a:r>
          </a:p>
          <a:p>
            <a:pPr lvl="1"/>
            <a:r>
              <a:rPr lang="en-US" dirty="0"/>
              <a:t>Purpose Achieved.</a:t>
            </a:r>
          </a:p>
          <a:p>
            <a:pPr lvl="1"/>
            <a:r>
              <a:rPr lang="en-US" dirty="0"/>
              <a:t>Occurrence of a Specific Event.</a:t>
            </a:r>
          </a:p>
          <a:p>
            <a:pPr lvl="1"/>
            <a:r>
              <a:rPr lang="en-US" dirty="0"/>
              <a:t>Mutual Agreement.</a:t>
            </a:r>
          </a:p>
          <a:p>
            <a:pPr lvl="1"/>
            <a:r>
              <a:rPr lang="en-US" dirty="0"/>
              <a:t>Termination by One Party.</a:t>
            </a:r>
          </a:p>
          <a:p>
            <a:pPr lvl="1"/>
            <a:r>
              <a:rPr lang="en-US" dirty="0"/>
              <a:t>Notice of Termination.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3434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Agency is a “fiduciary” relationship based on trust and confidence.</a:t>
            </a:r>
            <a:endParaRPr lang="en-US" sz="5400" dirty="0"/>
          </a:p>
          <a:p>
            <a:r>
              <a:rPr lang="en-US" dirty="0"/>
              <a:t>Employer-Employee Relationships. </a:t>
            </a:r>
          </a:p>
          <a:p>
            <a:pPr lvl="1"/>
            <a:r>
              <a:rPr lang="en-US" dirty="0"/>
              <a:t>Generally, all employees who deal with third parties are agents.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Agency Relationships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8382000" cy="4308475"/>
          </a:xfrm>
        </p:spPr>
        <p:txBody>
          <a:bodyPr/>
          <a:lstStyle/>
          <a:p>
            <a:r>
              <a:rPr lang="en-US" dirty="0"/>
              <a:t>Generally, agency relationships:</a:t>
            </a:r>
          </a:p>
          <a:p>
            <a:pPr lvl="1"/>
            <a:r>
              <a:rPr lang="en-US" dirty="0"/>
              <a:t>Are consensual.</a:t>
            </a:r>
          </a:p>
          <a:p>
            <a:pPr lvl="1"/>
            <a:r>
              <a:rPr lang="en-US" dirty="0"/>
              <a:t>Require no consideration.</a:t>
            </a:r>
          </a:p>
          <a:p>
            <a:pPr lvl="1"/>
            <a:r>
              <a:rPr lang="en-US" dirty="0"/>
              <a:t>Require principal to have contractual capacity (agent does not).</a:t>
            </a:r>
          </a:p>
          <a:p>
            <a:pPr lvl="1"/>
            <a:r>
              <a:rPr lang="en-US" dirty="0"/>
              <a:t>Can be created for any legal purpose.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Agency Relationships </a:t>
            </a:r>
            <a:br>
              <a:rPr lang="en-US" dirty="0"/>
            </a:br>
            <a:r>
              <a:rPr lang="en-US" dirty="0"/>
              <a:t>Are Formed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8382000" cy="4308475"/>
          </a:xfrm>
        </p:spPr>
        <p:txBody>
          <a:bodyPr/>
          <a:lstStyle/>
          <a:p>
            <a:r>
              <a:rPr lang="en-US" dirty="0"/>
              <a:t>Types of Agencies.</a:t>
            </a:r>
          </a:p>
          <a:p>
            <a:pPr lvl="1"/>
            <a:r>
              <a:rPr lang="en-US" dirty="0"/>
              <a:t>Agency by Agreement.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Agency by Ratification.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Agency by Estoppel.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Agency by Operation of Law.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2"/>
            <a:r>
              <a:rPr lang="en-US" dirty="0"/>
              <a:t>Necessaries for family.</a:t>
            </a:r>
          </a:p>
          <a:p>
            <a:pPr lvl="2"/>
            <a:r>
              <a:rPr lang="en-US" dirty="0"/>
              <a:t>Emergency.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Agency Relationships </a:t>
            </a:r>
            <a:br>
              <a:rPr lang="en-US" dirty="0"/>
            </a:br>
            <a:r>
              <a:rPr lang="en-US" dirty="0"/>
              <a:t>Are Formed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8382000" cy="4308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Agency By Agreement.</a:t>
            </a:r>
          </a:p>
          <a:p>
            <a:pPr lvl="1"/>
            <a:r>
              <a:rPr lang="en-US" dirty="0"/>
              <a:t>Formed through express consent (oral or written) or implied by conduct.</a:t>
            </a:r>
          </a:p>
          <a:p>
            <a:pPr lvl="1"/>
            <a:r>
              <a:rPr lang="en-US" b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Laurel Creek Health Care Center v. Bishop (2010).  </a:t>
            </a:r>
            <a:r>
              <a:rPr lang="en-US" sz="3200" dirty="0"/>
              <a:t>When was the agency created between Bishop and his wife?</a:t>
            </a:r>
          </a:p>
          <a:p>
            <a:pPr lvl="1"/>
            <a:r>
              <a:rPr lang="en-US" dirty="0">
                <a:hlinkClick r:id="rId3"/>
              </a:rPr>
              <a:t>http://www.leagle.com/decision/In%20KYCO%2020100319253/LAUREL%20CREEK%20HEALTH%20CARE%20CENTER%20v.%20BISHOP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Agency Relationships </a:t>
            </a:r>
            <a:br>
              <a:rPr lang="en-US" dirty="0"/>
            </a:br>
            <a:r>
              <a:rPr lang="en-US" dirty="0"/>
              <a:t>Are Formed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030" y="1600200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Agent’s Duties to the Principal: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Performance</a:t>
            </a:r>
            <a:r>
              <a:rPr lang="en-US" dirty="0"/>
              <a:t>: implied condition to use reasonable diligence and skill. If agent fails, possible breach of contract.</a:t>
            </a:r>
          </a:p>
          <a:p>
            <a:pPr lvl="2"/>
            <a:r>
              <a:rPr lang="en-US" i="1" u="sng" dirty="0"/>
              <a:t>Gratuitous Agent</a:t>
            </a:r>
            <a:r>
              <a:rPr lang="en-US" dirty="0"/>
              <a:t>: only liable for torts.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Notification:  to principal of all matters concerning subject matter of agency.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Duties of Agents and Principals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030" y="1600200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Agent’s Duties to the Principal: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Notification:  to principal of all matters concerning subject matter of agency.</a:t>
            </a:r>
          </a:p>
          <a:p>
            <a:pPr lvl="1"/>
            <a:r>
              <a:rPr lang="en-US" dirty="0"/>
              <a:t>Loyalty: fundamental duty as fiduciary  (no conflict of interest). </a:t>
            </a:r>
          </a:p>
          <a:p>
            <a:pPr lvl="1"/>
            <a:r>
              <a:rPr lang="en-US" dirty="0"/>
              <a:t>Obedience. </a:t>
            </a:r>
          </a:p>
          <a:p>
            <a:pPr lvl="1"/>
            <a:r>
              <a:rPr lang="en-US" dirty="0"/>
              <a:t>Accounting.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Duties of Agents and Principals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030" y="1600200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Principal’s Duties to the Agent:</a:t>
            </a:r>
          </a:p>
          <a:p>
            <a:pPr lvl="1"/>
            <a:r>
              <a:rPr lang="en-US" dirty="0"/>
              <a:t>Compensation (Express or Implied).</a:t>
            </a:r>
          </a:p>
          <a:p>
            <a:pPr lvl="1"/>
            <a:r>
              <a:rPr lang="en-US" dirty="0"/>
              <a:t>Reimbursement and Indemnification.</a:t>
            </a:r>
          </a:p>
          <a:p>
            <a:pPr lvl="1"/>
            <a:r>
              <a:rPr lang="en-US" dirty="0"/>
              <a:t>Cooperation.</a:t>
            </a:r>
          </a:p>
          <a:p>
            <a:pPr lvl="1"/>
            <a:r>
              <a:rPr lang="en-US" dirty="0"/>
              <a:t>Safe Working Conditions.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Duties of Agents and Principals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1311</Words>
  <Application>Microsoft Macintosh PowerPoint</Application>
  <PresentationFormat>On-screen Show (4:3)</PresentationFormat>
  <Paragraphs>232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Impact</vt:lpstr>
      <vt:lpstr>Marlett</vt:lpstr>
      <vt:lpstr>Wingdings</vt:lpstr>
      <vt:lpstr>Office Theme</vt:lpstr>
      <vt:lpstr>Introduction</vt:lpstr>
      <vt:lpstr>Introduction</vt:lpstr>
      <vt:lpstr>Agency Relationships</vt:lpstr>
      <vt:lpstr>How Agency Relationships  Are Formed</vt:lpstr>
      <vt:lpstr>How Agency Relationships  Are Formed</vt:lpstr>
      <vt:lpstr>How Agency Relationships  Are Formed</vt:lpstr>
      <vt:lpstr>Duties of Agents and Principals</vt:lpstr>
      <vt:lpstr>Duties of Agents and Principals</vt:lpstr>
      <vt:lpstr>Duties of Agents and Principals</vt:lpstr>
      <vt:lpstr>Agent’s Authority </vt:lpstr>
      <vt:lpstr>Agent’s Authority </vt:lpstr>
      <vt:lpstr>Agent’s Authority </vt:lpstr>
      <vt:lpstr>Agent’s Authority </vt:lpstr>
      <vt:lpstr>Agent’s Authority </vt:lpstr>
      <vt:lpstr>Liability in Agency Relationships</vt:lpstr>
      <vt:lpstr>Liability in Agency Relationships</vt:lpstr>
      <vt:lpstr>Liability in Agency Relationships</vt:lpstr>
      <vt:lpstr>Liability in Agency Relationships</vt:lpstr>
      <vt:lpstr>Liability in Agency Relationships</vt:lpstr>
      <vt:lpstr>Agency Relationships</vt:lpstr>
      <vt:lpstr>Agency Relationships</vt:lpstr>
      <vt:lpstr>Agency Relationships</vt:lpstr>
      <vt:lpstr>Liability in Agency Relationships</vt:lpstr>
      <vt:lpstr>Determining Principal Liability</vt:lpstr>
      <vt:lpstr>How Agency Relationships  are Terminated</vt:lpstr>
      <vt:lpstr>How Agency Relationships  are Terminated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Zavaleta</dc:creator>
  <cp:lastModifiedBy>Spurling, Mark</cp:lastModifiedBy>
  <cp:revision>643</cp:revision>
  <dcterms:created xsi:type="dcterms:W3CDTF">2015-12-03T14:12:49Z</dcterms:created>
  <dcterms:modified xsi:type="dcterms:W3CDTF">2020-04-16T21:14:43Z</dcterms:modified>
</cp:coreProperties>
</file>