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9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13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11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8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9174C-A04B-48C5-8E50-8E906FEBE680}" type="datetimeFigureOut">
              <a:rPr lang="en-US" smtClean="0"/>
              <a:pPr/>
              <a:t>11/28/18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B52F6-D9E2-4AD4-A5BD-E8A916B5A4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C56AA6-2E6A-40BF-8E19-A45CE36E285C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0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199E5-F77A-4D31-9B98-580E16D216E6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133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33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76" tIns="44444" rIns="90476" bIns="44444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199E5-F77A-4D31-9B98-580E16D216E6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133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33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76" tIns="44444" rIns="90476" bIns="44444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462903-92D6-4D4E-BF33-597F77BD1E44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133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33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76" tIns="44444" rIns="90476" bIns="44444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F03ED8-42F7-440E-AFF4-C325CDE6154E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133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33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76" tIns="44444" rIns="90476" bIns="44444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35EC9D-C9C0-4988-8364-3D61A8C77984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133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33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76" tIns="44444" rIns="90476" bIns="44444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35EC9D-C9C0-4988-8364-3D61A8C77984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33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33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76" tIns="44444" rIns="90476" bIns="44444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6BBDBB-AF23-45E4-ABFC-843193723ABE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133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33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76" tIns="44444" rIns="90476" bIns="44444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9B9C6C-4E37-4E13-BD97-7C5E0FAF7EA3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134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9B9C6C-4E37-4E13-BD97-7C5E0FAF7EA3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34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4F451E-0BDD-4F4A-BBC7-A223A115C674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31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4F451E-0BDD-4F4A-BBC7-A223A115C674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31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4F451E-0BDD-4F4A-BBC7-A223A115C674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31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4F451E-0BDD-4F4A-BBC7-A223A115C674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131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597987-43F0-44DF-9F06-702AB5E4DA76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131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31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76" tIns="44444" rIns="90476" bIns="44444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597987-43F0-44DF-9F06-702AB5E4DA76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131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31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76" tIns="44444" rIns="90476" bIns="44444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A69910-3504-4C40-9AEB-6F6E0A35BF0C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131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A69910-3504-4C40-9AEB-6F6E0A35BF0C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31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87433"/>
            <a:ext cx="7315200" cy="1295400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tx1"/>
                </a:solidFill>
                <a:effectLst>
                  <a:outerShdw blurRad="50800" dist="12700" algn="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495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2012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035A-F745-46D9-BCF9-6F8B3E5B03A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b="28167"/>
          <a:stretch>
            <a:fillRect/>
          </a:stretch>
        </p:blipFill>
        <p:spPr bwMode="auto">
          <a:xfrm>
            <a:off x="0" y="2439400"/>
            <a:ext cx="9144000" cy="236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 l="7375" b="26990"/>
          <a:stretch>
            <a:fillRect/>
          </a:stretch>
        </p:blipFill>
        <p:spPr bwMode="auto">
          <a:xfrm>
            <a:off x="0" y="685800"/>
            <a:ext cx="9144000" cy="186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 l="6666" t="85275" r="2500" b="2808"/>
          <a:stretch>
            <a:fillRect/>
          </a:stretch>
        </p:blipFill>
        <p:spPr bwMode="auto">
          <a:xfrm>
            <a:off x="0" y="2514600"/>
            <a:ext cx="830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4" cstate="print"/>
          <a:srcRect l="1261" t="7540" r="2784" b="12311"/>
          <a:stretch>
            <a:fillRect/>
          </a:stretch>
        </p:blipFill>
        <p:spPr bwMode="auto">
          <a:xfrm>
            <a:off x="8001000" y="2492828"/>
            <a:ext cx="1143000" cy="32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5" cstate="print"/>
          <a:srcRect b="36680"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6"/>
          <p:cNvPicPr>
            <a:picLocks noChangeAspect="1" noChangeArrowheads="1"/>
          </p:cNvPicPr>
          <p:nvPr userDrawn="1"/>
        </p:nvPicPr>
        <p:blipFill>
          <a:blip r:embed="rId5" cstate="print"/>
          <a:srcRect b="36680"/>
          <a:stretch>
            <a:fillRect/>
          </a:stretch>
        </p:blipFill>
        <p:spPr bwMode="auto">
          <a:xfrm>
            <a:off x="0" y="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6" cstate="print"/>
          <a:srcRect t="34666" r="60000" b="36039"/>
          <a:stretch>
            <a:fillRect/>
          </a:stretch>
        </p:blipFill>
        <p:spPr bwMode="auto">
          <a:xfrm>
            <a:off x="0" y="522889"/>
            <a:ext cx="9144000" cy="16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7"/>
          <p:cNvPicPr>
            <a:picLocks noChangeAspect="1" noChangeArrowheads="1"/>
          </p:cNvPicPr>
          <p:nvPr userDrawn="1"/>
        </p:nvPicPr>
        <p:blipFill>
          <a:blip r:embed="rId6" cstate="print"/>
          <a:srcRect t="34666" r="60000" b="36039"/>
          <a:stretch>
            <a:fillRect/>
          </a:stretch>
        </p:blipFill>
        <p:spPr bwMode="auto">
          <a:xfrm>
            <a:off x="0" y="6248400"/>
            <a:ext cx="9144000" cy="16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7"/>
          <p:cNvPicPr>
            <a:picLocks noChangeAspect="1" noChangeArrowheads="1"/>
          </p:cNvPicPr>
          <p:nvPr userDrawn="1"/>
        </p:nvPicPr>
        <p:blipFill>
          <a:blip r:embed="rId6" cstate="print"/>
          <a:srcRect t="34666" r="60000" b="36039"/>
          <a:stretch>
            <a:fillRect/>
          </a:stretch>
        </p:blipFill>
        <p:spPr bwMode="auto">
          <a:xfrm>
            <a:off x="0" y="4648200"/>
            <a:ext cx="9144000" cy="16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Autofit/>
          </a:bodyPr>
          <a:lstStyle>
            <a:lvl1pPr>
              <a:lnSpc>
                <a:spcPts val="5000"/>
              </a:lnSpc>
              <a:defRPr sz="4800" b="0">
                <a:latin typeface="Impact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SzPct val="100000"/>
              <a:defRPr sz="39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defRPr>
            </a:lvl1pPr>
            <a:lvl2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defRPr sz="3300" i="1">
                <a:latin typeface="+mj-lt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3100">
                <a:latin typeface="+mj-lt"/>
              </a:defRPr>
            </a:lvl3pPr>
            <a:lvl4pPr>
              <a:defRPr sz="3200">
                <a:latin typeface="+mj-lt"/>
              </a:defRPr>
            </a:lvl4pPr>
            <a:lvl5pPr>
              <a:defRPr sz="3200">
                <a:latin typeface="+mj-lt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16675"/>
            <a:ext cx="6248400" cy="365125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rgbClr val="EAD696"/>
                </a:solidFill>
              </a:defRPr>
            </a:lvl1pPr>
          </a:lstStyle>
          <a:p>
            <a:r>
              <a:rPr lang="en-US" dirty="0"/>
              <a:t>© 2012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492875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rgbClr val="EAD696"/>
                </a:solidFill>
                <a:latin typeface="+mj-lt"/>
              </a:defRPr>
            </a:lvl1pPr>
          </a:lstStyle>
          <a:p>
            <a:fld id="{F24CA853-D4C0-4DB7-9A19-22BF3144B6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2"/>
            <a:ext cx="9144000" cy="147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8035A-F745-46D9-BCF9-6F8B3E5B03A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 t="43200" b="13600"/>
          <a:stretch>
            <a:fillRect/>
          </a:stretch>
        </p:blipFill>
        <p:spPr bwMode="auto">
          <a:xfrm>
            <a:off x="0" y="1355148"/>
            <a:ext cx="9144000" cy="161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 t="43200" b="13600"/>
          <a:stretch>
            <a:fillRect/>
          </a:stretch>
        </p:blipFill>
        <p:spPr bwMode="auto">
          <a:xfrm>
            <a:off x="0" y="6324600"/>
            <a:ext cx="9144000" cy="161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0" y="6534477"/>
            <a:ext cx="5181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A38F60"/>
                </a:solidFill>
                <a:latin typeface="Arial" pitchFamily="34" charset="0"/>
                <a:cs typeface="Arial" pitchFamily="34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A38F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fade/>
  </p:transition>
  <p:hf hdr="0" ftr="0" dt="0"/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Font typeface="Wingdings" pitchFamily="2" charset="2"/>
        <a:buChar char="§"/>
        <a:defRPr sz="4000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264" y="1600309"/>
            <a:ext cx="8395136" cy="4708525"/>
          </a:xfrm>
        </p:spPr>
        <p:txBody>
          <a:bodyPr/>
          <a:lstStyle/>
          <a:p>
            <a:r>
              <a:rPr lang="en-US" sz="3800" dirty="0"/>
              <a:t>Historically, employment law was governed by the common law doctrine of  “employment at will.”</a:t>
            </a:r>
          </a:p>
          <a:p>
            <a:r>
              <a:rPr lang="en-US" sz="3800" dirty="0"/>
              <a:t>Today employment law is heavily regulated by state and federal statutes.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Family and Medical Leave</a:t>
            </a:r>
          </a:p>
        </p:txBody>
      </p:sp>
      <p:sp>
        <p:nvSpPr>
          <p:cNvPr id="133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503738"/>
          </a:xfrm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r>
              <a:rPr lang="en-US" dirty="0"/>
              <a:t>Coverage and Application: </a:t>
            </a:r>
            <a:r>
              <a:rPr lang="en-US" sz="3600" b="1" dirty="0"/>
              <a:t>FMLA</a:t>
            </a:r>
            <a:r>
              <a:rPr lang="en-US" sz="3600" dirty="0"/>
              <a:t> requires employers with over 50 employees to provide twelve (12) weeks unpaid leave to employees who need to care for a spouse, child, or parent suffering with a serious medical condition.</a:t>
            </a:r>
          </a:p>
          <a:p>
            <a:pPr lvl="1"/>
            <a:r>
              <a:rPr lang="en-US" dirty="0"/>
              <a:t>Serious injuries or military duty can take up to 26 weeks. 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Family and Medical Leave</a:t>
            </a:r>
          </a:p>
        </p:txBody>
      </p:sp>
      <p:sp>
        <p:nvSpPr>
          <p:cNvPr id="133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534400" cy="4876800"/>
          </a:xfrm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Benefits and Protections: </a:t>
            </a:r>
            <a:endParaRPr lang="en-US" sz="3600" b="1" dirty="0"/>
          </a:p>
          <a:p>
            <a:pPr lvl="1">
              <a:lnSpc>
                <a:spcPct val="110000"/>
              </a:lnSpc>
            </a:pPr>
            <a:r>
              <a:rPr lang="en-US" dirty="0"/>
              <a:t>Employer must continue worker’s health care on same terms.  Worker must be restored to position upon return to work (unless it’s a “key” employee).</a:t>
            </a:r>
          </a:p>
          <a:p>
            <a:pPr>
              <a:lnSpc>
                <a:spcPct val="110000"/>
              </a:lnSpc>
            </a:pPr>
            <a:r>
              <a:rPr lang="en-US" sz="3800" dirty="0"/>
              <a:t>Violations of the FMLA. 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Damages.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Job reinstatement, and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Promotion (if lost).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Worker Health and Safety</a:t>
            </a:r>
          </a:p>
        </p:txBody>
      </p:sp>
      <p:sp>
        <p:nvSpPr>
          <p:cNvPr id="132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The Occupational Safety and Health Act. (OSHA).</a:t>
            </a:r>
          </a:p>
          <a:p>
            <a:pPr lvl="1"/>
            <a:r>
              <a:rPr lang="en-US" dirty="0"/>
              <a:t>The fundamental federal law aimed toward safety in the workplace.</a:t>
            </a:r>
          </a:p>
          <a:p>
            <a:pPr lvl="1"/>
            <a:r>
              <a:rPr lang="en-US" dirty="0"/>
              <a:t>Enforcement is by OSHA, NIOSH, and the OSHRC.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  <a:noFill/>
          <a:ln/>
        </p:spPr>
        <p:txBody>
          <a:bodyPr lIns="90488" tIns="44450" rIns="90488" bIns="44450"/>
          <a:lstStyle/>
          <a:p>
            <a:r>
              <a:rPr lang="en-US" dirty="0"/>
              <a:t>Worker Health and Safety</a:t>
            </a:r>
          </a:p>
        </p:txBody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00200"/>
            <a:ext cx="8604250" cy="4343400"/>
          </a:xfrm>
          <a:noFill/>
          <a:ln/>
        </p:spPr>
        <p:txBody>
          <a:bodyPr lIns="90488" tIns="44450" rIns="90488" bIns="44450"/>
          <a:lstStyle/>
          <a:p>
            <a:r>
              <a:rPr lang="en-US" dirty="0"/>
              <a:t>State Workers’ Compensation Laws: </a:t>
            </a:r>
            <a:r>
              <a:rPr lang="en-US" sz="3400" i="1" dirty="0"/>
              <a:t>establish an administrative procedure for compensating workers injured on the job. Instead of suing for injuries, a worker is compensated.</a:t>
            </a:r>
          </a:p>
          <a:p>
            <a:pPr lvl="1"/>
            <a:r>
              <a:rPr lang="en-US" sz="3400" i="1" dirty="0"/>
              <a:t>Requirements.</a:t>
            </a:r>
          </a:p>
          <a:p>
            <a:pPr lvl="1"/>
            <a:r>
              <a:rPr lang="en-US" sz="3400" i="1" dirty="0"/>
              <a:t>Workers’ Compensation versus Litigation.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Income Security</a:t>
            </a:r>
          </a:p>
        </p:txBody>
      </p:sp>
      <p:sp>
        <p:nvSpPr>
          <p:cNvPr id="133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618" y="1600200"/>
            <a:ext cx="8153182" cy="4419600"/>
          </a:xfrm>
          <a:noFill/>
          <a:ln/>
        </p:spPr>
        <p:txBody>
          <a:bodyPr lIns="90488" tIns="44450" rIns="90488" bIns="44450"/>
          <a:lstStyle/>
          <a:p>
            <a:r>
              <a:rPr lang="en-US" dirty="0"/>
              <a:t>Social Security: </a:t>
            </a:r>
            <a:r>
              <a:rPr lang="en-US" sz="3300" dirty="0"/>
              <a:t>portion of income (whether paycheck or self-employed) goes to FICA (Federal Insurance Contributions Act).</a:t>
            </a:r>
          </a:p>
          <a:p>
            <a:r>
              <a:rPr lang="en-US" dirty="0"/>
              <a:t>Medicare: </a:t>
            </a:r>
            <a:r>
              <a:rPr lang="en-US" sz="3300" dirty="0"/>
              <a:t>federal government health-insurance program for people 65 years of age, and for those under 65 who are disabled.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Income Security</a:t>
            </a:r>
          </a:p>
        </p:txBody>
      </p:sp>
      <p:sp>
        <p:nvSpPr>
          <p:cNvPr id="133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618" y="1600200"/>
            <a:ext cx="8305582" cy="4419600"/>
          </a:xfrm>
          <a:noFill/>
          <a:ln/>
        </p:spPr>
        <p:txBody>
          <a:bodyPr lIns="90488" tIns="44450" rIns="90488" bIns="44450"/>
          <a:lstStyle/>
          <a:p>
            <a:r>
              <a:rPr lang="en-US" dirty="0"/>
              <a:t>Private Pension Plans.  </a:t>
            </a:r>
          </a:p>
          <a:p>
            <a:pPr lvl="1"/>
            <a:r>
              <a:rPr lang="en-US" dirty="0"/>
              <a:t>ERISA does not require employers to setup pension plans, but provides rules on management and investment.</a:t>
            </a:r>
          </a:p>
          <a:p>
            <a:pPr lvl="1"/>
            <a:r>
              <a:rPr lang="en-US" i="1" dirty="0"/>
              <a:t>Vesting.</a:t>
            </a:r>
          </a:p>
          <a:p>
            <a:r>
              <a:rPr lang="en-US" dirty="0"/>
              <a:t>Unemployment Compensation.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2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Income Security</a:t>
            </a:r>
          </a:p>
        </p:txBody>
      </p:sp>
      <p:sp>
        <p:nvSpPr>
          <p:cNvPr id="133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498" y="1598939"/>
            <a:ext cx="8334702" cy="4602163"/>
          </a:xfrm>
          <a:noFill/>
          <a:ln/>
        </p:spPr>
        <p:txBody>
          <a:bodyPr lIns="90488" tIns="44450" rIns="90488" bIns="44450"/>
          <a:lstStyle/>
          <a:p>
            <a:r>
              <a:rPr lang="en-US" sz="3800" u="sng" dirty="0"/>
              <a:t>COBRA</a:t>
            </a:r>
            <a:r>
              <a:rPr lang="en-US" sz="3800" dirty="0"/>
              <a:t> provides a federal right to continued health insurance.</a:t>
            </a:r>
          </a:p>
          <a:p>
            <a:pPr lvl="1"/>
            <a:r>
              <a:rPr lang="en-US" i="1" dirty="0"/>
              <a:t>Procedures</a:t>
            </a:r>
            <a:r>
              <a:rPr lang="en-US" dirty="0"/>
              <a:t>: worker has 60 days to decide.</a:t>
            </a:r>
          </a:p>
          <a:p>
            <a:pPr lvl="1"/>
            <a:r>
              <a:rPr lang="en-US" i="1" dirty="0"/>
              <a:t>Payment</a:t>
            </a:r>
            <a:r>
              <a:rPr lang="en-US" dirty="0"/>
              <a:t>: COBRA is not free, payments depending on conditions and worker status.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Privacy Rights</a:t>
            </a:r>
          </a:p>
        </p:txBody>
      </p:sp>
      <p:sp>
        <p:nvSpPr>
          <p:cNvPr id="133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264" y="1597352"/>
            <a:ext cx="8242736" cy="4574848"/>
          </a:xfrm>
        </p:spPr>
        <p:txBody>
          <a:bodyPr/>
          <a:lstStyle/>
          <a:p>
            <a:r>
              <a:rPr lang="en-US" dirty="0"/>
              <a:t>Electronic Monitoring in Workplace.</a:t>
            </a:r>
          </a:p>
          <a:p>
            <a:pPr lvl="1"/>
            <a:r>
              <a:rPr lang="en-US" i="1" dirty="0"/>
              <a:t>Employee Privacy Protection</a:t>
            </a:r>
            <a:r>
              <a:rPr lang="en-US" dirty="0"/>
              <a:t>: is there an employee expectation of privacy?</a:t>
            </a:r>
          </a:p>
          <a:p>
            <a:pPr lvl="1"/>
            <a:r>
              <a:rPr lang="en-US" i="1" dirty="0"/>
              <a:t>ECPA</a:t>
            </a:r>
            <a:r>
              <a:rPr lang="en-US" dirty="0"/>
              <a:t>: “business-extension exception” allows employer to monitor. </a:t>
            </a:r>
          </a:p>
          <a:p>
            <a:pPr lvl="1"/>
            <a:r>
              <a:rPr lang="en-US" dirty="0"/>
              <a:t>Stored Communications.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Privacy Rights</a:t>
            </a:r>
          </a:p>
        </p:txBody>
      </p:sp>
      <p:sp>
        <p:nvSpPr>
          <p:cNvPr id="133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264" y="1597352"/>
            <a:ext cx="8229600" cy="4727248"/>
          </a:xfrm>
        </p:spPr>
        <p:txBody>
          <a:bodyPr>
            <a:normAutofit/>
          </a:bodyPr>
          <a:lstStyle/>
          <a:p>
            <a:r>
              <a:rPr lang="en-US" dirty="0"/>
              <a:t>Other Types of Monitoring.</a:t>
            </a:r>
          </a:p>
          <a:p>
            <a:pPr lvl="1"/>
            <a:r>
              <a:rPr lang="en-US" i="1" dirty="0"/>
              <a:t>Lie-Detector Tests: Employee Polygraph Protection Act exempts government, security, and controlled substance firms.</a:t>
            </a:r>
          </a:p>
          <a:p>
            <a:pPr lvl="2"/>
            <a:r>
              <a:rPr lang="en-US" b="1" i="1" cap="small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NASA v. Nelson (2011).  </a:t>
            </a:r>
            <a:r>
              <a:rPr lang="en-US" i="1" dirty="0"/>
              <a:t>What privacy law did Nelson claim NASA was violating?</a:t>
            </a:r>
          </a:p>
          <a:p>
            <a:pPr lvl="1"/>
            <a:r>
              <a:rPr lang="en-US" i="1" dirty="0"/>
              <a:t>Drug Testing.</a:t>
            </a:r>
          </a:p>
          <a:p>
            <a:pPr lvl="1"/>
            <a:r>
              <a:rPr lang="en-US" i="1" dirty="0"/>
              <a:t>Genetic Testing.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Employment at Will</a:t>
            </a:r>
            <a:endParaRPr lang="en-US" dirty="0"/>
          </a:p>
        </p:txBody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Employment relationships have been by common law doctrine of “employment at will.”</a:t>
            </a:r>
          </a:p>
          <a:p>
            <a:pPr lvl="1"/>
            <a:r>
              <a:rPr lang="en-US" dirty="0"/>
              <a:t>Either party may terminate at any time for any reason, unless contract provides to the contrary.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Employment at Will</a:t>
            </a:r>
            <a:endParaRPr lang="en-US" dirty="0"/>
          </a:p>
        </p:txBody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Exceptions </a:t>
            </a:r>
            <a:r>
              <a:rPr lang="en-US" dirty="0"/>
              <a:t>to the Employment At Will Doctrine: </a:t>
            </a:r>
          </a:p>
          <a:p>
            <a:pPr lvl="1"/>
            <a:r>
              <a:rPr lang="en-US" dirty="0"/>
              <a:t>Based on C</a:t>
            </a:r>
            <a:r>
              <a:rPr lang="en-US" i="1" dirty="0"/>
              <a:t>ontract Theory</a:t>
            </a:r>
            <a:r>
              <a:rPr lang="en-US" dirty="0"/>
              <a:t>: is there an implied employment agreement?  What about oral promises from employer?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Employment at Will</a:t>
            </a:r>
            <a:endParaRPr lang="en-US" dirty="0"/>
          </a:p>
        </p:txBody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Exceptions </a:t>
            </a:r>
            <a:r>
              <a:rPr lang="en-US" dirty="0"/>
              <a:t>to At Will (cont’d): </a:t>
            </a:r>
          </a:p>
          <a:p>
            <a:pPr lvl="1"/>
            <a:r>
              <a:rPr lang="en-US" dirty="0"/>
              <a:t>Based on Tort Theory: termination may give rise to wrongful discharge claims.  </a:t>
            </a:r>
          </a:p>
          <a:p>
            <a:pPr lvl="1"/>
            <a:r>
              <a:rPr lang="en-US" i="1" dirty="0"/>
              <a:t>Based on Public Policy</a:t>
            </a:r>
            <a:r>
              <a:rPr lang="en-US" dirty="0"/>
              <a:t>:</a:t>
            </a:r>
          </a:p>
          <a:p>
            <a:pPr lvl="2"/>
            <a:r>
              <a:rPr lang="en-US" sz="3200" dirty="0"/>
              <a:t>Requirements: Must be clearly stated in statutes governing that jurisdiction.</a:t>
            </a:r>
          </a:p>
          <a:p>
            <a:pPr lvl="2"/>
            <a:r>
              <a:rPr lang="en-US" sz="3200" dirty="0"/>
              <a:t>Whistleblowing and Public Policy.  </a:t>
            </a:r>
            <a:r>
              <a:rPr lang="en-US" sz="3200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Employment at Will</a:t>
            </a:r>
            <a:endParaRPr lang="en-US" dirty="0"/>
          </a:p>
        </p:txBody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Wrongful Discharge.  </a:t>
            </a:r>
          </a:p>
          <a:p>
            <a:pPr lvl="1"/>
            <a:r>
              <a:rPr lang="en-US" dirty="0"/>
              <a:t>Even if employer’s actions do not violate any express employment contract or statute, liability may still attach based on tort theory or agency.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5720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dirty="0"/>
              <a:t>Introduction.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Fair Labor Standards Act (FLSA) -- an extension of wage and hour regulation to workers in interstate commerce.  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dirty="0"/>
              <a:t>Child Labor.</a:t>
            </a:r>
          </a:p>
          <a:p>
            <a:pPr lvl="1">
              <a:lnSpc>
                <a:spcPct val="90000"/>
              </a:lnSpc>
            </a:pPr>
            <a:r>
              <a:rPr lang="en-US" sz="3400" dirty="0"/>
              <a:t>FLSA prohibits oppressive child labor practices.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131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§2: </a:t>
            </a:r>
            <a:r>
              <a:rPr lang="en-US" dirty="0"/>
              <a:t>Wage-Hour Laws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5720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Minimum Wage Requirements.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3400" dirty="0"/>
              <a:t>Since 2009, FLSA minimum wage is $7.25/hour in covered industries. Employers in food or lodging industries can deduct reasonable cost of those services from wages.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3400" dirty="0"/>
              <a:t>States may vary raise minimum wage</a:t>
            </a:r>
          </a:p>
        </p:txBody>
      </p:sp>
      <p:sp>
        <p:nvSpPr>
          <p:cNvPr id="131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Wage-Hour Laws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1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1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481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Wage and Hour Laws</a:t>
            </a:r>
          </a:p>
        </p:txBody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0037"/>
            <a:ext cx="8229600" cy="4602163"/>
          </a:xfrm>
        </p:spPr>
        <p:txBody>
          <a:bodyPr/>
          <a:lstStyle/>
          <a:p>
            <a:r>
              <a:rPr lang="en-US" sz="4000" dirty="0"/>
              <a:t>Overtime Provisions and Exemptions.</a:t>
            </a:r>
          </a:p>
          <a:p>
            <a:pPr lvl="1"/>
            <a:r>
              <a:rPr lang="en-US" sz="3600" u="sng" dirty="0"/>
              <a:t>Rule</a:t>
            </a:r>
            <a:r>
              <a:rPr lang="en-US" sz="3600" dirty="0"/>
              <a:t>: </a:t>
            </a:r>
            <a:r>
              <a:rPr lang="en-US" sz="3600" i="1" dirty="0"/>
              <a:t>Under FLSA, employees who work over 40 hours/week are entitled to 1.5 times her hourly wage for those hours worked.</a:t>
            </a:r>
          </a:p>
          <a:p>
            <a:pPr lvl="1"/>
            <a:r>
              <a:rPr lang="en-US" sz="3600" u="sng" dirty="0"/>
              <a:t>Exemptions</a:t>
            </a:r>
            <a:r>
              <a:rPr lang="en-US" sz="3600" dirty="0"/>
              <a:t>: </a:t>
            </a:r>
            <a:r>
              <a:rPr lang="en-US" sz="3600" i="1" dirty="0"/>
              <a:t>certain employees, e.g., executive or professional, are exempt from FLSA overtime requirements.</a:t>
            </a:r>
            <a:r>
              <a:rPr lang="en-US" sz="3600" i="1" dirty="0">
                <a:sym typeface="Wingdings" pitchFamily="2" charset="2"/>
              </a:rPr>
              <a:t></a:t>
            </a:r>
            <a:endParaRPr lang="en-US" sz="3600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Wage and Hour Laws</a:t>
            </a:r>
          </a:p>
        </p:txBody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0037"/>
            <a:ext cx="8229600" cy="4602163"/>
          </a:xfrm>
        </p:spPr>
        <p:txBody>
          <a:bodyPr/>
          <a:lstStyle/>
          <a:p>
            <a:r>
              <a:rPr lang="en-US" sz="4000" dirty="0"/>
              <a:t>Overtime Provisions and Exemptions.</a:t>
            </a:r>
          </a:p>
          <a:p>
            <a:pPr lvl="1"/>
            <a:r>
              <a:rPr lang="en-US" sz="3400" dirty="0"/>
              <a:t>Exemptions: FLSA overtime exemptions do not apply to manual laborers, nurses, police, firefighters, and other public safety workers. ‘blue collar’ workers.</a:t>
            </a:r>
          </a:p>
          <a:p>
            <a:pPr lvl="2"/>
            <a:r>
              <a:rPr lang="en-US" sz="3200" b="1" i="1" cap="small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Smith </a:t>
            </a:r>
            <a:r>
              <a:rPr lang="en-US" sz="3200" b="1" i="1" cap="small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v. Johnson and Johnson (2010). </a:t>
            </a:r>
            <a:r>
              <a:rPr lang="en-US" sz="3200" dirty="0"/>
              <a:t>What factors did the court use to determine Smith’s status?</a:t>
            </a:r>
          </a:p>
          <a:p>
            <a:pPr lvl="1"/>
            <a:endParaRPr lang="en-US" sz="3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6240</TotalTime>
  <Words>786</Words>
  <Application>Microsoft Macintosh PowerPoint</Application>
  <PresentationFormat>On-screen Show (4:3)</PresentationFormat>
  <Paragraphs>113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Impact</vt:lpstr>
      <vt:lpstr>Times New Roman</vt:lpstr>
      <vt:lpstr>Wingdings</vt:lpstr>
      <vt:lpstr>Office Theme</vt:lpstr>
      <vt:lpstr>Introduction</vt:lpstr>
      <vt:lpstr>Employment at Will</vt:lpstr>
      <vt:lpstr>Employment at Will</vt:lpstr>
      <vt:lpstr>Employment at Will</vt:lpstr>
      <vt:lpstr>Employment at Will</vt:lpstr>
      <vt:lpstr>§2: Wage-Hour Laws</vt:lpstr>
      <vt:lpstr>Wage-Hour Laws</vt:lpstr>
      <vt:lpstr>Wage and Hour Laws</vt:lpstr>
      <vt:lpstr>Wage and Hour Laws</vt:lpstr>
      <vt:lpstr>Family and Medical Leave</vt:lpstr>
      <vt:lpstr>Family and Medical Leave</vt:lpstr>
      <vt:lpstr>Worker Health and Safety</vt:lpstr>
      <vt:lpstr>Worker Health and Safety</vt:lpstr>
      <vt:lpstr>Income Security</vt:lpstr>
      <vt:lpstr>Income Security</vt:lpstr>
      <vt:lpstr>Income Security</vt:lpstr>
      <vt:lpstr>Employee Privacy Rights</vt:lpstr>
      <vt:lpstr>Employee Privacy Rights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Joseph Zavaleta</dc:creator>
  <cp:lastModifiedBy>Spurling, Mark</cp:lastModifiedBy>
  <cp:revision>660</cp:revision>
  <dcterms:created xsi:type="dcterms:W3CDTF">2012-12-05T01:03:00Z</dcterms:created>
  <dcterms:modified xsi:type="dcterms:W3CDTF">2018-11-29T00:16:30Z</dcterms:modified>
</cp:coreProperties>
</file>