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2" r:id="rId6"/>
    <p:sldId id="304" r:id="rId7"/>
    <p:sldId id="263" r:id="rId8"/>
    <p:sldId id="303" r:id="rId9"/>
    <p:sldId id="264" r:id="rId10"/>
    <p:sldId id="298" r:id="rId11"/>
    <p:sldId id="299" r:id="rId12"/>
    <p:sldId id="265" r:id="rId13"/>
    <p:sldId id="266" r:id="rId14"/>
    <p:sldId id="267" r:id="rId15"/>
    <p:sldId id="300" r:id="rId16"/>
    <p:sldId id="302" r:id="rId17"/>
    <p:sldId id="301" r:id="rId18"/>
    <p:sldId id="268" r:id="rId19"/>
    <p:sldId id="269" r:id="rId20"/>
    <p:sldId id="270" r:id="rId21"/>
    <p:sldId id="271" r:id="rId22"/>
    <p:sldId id="289" r:id="rId23"/>
    <p:sldId id="272" r:id="rId24"/>
    <p:sldId id="273" r:id="rId25"/>
    <p:sldId id="274" r:id="rId26"/>
    <p:sldId id="275" r:id="rId27"/>
    <p:sldId id="276" r:id="rId28"/>
    <p:sldId id="290" r:id="rId29"/>
    <p:sldId id="293" r:id="rId30"/>
    <p:sldId id="306" r:id="rId31"/>
    <p:sldId id="294" r:id="rId32"/>
    <p:sldId id="307" r:id="rId33"/>
    <p:sldId id="308" r:id="rId34"/>
    <p:sldId id="295" r:id="rId35"/>
    <p:sldId id="296" r:id="rId36"/>
    <p:sldId id="285" r:id="rId37"/>
    <p:sldId id="305" r:id="rId38"/>
    <p:sldId id="286" r:id="rId39"/>
    <p:sldId id="297" r:id="rId40"/>
    <p:sldId id="287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 autoAdjust="0"/>
    <p:restoredTop sz="94660"/>
  </p:normalViewPr>
  <p:slideViewPr>
    <p:cSldViewPr>
      <p:cViewPr varScale="1">
        <p:scale>
          <a:sx n="111" d="100"/>
          <a:sy n="111" d="100"/>
        </p:scale>
        <p:origin x="14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74C-A04B-48C5-8E50-8E906FEBE680}" type="datetimeFigureOut">
              <a:rPr lang="en-US" smtClean="0"/>
              <a:pPr/>
              <a:t>2/26/19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52F6-D9E2-4AD4-A5BD-E8A916B5A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BD0-C200-4DDB-A84A-BA4C026A38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FBE01-CB65-452D-98D9-58C31924A5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10B91-144B-4B47-9618-535E391DD9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535FE-456F-459A-BDF9-366AFE3BB13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D890F-FB4B-45AC-832D-E5E6D940060B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8F986-53F7-4D2B-9457-86C0EE370EB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3765A-B9E7-471C-8BD5-DBD1C368B2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12898-DFBF-46DD-9832-D13CE7204C3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4C033-1F8C-4633-BAD9-39C4FEA8AACB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1325C-7B0E-4E8B-9089-232B22BCD83F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D46E8-7298-4AD1-A1E3-872B9DE46D6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BD0-C200-4DDB-A84A-BA4C026A385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BD0-C200-4DDB-A84A-BA4C026A385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540A7-44DE-433F-9699-E9A93B340C0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F6C9F-BC3D-475A-87DC-A3972DA201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F6C9F-BC3D-475A-87DC-A3972DA2010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F6C9F-BC3D-475A-87DC-A3972DA2010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34799-2739-482B-9E81-D9B717A48A10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34799-2739-482B-9E81-D9B717A48A10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34799-2739-482B-9E81-D9B717A48A10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698D4-5971-452D-9360-30DED7854B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34799-2739-482B-9E81-D9B717A48A10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BD0-C200-4DDB-A84A-BA4C026A38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F3D07-0203-4B99-A8E5-0A54AB206BB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A10BC-B5B2-4EFF-9303-A29A1CDA82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16C1A-5C36-4AC0-BE93-573D22A2E7E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C21D2-7C01-48D8-9368-832F92608321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9596-FBFB-4903-9C4E-A75222DB0D3D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9596-FBFB-4903-9C4E-A75222DB0D3D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9596-FBFB-4903-9C4E-A75222DB0D3D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9596-FBFB-4903-9C4E-A75222DB0D3D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9596-FBFB-4903-9C4E-A75222DB0D3D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7BD0-C200-4DDB-A84A-BA4C026A385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2729D-ADC5-4B7D-BADF-712C29A36BD7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2F040-419D-4E90-9D5E-15E9DC9001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2729D-ADC5-4B7D-BADF-712C29A36BD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B9DD4-8DE6-454E-8324-1D61DBE094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2729D-ADC5-4B7D-BADF-712C29A36BD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87433"/>
            <a:ext cx="7315200" cy="129540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b="28167"/>
          <a:stretch>
            <a:fillRect/>
          </a:stretch>
        </p:blipFill>
        <p:spPr bwMode="auto">
          <a:xfrm>
            <a:off x="0" y="2439400"/>
            <a:ext cx="9144000" cy="236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7375" b="26990"/>
          <a:stretch>
            <a:fillRect/>
          </a:stretch>
        </p:blipFill>
        <p:spPr bwMode="auto">
          <a:xfrm>
            <a:off x="0" y="685800"/>
            <a:ext cx="9144000" cy="18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666" t="85275" r="2500" b="2808"/>
          <a:stretch>
            <a:fillRect/>
          </a:stretch>
        </p:blipFill>
        <p:spPr bwMode="auto">
          <a:xfrm>
            <a:off x="0" y="25146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 l="1261" t="7540" r="2784" b="12311"/>
          <a:stretch>
            <a:fillRect/>
          </a:stretch>
        </p:blipFill>
        <p:spPr bwMode="auto">
          <a:xfrm>
            <a:off x="8001000" y="2492828"/>
            <a:ext cx="1143000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522889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62484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46482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5400" b="0">
                <a:latin typeface="Impact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 sz="3400" i="1">
                <a:latin typeface="+mj-lt"/>
              </a:defRPr>
            </a:lvl2pPr>
            <a:lvl3pPr>
              <a:spcBef>
                <a:spcPts val="0"/>
              </a:spcBef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4932" y="6477000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EAD696"/>
                </a:solidFill>
                <a:latin typeface="+mj-lt"/>
              </a:defRPr>
            </a:lvl1pPr>
          </a:lstStyle>
          <a:p>
            <a:fld id="{F24CA853-D4C0-4DB7-9A19-22BF3144B6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CA8BB441-B452-41F1-80E0-D2F5233CA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"/>
            <a:ext cx="9144000" cy="14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 t="43200" b="13600"/>
          <a:stretch>
            <a:fillRect/>
          </a:stretch>
        </p:blipFill>
        <p:spPr bwMode="auto">
          <a:xfrm>
            <a:off x="0" y="1355148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 t="43200" b="13600"/>
          <a:stretch>
            <a:fillRect/>
          </a:stretch>
        </p:blipFill>
        <p:spPr bwMode="auto">
          <a:xfrm>
            <a:off x="0" y="6324600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0" y="6534477"/>
            <a:ext cx="518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A38F60"/>
                </a:solidFill>
                <a:latin typeface="Arial" pitchFamily="34" charset="0"/>
                <a:cs typeface="Arial" pitchFamily="34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A38F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Law and Criminal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Differences Between Civil and Criminal Law.</a:t>
            </a:r>
          </a:p>
          <a:p>
            <a:pPr lvl="1"/>
            <a:r>
              <a:rPr lang="en-US" dirty="0"/>
              <a:t>Burden of Proof.  </a:t>
            </a:r>
            <a:r>
              <a:rPr lang="en-US" i="0" dirty="0"/>
              <a:t>Civil is preponderance of the evidence.  Criminal is proof beyond a reasonable doubt.</a:t>
            </a:r>
          </a:p>
          <a:p>
            <a:pPr lvl="1"/>
            <a:r>
              <a:rPr lang="en-US" dirty="0"/>
              <a:t>Criminal Sanctions. </a:t>
            </a:r>
            <a:r>
              <a:rPr lang="en-US" i="0" dirty="0"/>
              <a:t>Harsher penalties than those applied in civil cases.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23EC3B5D-2AF0-404E-9646-437850CE867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What is Business Crime?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sz="3200" dirty="0"/>
              <a:t>Corporate Crime, Also Called ‘White Collar Crime’, Occurs Because of Economic Pressure on Managers and Employees for Results</a:t>
            </a:r>
          </a:p>
          <a:p>
            <a:pPr marL="0" indent="0" eaLnBrk="1" hangingPunct="1">
              <a:buNone/>
            </a:pPr>
            <a:endParaRPr lang="en-US" sz="3200" dirty="0"/>
          </a:p>
          <a:p>
            <a:pPr eaLnBrk="1" hangingPunct="1"/>
            <a:r>
              <a:rPr lang="en-US" sz="3200" dirty="0"/>
              <a:t>VW Executives diesel scandal</a:t>
            </a:r>
          </a:p>
          <a:p>
            <a:pPr marL="0" indent="0" eaLnBrk="1" hangingPunct="1">
              <a:buNone/>
            </a:pPr>
            <a:endParaRPr lang="en-US" sz="3200" dirty="0"/>
          </a:p>
          <a:p>
            <a:pPr eaLnBrk="1" hangingPunct="1"/>
            <a:r>
              <a:rPr lang="en-US" sz="3200" dirty="0"/>
              <a:t>Jeffrey Skilling CEO of Enron, and Andrew Fastow, CFO, Charged With Federal Securities Fraud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54E5F100-B47B-4D75-9367-D02B7BB53E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65434"/>
            <a:ext cx="7620000" cy="4114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200" dirty="0"/>
              <a:t>Intra-Business</a:t>
            </a:r>
            <a:r>
              <a:rPr lang="en-US" dirty="0"/>
              <a:t> C</a:t>
            </a:r>
            <a:r>
              <a:rPr lang="en-US" sz="3200" dirty="0"/>
              <a:t>rime  (90%)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Stealing from employers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High cost of insurance and 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Includes thefts and kickbacks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200" dirty="0"/>
              <a:t>Inter-Business Crime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Stealing from competitors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Acting illegally to gain a competitive advantage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Electronic eavesdropping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Federal violations—securities, campaign laws, antitrust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Business Crime?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Corporate Criminal Liability.</a:t>
            </a:r>
          </a:p>
          <a:p>
            <a:pPr lvl="1"/>
            <a:r>
              <a:rPr lang="en-US" dirty="0"/>
              <a:t>A corporation itself cannot be imprisoned but can be convicted of crime through acts of its officers/employees. </a:t>
            </a:r>
          </a:p>
          <a:p>
            <a:pPr lvl="1"/>
            <a:r>
              <a:rPr lang="en-US" dirty="0"/>
              <a:t>Liability of the Corporate Entity.</a:t>
            </a:r>
          </a:p>
          <a:p>
            <a:pPr lvl="2"/>
            <a:r>
              <a:rPr lang="en-US" dirty="0"/>
              <a:t>If crime is within agent/employee’s scope of employment;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Corporate Criminal Liability.</a:t>
            </a:r>
          </a:p>
          <a:p>
            <a:pPr lvl="1"/>
            <a:r>
              <a:rPr lang="en-US" sz="3600" dirty="0"/>
              <a:t>Liability of the Corporate Entity.</a:t>
            </a:r>
          </a:p>
          <a:p>
            <a:pPr lvl="2"/>
            <a:r>
              <a:rPr lang="en-US" dirty="0"/>
              <a:t>Corporation fails to perform a legally required duty; or</a:t>
            </a:r>
          </a:p>
          <a:p>
            <a:pPr lvl="2"/>
            <a:r>
              <a:rPr lang="en-US" dirty="0"/>
              <a:t>Crime authorized or requested by corporate principal/officer.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755775"/>
            <a:ext cx="8229600" cy="4370388"/>
          </a:xfrm>
        </p:spPr>
        <p:txBody>
          <a:bodyPr>
            <a:normAutofit/>
          </a:bodyPr>
          <a:lstStyle/>
          <a:p>
            <a:r>
              <a:rPr lang="en-US" dirty="0"/>
              <a:t>Corporate Criminal Liability.</a:t>
            </a:r>
          </a:p>
          <a:p>
            <a:pPr lvl="1"/>
            <a:r>
              <a:rPr lang="en-US" sz="3600" dirty="0"/>
              <a:t>Liability of Corporate Officers and Directors. </a:t>
            </a:r>
          </a:p>
          <a:p>
            <a:pPr lvl="2"/>
            <a:r>
              <a:rPr lang="en-US" dirty="0"/>
              <a:t>Corporate officers and directors are personally liable for crimes they commit.</a:t>
            </a:r>
          </a:p>
          <a:p>
            <a:pPr lvl="2"/>
            <a:r>
              <a:rPr lang="en-US" dirty="0"/>
              <a:t>They may be criminally liable for acts under the “Responsible Corporate Officer” doctrine.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23F0ABDA-957A-432C-B601-C7839534D3C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Liability for Crimes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5486400"/>
          </a:xfrm>
          <a:noFill/>
        </p:spPr>
        <p:txBody>
          <a:bodyPr lIns="90488" tIns="44450" rIns="90488" bIns="44450"/>
          <a:lstStyle/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Officers and Directors are Liable</a:t>
            </a:r>
          </a:p>
          <a:p>
            <a:pPr lvl="1" eaLnBrk="1" hangingPunct="1"/>
            <a:r>
              <a:rPr lang="en-US" sz="2800" dirty="0"/>
              <a:t>If they authorized the conduct, or</a:t>
            </a:r>
          </a:p>
          <a:p>
            <a:pPr lvl="1" eaLnBrk="1" hangingPunct="1"/>
            <a:r>
              <a:rPr lang="en-US" sz="2800" dirty="0"/>
              <a:t>If they knew about the conduct and did nothing or insufficient action:</a:t>
            </a:r>
          </a:p>
          <a:p>
            <a:pPr eaLnBrk="1" hangingPunct="1">
              <a:buNone/>
            </a:pPr>
            <a:r>
              <a:rPr lang="en-US" sz="3200" b="1" dirty="0"/>
              <a:t> 	</a:t>
            </a:r>
            <a:r>
              <a:rPr lang="en-US" sz="3200" i="1" dirty="0"/>
              <a:t>United States v. Park </a:t>
            </a:r>
            <a:r>
              <a:rPr lang="en-US" sz="3200" dirty="0"/>
              <a:t>(1975)</a:t>
            </a:r>
            <a:endParaRPr lang="en-US" sz="3200" i="1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6DABC25-C5E9-45E8-9E42-033295AD8F7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300" dirty="0"/>
              <a:t>Penalties for Business Crime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2819400" cy="4953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ACT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Internal Revenue Code 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26 U.S.C. 7201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Sherman Act (antitrust)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15 U.S.C.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Sarbanes-Oxley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15 U.S.C. </a:t>
            </a:r>
            <a:r>
              <a:rPr lang="en-US" sz="1800">
                <a:cs typeface="Times New Roman" pitchFamily="18" charset="0"/>
              </a:rPr>
              <a:t>§1512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cs typeface="Times New Roman" pitchFamily="18" charset="0"/>
              </a:rPr>
              <a:t>(document destruction, concealment, alteration, mutilation during pending civil or criminal investigation)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724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PENALTIES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b="1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$100,000 ($500,000 for corporations) and/or 5 years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For evasion (plus costs of prosecution as well as penalties and assessments:  5-50%)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$350,000 and/or 3 years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$10,000,000 for corporations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Injunctions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Divestiture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/>
              <a:t>20 years plus fines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0C78095-9FBC-4C36-B4B3-F35BC3D4334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300" dirty="0"/>
              <a:t>Penalties for Business Crime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29718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Sarbanes-Oxley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(certification of financial statements)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1933 Securities Act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15 U.S.C. 77x (as amended by Sarbanes-Oxley)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Securities and Exchange Act 	of 1934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15 U.S.C. 78ff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endParaRPr lang="en-US" sz="1800"/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Clean Air Act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346075" algn="l"/>
              </a:tabLst>
            </a:pPr>
            <a:r>
              <a:rPr lang="en-US" sz="1800"/>
              <a:t>42 U.S.C. 7413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$1,000,000 and/or 10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If willful:  $5,000,000 and 20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Officers who earn bonuses based on falsified financial statements must forfeit them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$100,000 and/or 10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$5,000,000 and/or 20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$25,000,000 for corporations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Civil penalties in addition of up to three times profit made or $1,000,000, whichever is greater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$1,000,000 and/or 5 years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Violent Crime.</a:t>
            </a:r>
          </a:p>
          <a:p>
            <a:pPr lvl="1"/>
            <a:r>
              <a:rPr lang="en-US" dirty="0"/>
              <a:t>Murder, sexual assault, rape, robbery.</a:t>
            </a:r>
          </a:p>
          <a:p>
            <a:r>
              <a:rPr lang="en-US" dirty="0"/>
              <a:t>Property Crime.</a:t>
            </a:r>
          </a:p>
          <a:p>
            <a:pPr lvl="1"/>
            <a:r>
              <a:rPr lang="en-US" dirty="0"/>
              <a:t>Burglary, larceny, theft of trade secrets, theft of services, arson, receipt of stolen goods, forgery.</a:t>
            </a:r>
          </a:p>
          <a:p>
            <a:r>
              <a:rPr lang="en-US" dirty="0"/>
              <a:t>Public Order Crime.</a:t>
            </a:r>
          </a:p>
          <a:p>
            <a:pPr lvl="1"/>
            <a:r>
              <a:rPr lang="en-US" dirty="0"/>
              <a:t>Gambling, prostitution.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660" y="1605460"/>
            <a:ext cx="8300540" cy="4800600"/>
          </a:xfrm>
        </p:spPr>
        <p:txBody>
          <a:bodyPr/>
          <a:lstStyle/>
          <a:p>
            <a:r>
              <a:rPr lang="en-US" dirty="0"/>
              <a:t>White-Collar Crime.</a:t>
            </a:r>
          </a:p>
          <a:p>
            <a:pPr lvl="1"/>
            <a:r>
              <a:rPr lang="en-US" dirty="0"/>
              <a:t>Occur in a business context using non-violent means to obtain personal or business advantage.</a:t>
            </a:r>
          </a:p>
          <a:p>
            <a:pPr lvl="1"/>
            <a:r>
              <a:rPr lang="en-US" dirty="0"/>
              <a:t>Embezzlement. </a:t>
            </a:r>
          </a:p>
          <a:p>
            <a:pPr lvl="2"/>
            <a:r>
              <a:rPr lang="en-US" sz="3600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i="1" dirty="0"/>
              <a:t>Is the intent to return stolen property a defense?</a:t>
            </a:r>
            <a:endParaRPr lang="en-US" sz="36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Differences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72675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660" y="1605460"/>
            <a:ext cx="8229600" cy="4800600"/>
          </a:xfrm>
        </p:spPr>
        <p:txBody>
          <a:bodyPr/>
          <a:lstStyle/>
          <a:p>
            <a:r>
              <a:rPr lang="en-US" dirty="0"/>
              <a:t>White-Collar Crime.</a:t>
            </a:r>
          </a:p>
          <a:p>
            <a:pPr lvl="1"/>
            <a:r>
              <a:rPr lang="en-US" dirty="0"/>
              <a:t>Mail and Wire Fraud (federal).</a:t>
            </a:r>
          </a:p>
          <a:p>
            <a:pPr lvl="1"/>
            <a:r>
              <a:rPr lang="en-US" dirty="0"/>
              <a:t>Bribery.</a:t>
            </a:r>
          </a:p>
          <a:p>
            <a:pPr lvl="1"/>
            <a:r>
              <a:rPr lang="en-US" dirty="0"/>
              <a:t>Bankruptcy Fraud (federal).</a:t>
            </a:r>
          </a:p>
          <a:p>
            <a:pPr lvl="1"/>
            <a:r>
              <a:rPr lang="en-US" dirty="0"/>
              <a:t>Theft of Trade Secrets and Intellectual Property.</a:t>
            </a:r>
          </a:p>
          <a:p>
            <a:pPr lvl="1"/>
            <a:r>
              <a:rPr lang="en-US" dirty="0"/>
              <a:t>Insider Trading (federal).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/>
          <a:lstStyle/>
          <a:p>
            <a:r>
              <a:rPr lang="en-US" dirty="0"/>
              <a:t>Organized Crime.</a:t>
            </a:r>
          </a:p>
          <a:p>
            <a:pPr lvl="1"/>
            <a:r>
              <a:rPr lang="en-US" dirty="0"/>
              <a:t>Operates illegitimately by providing illegal goods and services:</a:t>
            </a:r>
          </a:p>
          <a:p>
            <a:pPr lvl="2"/>
            <a:r>
              <a:rPr lang="en-US" dirty="0"/>
              <a:t>Money Laundering.</a:t>
            </a:r>
          </a:p>
          <a:p>
            <a:pPr lvl="2"/>
            <a:r>
              <a:rPr lang="en-US" dirty="0"/>
              <a:t>RICO: Government must prove a “pattern of racketeering activity” and defendant committed at least two offenses.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Crimes.</a:t>
            </a:r>
          </a:p>
          <a:p>
            <a:pPr lvl="1"/>
            <a:r>
              <a:rPr lang="en-US" dirty="0"/>
              <a:t>Felonies: punishable by death or imprisonment over 1 year.</a:t>
            </a:r>
          </a:p>
          <a:p>
            <a:pPr lvl="1"/>
            <a:r>
              <a:rPr lang="en-US" dirty="0"/>
              <a:t>Misdemeanors: punishable by fine or jail for less than 1 year.  Petty offenses are minor violations such as jaywalking or violations of building codes.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to Criminal Liability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692275"/>
            <a:ext cx="8166536" cy="4708525"/>
          </a:xfrm>
        </p:spPr>
        <p:txBody>
          <a:bodyPr/>
          <a:lstStyle/>
          <a:p>
            <a:r>
              <a:rPr lang="en-US" dirty="0"/>
              <a:t>Justifiable Use of Force.</a:t>
            </a:r>
          </a:p>
          <a:p>
            <a:pPr lvl="1"/>
            <a:r>
              <a:rPr lang="en-US" sz="3600" i="1" dirty="0"/>
              <a:t>Self-Defense of People and Property can use deadly force if reasonable belief of imminent death or serious injury; cannot use deadly force to protect property alone.   </a:t>
            </a:r>
            <a:endParaRPr lang="en-US" sz="4000" i="1" dirty="0">
              <a:solidFill>
                <a:schemeClr val="hlin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to Criminal Liability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/>
          <a:lstStyle/>
          <a:p>
            <a:r>
              <a:rPr lang="en-US" dirty="0"/>
              <a:t>Necessity</a:t>
            </a:r>
            <a:r>
              <a:rPr lang="en-US" sz="3600" i="1" dirty="0"/>
              <a:t>.</a:t>
            </a:r>
          </a:p>
          <a:p>
            <a:pPr lvl="1"/>
            <a:r>
              <a:rPr lang="en-US" sz="3600" i="1" dirty="0"/>
              <a:t>Criminal act necessary to prevent greater harm.</a:t>
            </a:r>
          </a:p>
          <a:p>
            <a:r>
              <a:rPr lang="en-US" dirty="0"/>
              <a:t>Insanity. </a:t>
            </a:r>
          </a:p>
          <a:p>
            <a:pPr lvl="1"/>
            <a:r>
              <a:rPr lang="en-US" sz="3600" i="1" dirty="0"/>
              <a:t>Person who suffers from mental illness may be incapable of the state of mind required for the crime.  </a:t>
            </a:r>
            <a:r>
              <a:rPr lang="en-US" sz="3600" i="1" dirty="0">
                <a:sym typeface="Wingdings" pitchFamily="2" charset="2"/>
              </a:rPr>
              <a:t></a:t>
            </a:r>
            <a:endParaRPr lang="en-US" sz="40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to Criminal Liability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Mistake: </a:t>
            </a:r>
            <a:r>
              <a:rPr lang="en-US" sz="3600" i="1" dirty="0"/>
              <a:t>of </a:t>
            </a:r>
            <a:r>
              <a:rPr lang="en-US" sz="3600" i="1" u="sng" dirty="0"/>
              <a:t>fact</a:t>
            </a:r>
            <a:r>
              <a:rPr lang="en-US" sz="3600" i="1" dirty="0"/>
              <a:t> may excuse crime.</a:t>
            </a:r>
          </a:p>
          <a:p>
            <a:r>
              <a:rPr lang="en-US" dirty="0"/>
              <a:t>Duress.</a:t>
            </a:r>
          </a:p>
          <a:p>
            <a:pPr lvl="1"/>
            <a:r>
              <a:rPr lang="en-US" sz="3600" i="1" dirty="0"/>
              <a:t>Wrongful threat induces another to perform a criminal act.</a:t>
            </a:r>
            <a:endParaRPr lang="en-US" sz="4400" i="1" dirty="0"/>
          </a:p>
          <a:p>
            <a:r>
              <a:rPr lang="en-US" dirty="0"/>
              <a:t>Entrapment. </a:t>
            </a:r>
          </a:p>
          <a:p>
            <a:pPr lvl="1"/>
            <a:r>
              <a:rPr lang="en-US" sz="3600" i="1" dirty="0"/>
              <a:t>Key issue: was the defendant </a:t>
            </a:r>
            <a:r>
              <a:rPr lang="en-US" sz="3600" i="1" u="sng" dirty="0"/>
              <a:t>pre-disposed</a:t>
            </a:r>
            <a:r>
              <a:rPr lang="en-US" sz="3600" i="1" dirty="0"/>
              <a:t> to commit the act?   </a:t>
            </a:r>
            <a:r>
              <a:rPr lang="en-US" sz="3600" i="1" dirty="0">
                <a:sym typeface="Wingdings" pitchFamily="2" charset="2"/>
              </a:rPr>
              <a:t></a:t>
            </a:r>
            <a:endParaRPr lang="en-US" sz="40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to Criminal Liability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Statute of Limitations.</a:t>
            </a:r>
          </a:p>
          <a:p>
            <a:pPr lvl="1"/>
            <a:r>
              <a:rPr lang="en-US" sz="3600" i="1" dirty="0"/>
              <a:t>State must initiate criminal proceedings within statutory period of time (except for murder).</a:t>
            </a:r>
            <a:endParaRPr lang="en-US" sz="4000" i="1" dirty="0"/>
          </a:p>
          <a:p>
            <a:r>
              <a:rPr lang="en-US" dirty="0"/>
              <a:t>Immunity.</a:t>
            </a:r>
          </a:p>
          <a:p>
            <a:pPr lvl="1"/>
            <a:r>
              <a:rPr lang="en-US" sz="3600" dirty="0"/>
              <a:t>G</a:t>
            </a:r>
            <a:r>
              <a:rPr lang="en-US" sz="3600" i="1" dirty="0"/>
              <a:t>overnment grants immunity from prosecution in exchange for assistance.</a:t>
            </a:r>
            <a:endParaRPr lang="en-US" sz="40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cs typeface="Times New Roman" pitchFamily="18" charset="0"/>
              </a:rPr>
              <a:t>Constitutional Safeguards</a:t>
            </a:r>
            <a:br>
              <a:rPr lang="en-US" sz="4800" dirty="0">
                <a:cs typeface="Times New Roman" pitchFamily="18" charset="0"/>
              </a:rPr>
            </a:br>
            <a:r>
              <a:rPr lang="en-US" sz="4800" dirty="0">
                <a:cs typeface="Times New Roman" pitchFamily="18" charset="0"/>
              </a:rPr>
              <a:t>and Criminal Procedures</a:t>
            </a:r>
            <a:endParaRPr lang="en-US" sz="48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Autofit/>
          </a:bodyPr>
          <a:lstStyle/>
          <a:p>
            <a:r>
              <a:rPr lang="en-US" sz="3600" dirty="0"/>
              <a:t>U.S. Constitution provides specific safeguards for those accused of crimes at federal and state level.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Criminal procedures are designed to protect against the arbitrary use of power by the government.  </a:t>
            </a:r>
            <a:r>
              <a:rPr lang="en-US" sz="3600" dirty="0">
                <a:sym typeface="Wingdings" pitchFamily="2" charset="2"/>
              </a:rPr>
              <a:t>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cs typeface="Times New Roman" pitchFamily="18" charset="0"/>
              </a:rPr>
              <a:t>Constitutional Safeguards</a:t>
            </a:r>
            <a:br>
              <a:rPr lang="en-US" sz="4800" dirty="0">
                <a:cs typeface="Times New Roman" pitchFamily="18" charset="0"/>
              </a:rPr>
            </a:br>
            <a:r>
              <a:rPr lang="en-US" sz="4800" dirty="0">
                <a:cs typeface="Times New Roman" pitchFamily="18" charset="0"/>
              </a:rPr>
              <a:t>and Criminal Procedures</a:t>
            </a:r>
            <a:endParaRPr lang="en-US" sz="48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Autofit/>
          </a:bodyPr>
          <a:lstStyle/>
          <a:p>
            <a:r>
              <a:rPr lang="en-US" dirty="0"/>
              <a:t>Fourth Amendment Protections.</a:t>
            </a:r>
          </a:p>
          <a:p>
            <a:pPr lvl="1"/>
            <a:r>
              <a:rPr lang="en-US" sz="3600" dirty="0"/>
              <a:t>Protection from unreasonable searches and seizures.</a:t>
            </a:r>
          </a:p>
          <a:p>
            <a:pPr lvl="1"/>
            <a:r>
              <a:rPr lang="en-US" sz="3600" dirty="0"/>
              <a:t>Requirement search warrant for a search or an arrest must be issued only after finding probable cause. </a:t>
            </a:r>
            <a:r>
              <a:rPr lang="en-US" sz="3600" dirty="0">
                <a:sym typeface="Wingdings" pitchFamily="2" charset="2"/>
              </a:rPr>
              <a:t>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cs typeface="Times New Roman" pitchFamily="18" charset="0"/>
              </a:rPr>
              <a:t>Constitutional Safeguards</a:t>
            </a:r>
            <a:br>
              <a:rPr lang="en-US" sz="4800" dirty="0">
                <a:cs typeface="Times New Roman" pitchFamily="18" charset="0"/>
              </a:rPr>
            </a:br>
            <a:r>
              <a:rPr lang="en-US" sz="4800" dirty="0">
                <a:cs typeface="Times New Roman" pitchFamily="18" charset="0"/>
              </a:rPr>
              <a:t>and Criminal Procedures</a:t>
            </a:r>
            <a:endParaRPr lang="en-US" sz="48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Autofit/>
          </a:bodyPr>
          <a:lstStyle/>
          <a:p>
            <a:r>
              <a:rPr lang="en-US" dirty="0"/>
              <a:t>The Exclusionary Rule.</a:t>
            </a:r>
          </a:p>
          <a:p>
            <a:pPr lvl="1"/>
            <a:r>
              <a:rPr lang="en-US" dirty="0"/>
              <a:t>Evidence obtained in violation of the Fourth Amendment is  excluded from trial, including “Fruit of the Poisonous Tree.”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Law and Criminal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Civil Liability for Criminal Acts.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Assault and Battery can provide basis for both a civil lawsuit and a criminal prosecution.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6DAF0EB6-5A7B-487A-AC76-392B029046F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/>
              <a:t>Fifth Amendment Rights:</a:t>
            </a:r>
          </a:p>
          <a:p>
            <a:pPr lvl="1" eaLnBrk="1" hangingPunct="1"/>
            <a:r>
              <a:rPr lang="en-US" sz="3600"/>
              <a:t>Protection against self-incrimination</a:t>
            </a:r>
          </a:p>
          <a:p>
            <a:pPr lvl="1" eaLnBrk="1" hangingPunct="1"/>
            <a:r>
              <a:rPr lang="en-US" sz="3600"/>
              <a:t>Given to natural persons - not to corporations</a:t>
            </a:r>
          </a:p>
          <a:p>
            <a:pPr lvl="2" eaLnBrk="1" hangingPunct="1"/>
            <a:r>
              <a:rPr lang="en-US" sz="3200"/>
              <a:t>Corporate officers can assert it to protect themselves but not corporate records             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Procedural Rights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cs typeface="Times New Roman" pitchFamily="18" charset="0"/>
              </a:rPr>
              <a:t>Constitutional Safeguards</a:t>
            </a:r>
            <a:br>
              <a:rPr lang="en-US" sz="4800" dirty="0">
                <a:cs typeface="Times New Roman" pitchFamily="18" charset="0"/>
              </a:rPr>
            </a:br>
            <a:r>
              <a:rPr lang="en-US" sz="4800" dirty="0">
                <a:cs typeface="Times New Roman" pitchFamily="18" charset="0"/>
              </a:rPr>
              <a:t>and Criminal Procedures</a:t>
            </a:r>
            <a:endParaRPr lang="en-US" sz="48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09160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/>
              <a:t>Miranda</a:t>
            </a:r>
            <a:r>
              <a:rPr lang="en-US" dirty="0"/>
              <a:t> Rule.</a:t>
            </a:r>
          </a:p>
          <a:p>
            <a:pPr lvl="1"/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Miranda v. Arizona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3600" dirty="0"/>
              <a:t>(1966) </a:t>
            </a:r>
            <a:r>
              <a:rPr lang="en-US" sz="3200" i="1" dirty="0"/>
              <a:t>required police to inform suspects of their constitutional rights.</a:t>
            </a:r>
            <a:endParaRPr lang="en-US" sz="3600" i="1" dirty="0"/>
          </a:p>
          <a:p>
            <a:pPr lvl="1"/>
            <a:r>
              <a:rPr lang="en-US" u="sng" dirty="0"/>
              <a:t>Exceptions</a:t>
            </a:r>
            <a:r>
              <a:rPr lang="en-US" dirty="0"/>
              <a:t> to Miranda: public safety, certain confessions, suspect must unequivocally assert right to counsel.</a:t>
            </a:r>
          </a:p>
          <a:p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76A1422B-E046-4D51-B290-833FA9D83EB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91400" cy="495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Fifth Amendment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Miranda warnings:                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Given when individual is in “custody”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“Custody” means inability to leave—not necessarily jail                  	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Right to attorney; right to silence—notice of evidentiary use of statements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Procedural Rights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D93846AC-8F0F-4D59-BD79-1346C63EAF5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Due Process Protections of Fifth Amendment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Warrant or warrantless arrest begins process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/>
              <a:t>Warrant—you have committed crime and they look for you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/>
              <a:t>Warrantless—you are arrested at the scene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Initial appearance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/>
              <a:t>Required within short period (24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/>
              <a:t>Charges explained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/>
              <a:t>Bail terms set; amount; or released on own recognizance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Procedural Rights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5052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800" dirty="0"/>
              <a:t>Criminal </a:t>
            </a:r>
            <a:br>
              <a:rPr lang="en-US" sz="4800" dirty="0"/>
            </a:br>
            <a:r>
              <a:rPr lang="en-US" sz="4800" dirty="0"/>
              <a:t>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4572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Arrest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12192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Booking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19812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Initial Appearance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2819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Grand Jury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2819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Preliminary Hearing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3581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Indictment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581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4343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Arraignment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51054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Plea Bargain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57912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Guilty Plea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5791200"/>
            <a:ext cx="32004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Trial</a:t>
            </a:r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5867400" y="1066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 rot="5400000">
            <a:off x="58674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8" idx="0"/>
          </p:cNvCxnSpPr>
          <p:nvPr/>
        </p:nvCxnSpPr>
        <p:spPr>
          <a:xfrm rot="5400000">
            <a:off x="4610100" y="1409700"/>
            <a:ext cx="381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9" idx="0"/>
          </p:cNvCxnSpPr>
          <p:nvPr/>
        </p:nvCxnSpPr>
        <p:spPr>
          <a:xfrm>
            <a:off x="6019800" y="2438400"/>
            <a:ext cx="10668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 rot="5400000">
            <a:off x="34290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 rot="5400000">
            <a:off x="6972300" y="3390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12" idx="0"/>
          </p:cNvCxnSpPr>
          <p:nvPr/>
        </p:nvCxnSpPr>
        <p:spPr>
          <a:xfrm>
            <a:off x="3581400" y="4038600"/>
            <a:ext cx="19812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  <a:endCxn id="12" idx="0"/>
          </p:cNvCxnSpPr>
          <p:nvPr/>
        </p:nvCxnSpPr>
        <p:spPr>
          <a:xfrm rot="5400000">
            <a:off x="6172200" y="3429000"/>
            <a:ext cx="3048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</p:cNvCxnSpPr>
          <p:nvPr/>
        </p:nvCxnSpPr>
        <p:spPr>
          <a:xfrm rot="5400000">
            <a:off x="5448300" y="4914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14" idx="0"/>
          </p:cNvCxnSpPr>
          <p:nvPr/>
        </p:nvCxnSpPr>
        <p:spPr>
          <a:xfrm rot="10800000" flipV="1">
            <a:off x="3581400" y="5562600"/>
            <a:ext cx="19812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" idx="2"/>
            <a:endCxn id="15" idx="0"/>
          </p:cNvCxnSpPr>
          <p:nvPr/>
        </p:nvCxnSpPr>
        <p:spPr>
          <a:xfrm rot="16200000" flipH="1">
            <a:off x="6210300" y="4914900"/>
            <a:ext cx="2286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Process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Sentencing Guidelines.</a:t>
            </a:r>
          </a:p>
          <a:p>
            <a:pPr lvl="1"/>
            <a:r>
              <a:rPr lang="en-US" dirty="0"/>
              <a:t>Passed by Congress in 1984.</a:t>
            </a:r>
          </a:p>
          <a:p>
            <a:pPr lvl="1"/>
            <a:r>
              <a:rPr lang="en-US" dirty="0"/>
              <a:t>Shift Away from Mandatory Sentencing.</a:t>
            </a:r>
          </a:p>
          <a:p>
            <a:pPr lvl="1"/>
            <a:r>
              <a:rPr lang="en-US" dirty="0"/>
              <a:t>Increased Penalties for Certain Crimes.</a:t>
            </a:r>
          </a:p>
          <a:p>
            <a:pPr lvl="1"/>
            <a:r>
              <a:rPr lang="en-US" dirty="0"/>
              <a:t>The First Step Act 2018 for federal system easing punitive mandatory minimum</a:t>
            </a:r>
          </a:p>
          <a:p>
            <a:pPr lvl="2"/>
            <a:r>
              <a:rPr lang="en-US" dirty="0"/>
              <a:t>Earn credits for good behavior, elements of rehabilitation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Cyber Crime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sz="3200" dirty="0"/>
              <a:t>Any act directed against computers or that uses computers as an instrumentality of a crime.</a:t>
            </a:r>
          </a:p>
          <a:p>
            <a:r>
              <a:rPr lang="en-US" sz="3200" dirty="0"/>
              <a:t>Cyber Fraud: </a:t>
            </a:r>
            <a:r>
              <a:rPr lang="en-US" sz="3200" i="1" dirty="0"/>
              <a:t>fraud committed over the internet (e.g., Nigerian letter scam).</a:t>
            </a:r>
          </a:p>
          <a:p>
            <a:pPr lvl="1"/>
            <a:r>
              <a:rPr lang="en-US" dirty="0"/>
              <a:t>Online Auction Fraud. 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Online Retail Fraud.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5DB1DAE0-A5F9-451B-A018-F7A87B95012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Computer Crime Laws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No Electronic Theft 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Passed in 1997, this law outlaws the willful infringement of copyright material worth over $1,000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Economic Espionage 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Outlaws stealing trade secrets in any way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Cyberbullying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Used to be prosecuted using other statutes; now a specific crime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Cyber Crime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Cyber Theft.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Identity Theft. </a:t>
            </a:r>
          </a:p>
          <a:p>
            <a:pPr lvl="2">
              <a:lnSpc>
                <a:spcPct val="110000"/>
              </a:lnSpc>
            </a:pPr>
            <a:r>
              <a:rPr lang="en-US" sz="3400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United States v. Oliver (2011).  </a:t>
            </a:r>
            <a:r>
              <a:rPr lang="en-US" dirty="0"/>
              <a:t>Why were the searches at the girlfriend’s home legal?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Phishing.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Vishing.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Cyber Crime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Cyber Theft.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Vishing.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Employment Fraud.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Credit-Card Crime on the Web.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sz="4400" dirty="0"/>
              <a:t>Ex. Tort Lawsuit and Criminal </a:t>
            </a:r>
            <a:br>
              <a:rPr lang="en-US" sz="4400" dirty="0"/>
            </a:br>
            <a:r>
              <a:rPr lang="en-US" sz="4400" dirty="0"/>
              <a:t>Prosecution for Same Act :pg.171 text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46053"/>
            <a:ext cx="7915275" cy="474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Cyber Crime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dirty="0"/>
              <a:t>Hacking.</a:t>
            </a:r>
          </a:p>
          <a:p>
            <a:pPr lvl="1"/>
            <a:r>
              <a:rPr lang="en-US" sz="3600" dirty="0"/>
              <a:t>Malware and Worms.</a:t>
            </a:r>
          </a:p>
          <a:p>
            <a:pPr lvl="1"/>
            <a:r>
              <a:rPr lang="en-US" sz="3600" dirty="0"/>
              <a:t>New Service-Based Hacking Available at Low Cost. </a:t>
            </a:r>
          </a:p>
          <a:p>
            <a:pPr lvl="1"/>
            <a:r>
              <a:rPr lang="en-US" sz="3600" dirty="0"/>
              <a:t>Cyber Terrorism.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Cyber Crime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dirty="0"/>
              <a:t>Prosecution of Cyber Crime. </a:t>
            </a:r>
          </a:p>
          <a:p>
            <a:pPr lvl="1"/>
            <a:r>
              <a:rPr lang="en-US" dirty="0"/>
              <a:t>“Location” of crime is an issue.</a:t>
            </a:r>
          </a:p>
          <a:p>
            <a:pPr lvl="1"/>
            <a:r>
              <a:rPr lang="en-US" dirty="0"/>
              <a:t>Jurisdiction of courts is an issue.</a:t>
            </a:r>
          </a:p>
          <a:p>
            <a:r>
              <a:rPr lang="en-US" dirty="0"/>
              <a:t>Computer Fraud and Abuse Act.</a:t>
            </a:r>
          </a:p>
          <a:p>
            <a:pPr lvl="1"/>
            <a:r>
              <a:rPr lang="en-US" dirty="0"/>
              <a:t>Person is liable if he accesses a computer online, without authority, to obtain classified, private, or protected information.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8082"/>
            <a:ext cx="8229600" cy="4486549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dirty="0"/>
              <a:t>To be convicted of a crime, a person:</a:t>
            </a:r>
          </a:p>
          <a:p>
            <a:pPr lvl="1"/>
            <a:r>
              <a:rPr lang="en-US" sz="3600" dirty="0"/>
              <a:t>Must commit a criminal act (</a:t>
            </a:r>
            <a:r>
              <a:rPr lang="en-US" sz="3600" i="1" dirty="0"/>
              <a:t>actus reus</a:t>
            </a:r>
            <a:r>
              <a:rPr lang="en-US" sz="3600" dirty="0"/>
              <a:t>).</a:t>
            </a:r>
          </a:p>
          <a:p>
            <a:pPr lvl="1"/>
            <a:r>
              <a:rPr lang="en-US" sz="3600" dirty="0"/>
              <a:t>Additionally often have a second element of the guilty mind (</a:t>
            </a:r>
            <a:r>
              <a:rPr lang="en-US" sz="3600" i="1" dirty="0"/>
              <a:t>mens rea</a:t>
            </a:r>
            <a:r>
              <a:rPr lang="en-US" sz="3600" dirty="0"/>
              <a:t>) during  commission of the guilty act.  </a:t>
            </a:r>
            <a:r>
              <a:rPr lang="en-US" sz="3600" dirty="0">
                <a:sym typeface="Wingdings" pitchFamily="2" charset="2"/>
              </a:rPr>
              <a:t>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2D60C676-ADF8-4413-8CC8-FB152D62A4C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Business Crime Elements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i="1"/>
              <a:t>Actus Reus</a:t>
            </a:r>
            <a:r>
              <a:rPr lang="en-US"/>
              <a:t>—The Act of the Crime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Intent alone is not a crime; the act must be committed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required conduct described for each crime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Sometimes a failure to act may constitute a crime—for example, failure to pay taxes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8082"/>
            <a:ext cx="8382000" cy="4486549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dirty="0"/>
              <a:t>State of Mind.</a:t>
            </a:r>
          </a:p>
          <a:p>
            <a:pPr lvl="1"/>
            <a:r>
              <a:rPr lang="en-US" sz="3600" dirty="0"/>
              <a:t>Required intent (or mental state) is indicated in the applicable statute.</a:t>
            </a:r>
          </a:p>
          <a:p>
            <a:pPr lvl="1"/>
            <a:r>
              <a:rPr lang="en-US" sz="3600" dirty="0"/>
              <a:t>Criminal Negligence or Recklessness (unjustified, substantial  and foreseeable risk that results in harm).  </a:t>
            </a:r>
            <a:r>
              <a:rPr lang="en-US" sz="3600" dirty="0">
                <a:sym typeface="Wingdings" pitchFamily="2" charset="2"/>
              </a:rPr>
              <a:t>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8-</a:t>
            </a:r>
            <a:fld id="{C03A06CD-35DE-4BF9-8C28-2761543CE5D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Business Crime Elements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525963"/>
          </a:xfrm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/>
            <a:r>
              <a:rPr lang="en-US"/>
              <a:t>Criminal Intent—Scienter or </a:t>
            </a:r>
            <a:r>
              <a:rPr lang="en-US" i="1"/>
              <a:t>Mens Rea</a:t>
            </a:r>
            <a:endParaRPr lang="en-US"/>
          </a:p>
          <a:p>
            <a:pPr lvl="1" eaLnBrk="1" hangingPunct="1"/>
            <a:r>
              <a:rPr lang="en-US"/>
              <a:t>State of mind required to commit a crime</a:t>
            </a:r>
          </a:p>
          <a:p>
            <a:pPr lvl="1" eaLnBrk="1" hangingPunct="1"/>
            <a:r>
              <a:rPr lang="en-US"/>
              <a:t>For corporations—prove intention on behalf of directors</a:t>
            </a:r>
          </a:p>
          <a:p>
            <a:pPr lvl="2" eaLnBrk="1" hangingPunct="1"/>
            <a:r>
              <a:rPr lang="en-US"/>
              <a:t>To prosecute, must show individual intent</a:t>
            </a:r>
          </a:p>
          <a:p>
            <a:pPr lvl="2" eaLnBrk="1" hangingPunct="1"/>
            <a:r>
              <a:rPr lang="en-US"/>
              <a:t>Can establish by showing their knowledge of actions and failure to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Criminal Liability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8082"/>
            <a:ext cx="8382000" cy="4486549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dirty="0"/>
              <a:t>State of Mind: Strict Liability and               Overcriminalization. </a:t>
            </a:r>
            <a:endParaRPr lang="en-US" sz="3200" dirty="0"/>
          </a:p>
          <a:p>
            <a:pPr lvl="1"/>
            <a:r>
              <a:rPr lang="en-US" sz="3200" dirty="0"/>
              <a:t>Federal code lists over 4,000 criminal offenses, many do not list a “mental state” for conviction.</a:t>
            </a:r>
          </a:p>
          <a:p>
            <a:pPr lvl="1"/>
            <a:r>
              <a:rPr lang="en-US" sz="3200" dirty="0"/>
              <a:t>Strict liability crimes are found in environmental, drug laws that affect public health, safety, and welfare.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1692</Words>
  <Application>Microsoft Macintosh PowerPoint</Application>
  <PresentationFormat>On-screen Show (4:3)</PresentationFormat>
  <Paragraphs>344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Impact</vt:lpstr>
      <vt:lpstr>Wingdings</vt:lpstr>
      <vt:lpstr>Office Theme</vt:lpstr>
      <vt:lpstr>Civil Law and Criminal Law</vt:lpstr>
      <vt:lpstr> Key Differences</vt:lpstr>
      <vt:lpstr>Civil Law and Criminal Law</vt:lpstr>
      <vt:lpstr>Ex. Tort Lawsuit and Criminal  Prosecution for Same Act :pg.171 text</vt:lpstr>
      <vt:lpstr>Criminal Liability</vt:lpstr>
      <vt:lpstr>Business Crime Elements</vt:lpstr>
      <vt:lpstr>Criminal Liability</vt:lpstr>
      <vt:lpstr>Business Crime Elements</vt:lpstr>
      <vt:lpstr>Criminal Liability</vt:lpstr>
      <vt:lpstr>What is Business Crime?</vt:lpstr>
      <vt:lpstr>What is Business Crime?</vt:lpstr>
      <vt:lpstr>Criminal Liability</vt:lpstr>
      <vt:lpstr>Criminal Liability</vt:lpstr>
      <vt:lpstr>Criminal Liability</vt:lpstr>
      <vt:lpstr>Liability for Crimes</vt:lpstr>
      <vt:lpstr>Penalties for Business Crime</vt:lpstr>
      <vt:lpstr>Penalties for Business Crime</vt:lpstr>
      <vt:lpstr>Types of Crimes</vt:lpstr>
      <vt:lpstr>Types of Crimes</vt:lpstr>
      <vt:lpstr>Types of Crimes</vt:lpstr>
      <vt:lpstr>Types of Crime</vt:lpstr>
      <vt:lpstr>Types of Crimes</vt:lpstr>
      <vt:lpstr>Defenses to Criminal Liability</vt:lpstr>
      <vt:lpstr>Defenses to Criminal Liability</vt:lpstr>
      <vt:lpstr>Defenses to Criminal Liability</vt:lpstr>
      <vt:lpstr>Defenses to Criminal Liability</vt:lpstr>
      <vt:lpstr>Constitutional Safeguards and Criminal Procedures</vt:lpstr>
      <vt:lpstr>Constitutional Safeguards and Criminal Procedures</vt:lpstr>
      <vt:lpstr>Constitutional Safeguards and Criminal Procedures</vt:lpstr>
      <vt:lpstr>Procedural Rights</vt:lpstr>
      <vt:lpstr>Constitutional Safeguards and Criminal Procedures</vt:lpstr>
      <vt:lpstr>Procedural Rights</vt:lpstr>
      <vt:lpstr>Procedural Rights</vt:lpstr>
      <vt:lpstr>Criminal  Process</vt:lpstr>
      <vt:lpstr>Criminal Process</vt:lpstr>
      <vt:lpstr>Cyber Crime</vt:lpstr>
      <vt:lpstr>Computer Crime Laws</vt:lpstr>
      <vt:lpstr>Cyber Crime</vt:lpstr>
      <vt:lpstr>Cyber Crime</vt:lpstr>
      <vt:lpstr>Cyber Crime</vt:lpstr>
      <vt:lpstr>Cyber 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Zavaleta</dc:creator>
  <cp:lastModifiedBy>Spurling, Mark</cp:lastModifiedBy>
  <cp:revision>212</cp:revision>
  <dcterms:created xsi:type="dcterms:W3CDTF">2012-10-11T00:04:32Z</dcterms:created>
  <dcterms:modified xsi:type="dcterms:W3CDTF">2019-02-27T00:14:20Z</dcterms:modified>
</cp:coreProperties>
</file>