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63" r:id="rId3"/>
    <p:sldId id="264" r:id="rId4"/>
    <p:sldId id="265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6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7" r:id="rId22"/>
    <p:sldId id="278" r:id="rId23"/>
    <p:sldId id="279" r:id="rId24"/>
    <p:sldId id="290" r:id="rId25"/>
    <p:sldId id="280" r:id="rId26"/>
    <p:sldId id="291" r:id="rId27"/>
    <p:sldId id="281" r:id="rId28"/>
    <p:sldId id="292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2" r:id="rId47"/>
    <p:sldId id="313" r:id="rId48"/>
    <p:sldId id="318" r:id="rId49"/>
    <p:sldId id="314" r:id="rId50"/>
    <p:sldId id="316" r:id="rId51"/>
    <p:sldId id="317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928"/>
    <p:restoredTop sz="90978"/>
  </p:normalViewPr>
  <p:slideViewPr>
    <p:cSldViewPr>
      <p:cViewPr varScale="1">
        <p:scale>
          <a:sx n="113" d="100"/>
          <a:sy n="113" d="100"/>
        </p:scale>
        <p:origin x="176" y="200"/>
      </p:cViewPr>
      <p:guideLst>
        <p:guide orient="horz" pos="28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9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54DB1BB-0A7A-4346-88C5-F55117B0CB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8553609-C24D-C246-8B83-B81BFBA4D8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6A4A612-EA37-7E4E-86DB-FFF8BB74EDBB}" type="datetime1">
              <a:rPr lang="en-US" altLang="en-US"/>
              <a:pPr>
                <a:defRPr/>
              </a:pPr>
              <a:t>5/21/20</a:t>
            </a:fld>
            <a:endParaRPr lang="en-US" altLang="en-US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094FC5C2-BAD6-E744-827C-66149541F6C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4392E3F9-5B3F-F34B-8133-B4D5100640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9E361E-1F9E-474F-AB49-68F29B6440E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6CAD21B-0E07-564A-BA7D-936951E94D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6DF8D4C-3058-1746-A9B5-795F857D3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F0EA2A4-264C-D84D-A77E-9FBB4D8880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28F06A6-4FD0-5445-8E73-B25E2FA6EC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C1348AE1-FE4D-2843-859C-EAD93A614B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72D1848-2072-3E49-B389-174175A0CA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59166A1-B2AF-8B46-A16B-8AA82C875F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0BDE2FB5-E584-CB40-9682-E0FCAC1AFC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D6FB96A-FE0B-7C40-B8FF-8E3A8A935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CB954886-4BDD-2D4A-B43B-E94BCF7E0E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76C1DB4-9AD1-D54A-9CDD-17DB90600DBC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898CDC8-E3E4-2A4F-A4AA-6452EF013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671838B-7875-2144-9388-3DA38887C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C61B0896-06C5-1F42-A39B-73A56376AF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DBE3A8-2A83-C64C-80BD-3B98EF6313A5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5B726B4-11DD-C743-898A-BF8B189DEA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6D6672B-924F-6844-8413-040945D63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E831CB0C-A585-C742-ACCA-54882038BE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ED1B8DE-99EC-E14C-AF3C-352BAA70DE46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E32C537-FA85-4A4E-9B0A-7875DE03DE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B5A9EE4-BF03-7B40-8150-823E89E68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236F3AB5-59FA-334E-BD1D-A63E4A5D24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EBD304-18B6-3945-9BB7-AB193F141408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FE034880-01F0-6244-BBB1-C3056DE81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DF70BBD-B60B-7D4E-A25B-01CFAA4C7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76504D08-08D5-5048-91BD-F09EB036DD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76FB95-A91F-1448-996D-A724E3D299AC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53C6E32-92CF-F64B-85E1-E7E20F6EE7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9E51A68-4E15-4A45-B5B2-777326020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BCABC2D5-332D-E643-8C74-71F08BC790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A950D3-8108-5B4D-8A0C-21109B2E0EA3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6A5040A1-E14E-0249-B334-6B32C1276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90026EF-D2E7-6443-889E-74B3AFBA9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FE7C3BD1-5491-2945-895D-7FAACB059C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1C7EC5-2B93-D64A-9CD0-B8494351371E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F5FF049-21C4-9D47-987B-A9148C3C91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0929054-0050-7D4C-B103-2A54B4B13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DCD6B918-6B4B-5A40-B1C6-B07FD88535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716AE78-1E6B-F045-BFA7-77A6B57096A5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99CAC23F-C844-414B-B84A-E1DB168962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2B8F879-2A56-6841-B2C0-F46FFDFF7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3C67EC8F-2C22-CC40-B766-7D1933693E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F9EE507-2822-3643-9629-2FA05AF31210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92F26979-47B1-6343-A47E-D4A2BA9356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AF39CE0-1107-BB49-A7E4-F93E7679D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B2B28D5A-CCA0-5F48-8E6B-BC930819E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426FD49-66A5-4D41-950B-6EF22F02FC19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4DAED1E8-3A1A-3341-8849-50AD18E7C4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EBEBED6-631D-1F4C-8F8F-C7DE53B49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5470F317-8039-5340-841B-7EC0FD884F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70CEE9-A9D4-6B40-8C57-1D42EF045FE7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AFFAC5C7-04BF-2B4C-8AD6-5C7F24342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E11162D-E586-7F49-8129-A8D416CFC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9F70BFCD-3D52-8B45-977A-8CFE8D93EB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94889C2-EC1C-C442-B67C-8B0441C74C41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9BDA212B-F3B6-6540-A964-5F23B9CC28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297EB93-1048-CB4B-8993-F14EB265E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AD681230-0561-AE4A-8E64-C138F1DBC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CF7C3ED-8DD1-4040-8BDA-4EEA436FECBA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F40BC4C3-0B33-624F-86D5-E14BAF13BB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3B46CD0-7B49-C943-805C-3B0AB60DC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CF04AD04-6DFD-E742-9F1A-E2B34ECCA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54DA9D7-8FFA-424E-A512-C5A769D3B6E9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1D5FDD8C-BBEF-D040-BB63-0CC001D40E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DC2B913-EDC1-D44F-A038-C54E67459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8BC3229F-775E-394C-875F-507F572076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98ADF07-E9CE-7740-9394-04263D8586C2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469490D-1C38-B945-8D14-265F24BB87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FCC2437-8C50-DF49-8451-137C586CF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10FB011F-785B-D344-887F-4AD101BA0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E5FABFB4-1CDF-A548-A02D-F32BBF824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B44F0486-954F-2C49-8693-409439327A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63E2B5-E136-984A-89BB-2BBBB056BECA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6634E994-D75C-2248-987D-771443376D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C9EECB4-542E-C44C-9C79-A5850CC53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93D6CE9D-11C2-664A-BA57-B2368C58CF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D9715A22-BA43-F04E-9811-D20BF4B7A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E88725-52AA-9847-80EA-EA77252DC4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DBFE65-4AB0-4149-A640-9B371018C503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11422FC6-55C1-E447-9D88-56B2E70B65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861A80A-CB4B-0543-8767-2A0DC8BDD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59C4F2D3-F8E7-AB4E-A291-8021771F32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B0AE2DDA-250B-BE4D-88D5-8D186F7E3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>
            <a:extLst>
              <a:ext uri="{FF2B5EF4-FFF2-40B4-BE49-F238E27FC236}">
                <a16:creationId xmlns:a16="http://schemas.microsoft.com/office/drawing/2014/main" id="{AC0F2324-AF9E-2241-8A7C-7E73ED625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0" name="Notes Placeholder 2">
            <a:extLst>
              <a:ext uri="{FF2B5EF4-FFF2-40B4-BE49-F238E27FC236}">
                <a16:creationId xmlns:a16="http://schemas.microsoft.com/office/drawing/2014/main" id="{A5A30743-717E-6F43-AFEE-A7100A2FB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6832128E-0A77-4244-B58E-A537972DD6E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3D651B5-0262-334F-A16D-4C05053D74C7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B0E9972F-8CBC-F648-8F49-38B10DAF2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3DDCFC6-1487-D043-8ECA-54E9CC38A2DB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F730D7C-22AF-6E4F-84E3-254CACA947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F0BDA45-53A5-664D-A227-F7D7BC6E6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4E4F3EEE-A973-B544-8D7C-2684BDCE0DD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23D87CB-799E-974E-B902-C7FC9E8D0766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1A6ED5B3-AA57-634B-8F9D-3B1AA2DCFD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0F65C566-588A-494B-A76E-6AA8F90ED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50" tIns="44975" rIns="89950" bIns="44975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FC0E4B8D-2288-9D42-8B69-C1908103D75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680DF93-EF51-924A-AF00-CC54039B2129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306C1374-1507-324E-9FDD-81A9AC6811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33753FF1-359A-9D40-B0BC-524A9D904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50" tIns="44975" rIns="89950" bIns="44975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DA1DCC4-316A-5740-9D73-477ED2BBAE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52C76B5-16B4-D644-92AC-99C90EED1BFC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9D39F0E2-6AEE-1B4B-A930-6412507CC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8BE6F11-CB9F-3647-97AA-FE30E48CE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8A4F5AB5-9B2C-6847-A480-2061DF8DD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933514BD-4A9A-FA4B-9353-8783A30A6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2008A83E-DDD4-6E43-A6A5-706D1A6146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noFill/>
          <a:ln cap="flat"/>
        </p:spPr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id="{1B4DD265-2D5A-A04C-B193-EA190431A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2408D12C-9E78-0B4A-AE8E-E60B8040028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6A75BFB-C320-6C49-98B0-3FDF262DE8F5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B11B609-136A-D44A-8F71-388DDC045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2490607-6BF8-7E46-B8FA-F2C3DA4C1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774671D6-0D31-8A46-A6C9-F3AF4AB80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AC185CC0-0CA4-0E4C-83DB-3587352E5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D8544FA6-691B-3442-86DB-CA26F53DA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noFill/>
          <a:ln cap="flat"/>
        </p:spPr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A2EADE19-C3DB-7346-9147-A49B9B3E7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97A57191-25D3-B144-8F22-8E6A6137901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FEF2768-07E7-3745-B0F0-7BF0B200C882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A1B6C93C-E938-F84B-8FBF-1B176B35B4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A9C0106-0794-4B4F-B509-7358DDCC2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50" tIns="44975" rIns="89950" bIns="44975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FC40F378-9512-5741-81D2-9F88FDB87B4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7571C9D-E637-1F45-95E3-59181028E924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5B10C13B-9899-094D-9577-1557D1788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BB4A5CD-9E3F-6045-8687-DF8F68127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50" tIns="44975" rIns="89950" bIns="44975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BD764F1F-DAA0-4649-AA25-E77A91FF591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6AF7FB7-FF62-064B-9FC8-E956E720A6F8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DCA2A0DB-5063-7142-B1E2-C23FCD906E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B7C0830-D6F9-AD45-B1B8-92ED7D5CC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50" tIns="44975" rIns="89950" bIns="44975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425E426B-4F05-7F42-89A8-F9A9667DDA7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2278DB0-DAE7-FF4F-B28E-BBE6DBAFE41C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1370E218-2577-384A-9BA0-8F384BB131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8E933318-C5BC-AD46-98E4-7DE7A09D8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50" tIns="44975" rIns="89950" bIns="44975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54A508D4-FE03-284B-9EE6-83561D49ADC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3608318-627D-1C44-AF25-9564F52A1C29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2C0E299E-8F9F-DD4E-8FE8-7F55ED05C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9CE87A3E-1C23-2140-B35D-A2A41DF0F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50" tIns="44975" rIns="89950" bIns="44975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F733AE7E-63F4-8947-94BF-69A39CA8DEF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975BD1B-7A83-9E4C-98F8-EF407B18EF8F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38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934D046E-9CD4-C54C-8071-ED638E3EDF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9702E389-3771-C847-9008-0EDD5D48C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50" tIns="44975" rIns="89950" bIns="44975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EA44B409-2CC5-F140-A5AB-C998AE1E77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9DD73C-E53F-C749-82D9-8F707F421C4A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3CD614A-88FF-814E-A63F-D9A43754D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46DB323-4452-074A-A9C2-72662D34A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F1B3A532-3A62-7F49-AF5F-5D784FC7995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2EC48B9-A91F-CE41-A08D-1E2D14BB6126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39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96865583-AD5D-4C4B-8DB8-96A787C669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81D43AC-CFD8-2347-AE2B-7DF62F8B9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50" tIns="44975" rIns="89950" bIns="44975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>
            <a:extLst>
              <a:ext uri="{FF2B5EF4-FFF2-40B4-BE49-F238E27FC236}">
                <a16:creationId xmlns:a16="http://schemas.microsoft.com/office/drawing/2014/main" id="{10BEF5E7-5544-2746-BC6C-B9B28537BBC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B0AAB76-B5D5-3844-8DD7-513C8F5D45F8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6DB7D9A5-065E-4D44-A76E-98707DD75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F5715E2E-3D80-DE4D-A74E-693FC4CD9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50" tIns="44975" rIns="89950" bIns="44975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>
            <a:extLst>
              <a:ext uri="{FF2B5EF4-FFF2-40B4-BE49-F238E27FC236}">
                <a16:creationId xmlns:a16="http://schemas.microsoft.com/office/drawing/2014/main" id="{CC8156D7-CC81-A840-BDB4-04FE4077265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66AA00C-A533-3F40-9C87-3F0F867F55FE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995E3176-01BF-8146-B995-38B3FFD4E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F8E98A7C-5510-E64B-A4C1-EC8FF0F92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50" tIns="44975" rIns="89950" bIns="44975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3CA3C76D-E948-B541-86F6-4B936617A2C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3B350B6-AD7D-0148-A659-E9FF50F681AE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391D0002-C5A5-984E-9437-78F0CD66AD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9A822742-E9D6-B04D-812E-22184D87B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>
            <a:extLst>
              <a:ext uri="{FF2B5EF4-FFF2-40B4-BE49-F238E27FC236}">
                <a16:creationId xmlns:a16="http://schemas.microsoft.com/office/drawing/2014/main" id="{DDC649E6-70C5-AF4D-8173-B3904E4108D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30BF2B8-6C67-D04F-BE07-13C1E588D377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96594D8C-C228-6345-84FB-23D92F057F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82F6C30D-79D1-9D41-9DFA-DA59A0274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69366BE7-4CBE-A848-8611-62D29918EC0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7A8FEAC-E7D2-B94B-B0B6-845EF236DD8C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6A7BDFF-02B9-E142-AE65-6F5F43F15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7F59461-03E8-3F4A-8709-DE3C609E1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42298A63-EEAD-394F-B29D-07B631FE0B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9D33ED-BE2E-B149-BF6E-8247E76192AF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FB3B2A92-DF81-9A4D-8749-51999E4EA7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E4C6779F-6BF8-6040-A5E1-1998E065C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>
            <a:extLst>
              <a:ext uri="{FF2B5EF4-FFF2-40B4-BE49-F238E27FC236}">
                <a16:creationId xmlns:a16="http://schemas.microsoft.com/office/drawing/2014/main" id="{DF70AC58-6B34-2041-A1C9-1BDA29EF7DA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93508A4-1961-8C4B-BF9D-EA18A9E3E235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18BB68BE-77CB-E14F-9584-1383220233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75DEAD3-BB5E-1547-90FF-2A9A885F2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>
            <a:extLst>
              <a:ext uri="{FF2B5EF4-FFF2-40B4-BE49-F238E27FC236}">
                <a16:creationId xmlns:a16="http://schemas.microsoft.com/office/drawing/2014/main" id="{6AD1539D-425D-DB48-9597-8A687CACBD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F8BA82-6B0C-1744-B933-FB4E7715A320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9786421D-0A32-994B-B63A-F3036832D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04E10553-1150-8C43-A74F-474371110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>
            <a:extLst>
              <a:ext uri="{FF2B5EF4-FFF2-40B4-BE49-F238E27FC236}">
                <a16:creationId xmlns:a16="http://schemas.microsoft.com/office/drawing/2014/main" id="{FE8509D2-6AD5-B84B-83A8-0BC02AF91B9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D49DD8-102D-D34C-B019-994EEDFB1F56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68496079-E678-184E-A5B1-C5B6E0C44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D715D14C-50E0-EC4D-AC91-DEF2964F0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C1F97666-0A64-724E-87BD-5D6D7B5BB5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A289267-295F-ED41-8185-088256EA979C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FB6AAAE0-7580-554C-B0DD-E853EAB50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640622B-6D95-4E48-8653-5E224B753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>
            <a:extLst>
              <a:ext uri="{FF2B5EF4-FFF2-40B4-BE49-F238E27FC236}">
                <a16:creationId xmlns:a16="http://schemas.microsoft.com/office/drawing/2014/main" id="{8F7CDB2A-11C9-E043-98DF-2E85464B35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C73194-8C27-204F-BA45-F751FB9C25B3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B88B3648-DAC5-4942-A05D-4984A63BF9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C32926EA-C991-584B-80EB-ABAB9641F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>
            <a:extLst>
              <a:ext uri="{FF2B5EF4-FFF2-40B4-BE49-F238E27FC236}">
                <a16:creationId xmlns:a16="http://schemas.microsoft.com/office/drawing/2014/main" id="{70FAEAF0-5211-264E-988D-3C4C24569CF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BD9673-F0E9-8649-B610-C5DDBB267DD7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50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517E8FBD-51D4-1A4C-A61E-BC62B6C4AC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EB9A426-8DE4-AF49-B5E0-D03F91ED1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ECD7B109-4D50-E643-A552-F5E5907BD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EA90BBC-71E5-4848-8B1E-7D7DFF992A98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91E6A4C-6EE5-7243-8F1B-237EE1846B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28CBEF5-A2F7-E845-BB6D-89BE84465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8A0D6D54-9358-0E4C-B1B0-E9937D4E73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A898A92-E080-9F47-9E83-ED56B3DC0E54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C28B97B7-D4BD-2B42-B99F-05C8CDEEA8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B4DD26C-4D07-6D47-B12B-7BA01A42E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054336BD-EDA5-2B4F-9F99-A16CC7CCFB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6ABDA46-F3CC-9F4B-B355-0F68F68BD903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59CAD4DE-2179-9C4D-9162-999231B7D8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F315635-5CA3-864C-9891-8A8EC0914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C7FA516A-ED49-1146-A58D-BC23381C49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4B41CCB-D737-0B46-8DD9-9026C0C7FE60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896BEB0-4089-F844-82D6-0B7179C6FA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4228B25-0C95-C347-9BA0-EF8551B5F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069A5BB-3DA9-CE4F-A0B5-D063B9C8E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588B3528-47CB-FC46-8CDB-C8BBC183D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46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35797E-0420-B448-BF62-12095F5276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3BF7D4AB-122F-8348-8106-60F78731F0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89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74638"/>
            <a:ext cx="20193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59055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8225CCB-28A5-D541-A21F-014B2A84B0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6AB3DAFF-1075-404D-B271-C5C6D8CBAA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24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92B0411-047B-8547-B884-CC667025FE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B9A978F1-52B7-2C49-95DC-ED8934F457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71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C046A71-3452-7743-9032-6C8815D146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DF14468F-F2AF-F84A-B01A-E6C136971D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32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0A4A4C-A990-1A44-9A1A-01CBCC500F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0F344BD7-EC94-074F-89EB-37C0BC14F8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67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5F345-706E-F04D-928E-7BAB13C294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CFCFE843-E8E8-FB4A-870C-0C5A27EC34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06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6892212-41C6-314B-ADBB-4C626A9261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87C856F3-9789-D84E-91FC-833669DFE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99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DA70153-4615-264F-914B-AD5C8C29A3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E6687E66-210A-9D45-9DC7-83455EBA74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33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76BB40-4335-2946-9E22-1B27983720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4A629960-C79E-B745-A599-76997D04EE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71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1632EDE-5297-1A44-A5FB-C82E7078F0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6765E2A4-F9C4-E441-8F3B-F0AA98C280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95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5A609E14-F0C6-574D-BB33-EA9F828832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9325" y="0"/>
            <a:ext cx="81946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30D13C7-CB72-FD40-9D51-6115E0A79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620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9E8E8C-4506-974A-B9B4-A8CC89E37A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3-</a:t>
            </a:r>
            <a:fld id="{E8D76CFF-C8DE-DE41-9EEE-C0D0D2479CF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D148E12E-E56D-C249-9AA5-CDC8B927A2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8400" y="6353175"/>
            <a:ext cx="2895600" cy="50165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1"/>
              </a:buClr>
              <a:buSzPct val="75000"/>
              <a:buFont typeface="Marlett" pitchFamily="2" charset="2"/>
              <a:buNone/>
              <a:defRPr/>
            </a:pPr>
            <a:r>
              <a:rPr lang="en-US" altLang="en-US" sz="900">
                <a:solidFill>
                  <a:schemeClr val="bg1"/>
                </a:solidFill>
              </a:rPr>
              <a:t>©2012 Cengage Learning.  All Rights Reserved.  May not be scanned, copied or duplicated, or posted to a publicly accessible website, in whole or in part.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15356DE-D43C-D549-B8EF-14B438E81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8077200" cy="1143000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31" name="Picture 9" descr="C:\Users\Kris\AppData\Local\Microsoft\Windows\Temporary Internet Files\Content.IE5\CSSZ9PX8\Jennings_slice.jpg">
            <a:extLst>
              <a:ext uri="{FF2B5EF4-FFF2-40B4-BE49-F238E27FC236}">
                <a16:creationId xmlns:a16="http://schemas.microsoft.com/office/drawing/2014/main" id="{60BEDCBA-B84C-B242-BF0F-E984E80C30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bg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iller%20ch%203%20ppt.ppt#336,24,Following%20a%20State%20Court%20Cas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r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jamsadr.com/" TargetMode="External"/><Relationship Id="rId4" Type="http://schemas.openxmlformats.org/officeDocument/2006/relationships/hyperlink" Target="http://www.bbb.or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ersettle.com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B3D3DADF-8E63-9A47-94E1-67633EECF0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52600" y="1981200"/>
            <a:ext cx="5638800" cy="1676400"/>
          </a:xfrm>
        </p:spPr>
        <p:txBody>
          <a:bodyPr/>
          <a:lstStyle/>
          <a:p>
            <a:pPr eaLnBrk="1" hangingPunct="1"/>
            <a:r>
              <a:rPr lang="en-US" altLang="en-US" sz="4800" b="1"/>
              <a:t>Chapter 3 </a:t>
            </a:r>
            <a:br>
              <a:rPr lang="en-US" altLang="en-US" sz="4800" b="1"/>
            </a:br>
            <a:r>
              <a:rPr lang="en-US" altLang="en-US" sz="4800" b="1"/>
              <a:t>The Judicial System</a:t>
            </a:r>
          </a:p>
        </p:txBody>
      </p:sp>
      <p:sp>
        <p:nvSpPr>
          <p:cNvPr id="15362" name="Rectangle 7">
            <a:extLst>
              <a:ext uri="{FF2B5EF4-FFF2-40B4-BE49-F238E27FC236}">
                <a16:creationId xmlns:a16="http://schemas.microsoft.com/office/drawing/2014/main" id="{F188155B-CB3B-FC48-ADB3-3FF16622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8">
            <a:extLst>
              <a:ext uri="{FF2B5EF4-FFF2-40B4-BE49-F238E27FC236}">
                <a16:creationId xmlns:a16="http://schemas.microsoft.com/office/drawing/2014/main" id="{BB639A94-D10F-1747-891A-0C4BD9F67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>
            <a:extLst>
              <a:ext uri="{FF2B5EF4-FFF2-40B4-BE49-F238E27FC236}">
                <a16:creationId xmlns:a16="http://schemas.microsoft.com/office/drawing/2014/main" id="{53EA4DB0-F233-194A-822F-D20EABF8C1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80882D54-AAA8-D040-B7DB-688747A6B0B1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2400"/>
          </a:p>
        </p:txBody>
      </p:sp>
      <p:sp>
        <p:nvSpPr>
          <p:cNvPr id="251906" name="Rectangle 2">
            <a:extLst>
              <a:ext uri="{FF2B5EF4-FFF2-40B4-BE49-F238E27FC236}">
                <a16:creationId xmlns:a16="http://schemas.microsoft.com/office/drawing/2014/main" id="{EB3C28EB-E311-214A-8497-4CC2F4447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/>
              <a:t>Process of Judicial Review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Judicial review and case precedent—the doctrine of </a:t>
            </a:r>
            <a:r>
              <a:rPr lang="en-US" altLang="en-US" i="1">
                <a:solidFill>
                  <a:srgbClr val="FFFF66"/>
                </a:solidFill>
                <a:ea typeface="ＭＳ Ｐゴシック" panose="020B0600070205080204" pitchFamily="34" charset="-128"/>
              </a:rPr>
              <a:t>stare decisis</a:t>
            </a:r>
            <a:endParaRPr lang="en-US" altLang="en-US">
              <a:solidFill>
                <a:srgbClr val="FFFF66"/>
              </a:solidFill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Courts will follow previous decisions for consistency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Previous decisions are called precedent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B67DA56D-064B-A34E-8EF2-E1D7C64BA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DDA4B425-D00B-DF40-B162-51CE5545F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1909" name="Rectangle 5">
            <a:extLst>
              <a:ext uri="{FF2B5EF4-FFF2-40B4-BE49-F238E27FC236}">
                <a16:creationId xmlns:a16="http://schemas.microsoft.com/office/drawing/2014/main" id="{54C706FA-320B-E347-A291-8B8DFD69A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1534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5000">
                <a:ea typeface="+mj-ea"/>
              </a:rPr>
              <a:t>How Courts Make Decisions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1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1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>
            <a:extLst>
              <a:ext uri="{FF2B5EF4-FFF2-40B4-BE49-F238E27FC236}">
                <a16:creationId xmlns:a16="http://schemas.microsoft.com/office/drawing/2014/main" id="{2785E98C-4C23-CB42-A511-784DDA2AA8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4628C6A9-E0CD-F446-A76B-217539F0F25B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2400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C86837A6-F82D-AB46-8AFD-B91D01984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72400" cy="4343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/>
              <a:t>Process of Judicial Review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Exceptions to </a:t>
            </a:r>
            <a:r>
              <a:rPr lang="en-US" altLang="en-US" sz="2800" i="1">
                <a:ea typeface="ＭＳ Ｐゴシック" panose="020B0600070205080204" pitchFamily="34" charset="-128"/>
              </a:rPr>
              <a:t>stare decisis</a:t>
            </a:r>
            <a:r>
              <a:rPr lang="en-US" altLang="en-US" sz="2800">
                <a:ea typeface="ＭＳ Ｐゴシック" panose="020B0600070205080204" pitchFamily="34" charset="-128"/>
              </a:rPr>
              <a:t>—when precedent may not be followed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Cases are factually distinguishable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Precedent is from another jurisdiction or lower court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Technology changes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Sociological, moral, or economic changes</a:t>
            </a:r>
          </a:p>
          <a:p>
            <a:pPr lvl="1" eaLnBrk="1" hangingPunct="1">
              <a:buFontTx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8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5AADDF3C-8A31-FE47-BA9F-10FADC2AF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3A147852-4D51-4743-9749-FA06485C6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BDD4E0B-A167-7847-9A28-F98E65DD3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5000">
                <a:ea typeface="+mj-ea"/>
              </a:rPr>
              <a:t>How Courts Make Decisions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3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3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>
            <a:extLst>
              <a:ext uri="{FF2B5EF4-FFF2-40B4-BE49-F238E27FC236}">
                <a16:creationId xmlns:a16="http://schemas.microsoft.com/office/drawing/2014/main" id="{56FCEA5B-8224-E943-96D0-A4D8FFD1F5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7FD806B8-CF29-754D-9E41-E2E582B04D72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2400"/>
          </a:p>
        </p:txBody>
      </p:sp>
      <p:sp>
        <p:nvSpPr>
          <p:cNvPr id="262146" name="Rectangle 2">
            <a:extLst>
              <a:ext uri="{FF2B5EF4-FFF2-40B4-BE49-F238E27FC236}">
                <a16:creationId xmlns:a16="http://schemas.microsoft.com/office/drawing/2014/main" id="{BB11E14B-1A77-8548-AB1C-FF2F120A4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620000" cy="4525963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3200"/>
              <a:t>Name Changes for Parties on Appeal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Appellant or Petitioner: Party appealing the lower court’s decision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Appellee or Respondent: Party who won below and is not appealing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A4017ED1-0987-9142-8319-E63B692D9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146E6A57-0449-E049-A20E-078189828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2149" name="Rectangle 5">
            <a:extLst>
              <a:ext uri="{FF2B5EF4-FFF2-40B4-BE49-F238E27FC236}">
                <a16:creationId xmlns:a16="http://schemas.microsoft.com/office/drawing/2014/main" id="{08A5C980-DF0E-3747-9D41-B2A2CE072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700" dirty="0">
                <a:ea typeface="+mj-ea"/>
              </a:rPr>
              <a:t>Parties in the Judicial System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2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6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5">
            <a:extLst>
              <a:ext uri="{FF2B5EF4-FFF2-40B4-BE49-F238E27FC236}">
                <a16:creationId xmlns:a16="http://schemas.microsoft.com/office/drawing/2014/main" id="{5FF4B507-FBEC-3F4A-81A5-1D38C9B1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38" name="Rectangle 6">
            <a:extLst>
              <a:ext uri="{FF2B5EF4-FFF2-40B4-BE49-F238E27FC236}">
                <a16:creationId xmlns:a16="http://schemas.microsoft.com/office/drawing/2014/main" id="{18A4B17F-2FA9-B842-A3E5-46999AF72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Slide Number Placeholder 2">
            <a:extLst>
              <a:ext uri="{FF2B5EF4-FFF2-40B4-BE49-F238E27FC236}">
                <a16:creationId xmlns:a16="http://schemas.microsoft.com/office/drawing/2014/main" id="{1450A189-CE97-F74A-8E67-D990512472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244B3A6F-0255-3B46-9A8A-ED3A4C175684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2400"/>
          </a:p>
        </p:txBody>
      </p:sp>
      <p:graphicFrame>
        <p:nvGraphicFramePr>
          <p:cNvPr id="1026" name="Object 3">
            <a:hlinkClick r:id="" action="ppaction://ole?verb=0"/>
            <a:extLst>
              <a:ext uri="{FF2B5EF4-FFF2-40B4-BE49-F238E27FC236}">
                <a16:creationId xmlns:a16="http://schemas.microsoft.com/office/drawing/2014/main" id="{F4449C15-BBE5-6542-8C29-4EFABD37E4E4}"/>
              </a:ext>
            </a:extLst>
          </p:cNvPr>
          <p:cNvGraphicFramePr>
            <a:graphicFrameLocks/>
          </p:cNvGraphicFramePr>
          <p:nvPr/>
        </p:nvGraphicFramePr>
        <p:xfrm>
          <a:off x="1524000" y="2209800"/>
          <a:ext cx="6557963" cy="361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Document" r:id="rId4" imgW="5486400" imgH="3022600" progId="Word.Document.8">
                  <p:embed/>
                </p:oleObj>
              </mc:Choice>
              <mc:Fallback>
                <p:oleObj name="Document" r:id="rId4" imgW="5486400" imgH="302260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09800"/>
                        <a:ext cx="6557963" cy="3617913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4" name="Rectangle 4">
            <a:extLst>
              <a:ext uri="{FF2B5EF4-FFF2-40B4-BE49-F238E27FC236}">
                <a16:creationId xmlns:a16="http://schemas.microsoft.com/office/drawing/2014/main" id="{B6D8FBD7-5DD8-A947-A74A-B410A42CE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Federal Court System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5">
            <a:extLst>
              <a:ext uri="{FF2B5EF4-FFF2-40B4-BE49-F238E27FC236}">
                <a16:creationId xmlns:a16="http://schemas.microsoft.com/office/drawing/2014/main" id="{BC61E795-6BB2-2245-9C61-0499FA12D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6" name="Rectangle 6">
            <a:extLst>
              <a:ext uri="{FF2B5EF4-FFF2-40B4-BE49-F238E27FC236}">
                <a16:creationId xmlns:a16="http://schemas.microsoft.com/office/drawing/2014/main" id="{9B0ACCAF-82A8-5C47-B79B-51FD10290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A18F1CD2-6493-7040-ABC6-C96B3C667E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C8F4ED84-EDC3-6D48-B274-34B368B9B4C4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2400"/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C0CF41C5-1AFD-D246-92A3-C8FB71063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/>
              <a:t>Federal District Court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General trial court of the federal system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Subject matter jurisdiction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When U.S. is a party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Federal question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Diversity of citizenship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Citizens 2 or more states, plaintiff seeking $75,000 or greater</a:t>
            </a:r>
          </a:p>
          <a:p>
            <a:pPr eaLnBrk="1" hangingPunct="1"/>
            <a:endParaRPr lang="en-US" altLang="en-US"/>
          </a:p>
        </p:txBody>
      </p:sp>
      <p:sp>
        <p:nvSpPr>
          <p:cNvPr id="268292" name="Rectangle 4">
            <a:extLst>
              <a:ext uri="{FF2B5EF4-FFF2-40B4-BE49-F238E27FC236}">
                <a16:creationId xmlns:a16="http://schemas.microsoft.com/office/drawing/2014/main" id="{176070DF-E8D6-A44C-8C6A-652526D4D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Federal Court System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5">
            <a:extLst>
              <a:ext uri="{FF2B5EF4-FFF2-40B4-BE49-F238E27FC236}">
                <a16:creationId xmlns:a16="http://schemas.microsoft.com/office/drawing/2014/main" id="{E56F43B5-EC77-9345-953D-DFDFBB336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34" name="Rectangle 6">
            <a:extLst>
              <a:ext uri="{FF2B5EF4-FFF2-40B4-BE49-F238E27FC236}">
                <a16:creationId xmlns:a16="http://schemas.microsoft.com/office/drawing/2014/main" id="{63CF0BF2-2242-F740-B7A7-56F17DA5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1B0D6676-F5E9-4347-B55F-A0D1D7A8A7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CC831FA6-2FC3-5644-828A-3545705EB593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2400"/>
          </a:p>
        </p:txBody>
      </p: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AC3769F6-D8D4-EF4C-A60D-FD19048B1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Federal Court System</a:t>
            </a:r>
            <a:r>
              <a:rPr lang="en-US" sz="4800" dirty="0">
                <a:ea typeface="+mj-ea"/>
              </a:rPr>
              <a:t> 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443C0AFB-148E-6640-877B-4A36D57EA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z="3200"/>
              <a:t>Federal District Court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One issue that arises is what law will be applied to the case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Federal courts apply state law, they do not make up a new system of federal common law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There are ninety-seven federal districts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Each state is at least one federal district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Number of districts per state is determined by population and case load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">
            <a:extLst>
              <a:ext uri="{FF2B5EF4-FFF2-40B4-BE49-F238E27FC236}">
                <a16:creationId xmlns:a16="http://schemas.microsoft.com/office/drawing/2014/main" id="{0CE9F1D7-F2E0-0A48-B069-B6DACA90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2" name="Rectangle 6">
            <a:extLst>
              <a:ext uri="{FF2B5EF4-FFF2-40B4-BE49-F238E27FC236}">
                <a16:creationId xmlns:a16="http://schemas.microsoft.com/office/drawing/2014/main" id="{98532676-50AE-6644-AEEC-4846081FC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59183D82-0524-074F-ACCA-A5467BA25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4D9B14D1-D388-FC49-9F94-82C72674EE17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2400"/>
          </a:p>
        </p:txBody>
      </p:sp>
      <p:sp>
        <p:nvSpPr>
          <p:cNvPr id="274434" name="Rectangle 2">
            <a:extLst>
              <a:ext uri="{FF2B5EF4-FFF2-40B4-BE49-F238E27FC236}">
                <a16:creationId xmlns:a16="http://schemas.microsoft.com/office/drawing/2014/main" id="{B037F5A8-B0DA-084A-9B7E-8B3C2512D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Federal Court System</a:t>
            </a:r>
            <a:r>
              <a:rPr lang="en-US" sz="4800" dirty="0">
                <a:ea typeface="+mj-ea"/>
              </a:rPr>
              <a:t> 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794E6F9B-0C4C-E246-9BAB-9DDDF627B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/>
              <a:t>Federal District Court Opinions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Opinions are reported in the Federal Supplement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Cite:  F.Supp. (F.Supp.2d.)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Example:  </a:t>
            </a:r>
            <a:r>
              <a:rPr lang="en-US" altLang="en-US" i="1">
                <a:ea typeface="ＭＳ Ｐゴシック" panose="020B0600070205080204" pitchFamily="34" charset="-128"/>
              </a:rPr>
              <a:t>Gratz v. Bollinger</a:t>
            </a:r>
            <a:r>
              <a:rPr lang="en-US" altLang="en-US">
                <a:ea typeface="ＭＳ Ｐゴシック" panose="020B0600070205080204" pitchFamily="34" charset="-128"/>
              </a:rPr>
              <a:t>, 135 F.Supp.2d 790 (E.D.Mich. 2001)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5">
            <a:extLst>
              <a:ext uri="{FF2B5EF4-FFF2-40B4-BE49-F238E27FC236}">
                <a16:creationId xmlns:a16="http://schemas.microsoft.com/office/drawing/2014/main" id="{035C8DB7-7A19-C34A-A1B0-7E02AF068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0" name="Rectangle 6">
            <a:extLst>
              <a:ext uri="{FF2B5EF4-FFF2-40B4-BE49-F238E27FC236}">
                <a16:creationId xmlns:a16="http://schemas.microsoft.com/office/drawing/2014/main" id="{3D38872C-D9A5-DF46-B284-83879DE6F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88766246-2C01-7A46-AAD0-D8EBC815F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90FFF66B-EE6F-974B-A7A3-1C6BA14606A4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2400"/>
          </a:p>
        </p:txBody>
      </p:sp>
      <p:sp>
        <p:nvSpPr>
          <p:cNvPr id="270338" name="Rectangle 2">
            <a:extLst>
              <a:ext uri="{FF2B5EF4-FFF2-40B4-BE49-F238E27FC236}">
                <a16:creationId xmlns:a16="http://schemas.microsoft.com/office/drawing/2014/main" id="{0BB9CC09-70D6-4049-9BE3-FED48E818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Federal Court System</a:t>
            </a:r>
            <a:r>
              <a:rPr lang="en-US" sz="4800" dirty="0">
                <a:ea typeface="+mj-ea"/>
              </a:rPr>
              <a:t> 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F92B0934-A431-4E47-8C5B-D5D99A0EC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20000" cy="4449763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3200"/>
              <a:t>Specialized Courts—Courts of Limited Original Jurisdiction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Tax court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Bankruptcy court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Claims Court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Judge Advocate General (military courts)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Courts for other agencies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Court of International Trade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5">
            <a:extLst>
              <a:ext uri="{FF2B5EF4-FFF2-40B4-BE49-F238E27FC236}">
                <a16:creationId xmlns:a16="http://schemas.microsoft.com/office/drawing/2014/main" id="{E6175D4E-E0BD-6744-8E08-18C6C4C8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78" name="Rectangle 6">
            <a:extLst>
              <a:ext uri="{FF2B5EF4-FFF2-40B4-BE49-F238E27FC236}">
                <a16:creationId xmlns:a16="http://schemas.microsoft.com/office/drawing/2014/main" id="{5B02DFC6-FE93-5443-93F8-F02526475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BC933781-1559-CE4B-9DBD-6DA7C0403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4177F954-AE81-3F4B-8C19-2BCBD4ABAC69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2400"/>
          </a:p>
        </p:txBody>
      </p:sp>
      <p:sp>
        <p:nvSpPr>
          <p:cNvPr id="276482" name="Rectangle 2">
            <a:extLst>
              <a:ext uri="{FF2B5EF4-FFF2-40B4-BE49-F238E27FC236}">
                <a16:creationId xmlns:a16="http://schemas.microsoft.com/office/drawing/2014/main" id="{5D6F7FE0-A185-264A-B61A-F0C7949A3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Federal Court System</a:t>
            </a:r>
            <a:r>
              <a:rPr lang="en-US" sz="4800" dirty="0">
                <a:ea typeface="+mj-ea"/>
              </a:rPr>
              <a:t> 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DB661058-0787-8F4F-8203-A9A37DD41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3200"/>
              <a:t>Court of Appeals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Formerly known as U.S. Circuit Court of Appeals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Thirteen federal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Generally a panel of three judges reviews appeals from Federal District Court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Opinions found in Federal Reporter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Cite:  F., F.2d or F.3d.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i="1">
                <a:ea typeface="ＭＳ Ｐゴシック" panose="020B0600070205080204" pitchFamily="34" charset="-128"/>
              </a:rPr>
              <a:t>Elk Grove Unified School District v. Newdow</a:t>
            </a:r>
            <a:r>
              <a:rPr lang="en-US" altLang="en-US" sz="2800">
                <a:ea typeface="ＭＳ Ｐゴシック" panose="020B0600070205080204" pitchFamily="34" charset="-128"/>
              </a:rPr>
              <a:t>, 292 328 F.3d. 466 (C.A. 9 2003)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5">
            <a:extLst>
              <a:ext uri="{FF2B5EF4-FFF2-40B4-BE49-F238E27FC236}">
                <a16:creationId xmlns:a16="http://schemas.microsoft.com/office/drawing/2014/main" id="{5BFB746A-E3AD-3B4F-8F01-9508C3B40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26" name="Rectangle 6">
            <a:extLst>
              <a:ext uri="{FF2B5EF4-FFF2-40B4-BE49-F238E27FC236}">
                <a16:creationId xmlns:a16="http://schemas.microsoft.com/office/drawing/2014/main" id="{6EB71BC1-1EC7-6041-8384-94FB1146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CBA4BB29-57F0-CA4F-B1CA-F5B38F992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10EAD235-FAE9-A540-9832-0A677A68CE1F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2400"/>
          </a:p>
        </p:txBody>
      </p:sp>
      <p:sp>
        <p:nvSpPr>
          <p:cNvPr id="278530" name="Rectangle 2">
            <a:extLst>
              <a:ext uri="{FF2B5EF4-FFF2-40B4-BE49-F238E27FC236}">
                <a16:creationId xmlns:a16="http://schemas.microsoft.com/office/drawing/2014/main" id="{3995AECF-00F1-EF48-8798-C07F0E8A1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Federal Court System</a:t>
            </a:r>
            <a:r>
              <a:rPr lang="en-US" sz="4800" dirty="0">
                <a:ea typeface="+mj-ea"/>
              </a:rPr>
              <a:t> 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753472F1-6B05-C940-84A7-7897BFAC3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/>
              <a:t>Supreme Court</a:t>
            </a:r>
            <a:endParaRPr lang="en-US" altLang="en-US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Must decide to review and hear a case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Issues writs of certiorari on those cases they will review-determined by the rule of four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Has original jurisdiction for: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Disputes between and/or among states</a:t>
            </a:r>
          </a:p>
          <a:p>
            <a:pPr lvl="2" eaLnBrk="1" hangingPunct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lvl="2" eaLnBrk="1" hangingPunct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>
            <a:extLst>
              <a:ext uri="{FF2B5EF4-FFF2-40B4-BE49-F238E27FC236}">
                <a16:creationId xmlns:a16="http://schemas.microsoft.com/office/drawing/2014/main" id="{B343CDD9-6F59-5C47-AC1C-44E9F360F4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B941AA4B-5788-174D-A597-7F386BFFE621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2400"/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83CEC79E-A0FF-EF4C-8C06-5B65CBCB6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Plaintiffs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Initiate the lawsuit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Called petitioners in some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Defendants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Alleged to have violated some right of the plaintiff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Party named in the suit for recovery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8C0B2A14-E45A-1249-B04D-682D8082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9BC380D9-77E2-2946-9E40-3C679AFAC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04" name="Rectangle 4">
            <a:extLst>
              <a:ext uri="{FF2B5EF4-FFF2-40B4-BE49-F238E27FC236}">
                <a16:creationId xmlns:a16="http://schemas.microsoft.com/office/drawing/2014/main" id="{C02718E6-CAB5-DB44-AD2F-823AD2B97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700" dirty="0">
                <a:ea typeface="+mj-ea"/>
              </a:rPr>
              <a:t>Parties in the Judicial System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5">
            <a:extLst>
              <a:ext uri="{FF2B5EF4-FFF2-40B4-BE49-F238E27FC236}">
                <a16:creationId xmlns:a16="http://schemas.microsoft.com/office/drawing/2014/main" id="{40D2337C-635C-374E-B8EC-EB42E7467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274" name="Rectangle 6">
            <a:extLst>
              <a:ext uri="{FF2B5EF4-FFF2-40B4-BE49-F238E27FC236}">
                <a16:creationId xmlns:a16="http://schemas.microsoft.com/office/drawing/2014/main" id="{92EF993B-1B88-EC46-8DB0-6BE728A8C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BF85C6B0-5641-BA47-B5BA-E49048015E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F9B63194-50E0-0545-A3B6-EF999997D802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2400"/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C465E1EB-AF81-6043-B00E-C3452A431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Federal Court System</a:t>
            </a:r>
            <a:r>
              <a:rPr lang="en-US" sz="4800" dirty="0">
                <a:ea typeface="+mj-ea"/>
              </a:rPr>
              <a:t> 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4EF35CCC-4560-E245-95EE-6CA7BED3F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543800" cy="4800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Supreme Court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Nine judges with lifetime appointments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Opinions reported in: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United States Reports—official reports</a:t>
            </a:r>
          </a:p>
          <a:p>
            <a:pPr lvl="2" eaLnBrk="1" hangingPunct="1"/>
            <a:r>
              <a:rPr lang="en-US" altLang="en-US" i="1">
                <a:ea typeface="ＭＳ Ｐゴシック" panose="020B0600070205080204" pitchFamily="34" charset="-128"/>
              </a:rPr>
              <a:t>Gratz v. Bollinger</a:t>
            </a:r>
            <a:r>
              <a:rPr lang="en-US" altLang="en-US">
                <a:ea typeface="ＭＳ Ｐゴシック" panose="020B0600070205080204" pitchFamily="34" charset="-128"/>
              </a:rPr>
              <a:t>, 539 U.S. 244 (2003), 156 L. Ed. 2d.  257 (2003), 123 S. Ct. 2411 (2003)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bldLvl="3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5">
            <a:extLst>
              <a:ext uri="{FF2B5EF4-FFF2-40B4-BE49-F238E27FC236}">
                <a16:creationId xmlns:a16="http://schemas.microsoft.com/office/drawing/2014/main" id="{D94B40D5-8670-CD49-B780-B7F3C3272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2" name="Rectangle 6">
            <a:extLst>
              <a:ext uri="{FF2B5EF4-FFF2-40B4-BE49-F238E27FC236}">
                <a16:creationId xmlns:a16="http://schemas.microsoft.com/office/drawing/2014/main" id="{D75A6962-541D-E845-A7C3-F3093A772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Slide Number Placeholder 2">
            <a:extLst>
              <a:ext uri="{FF2B5EF4-FFF2-40B4-BE49-F238E27FC236}">
                <a16:creationId xmlns:a16="http://schemas.microsoft.com/office/drawing/2014/main" id="{91D49635-C9C4-7D47-9B4E-86B1A89D8D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EAF7547F-A6C1-9F49-A8C8-2BC4649374EF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2400"/>
          </a:p>
        </p:txBody>
      </p:sp>
      <p:sp>
        <p:nvSpPr>
          <p:cNvPr id="284674" name="Rectangle 2">
            <a:extLst>
              <a:ext uri="{FF2B5EF4-FFF2-40B4-BE49-F238E27FC236}">
                <a16:creationId xmlns:a16="http://schemas.microsoft.com/office/drawing/2014/main" id="{580FF723-8CA0-2843-BC90-A75CBE8FC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State Court Systems </a:t>
            </a:r>
          </a:p>
        </p:txBody>
      </p:sp>
      <p:pic>
        <p:nvPicPr>
          <p:cNvPr id="24580" name="Picture 3" descr="Sprite 21">
            <a:extLst>
              <a:ext uri="{FF2B5EF4-FFF2-40B4-BE49-F238E27FC236}">
                <a16:creationId xmlns:a16="http://schemas.microsoft.com/office/drawing/2014/main" id="{D6582DEE-AFE0-0A44-8246-6FF62323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37"/>
          <a:stretch>
            <a:fillRect/>
          </a:stretch>
        </p:blipFill>
        <p:spPr bwMode="auto">
          <a:xfrm>
            <a:off x="1600200" y="1676400"/>
            <a:ext cx="65833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5">
            <a:extLst>
              <a:ext uri="{FF2B5EF4-FFF2-40B4-BE49-F238E27FC236}">
                <a16:creationId xmlns:a16="http://schemas.microsoft.com/office/drawing/2014/main" id="{9AB96A73-889B-BB4A-A9B5-96E51505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370" name="Rectangle 6">
            <a:extLst>
              <a:ext uri="{FF2B5EF4-FFF2-40B4-BE49-F238E27FC236}">
                <a16:creationId xmlns:a16="http://schemas.microsoft.com/office/drawing/2014/main" id="{50680D53-A54B-7C47-ADAC-1E203113D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3AA8D0ED-2968-3146-AFEC-524629F4E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2118FAC9-DD9B-9A49-8256-F8C55614855C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2400"/>
          </a:p>
        </p:txBody>
      </p:sp>
      <p:sp>
        <p:nvSpPr>
          <p:cNvPr id="286722" name="Rectangle 2">
            <a:extLst>
              <a:ext uri="{FF2B5EF4-FFF2-40B4-BE49-F238E27FC236}">
                <a16:creationId xmlns:a16="http://schemas.microsoft.com/office/drawing/2014/main" id="{75C2CC8A-4B46-0F42-AEC8-983379B87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>
                <a:ea typeface="+mj-ea"/>
              </a:rPr>
              <a:t>State Court Systems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DBE50DED-9FCD-3A4A-B93E-23FCFB271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General Trial Court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Usually called superior, circuit, district, or county court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Opinions reported in regional reporters.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Example: Pacific Reporter, P. or P.2d.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Opinions also reported in state reporters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Example: 45 Wash.App. 442, 725 P.2d 1022 (1986)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5">
            <a:extLst>
              <a:ext uri="{FF2B5EF4-FFF2-40B4-BE49-F238E27FC236}">
                <a16:creationId xmlns:a16="http://schemas.microsoft.com/office/drawing/2014/main" id="{ECF09DAB-57F2-9042-A2E2-313B2446C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0418" name="Rectangle 6">
            <a:extLst>
              <a:ext uri="{FF2B5EF4-FFF2-40B4-BE49-F238E27FC236}">
                <a16:creationId xmlns:a16="http://schemas.microsoft.com/office/drawing/2014/main" id="{4BA3AE79-77FE-074F-A4A3-901DDFFEE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0C730848-056D-B044-9164-78209D1A2B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CC804EF4-0F20-104D-B56B-D7DD5547381E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2400"/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CCF68422-2EF5-6F4A-8BA6-586FF8EBF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>
                <a:ea typeface="+mj-ea"/>
              </a:rPr>
              <a:t>State Court Systems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53609668-3E3D-6B4B-B849-14B66D307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696200" cy="4343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Lesser Courts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Small claims: Lesser damage claims, often no lawyer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Traffic courts : For citations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Probate courts : For wills, guardianships, conservatorships, etc.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5">
            <a:extLst>
              <a:ext uri="{FF2B5EF4-FFF2-40B4-BE49-F238E27FC236}">
                <a16:creationId xmlns:a16="http://schemas.microsoft.com/office/drawing/2014/main" id="{9D8E0FAF-74EB-A641-A035-B92DDBE7E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66" name="Rectangle 6">
            <a:extLst>
              <a:ext uri="{FF2B5EF4-FFF2-40B4-BE49-F238E27FC236}">
                <a16:creationId xmlns:a16="http://schemas.microsoft.com/office/drawing/2014/main" id="{3DF4A7B9-7A5F-BD48-8DD8-0A781285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1D31AC0E-0193-814F-89CC-49D7B3194F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BE831C02-5089-1D41-9DCE-A9344C3ED828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2400"/>
          </a:p>
        </p:txBody>
      </p:sp>
      <p:sp>
        <p:nvSpPr>
          <p:cNvPr id="309250" name="Rectangle 2">
            <a:extLst>
              <a:ext uri="{FF2B5EF4-FFF2-40B4-BE49-F238E27FC236}">
                <a16:creationId xmlns:a16="http://schemas.microsoft.com/office/drawing/2014/main" id="{BF92F5A0-13DB-A841-AAA8-EFAC0002B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500" dirty="0">
                <a:ea typeface="+mj-ea"/>
              </a:rPr>
              <a:t>Sample Page of a National Reporter Case</a:t>
            </a:r>
          </a:p>
        </p:txBody>
      </p:sp>
      <p:pic>
        <p:nvPicPr>
          <p:cNvPr id="30726" name="Picture 6" descr="55541_f0305">
            <a:extLst>
              <a:ext uri="{FF2B5EF4-FFF2-40B4-BE49-F238E27FC236}">
                <a16:creationId xmlns:a16="http://schemas.microsoft.com/office/drawing/2014/main" id="{F9746A6B-76A1-B14D-87A2-EE40E69F7E46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1600200"/>
            <a:ext cx="4038600" cy="4800600"/>
          </a:xfr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5">
            <a:extLst>
              <a:ext uri="{FF2B5EF4-FFF2-40B4-BE49-F238E27FC236}">
                <a16:creationId xmlns:a16="http://schemas.microsoft.com/office/drawing/2014/main" id="{137281EF-8DE3-364B-B645-84A3EABF9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4514" name="Rectangle 6">
            <a:extLst>
              <a:ext uri="{FF2B5EF4-FFF2-40B4-BE49-F238E27FC236}">
                <a16:creationId xmlns:a16="http://schemas.microsoft.com/office/drawing/2014/main" id="{81EF07B4-AB54-B842-8265-077A52366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C9274239-703B-F843-A206-96F419FBA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8DBD52BA-F144-4749-B5B9-C24883A1CCE6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2400"/>
          </a:p>
        </p:txBody>
      </p:sp>
      <p:sp>
        <p:nvSpPr>
          <p:cNvPr id="290818" name="Rectangle 2">
            <a:extLst>
              <a:ext uri="{FF2B5EF4-FFF2-40B4-BE49-F238E27FC236}">
                <a16:creationId xmlns:a16="http://schemas.microsoft.com/office/drawing/2014/main" id="{F2EF194A-A3BC-B343-B65F-1AB9EE926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>
                <a:ea typeface="+mj-ea"/>
              </a:rPr>
              <a:t>      Court Systems</a:t>
            </a:r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CA9C3CBC-FD34-9944-8F44-2FB67C7D3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1825"/>
                </a:solidFill>
              </a:rPr>
              <a:t>Venue:</a:t>
            </a:r>
            <a:r>
              <a:rPr lang="en-US" altLang="en-US" sz="2800"/>
              <a:t> Location of court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Venue in criminal cases can change from location of crime to another court if press coverage is excessive.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Civil venue is often the most geographically appropriate locale, or where defendant resides or where the cause of action occurred.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1825"/>
                </a:solidFill>
              </a:rPr>
              <a:t>Standing:</a:t>
            </a:r>
            <a:r>
              <a:rPr lang="en-US" altLang="en-US" sz="2800"/>
              <a:t> A plaintiff must have suffered a legal injury and have a sufficient “stake” in the controversy.</a:t>
            </a:r>
            <a:endParaRPr lang="en-US" altLang="en-US" sz="4000" i="1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5">
            <a:extLst>
              <a:ext uri="{FF2B5EF4-FFF2-40B4-BE49-F238E27FC236}">
                <a16:creationId xmlns:a16="http://schemas.microsoft.com/office/drawing/2014/main" id="{FD4C258E-8C5B-B847-BBAF-8C9C046FE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2" name="Rectangle 6">
            <a:extLst>
              <a:ext uri="{FF2B5EF4-FFF2-40B4-BE49-F238E27FC236}">
                <a16:creationId xmlns:a16="http://schemas.microsoft.com/office/drawing/2014/main" id="{C369B9C8-11B5-734D-9A7C-38CF34C6D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F36E627A-0D6B-6643-AA75-09FE9A2273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C50BCA9B-CD81-E448-85B3-65022541AF4B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2400"/>
          </a:p>
        </p:txBody>
      </p:sp>
      <p:sp>
        <p:nvSpPr>
          <p:cNvPr id="312322" name="Rectangle 2">
            <a:extLst>
              <a:ext uri="{FF2B5EF4-FFF2-40B4-BE49-F238E27FC236}">
                <a16:creationId xmlns:a16="http://schemas.microsoft.com/office/drawing/2014/main" id="{A15864C2-EB2E-C54F-B29E-FB8EA4081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Personal Jurisdiction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14F232CA-34DA-664D-AC2A-B06E260C4954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3" t="-531" r="-433" b="-531"/>
          <a:stretch>
            <a:fillRect/>
          </a:stretch>
        </p:blipFill>
        <p:spPr>
          <a:xfrm>
            <a:off x="1981200" y="1600200"/>
            <a:ext cx="5668963" cy="4532313"/>
          </a:xfr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5">
            <a:extLst>
              <a:ext uri="{FF2B5EF4-FFF2-40B4-BE49-F238E27FC236}">
                <a16:creationId xmlns:a16="http://schemas.microsoft.com/office/drawing/2014/main" id="{D5B7E94A-0FA4-3243-9641-BDF98748B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0" name="Rectangle 6">
            <a:extLst>
              <a:ext uri="{FF2B5EF4-FFF2-40B4-BE49-F238E27FC236}">
                <a16:creationId xmlns:a16="http://schemas.microsoft.com/office/drawing/2014/main" id="{6D7A4EF9-0B57-654C-B4DA-AB2244341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86C8A461-FDBE-7746-AE98-F5EF73AA3E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27D2882B-7F88-DC48-9C85-37AE9E466126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2400"/>
          </a:p>
        </p:txBody>
      </p:sp>
      <p:sp>
        <p:nvSpPr>
          <p:cNvPr id="292866" name="Rectangle 2">
            <a:extLst>
              <a:ext uri="{FF2B5EF4-FFF2-40B4-BE49-F238E27FC236}">
                <a16:creationId xmlns:a16="http://schemas.microsoft.com/office/drawing/2014/main" id="{94B85248-8763-0F41-BBB7-52425E0D2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i="1" dirty="0">
                <a:ea typeface="+mj-ea"/>
              </a:rPr>
              <a:t>In </a:t>
            </a:r>
            <a:r>
              <a:rPr lang="en-US" i="1" dirty="0" err="1">
                <a:ea typeface="+mj-ea"/>
              </a:rPr>
              <a:t>Personam</a:t>
            </a:r>
            <a:r>
              <a:rPr lang="en-US" i="1" dirty="0">
                <a:ea typeface="+mj-ea"/>
              </a:rPr>
              <a:t> </a:t>
            </a:r>
            <a:r>
              <a:rPr lang="en-US" dirty="0">
                <a:ea typeface="+mj-ea"/>
              </a:rPr>
              <a:t>Jurisdiction 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0ECA3CC3-F800-7F46-85A4-D4F24AA10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34300" cy="4495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3200"/>
              <a:t>Means for Acquiring Jurisdiction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Property ownership in the state = </a:t>
            </a:r>
            <a:r>
              <a:rPr lang="en-US" altLang="en-US" sz="2800" i="1">
                <a:ea typeface="ＭＳ Ｐゴシック" panose="020B0600070205080204" pitchFamily="34" charset="-128"/>
              </a:rPr>
              <a:t>in rem</a:t>
            </a:r>
            <a:r>
              <a:rPr lang="en-US" altLang="en-US" sz="2800">
                <a:ea typeface="ＭＳ Ｐゴシック" panose="020B0600070205080204" pitchFamily="34" charset="-128"/>
              </a:rPr>
              <a:t> jurisdiction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Volunteer—parties agree to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Presence in the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Residence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Corporations incorporated or doing business in the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Minimum contacts - constitutional standards of contact with a state  (“Long-Arm” Statutes)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bldLvl="3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5">
            <a:extLst>
              <a:ext uri="{FF2B5EF4-FFF2-40B4-BE49-F238E27FC236}">
                <a16:creationId xmlns:a16="http://schemas.microsoft.com/office/drawing/2014/main" id="{AD882ADB-765B-2444-85C5-1D871FA4B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58" name="Rectangle 6">
            <a:extLst>
              <a:ext uri="{FF2B5EF4-FFF2-40B4-BE49-F238E27FC236}">
                <a16:creationId xmlns:a16="http://schemas.microsoft.com/office/drawing/2014/main" id="{782C7363-DFE7-FA48-8126-3C951C103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4362708-D60F-2E47-884B-291EA22E6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Minimum Contacts and Long-Arm Statutes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2F52508-494E-ED4F-9825-DF98CB72A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i="1"/>
              <a:t>Lindgren v. GDT, LLC </a:t>
            </a:r>
            <a:r>
              <a:rPr lang="en-US" altLang="en-US" sz="4000" b="1"/>
              <a:t>(2004)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How much of a presence did each of the companies have in states other than their home states?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What happens if the defendant is not required to come to Iowa to defend the suit?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What role does the Internet business model play in minimum contacts?</a:t>
            </a:r>
          </a:p>
        </p:txBody>
      </p:sp>
      <p:sp>
        <p:nvSpPr>
          <p:cNvPr id="70661" name="Rectangle 6">
            <a:extLst>
              <a:ext uri="{FF2B5EF4-FFF2-40B4-BE49-F238E27FC236}">
                <a16:creationId xmlns:a16="http://schemas.microsoft.com/office/drawing/2014/main" id="{A1FF63A4-64E3-DB4A-8C9B-8523C839E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B5B95615-2214-5C4E-8762-D93A39559DC2}" type="slidenum">
              <a:rPr lang="en-US" altLang="en-US" sz="2400"/>
              <a:pPr algn="ct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240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6">
            <a:extLst>
              <a:ext uri="{FF2B5EF4-FFF2-40B4-BE49-F238E27FC236}">
                <a16:creationId xmlns:a16="http://schemas.microsoft.com/office/drawing/2014/main" id="{EF639F66-2947-CD4D-8804-50CE2BBEB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706" name="Rectangle 7">
            <a:extLst>
              <a:ext uri="{FF2B5EF4-FFF2-40B4-BE49-F238E27FC236}">
                <a16:creationId xmlns:a16="http://schemas.microsoft.com/office/drawing/2014/main" id="{76C267FF-4B9C-9742-A224-F5E4746C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707" name="Rectangle 5">
            <a:extLst>
              <a:ext uri="{FF2B5EF4-FFF2-40B4-BE49-F238E27FC236}">
                <a16:creationId xmlns:a16="http://schemas.microsoft.com/office/drawing/2014/main" id="{8C13A28D-C702-AA49-B16B-6F3C9D829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0E1A9-2FA5-5F47-810A-F59A2A6814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16764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>
                <a:hlinkClick r:id="rId3" action="ppaction://hlinkpres?slideindex=24&amp;slidetitle=Following%20a%20State%20Court%20Case"/>
              </a:rPr>
              <a:t>Following a State Court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BB06-627A-6742-8254-D9622DCC4EF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83544" y="1966912"/>
            <a:ext cx="7620000" cy="452596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 Pleadings.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4000" i="1" dirty="0">
                <a:ea typeface="ＭＳ Ｐゴシック" panose="020B0600070205080204" pitchFamily="34" charset="-128"/>
              </a:rPr>
              <a:t>The Plaintiff’s Complaint and Summons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4000" i="1" dirty="0">
                <a:ea typeface="ＭＳ Ｐゴシック" panose="020B0600070205080204" pitchFamily="34" charset="-128"/>
              </a:rPr>
              <a:t>The Defendant’s Answer and Defenses.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4000" i="1" dirty="0">
                <a:ea typeface="ＭＳ Ｐゴシック" panose="020B0600070205080204" pitchFamily="34" charset="-128"/>
              </a:rPr>
              <a:t>Motion to Dismiss.</a:t>
            </a:r>
          </a:p>
          <a:p>
            <a:pPr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endParaRPr lang="en-US" altLang="en-US" sz="4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2710" name="Slide Number Placeholder 4">
            <a:extLst>
              <a:ext uri="{FF2B5EF4-FFF2-40B4-BE49-F238E27FC236}">
                <a16:creationId xmlns:a16="http://schemas.microsoft.com/office/drawing/2014/main" id="{0D790197-472F-164D-B5F5-0B086C56992F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CE620C0-15D1-2745-B7AA-139F69A3D379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>
            <a:extLst>
              <a:ext uri="{FF2B5EF4-FFF2-40B4-BE49-F238E27FC236}">
                <a16:creationId xmlns:a16="http://schemas.microsoft.com/office/drawing/2014/main" id="{18A0C6E8-7985-1449-B6B8-925C7BF05C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BBBA10C8-2B89-6540-A656-692FACA7359D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2400"/>
          </a:p>
        </p:txBody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A6C7B106-A6D8-344B-9EE0-3AF19D5EF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3200"/>
              <a:t>Lawyers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Those who act as advocates for plaintiffs and defendants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Have fiduciary relationship with clients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Represent client and see that procedures are followed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Privilege exists with client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Must keep what client tells them confidential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Exception is advance notice of crime to be committed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FB092BDC-4353-6C4A-A114-F545F5C28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A4EC093E-BFF0-8440-B960-EA9E82F63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8053" name="Rectangle 5">
            <a:extLst>
              <a:ext uri="{FF2B5EF4-FFF2-40B4-BE49-F238E27FC236}">
                <a16:creationId xmlns:a16="http://schemas.microsoft.com/office/drawing/2014/main" id="{22C8170D-8961-4B4E-BE2D-2D7F692C3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700" dirty="0">
                <a:ea typeface="+mj-ea"/>
              </a:rPr>
              <a:t>Parties in the Judicial System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8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8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8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72446D-5C59-9145-BA2D-60E02FD81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676400"/>
            <a:ext cx="4636807" cy="453983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74754" name="Slide Number Placeholder 7">
            <a:extLst>
              <a:ext uri="{FF2B5EF4-FFF2-40B4-BE49-F238E27FC236}">
                <a16:creationId xmlns:a16="http://schemas.microsoft.com/office/drawing/2014/main" id="{1292D50C-17BF-F545-8048-FF53E7105193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93AB61-216E-B147-9D0E-FB0D1D7424A4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55" name="Rectangle 6">
            <a:extLst>
              <a:ext uri="{FF2B5EF4-FFF2-40B4-BE49-F238E27FC236}">
                <a16:creationId xmlns:a16="http://schemas.microsoft.com/office/drawing/2014/main" id="{49B160B3-BBB1-2C43-9429-E1E826D4A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6" name="Rectangle 7">
            <a:extLst>
              <a:ext uri="{FF2B5EF4-FFF2-40B4-BE49-F238E27FC236}">
                <a16:creationId xmlns:a16="http://schemas.microsoft.com/office/drawing/2014/main" id="{021755A1-C2B4-B74D-A740-982BC346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2450" name="Rectangle 2">
            <a:extLst>
              <a:ext uri="{FF2B5EF4-FFF2-40B4-BE49-F238E27FC236}">
                <a16:creationId xmlns:a16="http://schemas.microsoft.com/office/drawing/2014/main" id="{07E58725-9778-D246-8C33-D2F55E8CD1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>
                <a:cs typeface="Times New Roman" panose="02020603050405020304" pitchFamily="18" charset="0"/>
              </a:rPr>
              <a:t>The Pleadings</a:t>
            </a:r>
            <a:endParaRPr lang="en-US" altLang="en-US"/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97A3B2E5-5AEE-EB4A-9970-01833D96EF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3657600" cy="470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en-US" alt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Plaintiff’s Complaint.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800" i="1">
                <a:ea typeface="ＭＳ Ｐゴシック" panose="020B0600070205080204" pitchFamily="34" charset="-128"/>
              </a:rPr>
              <a:t>Court acquires jurisdiction over subject matter and Plaintiff.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800" i="1">
                <a:ea typeface="ＭＳ Ｐゴシック" panose="020B0600070205080204" pitchFamily="34" charset="-128"/>
              </a:rPr>
              <a:t>Facts: What happened.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800" i="1">
                <a:ea typeface="ＭＳ Ｐゴシック" panose="020B0600070205080204" pitchFamily="34" charset="-128"/>
              </a:rPr>
              <a:t>Prayer: Court relief.</a:t>
            </a:r>
          </a:p>
        </p:txBody>
      </p:sp>
    </p:spTree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>
            <a:extLst>
              <a:ext uri="{FF2B5EF4-FFF2-40B4-BE49-F238E27FC236}">
                <a16:creationId xmlns:a16="http://schemas.microsoft.com/office/drawing/2014/main" id="{AEA006DF-CBA5-C646-BB51-9E9424FAD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752600"/>
            <a:ext cx="4398049" cy="35814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76802" name="Slide Number Placeholder 6">
            <a:extLst>
              <a:ext uri="{FF2B5EF4-FFF2-40B4-BE49-F238E27FC236}">
                <a16:creationId xmlns:a16="http://schemas.microsoft.com/office/drawing/2014/main" id="{CF2A58ED-5106-0146-87C8-C0F50EDFBAC0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47E6DD2-1E78-6242-99E7-AA163263FE77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03" name="Rectangle 6">
            <a:extLst>
              <a:ext uri="{FF2B5EF4-FFF2-40B4-BE49-F238E27FC236}">
                <a16:creationId xmlns:a16="http://schemas.microsoft.com/office/drawing/2014/main" id="{E426DBCD-3128-B04A-834D-8309A5D1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804" name="Rectangle 7">
            <a:extLst>
              <a:ext uri="{FF2B5EF4-FFF2-40B4-BE49-F238E27FC236}">
                <a16:creationId xmlns:a16="http://schemas.microsoft.com/office/drawing/2014/main" id="{70401FB9-2C76-7348-846A-B1C740AAA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6546" name="Rectangle 2">
            <a:extLst>
              <a:ext uri="{FF2B5EF4-FFF2-40B4-BE49-F238E27FC236}">
                <a16:creationId xmlns:a16="http://schemas.microsoft.com/office/drawing/2014/main" id="{B602F220-0A2A-754B-80E7-AD35B381F6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/>
              <a:t>The Pleadings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D3E48A60-7125-544A-BAD3-5466DAFBB9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4267200" cy="4572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rgbClr val="984807"/>
              </a:buClr>
              <a:buFont typeface="Wingdings" pitchFamily="-111" charset="2"/>
              <a:buChar char="§"/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Service of Process.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itchFamily="-111" charset="0"/>
              <a:buChar char="•"/>
              <a:defRPr/>
            </a:pPr>
            <a:r>
              <a:rPr lang="en-US" sz="2900" i="1"/>
              <a:t>Plaintiff serves Defendant with Complaint and Summons. </a:t>
            </a:r>
            <a:r>
              <a:rPr lang="en-US" sz="2900" i="1">
                <a:sym typeface="Wingdings" pitchFamily="-111" charset="2"/>
              </a:rPr>
              <a:t></a:t>
            </a:r>
            <a:endParaRPr lang="en-US" sz="2900" i="1"/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itchFamily="-111" charset="0"/>
              <a:buChar char="•"/>
              <a:defRPr/>
            </a:pPr>
            <a:r>
              <a:rPr lang="en-US" sz="2900" i="1"/>
              <a:t>Default Judgment for Plaintiff if Defendant does not Answer.</a:t>
            </a:r>
          </a:p>
        </p:txBody>
      </p:sp>
    </p:spTree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5">
            <a:extLst>
              <a:ext uri="{FF2B5EF4-FFF2-40B4-BE49-F238E27FC236}">
                <a16:creationId xmlns:a16="http://schemas.microsoft.com/office/drawing/2014/main" id="{CCFA3963-FA6F-2E47-BF79-F4713BD7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850" name="Rectangle 6">
            <a:extLst>
              <a:ext uri="{FF2B5EF4-FFF2-40B4-BE49-F238E27FC236}">
                <a16:creationId xmlns:a16="http://schemas.microsoft.com/office/drawing/2014/main" id="{B7FB1F40-BB16-A94C-B4E4-9A8591EA1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A20E1734-7A12-0E4B-A69B-0F6EB08FB9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/>
              <a:t>The Pleadings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154F4272-9617-0A48-BA44-77FBFA59C1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458200" cy="470852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en-US" alt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Defendant’s Answer.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4000" i="1">
                <a:ea typeface="ＭＳ Ｐゴシック" panose="020B0600070205080204" pitchFamily="34" charset="-128"/>
              </a:rPr>
              <a:t>The </a:t>
            </a:r>
            <a:r>
              <a:rPr lang="en-US" altLang="en-US" sz="4000" i="1" u="sng">
                <a:ea typeface="ＭＳ Ｐゴシック" panose="020B0600070205080204" pitchFamily="34" charset="-128"/>
              </a:rPr>
              <a:t>Answer</a:t>
            </a:r>
            <a:r>
              <a:rPr lang="en-US" altLang="en-US" sz="4000" i="1">
                <a:ea typeface="ＭＳ Ｐゴシック" panose="020B0600070205080204" pitchFamily="34" charset="-128"/>
              </a:rPr>
              <a:t> is the Defendant’s response to the allegations stated in the Plaintiff’s Complaint.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4000" i="1">
                <a:ea typeface="ＭＳ Ｐゴシック" panose="020B0600070205080204" pitchFamily="34" charset="-128"/>
              </a:rPr>
              <a:t>In the Answer, the Defendant must specifically admit or deny each allegation in the Complaint.</a:t>
            </a:r>
          </a:p>
        </p:txBody>
      </p:sp>
      <p:sp>
        <p:nvSpPr>
          <p:cNvPr id="78853" name="Slide Number Placeholder 5">
            <a:extLst>
              <a:ext uri="{FF2B5EF4-FFF2-40B4-BE49-F238E27FC236}">
                <a16:creationId xmlns:a16="http://schemas.microsoft.com/office/drawing/2014/main" id="{FA90B03E-44CA-2445-96D4-857E6F290941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65D292C-DD1F-654C-B61F-B531701F0389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5">
            <a:extLst>
              <a:ext uri="{FF2B5EF4-FFF2-40B4-BE49-F238E27FC236}">
                <a16:creationId xmlns:a16="http://schemas.microsoft.com/office/drawing/2014/main" id="{D56D08B6-A75C-FB48-A7B7-AB18D6703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0898" name="Rectangle 6">
            <a:extLst>
              <a:ext uri="{FF2B5EF4-FFF2-40B4-BE49-F238E27FC236}">
                <a16:creationId xmlns:a16="http://schemas.microsoft.com/office/drawing/2014/main" id="{CAC0A25F-C35F-6249-B71D-552EB99F7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12DD8612-D7BC-9944-967E-490CA6693F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/>
              <a:t>The Pleadings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1C302680-22CE-1F44-ADE4-D85F682BCB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458200" cy="470852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en-US" alt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Defendant’s Answer: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4000" i="1">
                <a:ea typeface="ＭＳ Ｐゴシック" panose="020B0600070205080204" pitchFamily="34" charset="-128"/>
              </a:rPr>
              <a:t>May make </a:t>
            </a:r>
            <a:r>
              <a:rPr lang="en-US" altLang="en-US" sz="4000" i="1" u="sng">
                <a:ea typeface="ＭＳ Ｐゴシック" panose="020B0600070205080204" pitchFamily="34" charset="-128"/>
              </a:rPr>
              <a:t>General Denial</a:t>
            </a:r>
            <a:r>
              <a:rPr lang="en-US" altLang="en-US" sz="4000" i="1">
                <a:ea typeface="ＭＳ Ｐゴシック" panose="020B0600070205080204" pitchFamily="34" charset="-128"/>
              </a:rPr>
              <a:t>.</a:t>
            </a:r>
          </a:p>
          <a:p>
            <a:pPr lvl="1">
              <a:spcBef>
                <a:spcPts val="1200"/>
              </a:spcBef>
              <a:spcAft>
                <a:spcPts val="300"/>
              </a:spcAft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4000" i="1">
                <a:ea typeface="ＭＳ Ｐゴシック" panose="020B0600070205080204" pitchFamily="34" charset="-128"/>
              </a:rPr>
              <a:t>May move for </a:t>
            </a:r>
            <a:r>
              <a:rPr lang="en-US" altLang="en-US" sz="4000" i="1" u="sng">
                <a:ea typeface="ＭＳ Ｐゴシック" panose="020B0600070205080204" pitchFamily="34" charset="-128"/>
              </a:rPr>
              <a:t>Change of Venue</a:t>
            </a:r>
            <a:r>
              <a:rPr lang="en-US" altLang="en-US" sz="4000" i="1">
                <a:ea typeface="ＭＳ Ｐゴシック" panose="020B0600070205080204" pitchFamily="34" charset="-128"/>
              </a:rPr>
              <a:t>.</a:t>
            </a:r>
          </a:p>
          <a:p>
            <a:pPr lvl="1">
              <a:spcBef>
                <a:spcPts val="1200"/>
              </a:spcBef>
              <a:spcAft>
                <a:spcPts val="300"/>
              </a:spcAft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4000" i="1">
                <a:ea typeface="ＭＳ Ｐゴシック" panose="020B0600070205080204" pitchFamily="34" charset="-128"/>
              </a:rPr>
              <a:t>May allege </a:t>
            </a:r>
            <a:r>
              <a:rPr lang="en-US" altLang="en-US" sz="4000" i="1" u="sng">
                <a:ea typeface="ＭＳ Ｐゴシック" panose="020B0600070205080204" pitchFamily="34" charset="-128"/>
              </a:rPr>
              <a:t>Affirmative Defenses</a:t>
            </a:r>
            <a:r>
              <a:rPr lang="en-US" altLang="en-US" sz="4000" i="1">
                <a:ea typeface="ＭＳ Ｐゴシック" panose="020B0600070205080204" pitchFamily="34" charset="-128"/>
              </a:rPr>
              <a:t>.  </a:t>
            </a:r>
            <a:endParaRPr lang="en-US" altLang="en-US" sz="4000" b="1" i="1">
              <a:ea typeface="ＭＳ Ｐゴシック" panose="020B0600070205080204" pitchFamily="34" charset="-128"/>
            </a:endParaRPr>
          </a:p>
          <a:p>
            <a:pPr lvl="1">
              <a:spcBef>
                <a:spcPts val="1200"/>
              </a:spcBef>
              <a:spcAft>
                <a:spcPts val="300"/>
              </a:spcAft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4000" i="1">
                <a:ea typeface="ＭＳ Ｐゴシック" panose="020B0600070205080204" pitchFamily="34" charset="-128"/>
              </a:rPr>
              <a:t>May assert </a:t>
            </a:r>
            <a:r>
              <a:rPr lang="en-US" altLang="en-US" sz="4000" i="1" u="sng">
                <a:ea typeface="ＭＳ Ｐゴシック" panose="020B0600070205080204" pitchFamily="34" charset="-128"/>
              </a:rPr>
              <a:t>Counterclaims</a:t>
            </a:r>
            <a:r>
              <a:rPr lang="en-US" altLang="en-US" sz="4000" i="1">
                <a:ea typeface="ＭＳ Ｐゴシック" panose="020B0600070205080204" pitchFamily="34" charset="-128"/>
              </a:rPr>
              <a:t> against Plaintiff. </a:t>
            </a:r>
            <a:endParaRPr lang="en-US" altLang="en-US" sz="4000" b="1" i="1">
              <a:ea typeface="ＭＳ Ｐゴシック" panose="020B0600070205080204" pitchFamily="34" charset="-128"/>
            </a:endParaRPr>
          </a:p>
        </p:txBody>
      </p:sp>
      <p:sp>
        <p:nvSpPr>
          <p:cNvPr id="80901" name="Slide Number Placeholder 5">
            <a:extLst>
              <a:ext uri="{FF2B5EF4-FFF2-40B4-BE49-F238E27FC236}">
                <a16:creationId xmlns:a16="http://schemas.microsoft.com/office/drawing/2014/main" id="{F33869B6-C3BA-6A4A-80AD-00052976592C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D851AB7-24F4-784F-A476-76533EC1D12D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5">
            <a:extLst>
              <a:ext uri="{FF2B5EF4-FFF2-40B4-BE49-F238E27FC236}">
                <a16:creationId xmlns:a16="http://schemas.microsoft.com/office/drawing/2014/main" id="{B87E755A-FB65-D644-B3F2-186B86B0E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946" name="Rectangle 6">
            <a:extLst>
              <a:ext uri="{FF2B5EF4-FFF2-40B4-BE49-F238E27FC236}">
                <a16:creationId xmlns:a16="http://schemas.microsoft.com/office/drawing/2014/main" id="{AED2B768-6AE2-FA46-B67A-7BEBBEEE1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965D9474-ADAD-5047-8098-8A4A28B1E6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/>
              <a:t>Following a State Court Case</a:t>
            </a:r>
          </a:p>
        </p:txBody>
      </p:sp>
      <p:sp>
        <p:nvSpPr>
          <p:cNvPr id="51202" name="Content Placeholder 5">
            <a:extLst>
              <a:ext uri="{FF2B5EF4-FFF2-40B4-BE49-F238E27FC236}">
                <a16:creationId xmlns:a16="http://schemas.microsoft.com/office/drawing/2014/main" id="{4452E714-0F6B-9242-95A2-8EC3E7B49A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Discovery.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ＭＳ Ｐゴシック" panose="020B0600070205080204" pitchFamily="34" charset="-128"/>
              </a:rPr>
              <a:t>Process by which parties obtain information from the opposing party prior to trial</a:t>
            </a:r>
            <a:r>
              <a:rPr lang="en-US" altLang="en-US" sz="3700" i="1" dirty="0">
                <a:ea typeface="ＭＳ Ｐゴシック" panose="020B0600070205080204" pitchFamily="34" charset="-128"/>
              </a:rPr>
              <a:t>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3700" i="1" u="sng" dirty="0">
                <a:ea typeface="ＭＳ Ｐゴシック" panose="020B0600070205080204" pitchFamily="34" charset="-128"/>
              </a:rPr>
              <a:t>Interrogatories</a:t>
            </a:r>
            <a:r>
              <a:rPr lang="en-US" altLang="en-US" sz="3700" i="1" dirty="0">
                <a:ea typeface="ＭＳ Ｐゴシック" panose="020B0600070205080204" pitchFamily="34" charset="-128"/>
              </a:rPr>
              <a:t>: written questions and answers under oath. 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3600" i="1" u="sng" dirty="0">
                <a:ea typeface="ＭＳ Ｐゴシック" panose="020B0600070205080204" pitchFamily="34" charset="-128"/>
              </a:rPr>
              <a:t>Requests for Production</a:t>
            </a:r>
            <a:r>
              <a:rPr lang="en-US" altLang="en-US" sz="3600" i="1" dirty="0">
                <a:ea typeface="ＭＳ Ｐゴシック" panose="020B0600070205080204" pitchFamily="34" charset="-128"/>
              </a:rPr>
              <a:t>: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ea typeface="ＭＳ Ｐゴシック" panose="020B0600070205080204" pitchFamily="34" charset="-128"/>
              </a:rPr>
              <a:t>Records, statements, photographs, contracts, memos, email, phone records, medical reports, etc.</a:t>
            </a:r>
            <a:r>
              <a:rPr lang="en-US" altLang="en-US" sz="3700" i="1" dirty="0">
                <a:ea typeface="ＭＳ Ｐゴシック" panose="020B0600070205080204" pitchFamily="34" charset="-128"/>
              </a:rPr>
              <a:t> </a:t>
            </a:r>
          </a:p>
          <a:p>
            <a:pPr marL="457200" lvl="1" indent="0">
              <a:spcBef>
                <a:spcPct val="0"/>
              </a:spcBef>
              <a:buClr>
                <a:srgbClr val="984807"/>
              </a:buClr>
              <a:buFontTx/>
              <a:buNone/>
              <a:defRPr/>
            </a:pPr>
            <a:endParaRPr lang="en-US" altLang="en-US" sz="3700" i="1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endParaRPr lang="en-US" altLang="en-US" sz="3700" i="1" dirty="0">
              <a:ea typeface="ＭＳ Ｐゴシック" panose="020B0600070205080204" pitchFamily="34" charset="-128"/>
            </a:endParaRPr>
          </a:p>
        </p:txBody>
      </p:sp>
      <p:sp>
        <p:nvSpPr>
          <p:cNvPr id="82949" name="Slide Number Placeholder 5">
            <a:extLst>
              <a:ext uri="{FF2B5EF4-FFF2-40B4-BE49-F238E27FC236}">
                <a16:creationId xmlns:a16="http://schemas.microsoft.com/office/drawing/2014/main" id="{338B712C-C076-5947-9497-CBC89686F004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2737A70-962C-DA4A-BEC5-E50D49C196FE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5">
            <a:extLst>
              <a:ext uri="{FF2B5EF4-FFF2-40B4-BE49-F238E27FC236}">
                <a16:creationId xmlns:a16="http://schemas.microsoft.com/office/drawing/2014/main" id="{93CB97C3-5C32-A541-8630-76D508808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994" name="Rectangle 6">
            <a:extLst>
              <a:ext uri="{FF2B5EF4-FFF2-40B4-BE49-F238E27FC236}">
                <a16:creationId xmlns:a16="http://schemas.microsoft.com/office/drawing/2014/main" id="{4EC7C530-A8F3-934D-8166-20DD8EFC6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A2DF69E6-6E7F-FF45-BB25-576018DE79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/>
              <a:t>Following a State Court Case</a:t>
            </a:r>
          </a:p>
        </p:txBody>
      </p:sp>
      <p:sp>
        <p:nvSpPr>
          <p:cNvPr id="51202" name="Content Placeholder 5">
            <a:extLst>
              <a:ext uri="{FF2B5EF4-FFF2-40B4-BE49-F238E27FC236}">
                <a16:creationId xmlns:a16="http://schemas.microsoft.com/office/drawing/2014/main" id="{D81476B4-A6D1-784C-BE6C-7756B1F9695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Discovery.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endParaRPr lang="en-US" altLang="en-US" sz="4000" i="1" u="sng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4000" i="1" u="sng" dirty="0">
                <a:ea typeface="ＭＳ Ｐゴシック" panose="020B0600070205080204" pitchFamily="34" charset="-128"/>
              </a:rPr>
              <a:t>Depositions</a:t>
            </a:r>
            <a:r>
              <a:rPr lang="en-US" altLang="en-US" sz="4000" i="1" dirty="0">
                <a:ea typeface="ＭＳ Ｐゴシック" panose="020B0600070205080204" pitchFamily="34" charset="-128"/>
              </a:rPr>
              <a:t>: sworn testimony recorded and transcribed by court official reporter outside court.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endParaRPr lang="en-US" altLang="en-US" sz="4000" dirty="0">
              <a:ea typeface="ＭＳ Ｐゴシック" panose="020B0600070205080204" pitchFamily="34" charset="-128"/>
            </a:endParaRPr>
          </a:p>
          <a:p>
            <a:pPr lvl="2">
              <a:spcBef>
                <a:spcPct val="0"/>
              </a:spcBef>
              <a:defRPr/>
            </a:pPr>
            <a:endParaRPr lang="en-US" altLang="en-US" sz="3600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endParaRPr lang="en-US" altLang="en-US" sz="4000" i="1" dirty="0">
              <a:ea typeface="ＭＳ Ｐゴシック" panose="020B0600070205080204" pitchFamily="34" charset="-128"/>
            </a:endParaRPr>
          </a:p>
        </p:txBody>
      </p:sp>
      <p:sp>
        <p:nvSpPr>
          <p:cNvPr id="84997" name="Slide Number Placeholder 4">
            <a:extLst>
              <a:ext uri="{FF2B5EF4-FFF2-40B4-BE49-F238E27FC236}">
                <a16:creationId xmlns:a16="http://schemas.microsoft.com/office/drawing/2014/main" id="{9DF10FFA-119A-C245-888E-03C6AE88B2AA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D069114-19C1-8741-BEC5-13D4D201EBFD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5">
            <a:extLst>
              <a:ext uri="{FF2B5EF4-FFF2-40B4-BE49-F238E27FC236}">
                <a16:creationId xmlns:a16="http://schemas.microsoft.com/office/drawing/2014/main" id="{6BB97822-8FD5-284B-A404-C8054F06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042" name="Rectangle 6">
            <a:extLst>
              <a:ext uri="{FF2B5EF4-FFF2-40B4-BE49-F238E27FC236}">
                <a16:creationId xmlns:a16="http://schemas.microsoft.com/office/drawing/2014/main" id="{C545F6F6-5F2E-0548-9564-24E806645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4682AC18-84C6-D04C-B205-81ADC15C7E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/>
              <a:t>Following a State Court Case</a:t>
            </a:r>
          </a:p>
        </p:txBody>
      </p:sp>
      <p:sp>
        <p:nvSpPr>
          <p:cNvPr id="51202" name="Content Placeholder 5">
            <a:extLst>
              <a:ext uri="{FF2B5EF4-FFF2-40B4-BE49-F238E27FC236}">
                <a16:creationId xmlns:a16="http://schemas.microsoft.com/office/drawing/2014/main" id="{F2C7CBD3-B1BF-A34E-AD00-D2740A0236C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Pretrial Conference.</a:t>
            </a:r>
          </a:p>
          <a:p>
            <a:pPr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Jury Selection.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4000" i="1" u="sng" dirty="0" err="1">
                <a:ea typeface="ＭＳ Ｐゴシック" panose="020B0600070205080204" pitchFamily="34" charset="-128"/>
              </a:rPr>
              <a:t>Voir</a:t>
            </a:r>
            <a:r>
              <a:rPr lang="en-US" altLang="en-US" sz="4000" i="1" u="sng" dirty="0">
                <a:ea typeface="ＭＳ Ｐゴシック" panose="020B0600070205080204" pitchFamily="34" charset="-128"/>
              </a:rPr>
              <a:t> Dire</a:t>
            </a:r>
            <a:r>
              <a:rPr lang="en-US" altLang="en-US" sz="4000" i="1" dirty="0">
                <a:ea typeface="ＭＳ Ｐゴシック" panose="020B0600070205080204" pitchFamily="34" charset="-128"/>
              </a:rPr>
              <a:t>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4000" i="1" dirty="0">
                <a:ea typeface="ＭＳ Ｐゴシック" panose="020B0600070205080204" pitchFamily="34" charset="-128"/>
              </a:rPr>
              <a:t>Jurors can be dismissed peremptorily (no reason) limited or for cause (bias) unlimited.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endParaRPr lang="en-US" altLang="en-US" sz="4000" i="1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endParaRPr lang="en-US" altLang="en-US" sz="4000" i="1" dirty="0">
              <a:ea typeface="ＭＳ Ｐゴシック" panose="020B0600070205080204" pitchFamily="34" charset="-128"/>
            </a:endParaRPr>
          </a:p>
        </p:txBody>
      </p:sp>
      <p:sp>
        <p:nvSpPr>
          <p:cNvPr id="87045" name="Slide Number Placeholder 4">
            <a:extLst>
              <a:ext uri="{FF2B5EF4-FFF2-40B4-BE49-F238E27FC236}">
                <a16:creationId xmlns:a16="http://schemas.microsoft.com/office/drawing/2014/main" id="{5839D9ED-C58F-FA44-AADD-A4FBCB21B0DD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7350EC9-60B7-6345-AC11-F42227072853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5">
            <a:extLst>
              <a:ext uri="{FF2B5EF4-FFF2-40B4-BE49-F238E27FC236}">
                <a16:creationId xmlns:a16="http://schemas.microsoft.com/office/drawing/2014/main" id="{A026B2A6-2952-6345-A119-A1D5D3D27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0" name="Rectangle 6">
            <a:extLst>
              <a:ext uri="{FF2B5EF4-FFF2-40B4-BE49-F238E27FC236}">
                <a16:creationId xmlns:a16="http://schemas.microsoft.com/office/drawing/2014/main" id="{69CA83E7-05BD-E349-B097-32967D0F7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23BE22B0-FBD4-1740-9D89-62BB38FD5C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/>
              <a:t>Following a State Court Case</a:t>
            </a:r>
          </a:p>
        </p:txBody>
      </p:sp>
      <p:sp>
        <p:nvSpPr>
          <p:cNvPr id="51202" name="Content Placeholder 5">
            <a:extLst>
              <a:ext uri="{FF2B5EF4-FFF2-40B4-BE49-F238E27FC236}">
                <a16:creationId xmlns:a16="http://schemas.microsoft.com/office/drawing/2014/main" id="{EAA78FE6-42F2-2748-96A2-44C0A5B872A4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en-US" altLang="en-US" sz="4100">
                <a:effectLst>
                  <a:outerShdw blurRad="38100" dist="38100" dir="2700000" algn="tl">
                    <a:srgbClr val="000000"/>
                  </a:outerShdw>
                </a:effectLst>
              </a:rPr>
              <a:t>The Trial.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3700" i="1">
                <a:ea typeface="ＭＳ Ｐゴシック" panose="020B0600070205080204" pitchFamily="34" charset="-128"/>
              </a:rPr>
              <a:t>Opening Statements. 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3700" i="1">
                <a:ea typeface="ＭＳ Ｐゴシック" panose="020B0600070205080204" pitchFamily="34" charset="-128"/>
              </a:rPr>
              <a:t>Rules of Evidence.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en-US" sz="3300">
                <a:ea typeface="ＭＳ Ｐゴシック" panose="020B0600070205080204" pitchFamily="34" charset="-128"/>
              </a:rPr>
              <a:t>Judge decides what evidence is admissible for jury’s consideration.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en-US" sz="3300">
                <a:ea typeface="ＭＳ Ｐゴシック" panose="020B0600070205080204" pitchFamily="34" charset="-128"/>
              </a:rPr>
              <a:t>Evidence must be relevant to the issues (tends to prove or disprove).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endParaRPr lang="en-US" altLang="en-US" sz="3700" i="1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endParaRPr lang="en-US" altLang="en-US" sz="3700" i="1">
              <a:ea typeface="ＭＳ Ｐゴシック" panose="020B0600070205080204" pitchFamily="34" charset="-128"/>
            </a:endParaRPr>
          </a:p>
        </p:txBody>
      </p:sp>
      <p:sp>
        <p:nvSpPr>
          <p:cNvPr id="89093" name="Slide Number Placeholder 4">
            <a:extLst>
              <a:ext uri="{FF2B5EF4-FFF2-40B4-BE49-F238E27FC236}">
                <a16:creationId xmlns:a16="http://schemas.microsoft.com/office/drawing/2014/main" id="{546EAD75-BAEC-9345-8EFA-6818654A2B18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E749EB-2E55-6D49-9AB5-61A86E2E03C8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5">
            <a:extLst>
              <a:ext uri="{FF2B5EF4-FFF2-40B4-BE49-F238E27FC236}">
                <a16:creationId xmlns:a16="http://schemas.microsoft.com/office/drawing/2014/main" id="{08EA9A4E-40CB-2044-A9F4-ECE3F9A10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1138" name="Rectangle 6">
            <a:extLst>
              <a:ext uri="{FF2B5EF4-FFF2-40B4-BE49-F238E27FC236}">
                <a16:creationId xmlns:a16="http://schemas.microsoft.com/office/drawing/2014/main" id="{290501B5-B849-4444-BBB2-3DA6F85D1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C0A8F70E-545D-4E4E-B93A-F53F65BF9D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/>
              <a:t>Following a State Court Case</a:t>
            </a:r>
          </a:p>
        </p:txBody>
      </p:sp>
      <p:sp>
        <p:nvSpPr>
          <p:cNvPr id="51202" name="Content Placeholder 5">
            <a:extLst>
              <a:ext uri="{FF2B5EF4-FFF2-40B4-BE49-F238E27FC236}">
                <a16:creationId xmlns:a16="http://schemas.microsoft.com/office/drawing/2014/main" id="{1FBE0F81-A999-B543-84AA-F58CA25A967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en-US" alt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The Trial: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rgbClr val="984807"/>
              </a:buClr>
              <a:buFontTx/>
              <a:buNone/>
              <a:defRPr/>
            </a:pPr>
            <a:endParaRPr lang="en-US" alt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en-US" altLang="en-US" sz="3400">
                <a:effectLst>
                  <a:outerShdw blurRad="38100" dist="38100" dir="2700000" algn="tl">
                    <a:srgbClr val="000000"/>
                  </a:outerShdw>
                </a:effectLst>
              </a:rPr>
              <a:t>Burden of Proof on Plaintiff	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en-US" altLang="en-US" sz="3400">
                <a:effectLst>
                  <a:outerShdw blurRad="38100" dist="38100" dir="2700000" algn="tl">
                    <a:srgbClr val="000000"/>
                  </a:outerShdw>
                </a:effectLst>
              </a:rPr>
              <a:t>Evidence presented: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rgbClr val="984807"/>
              </a:buClr>
              <a:buFont typeface="Wingdings" pitchFamily="2" charset="2"/>
              <a:buNone/>
              <a:defRPr/>
            </a:pPr>
            <a:r>
              <a:rPr lang="en-US" altLang="en-US" sz="3400">
                <a:effectLst>
                  <a:outerShdw blurRad="38100" dist="38100" dir="2700000" algn="tl">
                    <a:srgbClr val="000000"/>
                  </a:outerShdw>
                </a:effectLst>
              </a:rPr>
              <a:t>		-</a:t>
            </a:r>
            <a:r>
              <a:rPr lang="en-US" altLang="en-US" sz="3400" i="1">
                <a:effectLst>
                  <a:outerShdw blurRad="38100" dist="38100" dir="2700000" algn="tl">
                    <a:srgbClr val="000000"/>
                  </a:outerShdw>
                </a:effectLst>
              </a:rPr>
              <a:t>Tangible evidence</a:t>
            </a:r>
            <a:endParaRPr lang="en-US" altLang="en-US" sz="3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>
                <a:srgbClr val="984807"/>
              </a:buClr>
              <a:buFont typeface="Wingdings" pitchFamily="2" charset="2"/>
              <a:buNone/>
              <a:defRPr/>
            </a:pPr>
            <a:r>
              <a:rPr lang="en-US" altLang="en-US" sz="3400" i="1"/>
              <a:t>		-Witness Testimony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984807"/>
              </a:buClr>
              <a:buFontTx/>
              <a:buNone/>
              <a:defRPr/>
            </a:pPr>
            <a:r>
              <a:rPr lang="en-US" altLang="en-US" sz="3400" i="1">
                <a:ea typeface="ＭＳ Ｐゴシック" panose="020B0600070205080204" pitchFamily="34" charset="-128"/>
              </a:rPr>
              <a:t>	-Expert Witness.  Provide     specialized knowledge and opinions that help jurors decide issues.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endParaRPr lang="en-US" alt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endParaRPr lang="en-US" altLang="en-US" sz="4000" i="1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endParaRPr lang="en-US" altLang="en-US" sz="4000" i="1">
              <a:ea typeface="ＭＳ Ｐゴシック" panose="020B0600070205080204" pitchFamily="34" charset="-128"/>
            </a:endParaRPr>
          </a:p>
        </p:txBody>
      </p:sp>
      <p:sp>
        <p:nvSpPr>
          <p:cNvPr id="91141" name="Slide Number Placeholder 4">
            <a:extLst>
              <a:ext uri="{FF2B5EF4-FFF2-40B4-BE49-F238E27FC236}">
                <a16:creationId xmlns:a16="http://schemas.microsoft.com/office/drawing/2014/main" id="{69F2C026-BAA9-6A48-990D-A64EA0EE7B8B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65F4708-287B-5C49-9E1E-196E8D1CD4BA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5">
            <a:extLst>
              <a:ext uri="{FF2B5EF4-FFF2-40B4-BE49-F238E27FC236}">
                <a16:creationId xmlns:a16="http://schemas.microsoft.com/office/drawing/2014/main" id="{A0ABDE13-4017-3345-9D8D-EB5B51920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3796D7BC-106F-444C-A705-6F14427EF1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/>
              <a:t>Following a State Court Case</a:t>
            </a:r>
          </a:p>
        </p:txBody>
      </p:sp>
      <p:sp>
        <p:nvSpPr>
          <p:cNvPr id="93187" name="Content Placeholder 5">
            <a:extLst>
              <a:ext uri="{FF2B5EF4-FFF2-40B4-BE49-F238E27FC236}">
                <a16:creationId xmlns:a16="http://schemas.microsoft.com/office/drawing/2014/main" id="{F5AE82B9-45C5-0A4D-A6FC-FB602679CB3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984807"/>
              </a:buClr>
              <a:buFont typeface="Wingdings" pitchFamily="2" charset="2"/>
              <a:buNone/>
            </a:pPr>
            <a:r>
              <a:rPr lang="en-US" altLang="en-US" i="1" u="sng"/>
              <a:t>Closing Arguments</a:t>
            </a:r>
            <a:r>
              <a:rPr lang="en-US" altLang="en-US" i="1"/>
              <a:t>: each attorney summarizes the evidence and tells the client’s story in the most compelling way possible.</a:t>
            </a:r>
          </a:p>
          <a:p>
            <a:pPr>
              <a:spcBef>
                <a:spcPct val="0"/>
              </a:spcBef>
              <a:buClr>
                <a:srgbClr val="984807"/>
              </a:buClr>
              <a:buFont typeface="Wingdings" pitchFamily="2" charset="2"/>
              <a:buNone/>
            </a:pPr>
            <a:r>
              <a:rPr lang="en-US" altLang="en-US" i="1" u="sng"/>
              <a:t>Jury Instructions</a:t>
            </a:r>
          </a:p>
          <a:p>
            <a:pPr>
              <a:spcBef>
                <a:spcPct val="0"/>
              </a:spcBef>
              <a:buClr>
                <a:srgbClr val="984807"/>
              </a:buClr>
              <a:buFont typeface="Wingdings" pitchFamily="2" charset="2"/>
              <a:buNone/>
            </a:pPr>
            <a:r>
              <a:rPr lang="en-US" altLang="en-US" i="1" u="sng"/>
              <a:t>Verdict</a:t>
            </a:r>
            <a:r>
              <a:rPr lang="en-US" altLang="en-US" i="1"/>
              <a:t>: The verdict specifies the jury’s findings and liability. A jury can award money damages in a civil case</a:t>
            </a:r>
            <a:r>
              <a:rPr lang="en-US" altLang="en-US" sz="4400" i="1"/>
              <a:t>.</a:t>
            </a:r>
          </a:p>
        </p:txBody>
      </p:sp>
      <p:sp>
        <p:nvSpPr>
          <p:cNvPr id="93188" name="Slide Number Placeholder 4">
            <a:extLst>
              <a:ext uri="{FF2B5EF4-FFF2-40B4-BE49-F238E27FC236}">
                <a16:creationId xmlns:a16="http://schemas.microsoft.com/office/drawing/2014/main" id="{C19BB453-3B36-0A4B-92A2-D59B2AA2E988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48AF82F-BBF4-5346-8B2F-C20B6804235B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189" name="Rectangle 6">
            <a:extLst>
              <a:ext uri="{FF2B5EF4-FFF2-40B4-BE49-F238E27FC236}">
                <a16:creationId xmlns:a16="http://schemas.microsoft.com/office/drawing/2014/main" id="{89759B6E-46EE-D44E-B986-7454DEE77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>
            <a:extLst>
              <a:ext uri="{FF2B5EF4-FFF2-40B4-BE49-F238E27FC236}">
                <a16:creationId xmlns:a16="http://schemas.microsoft.com/office/drawing/2014/main" id="{CF90FB06-EAEF-3641-A403-95267C341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B3A1EC99-7FED-A148-A9E7-C77D8AEB6EF1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2400"/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5ED5F348-004A-7149-858E-33A61A4F2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Judges: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Can control proceedings or outcomes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Can be elected or appointed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Trial or Appellate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Trial Judge presides over trial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Appellate Judge hears appeal from trial court</a:t>
            </a: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1229F8EF-FFD7-E446-BB7C-E7BAF3B01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998C0659-26DF-2F43-89BF-7335D6993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0101" name="Rectangle 5">
            <a:extLst>
              <a:ext uri="{FF2B5EF4-FFF2-40B4-BE49-F238E27FC236}">
                <a16:creationId xmlns:a16="http://schemas.microsoft.com/office/drawing/2014/main" id="{4FB0E3B0-90C4-6B43-937D-5F66F002B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200">
                <a:ea typeface="+mj-ea"/>
              </a:rPr>
              <a:t>Parties in the Judicial System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0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0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0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0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0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5">
            <a:extLst>
              <a:ext uri="{FF2B5EF4-FFF2-40B4-BE49-F238E27FC236}">
                <a16:creationId xmlns:a16="http://schemas.microsoft.com/office/drawing/2014/main" id="{B281237D-87D8-6047-B556-1C40BD9A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5234" name="Rectangle 6">
            <a:extLst>
              <a:ext uri="{FF2B5EF4-FFF2-40B4-BE49-F238E27FC236}">
                <a16:creationId xmlns:a16="http://schemas.microsoft.com/office/drawing/2014/main" id="{2BDCB401-9646-9A49-B3D9-1198B1458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7ED8AC0B-A961-D744-A28B-A37375BD9A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/>
              <a:t>Following a State Court Case</a:t>
            </a:r>
          </a:p>
        </p:txBody>
      </p:sp>
      <p:sp>
        <p:nvSpPr>
          <p:cNvPr id="51202" name="Content Placeholder 5">
            <a:extLst>
              <a:ext uri="{FF2B5EF4-FFF2-40B4-BE49-F238E27FC236}">
                <a16:creationId xmlns:a16="http://schemas.microsoft.com/office/drawing/2014/main" id="{FE873F4E-E285-C943-AEA2-D3B3F478EEA3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en-US" altLang="en-US" sz="4100">
                <a:effectLst>
                  <a:outerShdw blurRad="38100" dist="38100" dir="2700000" algn="tl">
                    <a:srgbClr val="000000"/>
                  </a:outerShdw>
                </a:effectLst>
              </a:rPr>
              <a:t>The Appeal.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3700" i="1">
                <a:ea typeface="ＭＳ Ｐゴシック" panose="020B0600070205080204" pitchFamily="34" charset="-128"/>
              </a:rPr>
              <a:t>A party may appeal the jury’s verdict or any legal issue, motion or court ruling during the trial.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3700" i="1">
                <a:ea typeface="ＭＳ Ｐゴシック" panose="020B0600070205080204" pitchFamily="34" charset="-128"/>
              </a:rPr>
              <a:t>Appellants must have legitimate grounds for appeal (usually legal error).</a:t>
            </a:r>
          </a:p>
        </p:txBody>
      </p:sp>
      <p:sp>
        <p:nvSpPr>
          <p:cNvPr id="95237" name="Slide Number Placeholder 4">
            <a:extLst>
              <a:ext uri="{FF2B5EF4-FFF2-40B4-BE49-F238E27FC236}">
                <a16:creationId xmlns:a16="http://schemas.microsoft.com/office/drawing/2014/main" id="{AB5F882E-2783-EE4B-9A69-77B9D075E5F8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9B484E0-8D89-9D49-8A51-6DB86AC13FFB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5">
            <a:extLst>
              <a:ext uri="{FF2B5EF4-FFF2-40B4-BE49-F238E27FC236}">
                <a16:creationId xmlns:a16="http://schemas.microsoft.com/office/drawing/2014/main" id="{8E33BB5D-5A0F-CF40-8C3D-6C2BAE45C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7282" name="Rectangle 6">
            <a:extLst>
              <a:ext uri="{FF2B5EF4-FFF2-40B4-BE49-F238E27FC236}">
                <a16:creationId xmlns:a16="http://schemas.microsoft.com/office/drawing/2014/main" id="{41B53803-BD52-3B49-A735-BDB8A04B2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54321A14-F51E-3349-A8AE-2A97470B5C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/>
              <a:t>Following a State Court Case</a:t>
            </a:r>
          </a:p>
        </p:txBody>
      </p:sp>
      <p:sp>
        <p:nvSpPr>
          <p:cNvPr id="51202" name="Content Placeholder 5">
            <a:extLst>
              <a:ext uri="{FF2B5EF4-FFF2-40B4-BE49-F238E27FC236}">
                <a16:creationId xmlns:a16="http://schemas.microsoft.com/office/drawing/2014/main" id="{75939B9D-8D9C-2F47-B9DC-FF129FF801D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en-US" alt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The Appeal.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4000" i="1">
                <a:ea typeface="ＭＳ Ｐゴシック" panose="020B0600070205080204" pitchFamily="34" charset="-128"/>
              </a:rPr>
              <a:t>Appellate Review: Typically appeals court affirms (agree with) or reverses (disagree with) the lower court’s decision.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4000" i="1">
                <a:ea typeface="ＭＳ Ｐゴシック" panose="020B0600070205080204" pitchFamily="34" charset="-128"/>
              </a:rPr>
              <a:t>Higher Appellate Courts.</a:t>
            </a:r>
          </a:p>
          <a:p>
            <a:pPr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endParaRPr lang="en-US" alt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285" name="Slide Number Placeholder 4">
            <a:extLst>
              <a:ext uri="{FF2B5EF4-FFF2-40B4-BE49-F238E27FC236}">
                <a16:creationId xmlns:a16="http://schemas.microsoft.com/office/drawing/2014/main" id="{D47B15A1-B0E3-1342-8845-ACBB13BAC753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21BEE45-7E3B-984C-AE08-6971C95BA55B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5">
            <a:extLst>
              <a:ext uri="{FF2B5EF4-FFF2-40B4-BE49-F238E27FC236}">
                <a16:creationId xmlns:a16="http://schemas.microsoft.com/office/drawing/2014/main" id="{58E09DCC-6AD5-8C40-8790-5E79DE9B6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9330" name="Rectangle 6">
            <a:extLst>
              <a:ext uri="{FF2B5EF4-FFF2-40B4-BE49-F238E27FC236}">
                <a16:creationId xmlns:a16="http://schemas.microsoft.com/office/drawing/2014/main" id="{B2324672-A7C9-8F49-B6FB-BDC4D72DA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3108088F-AEDA-FF42-AED9-348537D4F6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/>
              <a:t>Following a State Court Case</a:t>
            </a:r>
          </a:p>
        </p:txBody>
      </p:sp>
      <p:sp>
        <p:nvSpPr>
          <p:cNvPr id="51202" name="Content Placeholder 5">
            <a:extLst>
              <a:ext uri="{FF2B5EF4-FFF2-40B4-BE49-F238E27FC236}">
                <a16:creationId xmlns:a16="http://schemas.microsoft.com/office/drawing/2014/main" id="{19B6136B-78D8-8246-84FA-B240109864ED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en-US" alt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Enforcing the Judgment.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endParaRPr lang="en-US" altLang="en-US" i="1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i="1">
                <a:ea typeface="ＭＳ Ｐゴシック" panose="020B0600070205080204" pitchFamily="34" charset="-128"/>
              </a:rPr>
              <a:t>Even if a plaintiff wins a jury award of damages, the defendant may not have sufficient assets or insurance to cover the amount.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i="1">
                <a:ea typeface="ＭＳ Ｐゴシック" panose="020B0600070205080204" pitchFamily="34" charset="-128"/>
              </a:rPr>
              <a:t>Usually these factors are considered </a:t>
            </a:r>
            <a:r>
              <a:rPr lang="en-US" altLang="en-US" i="1" u="sng">
                <a:ea typeface="ＭＳ Ｐゴシック" panose="020B0600070205080204" pitchFamily="34" charset="-128"/>
              </a:rPr>
              <a:t>before</a:t>
            </a:r>
            <a:r>
              <a:rPr lang="en-US" altLang="en-US" i="1">
                <a:ea typeface="ＭＳ Ｐゴシック" panose="020B0600070205080204" pitchFamily="34" charset="-128"/>
              </a:rPr>
              <a:t> a lawsuit is filed.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endParaRPr lang="en-US" altLang="en-US" sz="4000" i="1">
              <a:ea typeface="ＭＳ Ｐゴシック" panose="020B0600070205080204" pitchFamily="34" charset="-128"/>
            </a:endParaRPr>
          </a:p>
        </p:txBody>
      </p:sp>
      <p:sp>
        <p:nvSpPr>
          <p:cNvPr id="99333" name="Slide Number Placeholder 4">
            <a:extLst>
              <a:ext uri="{FF2B5EF4-FFF2-40B4-BE49-F238E27FC236}">
                <a16:creationId xmlns:a16="http://schemas.microsoft.com/office/drawing/2014/main" id="{5AC79926-0A57-DE49-BC14-3F9C8D1F089F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4BBA44D-FB56-9743-9279-30DC252C3C8A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5">
            <a:extLst>
              <a:ext uri="{FF2B5EF4-FFF2-40B4-BE49-F238E27FC236}">
                <a16:creationId xmlns:a16="http://schemas.microsoft.com/office/drawing/2014/main" id="{DF4CC410-ABB9-8E45-9557-DB4B0019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1378" name="Rectangle 6">
            <a:extLst>
              <a:ext uri="{FF2B5EF4-FFF2-40B4-BE49-F238E27FC236}">
                <a16:creationId xmlns:a16="http://schemas.microsoft.com/office/drawing/2014/main" id="{5EA58321-93A7-7E4F-A021-C46F06584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C9D00A24-0BBE-0D42-8115-5FAA5FAAEA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ct val="0"/>
              </a:spcBef>
              <a:buClr>
                <a:srgbClr val="984807"/>
              </a:buClr>
              <a:buFont typeface="Wingdings" pitchFamily="-111" charset="2"/>
              <a:buChar char="§"/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Electronic Filing.</a:t>
            </a:r>
          </a:p>
          <a:p>
            <a:pPr marL="457200" indent="-457200">
              <a:spcBef>
                <a:spcPct val="0"/>
              </a:spcBef>
              <a:buClr>
                <a:srgbClr val="984807"/>
              </a:buClr>
              <a:buFont typeface="Wingdings" pitchFamily="-111" charset="2"/>
              <a:buChar char="§"/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Courts Online (websites, court dockets).</a:t>
            </a:r>
          </a:p>
          <a:p>
            <a:pPr marL="457200" indent="-457200">
              <a:spcBef>
                <a:spcPct val="0"/>
              </a:spcBef>
              <a:buClr>
                <a:srgbClr val="984807"/>
              </a:buClr>
              <a:buFont typeface="Wingdings" pitchFamily="-111" charset="2"/>
              <a:buChar char="§"/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Cyber Courts and Proceedings.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E8B32314-71E5-034A-A2B0-83D01FEE23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/>
              <a:t>Courts Adapt to the Online World</a:t>
            </a:r>
          </a:p>
        </p:txBody>
      </p:sp>
      <p:sp>
        <p:nvSpPr>
          <p:cNvPr id="101381" name="Slide Number Placeholder 4">
            <a:extLst>
              <a:ext uri="{FF2B5EF4-FFF2-40B4-BE49-F238E27FC236}">
                <a16:creationId xmlns:a16="http://schemas.microsoft.com/office/drawing/2014/main" id="{5F5E37BB-14D2-4649-8347-CBCC198CE049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DD15E7E-087C-794A-A50B-2AFC39C0FC9B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5">
            <a:extLst>
              <a:ext uri="{FF2B5EF4-FFF2-40B4-BE49-F238E27FC236}">
                <a16:creationId xmlns:a16="http://schemas.microsoft.com/office/drawing/2014/main" id="{607F5FD9-0F2E-4744-88F9-E03C743FE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426" name="Rectangle 6">
            <a:extLst>
              <a:ext uri="{FF2B5EF4-FFF2-40B4-BE49-F238E27FC236}">
                <a16:creationId xmlns:a16="http://schemas.microsoft.com/office/drawing/2014/main" id="{27128E44-A020-AC4B-933E-B8BAACF8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CEF123A9-01B0-5F47-A171-B3E5B5E266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en-US" altLang="en-US" sz="3400">
                <a:effectLst>
                  <a:outerShdw blurRad="38100" dist="38100" dir="2700000" algn="tl">
                    <a:srgbClr val="000000"/>
                  </a:outerShdw>
                </a:effectLst>
              </a:rPr>
              <a:t>Trials are a means of dispute resolution that are very expensive and sometimes take many months to resolve.</a:t>
            </a:r>
          </a:p>
          <a:p>
            <a:pPr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en-US" altLang="en-US" sz="3400">
                <a:effectLst>
                  <a:outerShdw blurRad="38100" dist="38100" dir="2700000" algn="tl">
                    <a:srgbClr val="000000"/>
                  </a:outerShdw>
                </a:effectLst>
              </a:rPr>
              <a:t>There are “alternative dispute resolution” (ADR) methods to resolve disputes that can be inexpensive, relatively quick and leave more control with the parties involved.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B3C03ED8-7621-8440-91FC-C48D28B4D4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/>
              <a:t>Alternative Dispute Resolution</a:t>
            </a:r>
          </a:p>
        </p:txBody>
      </p:sp>
      <p:sp>
        <p:nvSpPr>
          <p:cNvPr id="103429" name="Slide Number Placeholder 4">
            <a:extLst>
              <a:ext uri="{FF2B5EF4-FFF2-40B4-BE49-F238E27FC236}">
                <a16:creationId xmlns:a16="http://schemas.microsoft.com/office/drawing/2014/main" id="{C51878BB-B2DD-774F-9622-557C8EF3ABF8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52764E-5E59-2143-B7B0-F6BC7DD7DB76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5">
            <a:extLst>
              <a:ext uri="{FF2B5EF4-FFF2-40B4-BE49-F238E27FC236}">
                <a16:creationId xmlns:a16="http://schemas.microsoft.com/office/drawing/2014/main" id="{C9EC1963-4DCC-1547-ABCB-09A1FA8AB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5474" name="Rectangle 6">
            <a:extLst>
              <a:ext uri="{FF2B5EF4-FFF2-40B4-BE49-F238E27FC236}">
                <a16:creationId xmlns:a16="http://schemas.microsoft.com/office/drawing/2014/main" id="{00BB18BC-48C4-B44A-9E8E-0763BB7EB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66DD355D-027F-4147-8CE0-FF35EAE56E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/>
              <a:t>Alternative Dispute Resolution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25DE6B71-0461-B843-BB55-C37FBF44BF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686800" cy="4170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984807"/>
              </a:buClr>
              <a:buFont typeface="Wingdings" pitchFamily="-111" charset="2"/>
              <a:buChar char="§"/>
              <a:defRPr/>
            </a:pPr>
            <a:r>
              <a:rPr lang="en-US" sz="34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ADR describes any procedure or device for resolving disputes other than the traditional judicial process.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984807"/>
              </a:buClr>
              <a:buFont typeface="Wingdings" pitchFamily="-111" charset="2"/>
              <a:buChar char="§"/>
              <a:defRPr/>
            </a:pPr>
            <a:r>
              <a:rPr lang="en-US" sz="34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Unless court-ordered, there is no record which is an important factor in commercial litigation due to trade secrets.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984807"/>
              </a:buClr>
              <a:buFont typeface="Wingdings" pitchFamily="-111" charset="2"/>
              <a:buChar char="§"/>
              <a:defRPr/>
            </a:pPr>
            <a:r>
              <a:rPr lang="en-US" sz="34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Most common: </a:t>
            </a:r>
            <a:r>
              <a:rPr lang="en-US" sz="3400" u="sng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mediation</a:t>
            </a:r>
            <a:r>
              <a:rPr lang="en-US" sz="34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, </a:t>
            </a:r>
            <a:r>
              <a:rPr lang="en-US" sz="3400" u="sng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arbitration</a:t>
            </a:r>
            <a:r>
              <a:rPr lang="en-US" sz="34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.</a:t>
            </a:r>
          </a:p>
        </p:txBody>
      </p:sp>
      <p:sp>
        <p:nvSpPr>
          <p:cNvPr id="105477" name="Slide Number Placeholder 4">
            <a:extLst>
              <a:ext uri="{FF2B5EF4-FFF2-40B4-BE49-F238E27FC236}">
                <a16:creationId xmlns:a16="http://schemas.microsoft.com/office/drawing/2014/main" id="{D71BE9FE-F076-8844-BBBE-D34A5EBD6E36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67DDA16-579A-2D45-8FE2-CD65950B6660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5">
            <a:extLst>
              <a:ext uri="{FF2B5EF4-FFF2-40B4-BE49-F238E27FC236}">
                <a16:creationId xmlns:a16="http://schemas.microsoft.com/office/drawing/2014/main" id="{C09342AC-A19A-4549-A4F1-233325055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7522" name="Rectangle 6">
            <a:extLst>
              <a:ext uri="{FF2B5EF4-FFF2-40B4-BE49-F238E27FC236}">
                <a16:creationId xmlns:a16="http://schemas.microsoft.com/office/drawing/2014/main" id="{6588EA8A-9703-8C43-ABCA-0033C6901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D91480E5-7BCA-EB4A-B4E8-C2953C9339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/>
              <a:t>Alternative Dispute Resolution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8459A091-4F81-A546-BC70-8AB43A225F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382000" cy="46482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en-US" alt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Mediation.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3600" i="1">
                <a:ea typeface="ＭＳ Ｐゴシック" panose="020B0600070205080204" pitchFamily="34" charset="-128"/>
              </a:rPr>
              <a:t>Mediator talks face-to-face with parties (who typically are in different adjoining rooms) to determine “common ground.”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en-US" sz="3200">
                <a:ea typeface="ＭＳ Ｐゴシック" panose="020B0600070205080204" pitchFamily="34" charset="-128"/>
              </a:rPr>
              <a:t>Advantages: few rules, customize process, parties control results (win-win).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en-US" sz="3200">
                <a:ea typeface="ＭＳ Ｐゴシック" panose="020B0600070205080204" pitchFamily="34" charset="-128"/>
              </a:rPr>
              <a:t>Disadvantages: mediator fees, no sanctions or deadlines.</a:t>
            </a:r>
          </a:p>
        </p:txBody>
      </p:sp>
      <p:sp>
        <p:nvSpPr>
          <p:cNvPr id="107525" name="Slide Number Placeholder 4">
            <a:extLst>
              <a:ext uri="{FF2B5EF4-FFF2-40B4-BE49-F238E27FC236}">
                <a16:creationId xmlns:a16="http://schemas.microsoft.com/office/drawing/2014/main" id="{242D1990-39CC-264A-8585-BBD7587F2867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BFA041E-0D66-B247-872C-26A371EE5808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5">
            <a:extLst>
              <a:ext uri="{FF2B5EF4-FFF2-40B4-BE49-F238E27FC236}">
                <a16:creationId xmlns:a16="http://schemas.microsoft.com/office/drawing/2014/main" id="{B6451761-EB13-3649-99CC-48CE46F9D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70" name="Rectangle 6">
            <a:extLst>
              <a:ext uri="{FF2B5EF4-FFF2-40B4-BE49-F238E27FC236}">
                <a16:creationId xmlns:a16="http://schemas.microsoft.com/office/drawing/2014/main" id="{B002CCE0-BB16-B240-A993-9F38CAF57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87515B30-75CC-7940-BF32-3031A81CEF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>
                <a:cs typeface="Times New Roman" panose="02020603050405020304" pitchFamily="18" charset="0"/>
              </a:rPr>
              <a:t>Alternative Dispute Resolution</a:t>
            </a:r>
            <a:endParaRPr lang="en-US" altLang="en-US"/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EA7D1424-5DA2-7248-AE9E-A02276253A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3225"/>
            <a:ext cx="8458200" cy="471328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rgbClr val="984807"/>
              </a:buClr>
              <a:buFont typeface="Wingdings" pitchFamily="-111" charset="2"/>
              <a:buChar char="§"/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Arbitration.</a:t>
            </a:r>
          </a:p>
          <a:p>
            <a:pPr>
              <a:spcBef>
                <a:spcPct val="0"/>
              </a:spcBef>
              <a:buClr>
                <a:srgbClr val="984807"/>
              </a:buClr>
              <a:buFont typeface="Wingdings" pitchFamily="-111" charset="2"/>
              <a:buNone/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	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Parties agree to binding or non-binding.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itchFamily="-111" charset="0"/>
              <a:buChar char="•"/>
              <a:defRPr/>
            </a:pPr>
            <a:r>
              <a:rPr lang="en-US" sz="3600" i="1"/>
              <a:t>Many employment contracts have binding arbitration clauses. 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itchFamily="-111" charset="0"/>
              <a:buChar char="•"/>
              <a:defRPr/>
            </a:pPr>
            <a:r>
              <a:rPr lang="en-US" sz="3600" i="1"/>
              <a:t>Settling of a dispute by a neutral 3</a:t>
            </a:r>
            <a:r>
              <a:rPr lang="en-US" sz="3600" i="1" baseline="30000"/>
              <a:t>rd</a:t>
            </a:r>
            <a:r>
              <a:rPr lang="en-US" sz="3600" i="1"/>
              <a:t> party (arbitrator) who renders a legally-binding decision; usually an expert or well-respected government official.</a:t>
            </a:r>
          </a:p>
        </p:txBody>
      </p:sp>
      <p:sp>
        <p:nvSpPr>
          <p:cNvPr id="109573" name="Slide Number Placeholder 4">
            <a:extLst>
              <a:ext uri="{FF2B5EF4-FFF2-40B4-BE49-F238E27FC236}">
                <a16:creationId xmlns:a16="http://schemas.microsoft.com/office/drawing/2014/main" id="{A98FA03E-AAA2-BF4F-B9A5-4CF2785BF3E6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7CD034-BBD2-6C42-9606-0D8003B0366E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5">
            <a:extLst>
              <a:ext uri="{FF2B5EF4-FFF2-40B4-BE49-F238E27FC236}">
                <a16:creationId xmlns:a16="http://schemas.microsoft.com/office/drawing/2014/main" id="{C10C1A19-0F80-8D43-97E1-EBC15423A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1618" name="Rectangle 6">
            <a:extLst>
              <a:ext uri="{FF2B5EF4-FFF2-40B4-BE49-F238E27FC236}">
                <a16:creationId xmlns:a16="http://schemas.microsoft.com/office/drawing/2014/main" id="{C63A387B-6B92-5E40-BA56-55EDFD4C7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372F3D36-A3BA-5840-9448-E9A527B6A7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/>
              <a:t>Alternative Dispute Resolution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9505A7E7-EE93-274D-BFF7-FE670C2143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382000" cy="46482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rgbClr val="984807"/>
              </a:buClr>
              <a:buFont typeface="Wingdings" pitchFamily="-111" charset="2"/>
              <a:buChar char="§"/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Arbitration.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Tx/>
              <a:buNone/>
              <a:defRPr/>
            </a:pPr>
            <a:endParaRPr lang="en-US" sz="3600" i="1" dirty="0"/>
          </a:p>
          <a:p>
            <a:pPr lvl="2">
              <a:spcBef>
                <a:spcPct val="0"/>
              </a:spcBef>
              <a:defRPr/>
            </a:pPr>
            <a:r>
              <a:rPr lang="en-US" sz="3200" dirty="0"/>
              <a:t>Advantages: streamlined process, quicker decision, private process, can be less expensive.</a:t>
            </a:r>
          </a:p>
          <a:p>
            <a:pPr lvl="2">
              <a:spcBef>
                <a:spcPct val="0"/>
              </a:spcBef>
              <a:defRPr/>
            </a:pPr>
            <a:r>
              <a:rPr lang="en-US" sz="3200" dirty="0"/>
              <a:t>Disadvantages: private process, very difficult to overturn award (</a:t>
            </a:r>
            <a:r>
              <a:rPr lang="en-US" sz="3200" err="1"/>
              <a:t>decision</a:t>
            </a:r>
            <a:r>
              <a:rPr lang="en-US" sz="3200"/>
              <a:t>).</a:t>
            </a:r>
            <a:endParaRPr lang="en-US" sz="3200" dirty="0"/>
          </a:p>
        </p:txBody>
      </p:sp>
      <p:sp>
        <p:nvSpPr>
          <p:cNvPr id="111621" name="Slide Number Placeholder 4">
            <a:extLst>
              <a:ext uri="{FF2B5EF4-FFF2-40B4-BE49-F238E27FC236}">
                <a16:creationId xmlns:a16="http://schemas.microsoft.com/office/drawing/2014/main" id="{7D650F45-284B-2544-8C11-90E1DE433B94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E606F3A-C0BA-6F4F-8762-B87320CE125C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5">
            <a:extLst>
              <a:ext uri="{FF2B5EF4-FFF2-40B4-BE49-F238E27FC236}">
                <a16:creationId xmlns:a16="http://schemas.microsoft.com/office/drawing/2014/main" id="{230EEE12-4E74-384E-9D93-B0411DA49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666" name="Rectangle 6">
            <a:extLst>
              <a:ext uri="{FF2B5EF4-FFF2-40B4-BE49-F238E27FC236}">
                <a16:creationId xmlns:a16="http://schemas.microsoft.com/office/drawing/2014/main" id="{FE4AEF39-25E0-1C43-A3B1-37B15C041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63F594EA-CD6B-7841-AA1A-9C5A79BAFB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>
                <a:cs typeface="Times New Roman" panose="02020603050405020304" pitchFamily="18" charset="0"/>
              </a:rPr>
              <a:t>Alternative Dispute Resolution</a:t>
            </a:r>
            <a:endParaRPr lang="en-US" altLang="en-US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F87EC88C-4320-644D-BA39-71BA87921D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3225"/>
            <a:ext cx="8458200" cy="471328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rgbClr val="984807"/>
              </a:buClr>
              <a:buFont typeface="Wingdings" pitchFamily="-111" charset="2"/>
              <a:buChar char="§"/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Arbitration.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itchFamily="-111" charset="0"/>
              <a:buChar char="•"/>
              <a:defRPr/>
            </a:pPr>
            <a:r>
              <a:rPr lang="en-US" sz="4000" i="1"/>
              <a:t>Arbitration Clauses and Statutes.</a:t>
            </a:r>
          </a:p>
          <a:p>
            <a:pPr lvl="2">
              <a:spcBef>
                <a:spcPct val="0"/>
              </a:spcBef>
              <a:defRPr/>
            </a:pPr>
            <a:r>
              <a:rPr lang="en-US" sz="3600"/>
              <a:t>Uniform Arbitration Act of 1955.</a:t>
            </a:r>
          </a:p>
          <a:p>
            <a:pPr lvl="2">
              <a:spcBef>
                <a:spcPct val="0"/>
              </a:spcBef>
              <a:defRPr/>
            </a:pPr>
            <a:r>
              <a:rPr lang="en-US" sz="3600"/>
              <a:t>Federal Arbitration Act.</a:t>
            </a:r>
          </a:p>
          <a:p>
            <a:pPr>
              <a:spcBef>
                <a:spcPct val="0"/>
              </a:spcBef>
              <a:buClr>
                <a:srgbClr val="984807"/>
              </a:buClr>
              <a:buFont typeface="Wingdings" pitchFamily="-111" charset="2"/>
              <a:buChar char="§"/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Issue of Arbitrability.</a:t>
            </a:r>
          </a:p>
          <a:p>
            <a:pPr>
              <a:spcBef>
                <a:spcPct val="0"/>
              </a:spcBef>
              <a:buClr>
                <a:srgbClr val="984807"/>
              </a:buClr>
              <a:buFont typeface="Wingdings" pitchFamily="-111" charset="2"/>
              <a:buChar char="§"/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Mandatory Arbitration in the Employment Context.</a:t>
            </a:r>
          </a:p>
        </p:txBody>
      </p:sp>
      <p:sp>
        <p:nvSpPr>
          <p:cNvPr id="113669" name="Slide Number Placeholder 4">
            <a:extLst>
              <a:ext uri="{FF2B5EF4-FFF2-40B4-BE49-F238E27FC236}">
                <a16:creationId xmlns:a16="http://schemas.microsoft.com/office/drawing/2014/main" id="{0B9E84DF-652B-7A41-9964-5CE167457CE7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86484C-9E90-AC42-8D74-A2EC695529C1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5">
            <a:extLst>
              <a:ext uri="{FF2B5EF4-FFF2-40B4-BE49-F238E27FC236}">
                <a16:creationId xmlns:a16="http://schemas.microsoft.com/office/drawing/2014/main" id="{44D541A7-17E3-7141-90EA-5CEF5B424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0" name="Rectangle 6">
            <a:extLst>
              <a:ext uri="{FF2B5EF4-FFF2-40B4-BE49-F238E27FC236}">
                <a16:creationId xmlns:a16="http://schemas.microsoft.com/office/drawing/2014/main" id="{1DA83781-E6E9-CD4C-8CBB-FAA14AE26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1BC324E4-0B6E-6148-BBD0-BD53EB6349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F3DAB2D9-C218-164B-AB2F-E78B61D2F471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2400"/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825B7477-EFC4-2D4F-8C88-A11120081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/>
              <a:t>Jurisdiction is the Authority of a Court to Hear a Case</a:t>
            </a:r>
          </a:p>
          <a:p>
            <a:pPr eaLnBrk="1" hangingPunct="1"/>
            <a:r>
              <a:rPr lang="en-US" altLang="en-US"/>
              <a:t>Types of Jurisdiction: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Subject matter jurisdiction is jurisdiction over the subject matter of the case</a:t>
            </a:r>
          </a:p>
          <a:p>
            <a:pPr lvl="1" eaLnBrk="1" hangingPunct="1"/>
            <a:r>
              <a:rPr lang="en-US" altLang="en-US" i="1">
                <a:ea typeface="ＭＳ Ｐゴシック" panose="020B0600070205080204" pitchFamily="34" charset="-128"/>
              </a:rPr>
              <a:t>Personal </a:t>
            </a:r>
            <a:r>
              <a:rPr lang="en-US" altLang="en-US">
                <a:ea typeface="ＭＳ Ｐゴシック" panose="020B0600070205080204" pitchFamily="34" charset="-128"/>
              </a:rPr>
              <a:t>jurisdiction is jurisdiction over the parties in a case</a:t>
            </a:r>
          </a:p>
        </p:txBody>
      </p:sp>
      <p:sp>
        <p:nvSpPr>
          <p:cNvPr id="264196" name="Rectangle 4">
            <a:extLst>
              <a:ext uri="{FF2B5EF4-FFF2-40B4-BE49-F238E27FC236}">
                <a16:creationId xmlns:a16="http://schemas.microsoft.com/office/drawing/2014/main" id="{1FDE8812-823B-574C-B10C-C6BCCCAE2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Jurisdiction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5">
            <a:extLst>
              <a:ext uri="{FF2B5EF4-FFF2-40B4-BE49-F238E27FC236}">
                <a16:creationId xmlns:a16="http://schemas.microsoft.com/office/drawing/2014/main" id="{D46EC7CE-EE49-8149-9BCF-F67749F4E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5714" name="Rectangle 6">
            <a:extLst>
              <a:ext uri="{FF2B5EF4-FFF2-40B4-BE49-F238E27FC236}">
                <a16:creationId xmlns:a16="http://schemas.microsoft.com/office/drawing/2014/main" id="{0A2B80B0-0954-A849-BEF8-DE7C5F9E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3778" name="Rectangle 2">
            <a:extLst>
              <a:ext uri="{FF2B5EF4-FFF2-40B4-BE49-F238E27FC236}">
                <a16:creationId xmlns:a16="http://schemas.microsoft.com/office/drawing/2014/main" id="{BAC46316-0621-A84E-BEC6-B1863FA047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>
                <a:cs typeface="Times New Roman" panose="02020603050405020304" pitchFamily="18" charset="0"/>
              </a:rPr>
              <a:t>Alternative Dispute Resolution</a:t>
            </a:r>
            <a:endParaRPr lang="en-US" altLang="en-US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796EEDFC-EA1A-7945-98D8-72F1F889AE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en-US" alt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Providers of ADR Services.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4000" i="1">
                <a:ea typeface="ＭＳ Ｐゴシック" panose="020B0600070205080204" pitchFamily="34" charset="-128"/>
              </a:rPr>
              <a:t>Non-profit organizations: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3600">
                <a:ea typeface="ＭＳ Ｐゴシック" panose="020B0600070205080204" pitchFamily="34" charset="-128"/>
                <a:hlinkClick r:id="rId3"/>
              </a:rPr>
              <a:t>American Arbitration Association</a:t>
            </a:r>
            <a:r>
              <a:rPr lang="en-US" altLang="en-US" sz="3600">
                <a:ea typeface="ＭＳ Ｐゴシック" panose="020B0600070205080204" pitchFamily="34" charset="-128"/>
              </a:rPr>
              <a:t>.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3600">
                <a:ea typeface="ＭＳ Ｐゴシック" panose="020B0600070205080204" pitchFamily="34" charset="-128"/>
                <a:hlinkClick r:id="rId4"/>
              </a:rPr>
              <a:t>Better Business Bureau</a:t>
            </a:r>
            <a:r>
              <a:rPr lang="en-US" altLang="en-US" sz="3600">
                <a:ea typeface="ＭＳ Ｐゴシック" panose="020B0600070205080204" pitchFamily="34" charset="-128"/>
              </a:rPr>
              <a:t>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4000" i="1">
                <a:ea typeface="ＭＳ Ｐゴシック" panose="020B0600070205080204" pitchFamily="34" charset="-128"/>
              </a:rPr>
              <a:t>For Profit: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3600">
                <a:ea typeface="ＭＳ Ｐゴシック" panose="020B0600070205080204" pitchFamily="34" charset="-128"/>
                <a:hlinkClick r:id="rId5"/>
              </a:rPr>
              <a:t>JAMS-ADR.com</a:t>
            </a:r>
            <a:r>
              <a:rPr lang="en-US" altLang="en-US" sz="3600">
                <a:ea typeface="ＭＳ Ｐゴシック" panose="020B0600070205080204" pitchFamily="34" charset="-128"/>
              </a:rPr>
              <a:t>(Flash enabled).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984807"/>
              </a:buClr>
              <a:buFont typeface="Arial" panose="020B0604020202020204" pitchFamily="34" charset="0"/>
              <a:buChar char="•"/>
              <a:defRPr/>
            </a:pPr>
            <a:endParaRPr lang="en-US" altLang="en-US" sz="4000" i="1">
              <a:ea typeface="ＭＳ Ｐゴシック" panose="020B0600070205080204" pitchFamily="34" charset="-128"/>
            </a:endParaRPr>
          </a:p>
        </p:txBody>
      </p:sp>
      <p:sp>
        <p:nvSpPr>
          <p:cNvPr id="115717" name="Slide Number Placeholder 4">
            <a:extLst>
              <a:ext uri="{FF2B5EF4-FFF2-40B4-BE49-F238E27FC236}">
                <a16:creationId xmlns:a16="http://schemas.microsoft.com/office/drawing/2014/main" id="{BD2E06D5-409F-B44C-855F-FCA9FA408B30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3C863A1-183A-2B4A-9B1B-6734B46A0C6D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5">
            <a:extLst>
              <a:ext uri="{FF2B5EF4-FFF2-40B4-BE49-F238E27FC236}">
                <a16:creationId xmlns:a16="http://schemas.microsoft.com/office/drawing/2014/main" id="{B675685C-54B5-D74F-A61C-553C2E8D0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7762" name="Rectangle 6">
            <a:extLst>
              <a:ext uri="{FF2B5EF4-FFF2-40B4-BE49-F238E27FC236}">
                <a16:creationId xmlns:a16="http://schemas.microsoft.com/office/drawing/2014/main" id="{1CCA4038-E628-1B4B-819B-5529B980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5826" name="Rectangle 2">
            <a:extLst>
              <a:ext uri="{FF2B5EF4-FFF2-40B4-BE49-F238E27FC236}">
                <a16:creationId xmlns:a16="http://schemas.microsoft.com/office/drawing/2014/main" id="{A89EA048-D6D4-4D41-96B8-BCF35BF4B6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9850" y="0"/>
            <a:ext cx="9144000" cy="1447800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en-US">
                <a:cs typeface="Times New Roman" panose="02020603050405020304" pitchFamily="18" charset="0"/>
              </a:rPr>
              <a:t>Alternative Dispute Resolution</a:t>
            </a:r>
            <a:endParaRPr lang="en-US" altLang="en-US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C1DF9112-0EB6-2A47-9D9F-F964AA983B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rgbClr val="984807"/>
              </a:buClr>
              <a:buFont typeface="Wingdings" pitchFamily="-111" charset="2"/>
              <a:buChar char="§"/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Online Dispute Resolution.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itchFamily="-111" charset="0"/>
              <a:buChar char="•"/>
              <a:defRPr/>
            </a:pPr>
            <a:r>
              <a:rPr lang="en-US" sz="4000" i="1"/>
              <a:t>Also called ODR.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itchFamily="-111" charset="0"/>
              <a:buChar char="•"/>
              <a:defRPr/>
            </a:pPr>
            <a:r>
              <a:rPr lang="en-US" sz="4000" i="1"/>
              <a:t>Uses the Internet to resolve disputes.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itchFamily="-111" charset="0"/>
              <a:buChar char="•"/>
              <a:defRPr/>
            </a:pPr>
            <a:r>
              <a:rPr lang="en-US" sz="4000" i="1"/>
              <a:t>Still in its infancy but is gaining momentum.</a:t>
            </a:r>
          </a:p>
          <a:p>
            <a:pPr lvl="1">
              <a:spcBef>
                <a:spcPct val="0"/>
              </a:spcBef>
              <a:buClr>
                <a:srgbClr val="984807"/>
              </a:buClr>
              <a:buFont typeface="Arial" pitchFamily="-111" charset="0"/>
              <a:buChar char="•"/>
              <a:defRPr/>
            </a:pPr>
            <a:r>
              <a:rPr lang="en-US" sz="4000" i="1"/>
              <a:t>See, e.g., </a:t>
            </a:r>
            <a:r>
              <a:rPr lang="en-US" sz="4000" i="1">
                <a:hlinkClick r:id="rId3"/>
              </a:rPr>
              <a:t>www.cybersettle.com</a:t>
            </a:r>
            <a:r>
              <a:rPr lang="en-US" sz="4000" i="1"/>
              <a:t> .</a:t>
            </a:r>
          </a:p>
        </p:txBody>
      </p:sp>
      <p:sp>
        <p:nvSpPr>
          <p:cNvPr id="117765" name="Slide Number Placeholder 4">
            <a:extLst>
              <a:ext uri="{FF2B5EF4-FFF2-40B4-BE49-F238E27FC236}">
                <a16:creationId xmlns:a16="http://schemas.microsoft.com/office/drawing/2014/main" id="{8A823945-8136-A24C-898D-33A8DDA93954}"/>
              </a:ext>
            </a:extLst>
          </p:cNvPr>
          <p:cNvSpPr txBox="1">
            <a:spLocks noGrp="1"/>
          </p:cNvSpPr>
          <p:nvPr/>
        </p:nvSpPr>
        <p:spPr bwMode="auto">
          <a:xfrm>
            <a:off x="8216900" y="64928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9C1CC95-1274-3044-84C8-2B3EF610AABB}" type="slidenum">
              <a:rPr lang="en-US" altLang="en-US" sz="1400">
                <a:solidFill>
                  <a:srgbClr val="EAD6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>
              <a:solidFill>
                <a:srgbClr val="EAD6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>
            <a:extLst>
              <a:ext uri="{FF2B5EF4-FFF2-40B4-BE49-F238E27FC236}">
                <a16:creationId xmlns:a16="http://schemas.microsoft.com/office/drawing/2014/main" id="{C9D86AA4-4724-7944-9421-A51BA8F310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875A48B0-7286-5748-9703-697E86D111B5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2400"/>
          </a:p>
        </p:txBody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3F0BFFAB-9238-2247-BD34-3ECD7A1EF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550988"/>
            <a:ext cx="7696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/>
              <a:t>Trial Courts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Place where case begins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Jury hears cases and decides disputed issues of fact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Single judge presides over case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/>
              <a:t>Appellate Courts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Review actions of trial court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Usually have published opinions for uniformity and consistency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No trials held - panel of judges hears case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54416321-ED56-DB4A-B197-A7EE0718B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736CE22F-3A20-8B46-A1C0-D0EAF0C8F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70661347-7DE3-6E43-94C8-937E2B2CD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Types of Courts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3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3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3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3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3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>
            <a:extLst>
              <a:ext uri="{FF2B5EF4-FFF2-40B4-BE49-F238E27FC236}">
                <a16:creationId xmlns:a16="http://schemas.microsoft.com/office/drawing/2014/main" id="{D7EA802E-A90A-E84C-A470-B91A25C12E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A32B2EAB-4292-6742-83B4-F99530330FA6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2400"/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A24CC6A5-715F-304A-B9BD-1998742B8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/>
              <a:t>Process of Judicial Review </a:t>
            </a:r>
            <a:r>
              <a:rPr lang="en-US" altLang="en-US" sz="3200"/>
              <a:t>(Appellate)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Determine whether error was made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Transcript is reviewed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All other evidence is reviewed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Parties submit written briefs to summarize the evidence and issues</a:t>
            </a: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8B76B2A3-4482-AD44-8D72-767790DBD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128B02F4-3840-D749-B228-D6E53BAE8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762" name="Rectangle 2">
            <a:extLst>
              <a:ext uri="{FF2B5EF4-FFF2-40B4-BE49-F238E27FC236}">
                <a16:creationId xmlns:a16="http://schemas.microsoft.com/office/drawing/2014/main" id="{29729861-B7C8-C248-BED5-51DE745A4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1534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5000">
                <a:ea typeface="+mj-ea"/>
              </a:rPr>
              <a:t>How Courts Make Decisions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>
            <a:extLst>
              <a:ext uri="{FF2B5EF4-FFF2-40B4-BE49-F238E27FC236}">
                <a16:creationId xmlns:a16="http://schemas.microsoft.com/office/drawing/2014/main" id="{91B92F60-1E0A-8D4A-8B5B-60C070C9B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E919B0D1-7F9E-484B-AD80-9D1D2DE5A510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2400"/>
          </a:p>
        </p:txBody>
      </p:sp>
      <p:sp>
        <p:nvSpPr>
          <p:cNvPr id="247810" name="Rectangle 2">
            <a:extLst>
              <a:ext uri="{FF2B5EF4-FFF2-40B4-BE49-F238E27FC236}">
                <a16:creationId xmlns:a16="http://schemas.microsoft.com/office/drawing/2014/main" id="{AFF340F3-618E-FC41-84DA-64BD8D177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Process of Judicial Review </a:t>
            </a:r>
            <a:r>
              <a:rPr lang="en-US" altLang="en-US" sz="3200"/>
              <a:t>(Appellate)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Oral arguments may be made before panel of judges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Generally three judges, but at U.S. Supreme Court level it is nine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i="1">
                <a:ea typeface="ＭＳ Ｐゴシック" panose="020B0600070205080204" pitchFamily="34" charset="-128"/>
              </a:rPr>
              <a:t>En banc </a:t>
            </a:r>
            <a:r>
              <a:rPr lang="en-US" altLang="en-US">
                <a:ea typeface="ＭＳ Ｐゴシック" panose="020B0600070205080204" pitchFamily="34" charset="-128"/>
              </a:rPr>
              <a:t>: full bench hears case</a:t>
            </a:r>
            <a:endParaRPr lang="en-US" altLang="en-US" i="1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Judges vote on whether there is reversible error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Error that might have affected the outcome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BE33A30E-4317-9A4B-9062-BC1B56CDD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53FE1C1C-7C26-9749-BC6D-AFACAE8AE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7813" name="Rectangle 5">
            <a:extLst>
              <a:ext uri="{FF2B5EF4-FFF2-40B4-BE49-F238E27FC236}">
                <a16:creationId xmlns:a16="http://schemas.microsoft.com/office/drawing/2014/main" id="{D8C8ECB9-F9F9-484D-B291-AB6445C4A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1534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5000">
                <a:ea typeface="+mj-ea"/>
              </a:rPr>
              <a:t>How Courts Make Decisions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7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7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7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7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>
            <a:extLst>
              <a:ext uri="{FF2B5EF4-FFF2-40B4-BE49-F238E27FC236}">
                <a16:creationId xmlns:a16="http://schemas.microsoft.com/office/drawing/2014/main" id="{10119908-BCAD-3B4A-8078-A18A557CE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3-</a:t>
            </a:r>
            <a:fld id="{56848C40-75A0-214C-822B-6D65B352C01D}" type="slidenum">
              <a:rPr lang="en-US" altLang="en-US" sz="2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2400"/>
          </a:p>
        </p:txBody>
      </p:sp>
      <p:sp>
        <p:nvSpPr>
          <p:cNvPr id="249858" name="Rectangle 2">
            <a:extLst>
              <a:ext uri="{FF2B5EF4-FFF2-40B4-BE49-F238E27FC236}">
                <a16:creationId xmlns:a16="http://schemas.microsoft.com/office/drawing/2014/main" id="{7696B22B-F9FA-FC46-AF2F-82CE7725B4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3200"/>
              <a:t>Process of Judicial Review (Appellate)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Possible actions of reviewing court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Affirm—no reversible error and decision stands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Reverse—reversible error and decision is reversed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Remand—error that requires further proceedings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Modify—change ruling of lower court</a:t>
            </a:r>
            <a:endParaRPr lang="en-US" altLang="en-US" sz="3200">
              <a:ea typeface="ＭＳ Ｐゴシック" panose="020B0600070205080204" pitchFamily="34" charset="-128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FF2959B4-DCA9-7D4C-83FF-EC2982E92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DC019F05-9801-6740-842C-201C445E5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48400"/>
            <a:ext cx="28956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112D76CA-62F2-E546-84D8-A429885DF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221663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5000">
                <a:ea typeface="+mj-ea"/>
              </a:rPr>
              <a:t>How Courts Make Decisions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9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9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9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9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build="p" bldLvl="3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 MT Extra Bol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>
            <a:alpha val="0"/>
          </a:schemeClr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>
            <a:alpha val="0"/>
          </a:schemeClr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2025</Words>
  <Application>Microsoft Macintosh PowerPoint</Application>
  <PresentationFormat>On-screen Show (4:3)</PresentationFormat>
  <Paragraphs>372</Paragraphs>
  <Slides>51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ＭＳ Ｐゴシック</vt:lpstr>
      <vt:lpstr>Times New Roman MT Extra Bold</vt:lpstr>
      <vt:lpstr>Times New Roman</vt:lpstr>
      <vt:lpstr>Marlett</vt:lpstr>
      <vt:lpstr>Wingdings</vt:lpstr>
      <vt:lpstr>Calibri</vt:lpstr>
      <vt:lpstr>Default Design</vt:lpstr>
      <vt:lpstr>Microsoft Word Document</vt:lpstr>
      <vt:lpstr>PowerPoint Presentation</vt:lpstr>
      <vt:lpstr>Parties in the Judicial System</vt:lpstr>
      <vt:lpstr>Parties in the Judicial System</vt:lpstr>
      <vt:lpstr>Parties in the Judicial System</vt:lpstr>
      <vt:lpstr>Jurisdiction</vt:lpstr>
      <vt:lpstr>Types of Courts</vt:lpstr>
      <vt:lpstr>How Courts Make Decisions</vt:lpstr>
      <vt:lpstr>How Courts Make Decisions</vt:lpstr>
      <vt:lpstr>How Courts Make Decisions</vt:lpstr>
      <vt:lpstr>How Courts Make Decisions</vt:lpstr>
      <vt:lpstr>How Courts Make Decisions</vt:lpstr>
      <vt:lpstr>Parties in the Judicial System</vt:lpstr>
      <vt:lpstr>Federal Court System</vt:lpstr>
      <vt:lpstr>Federal Court System</vt:lpstr>
      <vt:lpstr>Federal Court System </vt:lpstr>
      <vt:lpstr>Federal Court System </vt:lpstr>
      <vt:lpstr>Federal Court System </vt:lpstr>
      <vt:lpstr>Federal Court System </vt:lpstr>
      <vt:lpstr>Federal Court System </vt:lpstr>
      <vt:lpstr>Federal Court System </vt:lpstr>
      <vt:lpstr>State Court Systems </vt:lpstr>
      <vt:lpstr>State Court Systems</vt:lpstr>
      <vt:lpstr>State Court Systems</vt:lpstr>
      <vt:lpstr>Sample Page of a National Reporter Case</vt:lpstr>
      <vt:lpstr>      Court Systems</vt:lpstr>
      <vt:lpstr>Personal Jurisdiction</vt:lpstr>
      <vt:lpstr>In Personam Jurisdiction </vt:lpstr>
      <vt:lpstr>Minimum Contacts and Long-Arm Statutes</vt:lpstr>
      <vt:lpstr>Following a State Court Case</vt:lpstr>
      <vt:lpstr>The Pleadings</vt:lpstr>
      <vt:lpstr>The Pleadings</vt:lpstr>
      <vt:lpstr>The Pleadings</vt:lpstr>
      <vt:lpstr>The Pleadings</vt:lpstr>
      <vt:lpstr>Following a State Court Case</vt:lpstr>
      <vt:lpstr>Following a State Court Case</vt:lpstr>
      <vt:lpstr>Following a State Court Case</vt:lpstr>
      <vt:lpstr>Following a State Court Case</vt:lpstr>
      <vt:lpstr>Following a State Court Case</vt:lpstr>
      <vt:lpstr>Following a State Court Case</vt:lpstr>
      <vt:lpstr>Following a State Court Case</vt:lpstr>
      <vt:lpstr>Following a State Court Case</vt:lpstr>
      <vt:lpstr>Following a State Court Case</vt:lpstr>
      <vt:lpstr>Courts Adapt to the Online World</vt:lpstr>
      <vt:lpstr>Alternative Dispute Resolution</vt:lpstr>
      <vt:lpstr>Alternative Dispute Resolution</vt:lpstr>
      <vt:lpstr>Alternative Dispute Resolution</vt:lpstr>
      <vt:lpstr>Alternative Dispute Resolution</vt:lpstr>
      <vt:lpstr>Alternative Dispute Resolution</vt:lpstr>
      <vt:lpstr>Alternative Dispute Resolution</vt:lpstr>
      <vt:lpstr>Alternative Dispute Resolution</vt:lpstr>
      <vt:lpstr>Alternative Dispute Resolution</vt:lpstr>
    </vt:vector>
  </TitlesOfParts>
  <Company>UTB/TSC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Jennings 7th Ed.  Business-Legal Ethical Global</dc:title>
  <dc:creator>Joe Zavaletta</dc:creator>
  <cp:lastModifiedBy>Spurling, Mark</cp:lastModifiedBy>
  <cp:revision>98</cp:revision>
  <dcterms:created xsi:type="dcterms:W3CDTF">2012-09-05T17:23:05Z</dcterms:created>
  <dcterms:modified xsi:type="dcterms:W3CDTF">2020-05-21T13:40:26Z</dcterms:modified>
</cp:coreProperties>
</file>