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ixie One"/>
      <p:regular r:id="rId13"/>
    </p:embeddedFont>
    <p:embeddedFont>
      <p:font typeface="Varela Round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ixieOn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363070ce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363070c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363070ce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363070c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63070c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63070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363070cea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363070c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63070ce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363070c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63070cea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363070c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alexandra-stamboulis-3147b317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62275" y="1991825"/>
            <a:ext cx="721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Email Communication and Professionalism</a:t>
            </a:r>
            <a:endParaRPr b="1"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BUSN 3005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Email Content</a:t>
            </a:r>
            <a:endParaRPr sz="4800"/>
          </a:p>
        </p:txBody>
      </p:sp>
      <p:sp>
        <p:nvSpPr>
          <p:cNvPr id="201" name="Google Shape;201;p14"/>
          <p:cNvSpPr txBox="1"/>
          <p:nvPr>
            <p:ph idx="4294967295" type="body"/>
          </p:nvPr>
        </p:nvSpPr>
        <p:spPr>
          <a:xfrm>
            <a:off x="685800" y="1120875"/>
            <a:ext cx="77724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1500"/>
              <a:buChar char="◎"/>
            </a:pPr>
            <a:r>
              <a:rPr lang="en" sz="1500">
                <a:solidFill>
                  <a:srgbClr val="617A86"/>
                </a:solidFill>
              </a:rPr>
              <a:t>The message should be clear and content should be easy for the reader to understand </a:t>
            </a:r>
            <a:endParaRPr sz="1500">
              <a:solidFill>
                <a:srgbClr val="617A86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◉"/>
            </a:pPr>
            <a:r>
              <a:rPr lang="en" sz="1500">
                <a:solidFill>
                  <a:srgbClr val="617A86"/>
                </a:solidFill>
              </a:rPr>
              <a:t>Use plain language to get the point across effectively</a:t>
            </a:r>
            <a:endParaRPr sz="1500">
              <a:solidFill>
                <a:srgbClr val="617A86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◉"/>
            </a:pPr>
            <a:r>
              <a:rPr lang="en" sz="1500">
                <a:solidFill>
                  <a:srgbClr val="617A86"/>
                </a:solidFill>
              </a:rPr>
              <a:t>If the paragraphs are large, it may be better to use bullet points if appropriate</a:t>
            </a:r>
            <a:endParaRPr sz="1500">
              <a:solidFill>
                <a:srgbClr val="617A8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◎"/>
            </a:pPr>
            <a:r>
              <a:rPr lang="en" sz="1500">
                <a:solidFill>
                  <a:srgbClr val="617A86"/>
                </a:solidFill>
              </a:rPr>
              <a:t>Many professionals are extremely busy - it is better to get right to the point without fluff or overly complicated sentence structures</a:t>
            </a:r>
            <a:endParaRPr sz="1500">
              <a:solidFill>
                <a:srgbClr val="617A86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◉"/>
            </a:pPr>
            <a:r>
              <a:rPr lang="en" sz="1500">
                <a:solidFill>
                  <a:srgbClr val="617A86"/>
                </a:solidFill>
              </a:rPr>
              <a:t>Limit the amount of information in the email</a:t>
            </a:r>
            <a:endParaRPr sz="1500">
              <a:solidFill>
                <a:srgbClr val="617A8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◎"/>
            </a:pPr>
            <a:r>
              <a:rPr lang="en" sz="1500">
                <a:solidFill>
                  <a:srgbClr val="617A86"/>
                </a:solidFill>
              </a:rPr>
              <a:t>Do not use texting language (brb, ttyl, nvm)</a:t>
            </a:r>
            <a:endParaRPr sz="1500">
              <a:solidFill>
                <a:srgbClr val="617A8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15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Email Structure</a:t>
            </a:r>
            <a:endParaRPr sz="4800"/>
          </a:p>
        </p:txBody>
      </p:sp>
      <p:sp>
        <p:nvSpPr>
          <p:cNvPr id="209" name="Google Shape;209;p15"/>
          <p:cNvSpPr txBox="1"/>
          <p:nvPr>
            <p:ph idx="4294967295" type="body"/>
          </p:nvPr>
        </p:nvSpPr>
        <p:spPr>
          <a:xfrm>
            <a:off x="685800" y="1320750"/>
            <a:ext cx="77724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b="1" lang="en" sz="1500">
                <a:solidFill>
                  <a:srgbClr val="617A86"/>
                </a:solidFill>
              </a:rPr>
              <a:t>Subject line:</a:t>
            </a:r>
            <a:r>
              <a:rPr lang="en" sz="1500">
                <a:solidFill>
                  <a:srgbClr val="617A86"/>
                </a:solidFill>
              </a:rPr>
              <a:t> should be meaningful: short and to the point while providing a summary of the email - this is the first thing the recipient reads</a:t>
            </a:r>
            <a:endParaRPr sz="1500">
              <a:solidFill>
                <a:srgbClr val="617A8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◎"/>
            </a:pPr>
            <a:r>
              <a:rPr b="1" lang="en" sz="1500">
                <a:solidFill>
                  <a:srgbClr val="617A86"/>
                </a:solidFill>
              </a:rPr>
              <a:t>Greeting: </a:t>
            </a:r>
            <a:r>
              <a:rPr lang="en" sz="1500">
                <a:solidFill>
                  <a:srgbClr val="617A86"/>
                </a:solidFill>
              </a:rPr>
              <a:t>When addressing the recipient, address them </a:t>
            </a:r>
            <a:r>
              <a:rPr lang="en" sz="1500">
                <a:solidFill>
                  <a:srgbClr val="617A86"/>
                </a:solidFill>
              </a:rPr>
              <a:t>appropriately:</a:t>
            </a:r>
            <a:endParaRPr sz="1500">
              <a:solidFill>
                <a:srgbClr val="617A86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◉"/>
            </a:pPr>
            <a:r>
              <a:rPr lang="en" sz="1500">
                <a:solidFill>
                  <a:srgbClr val="617A86"/>
                </a:solidFill>
              </a:rPr>
              <a:t>Dear, Hi, Hello, Greetings</a:t>
            </a:r>
            <a:endParaRPr sz="1500">
              <a:solidFill>
                <a:srgbClr val="617A86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◉"/>
            </a:pPr>
            <a:r>
              <a:rPr lang="en" sz="1500">
                <a:solidFill>
                  <a:srgbClr val="617A86"/>
                </a:solidFill>
              </a:rPr>
              <a:t>Clearly state what the information in the email is about</a:t>
            </a:r>
            <a:endParaRPr sz="1500">
              <a:solidFill>
                <a:srgbClr val="617A8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◎"/>
            </a:pPr>
            <a:r>
              <a:rPr b="1" lang="en" sz="1500">
                <a:solidFill>
                  <a:srgbClr val="617A86"/>
                </a:solidFill>
              </a:rPr>
              <a:t>Body: </a:t>
            </a:r>
            <a:r>
              <a:rPr lang="en" sz="1500">
                <a:solidFill>
                  <a:srgbClr val="617A86"/>
                </a:solidFill>
              </a:rPr>
              <a:t>Where the information you want to send is: try to keep brief </a:t>
            </a:r>
            <a:endParaRPr sz="1500">
              <a:solidFill>
                <a:srgbClr val="617A8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◎"/>
            </a:pPr>
            <a:r>
              <a:rPr b="1" lang="en" sz="1500">
                <a:solidFill>
                  <a:srgbClr val="617A86"/>
                </a:solidFill>
              </a:rPr>
              <a:t>Closing: </a:t>
            </a:r>
            <a:r>
              <a:rPr lang="en" sz="1500">
                <a:solidFill>
                  <a:srgbClr val="617A86"/>
                </a:solidFill>
              </a:rPr>
              <a:t>use an appropriate closing and always write your name after the signature  </a:t>
            </a:r>
            <a:endParaRPr sz="1500">
              <a:solidFill>
                <a:srgbClr val="617A86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Char char="◉"/>
            </a:pPr>
            <a:r>
              <a:rPr lang="en" sz="1500">
                <a:solidFill>
                  <a:srgbClr val="617A86"/>
                </a:solidFill>
              </a:rPr>
              <a:t>Best regards, all the best, thank you, sincerely, best</a:t>
            </a:r>
            <a:endParaRPr sz="1500">
              <a:solidFill>
                <a:srgbClr val="617A8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7A8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17A8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4294967295" type="ctrTitle"/>
          </p:nvPr>
        </p:nvSpPr>
        <p:spPr>
          <a:xfrm>
            <a:off x="7426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Formatting Content</a:t>
            </a:r>
            <a:endParaRPr sz="4800"/>
          </a:p>
        </p:txBody>
      </p:sp>
      <p:sp>
        <p:nvSpPr>
          <p:cNvPr id="215" name="Google Shape;215;p16"/>
          <p:cNvSpPr txBox="1"/>
          <p:nvPr>
            <p:ph idx="4294967295" type="body"/>
          </p:nvPr>
        </p:nvSpPr>
        <p:spPr>
          <a:xfrm>
            <a:off x="742600" y="1081725"/>
            <a:ext cx="7572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1400"/>
              <a:buChar char="◎"/>
            </a:pPr>
            <a:r>
              <a:rPr lang="en" sz="1400">
                <a:solidFill>
                  <a:srgbClr val="617A86"/>
                </a:solidFill>
              </a:rPr>
              <a:t>Paragraphs do not need to be indented - just create a </a:t>
            </a:r>
            <a:r>
              <a:rPr lang="en" sz="1400">
                <a:solidFill>
                  <a:srgbClr val="617A86"/>
                </a:solidFill>
              </a:rPr>
              <a:t>space in between paragraphs</a:t>
            </a:r>
            <a:endParaRPr sz="1400">
              <a:solidFill>
                <a:srgbClr val="617A8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◎"/>
            </a:pPr>
            <a:r>
              <a:rPr lang="en" sz="1400">
                <a:solidFill>
                  <a:srgbClr val="617A86"/>
                </a:solidFill>
              </a:rPr>
              <a:t>Font color should be black or another color that is easily readable against the background</a:t>
            </a:r>
            <a:endParaRPr sz="1400">
              <a:solidFill>
                <a:srgbClr val="617A8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◉"/>
            </a:pPr>
            <a:r>
              <a:rPr lang="en" sz="1400">
                <a:solidFill>
                  <a:srgbClr val="617A86"/>
                </a:solidFill>
              </a:rPr>
              <a:t>Times New Roman, Cambria, Georgia, Ariel, Calibri, and Verdana are acceptable in the business place</a:t>
            </a:r>
            <a:endParaRPr sz="1400">
              <a:solidFill>
                <a:srgbClr val="617A8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◉"/>
            </a:pPr>
            <a:r>
              <a:rPr lang="en" sz="1400">
                <a:solidFill>
                  <a:srgbClr val="617A86"/>
                </a:solidFill>
              </a:rPr>
              <a:t>Size 10-12 should be used </a:t>
            </a:r>
            <a:endParaRPr sz="1400">
              <a:solidFill>
                <a:srgbClr val="617A86"/>
              </a:solidFill>
            </a:endParaRPr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00" y="2706125"/>
            <a:ext cx="3170399" cy="1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Email Signature</a:t>
            </a:r>
            <a:endParaRPr sz="4800"/>
          </a:p>
        </p:txBody>
      </p:sp>
      <p:sp>
        <p:nvSpPr>
          <p:cNvPr id="223" name="Google Shape;223;p17"/>
          <p:cNvSpPr txBox="1"/>
          <p:nvPr>
            <p:ph idx="4294967295" type="body"/>
          </p:nvPr>
        </p:nvSpPr>
        <p:spPr>
          <a:xfrm>
            <a:off x="981325" y="1159800"/>
            <a:ext cx="77724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Access settings in email to add an automatic signature to </a:t>
            </a:r>
            <a:r>
              <a:rPr lang="en" sz="1400">
                <a:solidFill>
                  <a:schemeClr val="dk2"/>
                </a:solidFill>
              </a:rPr>
              <a:t>outgoing</a:t>
            </a:r>
            <a:r>
              <a:rPr lang="en" sz="1400">
                <a:solidFill>
                  <a:schemeClr val="dk2"/>
                </a:solidFill>
              </a:rPr>
              <a:t> emails and replies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*Full Name*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University of Connecticut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/>
              <a:t>School of Business</a:t>
            </a:r>
            <a:r>
              <a:rPr lang="en" sz="1400"/>
              <a:t>, *Major* *graduating year*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LinkedIn Link, Phone number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5341325" y="3065525"/>
            <a:ext cx="261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Alexandra Stamboulis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University of Connecticut</a:t>
            </a:r>
            <a:endParaRPr i="1"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School of Business, Finance 2022</a:t>
            </a:r>
            <a:endParaRPr i="1"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685800" y="1159800"/>
            <a:ext cx="77724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1500"/>
              <a:buFont typeface="Varela Round"/>
              <a:buChar char="◎"/>
            </a:pP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Always</a:t>
            </a:r>
            <a:r>
              <a:rPr b="1"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proofread and re-read the email before you send it to avoid any potential spelling or grammatical errors</a:t>
            </a:r>
            <a:endParaRPr sz="15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Font typeface="Varela Round"/>
              <a:buChar char="◎"/>
            </a:pP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Do not use slang: use professional language </a:t>
            </a:r>
            <a:endParaRPr sz="15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Font typeface="Varela Round"/>
              <a:buChar char="◎"/>
            </a:pP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People </a:t>
            </a: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receive</a:t>
            </a: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many emails a day - keep it brief</a:t>
            </a:r>
            <a:endParaRPr sz="15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Font typeface="Varela Round"/>
              <a:buChar char="◎"/>
            </a:pP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Being professional </a:t>
            </a: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doesn't</a:t>
            </a:r>
            <a:r>
              <a:rPr lang="en" sz="15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mean you have to be robotic</a:t>
            </a:r>
            <a:endParaRPr sz="15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500"/>
              <a:buFont typeface="Varela Round"/>
              <a:buChar char="◎"/>
            </a:pPr>
            <a:r>
              <a:t/>
            </a:r>
            <a:endParaRPr sz="15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p18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Email Tips</a:t>
            </a:r>
            <a:endParaRPr sz="4800"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10055"/>
          <a:stretch/>
        </p:blipFill>
        <p:spPr>
          <a:xfrm>
            <a:off x="2928100" y="2818050"/>
            <a:ext cx="32877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Important Considerations</a:t>
            </a:r>
            <a:endParaRPr sz="4200"/>
          </a:p>
        </p:txBody>
      </p:sp>
      <p:sp>
        <p:nvSpPr>
          <p:cNvPr id="239" name="Google Shape;239;p19"/>
          <p:cNvSpPr txBox="1"/>
          <p:nvPr>
            <p:ph idx="4294967295" type="body"/>
          </p:nvPr>
        </p:nvSpPr>
        <p:spPr>
          <a:xfrm>
            <a:off x="778200" y="1223700"/>
            <a:ext cx="7587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1400"/>
              <a:buChar char="◎"/>
            </a:pPr>
            <a:r>
              <a:rPr lang="en" sz="1400">
                <a:solidFill>
                  <a:srgbClr val="617A86"/>
                </a:solidFill>
              </a:rPr>
              <a:t>Anything</a:t>
            </a:r>
            <a:r>
              <a:rPr lang="en" sz="1400">
                <a:solidFill>
                  <a:srgbClr val="617A86"/>
                </a:solidFill>
              </a:rPr>
              <a:t> that you put in writing can be saved forever</a:t>
            </a:r>
            <a:endParaRPr sz="1400">
              <a:solidFill>
                <a:srgbClr val="617A8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◎"/>
            </a:pPr>
            <a:r>
              <a:rPr lang="en" sz="1400">
                <a:solidFill>
                  <a:srgbClr val="617A86"/>
                </a:solidFill>
              </a:rPr>
              <a:t>Be aware of tone and how it may be perceived by others </a:t>
            </a:r>
            <a:endParaRPr sz="1400">
              <a:solidFill>
                <a:srgbClr val="617A8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◉"/>
            </a:pPr>
            <a:r>
              <a:rPr lang="en" sz="1400">
                <a:solidFill>
                  <a:srgbClr val="617A86"/>
                </a:solidFill>
              </a:rPr>
              <a:t>When writing to co-</a:t>
            </a:r>
            <a:r>
              <a:rPr lang="en" sz="1400">
                <a:solidFill>
                  <a:srgbClr val="617A86"/>
                </a:solidFill>
              </a:rPr>
              <a:t>workers</a:t>
            </a:r>
            <a:r>
              <a:rPr lang="en" sz="1400">
                <a:solidFill>
                  <a:srgbClr val="617A86"/>
                </a:solidFill>
              </a:rPr>
              <a:t> / clients, use language that is professional and </a:t>
            </a:r>
            <a:r>
              <a:rPr lang="en" sz="1400">
                <a:solidFill>
                  <a:srgbClr val="617A86"/>
                </a:solidFill>
              </a:rPr>
              <a:t>respectful</a:t>
            </a:r>
            <a:r>
              <a:rPr lang="en" sz="1400">
                <a:solidFill>
                  <a:srgbClr val="617A86"/>
                </a:solidFill>
              </a:rPr>
              <a:t> </a:t>
            </a:r>
            <a:endParaRPr sz="1400">
              <a:solidFill>
                <a:srgbClr val="617A8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◎"/>
            </a:pPr>
            <a:r>
              <a:rPr lang="en" sz="1400">
                <a:solidFill>
                  <a:srgbClr val="617A86"/>
                </a:solidFill>
              </a:rPr>
              <a:t>Always make sure to stay on track with emails and respond as soon as possible</a:t>
            </a:r>
            <a:endParaRPr sz="1400">
              <a:solidFill>
                <a:srgbClr val="617A8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400"/>
              <a:buChar char="◉"/>
            </a:pPr>
            <a:r>
              <a:rPr lang="en" sz="1400">
                <a:solidFill>
                  <a:srgbClr val="617A86"/>
                </a:solidFill>
              </a:rPr>
              <a:t>Responding in a timely manner may be </a:t>
            </a:r>
            <a:r>
              <a:rPr lang="en" sz="1400">
                <a:solidFill>
                  <a:srgbClr val="617A86"/>
                </a:solidFill>
              </a:rPr>
              <a:t>difficult</a:t>
            </a:r>
            <a:r>
              <a:rPr lang="en" sz="1400">
                <a:solidFill>
                  <a:srgbClr val="617A86"/>
                </a:solidFill>
              </a:rPr>
              <a:t> especially when receiving many </a:t>
            </a:r>
            <a:r>
              <a:rPr lang="en" sz="1400">
                <a:solidFill>
                  <a:srgbClr val="617A86"/>
                </a:solidFill>
              </a:rPr>
              <a:t>emails</a:t>
            </a:r>
            <a:r>
              <a:rPr lang="en" sz="1400">
                <a:solidFill>
                  <a:srgbClr val="617A86"/>
                </a:solidFill>
              </a:rPr>
              <a:t> with requestins   </a:t>
            </a:r>
            <a:endParaRPr sz="1400">
              <a:solidFill>
                <a:srgbClr val="617A86"/>
              </a:solidFill>
            </a:endParaRPr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Sending the Email</a:t>
            </a:r>
            <a:endParaRPr sz="4800"/>
          </a:p>
        </p:txBody>
      </p:sp>
      <p:sp>
        <p:nvSpPr>
          <p:cNvPr id="246" name="Google Shape;246;p20"/>
          <p:cNvSpPr txBox="1"/>
          <p:nvPr>
            <p:ph idx="4294967295" type="body"/>
          </p:nvPr>
        </p:nvSpPr>
        <p:spPr>
          <a:xfrm>
            <a:off x="1275150" y="1057377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To: The people who are being addressed </a:t>
            </a:r>
            <a:r>
              <a:rPr lang="en" sz="1400"/>
              <a:t>primarily</a:t>
            </a:r>
            <a:r>
              <a:rPr lang="en" sz="1400"/>
              <a:t> in the email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CC (Carbon copy): when others are copied onto the email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BCC: those who are copied on the email but no one is able to see who was blindly copied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Be aware of the hour that you are sending the email - you may be invading on the sender’s personal time</a:t>
            </a:r>
            <a:endParaRPr sz="1400"/>
          </a:p>
        </p:txBody>
      </p:sp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