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71" r:id="rId4"/>
    <p:sldId id="270" r:id="rId5"/>
    <p:sldId id="259" r:id="rId6"/>
    <p:sldId id="263" r:id="rId7"/>
    <p:sldId id="268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660"/>
  </p:normalViewPr>
  <p:slideViewPr>
    <p:cSldViewPr>
      <p:cViewPr varScale="1">
        <p:scale>
          <a:sx n="109" d="100"/>
          <a:sy n="109" d="100"/>
        </p:scale>
        <p:origin x="169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CBB51F-4FBE-4B47-BEFB-6A828F7DA4B8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9F46B30-12EF-4144-9522-DF66F646E7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7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46B30-12EF-4144-9522-DF66F646E7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46B30-12EF-4144-9522-DF66F646E7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4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46B30-12EF-4144-9522-DF66F646E7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1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46B30-12EF-4144-9522-DF66F646E79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46B30-12EF-4144-9522-DF66F646E79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1D8-B985-409D-A19E-61FB3101D8CA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F0AB4-C38C-4D96-BA06-1F6A40BE2E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1D8-B985-409D-A19E-61FB3101D8CA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0AB4-C38C-4D96-BA06-1F6A40BE2E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1D8-B985-409D-A19E-61FB3101D8CA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0AB4-C38C-4D96-BA06-1F6A40BE2E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1D8-B985-409D-A19E-61FB3101D8CA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F0AB4-C38C-4D96-BA06-1F6A40BE2E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1D8-B985-409D-A19E-61FB3101D8CA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F0AB4-C38C-4D96-BA06-1F6A40BE2E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1D8-B985-409D-A19E-61FB3101D8CA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F0AB4-C38C-4D96-BA06-1F6A40BE2E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1D8-B985-409D-A19E-61FB3101D8CA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F0AB4-C38C-4D96-BA06-1F6A40BE2E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1D8-B985-409D-A19E-61FB3101D8CA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F0AB4-C38C-4D96-BA06-1F6A40BE2E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1D8-B985-409D-A19E-61FB3101D8CA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F0AB4-C38C-4D96-BA06-1F6A40BE2E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1D8-B985-409D-A19E-61FB3101D8CA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F0AB4-C38C-4D96-BA06-1F6A40BE2E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21D8-B985-409D-A19E-61FB3101D8CA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F0AB4-C38C-4D96-BA06-1F6A40BE2E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E221D8-B985-409D-A19E-61FB3101D8CA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6AF0AB4-C38C-4D96-BA06-1F6A40BE2EF1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wek-6Tud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me.uconn.edu/explore-careers/majors-to-caree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businessmedia.uberflip.com/i/765579-book-of-lists-december-26-2016/0?" TargetMode="External"/><Relationship Id="rId4" Type="http://schemas.openxmlformats.org/officeDocument/2006/relationships/hyperlink" Target="http://www.onetonlin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ics.com/code-search/?naicstrms=marketing" TargetMode="External"/><Relationship Id="rId4" Type="http://schemas.openxmlformats.org/officeDocument/2006/relationships/hyperlink" Target="https://lib.uconn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lib.uconn.edu/busn3005" TargetMode="External"/><Relationship Id="rId2" Type="http://schemas.openxmlformats.org/officeDocument/2006/relationships/hyperlink" Target="https://www.naics.com/code-search/?naicstrms=mark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lassdoor.com/index.htm" TargetMode="External"/><Relationship Id="rId4" Type="http://schemas.openxmlformats.org/officeDocument/2006/relationships/hyperlink" Target="https://rdl.lib.uconn.edu/subjects/187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?trk=hb-0-h-log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nhome/" TargetMode="External"/><Relationship Id="rId4" Type="http://schemas.openxmlformats.org/officeDocument/2006/relationships/hyperlink" Target="https://www.linkedin.com/school/university-of-connecticu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ships.indeed.com/" TargetMode="External"/><Relationship Id="rId2" Type="http://schemas.openxmlformats.org/officeDocument/2006/relationships/hyperlink" Target="https://campus.indee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dee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415" y="0"/>
            <a:ext cx="7543800" cy="2152650"/>
          </a:xfrm>
        </p:spPr>
        <p:txBody>
          <a:bodyPr/>
          <a:lstStyle/>
          <a:p>
            <a:r>
              <a:rPr lang="en-US" dirty="0" smtClean="0"/>
              <a:t>Target Companies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289640"/>
            <a:ext cx="6172200" cy="2568110"/>
          </a:xfrm>
        </p:spPr>
        <p:txBody>
          <a:bodyPr>
            <a:normAutofit/>
          </a:bodyPr>
          <a:lstStyle/>
          <a:p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r>
              <a:rPr lang="en-US" sz="2400" b="1" dirty="0" smtClean="0">
                <a:latin typeface="Batang" pitchFamily="18" charset="-127"/>
                <a:ea typeface="Batang" pitchFamily="18" charset="-127"/>
              </a:rPr>
              <a:t>Why should you have them?</a:t>
            </a:r>
            <a:endParaRPr lang="en-US" sz="2400" b="1" dirty="0">
              <a:latin typeface="Batang" pitchFamily="18" charset="-127"/>
              <a:ea typeface="Batang" pitchFamily="18" charset="-127"/>
            </a:endParaRPr>
          </a:p>
          <a:p>
            <a:r>
              <a:rPr lang="en-US" sz="2400" b="1" dirty="0" smtClean="0">
                <a:latin typeface="Batang" pitchFamily="18" charset="-127"/>
                <a:ea typeface="Batang" pitchFamily="18" charset="-127"/>
              </a:rPr>
              <a:t>Do you have any?</a:t>
            </a:r>
          </a:p>
          <a:p>
            <a:r>
              <a:rPr lang="en-US" sz="2400" b="1" dirty="0">
                <a:latin typeface="Batang" pitchFamily="18" charset="-127"/>
                <a:ea typeface="Batang" pitchFamily="18" charset="-127"/>
              </a:rPr>
              <a:t>W</a:t>
            </a:r>
            <a:r>
              <a:rPr lang="en-US" sz="2400" b="1" dirty="0" smtClean="0">
                <a:latin typeface="Batang" pitchFamily="18" charset="-127"/>
                <a:ea typeface="Batang" pitchFamily="18" charset="-127"/>
              </a:rPr>
              <a:t>here do you get them?</a:t>
            </a:r>
          </a:p>
          <a:p>
            <a:r>
              <a:rPr lang="en-US" sz="2400" b="1" dirty="0" smtClean="0">
                <a:latin typeface="Batang" pitchFamily="18" charset="-127"/>
                <a:ea typeface="Batang" pitchFamily="18" charset="-127"/>
              </a:rPr>
              <a:t>What do you do with them?</a:t>
            </a:r>
          </a:p>
          <a:p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endParaRPr lang="en-US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Sun 3"/>
          <p:cNvSpPr/>
          <p:nvPr/>
        </p:nvSpPr>
        <p:spPr>
          <a:xfrm>
            <a:off x="1524000" y="533400"/>
            <a:ext cx="685800" cy="7620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7150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https://www.youtube.com/watch?v=ewek-6TudOM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248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b="1" dirty="0" smtClean="0">
                <a:latin typeface="Lucida Bright" pitchFamily="18" charset="0"/>
              </a:rPr>
              <a:t>What can I do with this major? (Overview)</a:t>
            </a:r>
            <a:endParaRPr lang="en-US" sz="2800" dirty="0" smtClean="0">
              <a:solidFill>
                <a:srgbClr val="00B0F0"/>
              </a:solidFill>
              <a:latin typeface="Lucida Bright" pitchFamily="18" charset="0"/>
            </a:endParaRPr>
          </a:p>
          <a:p>
            <a:pPr marL="18288" indent="0">
              <a:buNone/>
            </a:pPr>
            <a:r>
              <a:rPr lang="en-US" sz="2800" dirty="0" smtClean="0">
                <a:latin typeface="Lucida Bright" pitchFamily="18" charset="0"/>
              </a:rPr>
              <a:t>Printed sheets in your folder (</a:t>
            </a:r>
            <a:r>
              <a:rPr lang="en-US" sz="2800" dirty="0" smtClean="0">
                <a:latin typeface="Lucida Bright" pitchFamily="18" charset="0"/>
                <a:hlinkClick r:id="rId3"/>
              </a:rPr>
              <a:t>https://tme.uconn.edu/explore-careers/majors-to-careers/</a:t>
            </a:r>
            <a:r>
              <a:rPr lang="en-US" sz="2800" dirty="0" smtClean="0">
                <a:latin typeface="Lucida Bright" pitchFamily="18" charset="0"/>
              </a:rPr>
              <a:t> )</a:t>
            </a:r>
          </a:p>
          <a:p>
            <a:pPr marL="18288" indent="0">
              <a:buNone/>
            </a:pPr>
            <a:endParaRPr lang="en-US" sz="2800" dirty="0" smtClean="0">
              <a:latin typeface="Lucida Bright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b="1" dirty="0" smtClean="0">
                <a:latin typeface="Lucida Bright" pitchFamily="18" charset="0"/>
              </a:rPr>
              <a:t>O Net Occupational Handbook (skills)</a:t>
            </a:r>
          </a:p>
          <a:p>
            <a:pPr marL="18288" indent="0">
              <a:buNone/>
            </a:pPr>
            <a:r>
              <a:rPr lang="en-US" sz="2800" dirty="0" err="1" smtClean="0">
                <a:latin typeface="Lucida Bright" pitchFamily="18" charset="0"/>
                <a:hlinkClick r:id="rId4"/>
              </a:rPr>
              <a:t>Onet</a:t>
            </a:r>
            <a:endParaRPr lang="en-US" sz="2800" dirty="0" smtClean="0">
              <a:latin typeface="Lucida Bright" pitchFamily="18" charset="0"/>
            </a:endParaRPr>
          </a:p>
          <a:p>
            <a:pPr marL="18288" indent="0">
              <a:buNone/>
            </a:pPr>
            <a:endParaRPr lang="en-US" sz="2800" b="1" dirty="0" smtClean="0">
              <a:latin typeface="Lucida Bright" pitchFamily="18" charset="0"/>
            </a:endParaRPr>
          </a:p>
          <a:p>
            <a:pPr marL="18288" indent="0">
              <a:buNone/>
            </a:pPr>
            <a:r>
              <a:rPr lang="en-US" sz="2800" b="1" dirty="0" smtClean="0">
                <a:latin typeface="Lucida Bright" pitchFamily="18" charset="0"/>
              </a:rPr>
              <a:t>Business Journal Book of Lists (Research done for you!)</a:t>
            </a:r>
          </a:p>
          <a:p>
            <a:pPr marL="18288" indent="0">
              <a:buNone/>
            </a:pPr>
            <a:r>
              <a:rPr lang="en-US" sz="2800" b="1" dirty="0" err="1" smtClean="0">
                <a:latin typeface="Lucida Bright" pitchFamily="18" charset="0"/>
                <a:hlinkClick r:id="rId5"/>
              </a:rPr>
              <a:t>HartfordBusinessJournal</a:t>
            </a:r>
            <a:r>
              <a:rPr lang="en-US" sz="2800" b="1" dirty="0" smtClean="0">
                <a:latin typeface="Lucida Bright" pitchFamily="18" charset="0"/>
              </a:rPr>
              <a:t> ( every major city has one)</a:t>
            </a:r>
            <a:endParaRPr lang="en-US" sz="2800" b="1" dirty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5113241" cy="3352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5791200"/>
            <a:ext cx="7543800" cy="914400"/>
          </a:xfrm>
        </p:spPr>
        <p:txBody>
          <a:bodyPr/>
          <a:lstStyle/>
          <a:p>
            <a:r>
              <a:rPr lang="en-US" dirty="0" err="1" smtClean="0">
                <a:hlinkClick r:id="rId4"/>
              </a:rPr>
              <a:t>Mergent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4009935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industry codes for </a:t>
            </a:r>
            <a:r>
              <a:rPr lang="en-US" dirty="0" err="1"/>
              <a:t>Mergent</a:t>
            </a:r>
            <a:r>
              <a:rPr lang="en-US" dirty="0"/>
              <a:t> searches : </a:t>
            </a:r>
            <a:r>
              <a:rPr lang="en-US" dirty="0">
                <a:hlinkClick r:id="rId5"/>
              </a:rPr>
              <a:t>https://www.naics.com/code-search/?naicstrms=marketing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UCONN Library</a:t>
            </a:r>
            <a:br>
              <a:rPr lang="en-US" sz="1600" dirty="0"/>
            </a:br>
            <a:r>
              <a:rPr lang="en-US" sz="1600" dirty="0"/>
              <a:t>To get industry codes for </a:t>
            </a:r>
            <a:r>
              <a:rPr lang="en-US" sz="1600" dirty="0" err="1" smtClean="0"/>
              <a:t>Mergent</a:t>
            </a:r>
            <a:r>
              <a:rPr lang="en-US" sz="1600" dirty="0"/>
              <a:t> </a:t>
            </a:r>
            <a:r>
              <a:rPr lang="en-US" sz="1600" dirty="0" smtClean="0"/>
              <a:t>searches : </a:t>
            </a:r>
            <a:r>
              <a:rPr lang="en-US" sz="1600" dirty="0">
                <a:hlinkClick r:id="rId2"/>
              </a:rPr>
              <a:t>https://www.naics.com/code-search/?naicstrms=marketing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Career Development 3005 Class site</a:t>
            </a:r>
          </a:p>
          <a:p>
            <a:r>
              <a:rPr lang="en-US" sz="3200" dirty="0" smtClean="0">
                <a:hlinkClick r:id="rId3"/>
              </a:rPr>
              <a:t>https://guides.lib.uconn.edu/busn3005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400908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Library Databases- BUSINESS</a:t>
            </a:r>
          </a:p>
          <a:p>
            <a:r>
              <a:rPr lang="en-US" sz="3200" dirty="0" smtClean="0">
                <a:hlinkClick r:id="rId4"/>
              </a:rPr>
              <a:t>https://rdl.lib.uconn.edu/subjects/1871</a:t>
            </a: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3400" y="4572000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b="1" dirty="0">
                <a:latin typeface="Lucida Bright" pitchFamily="18" charset="0"/>
              </a:rPr>
              <a:t>The Glass Door (Insiders Guide)</a:t>
            </a:r>
          </a:p>
          <a:p>
            <a:pPr marL="18288" indent="0">
              <a:buNone/>
            </a:pPr>
            <a:r>
              <a:rPr lang="en-US" sz="3200" b="1" dirty="0">
                <a:latin typeface="Lucida Bright" pitchFamily="18" charset="0"/>
              </a:rPr>
              <a:t>    </a:t>
            </a:r>
            <a:r>
              <a:rPr lang="en-US" sz="3200" b="1" dirty="0">
                <a:latin typeface="Lucida Bright" pitchFamily="18" charset="0"/>
                <a:hlinkClick r:id="rId5"/>
              </a:rPr>
              <a:t>Glass Door</a:t>
            </a:r>
            <a:endParaRPr lang="en-US" sz="3200" b="1" dirty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9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457200"/>
            <a:ext cx="7467600" cy="5855732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4800" u="sng" dirty="0" smtClean="0">
                <a:latin typeface="Californian FB" panose="0207040306080B030204" pitchFamily="18" charset="0"/>
              </a:rPr>
              <a:t>LINKEDIN</a:t>
            </a:r>
            <a:r>
              <a:rPr lang="en-US" sz="4800" dirty="0" smtClean="0">
                <a:latin typeface="Californian FB" panose="0207040306080B030204" pitchFamily="18" charset="0"/>
              </a:rPr>
              <a:t> </a:t>
            </a:r>
            <a:r>
              <a:rPr lang="en-US" sz="1200" dirty="0" smtClean="0">
                <a:latin typeface="Californian FB" panose="0207040306080B030204" pitchFamily="18" charset="0"/>
                <a:hlinkClick r:id="rId3"/>
              </a:rPr>
              <a:t>LINKEDIN</a:t>
            </a:r>
            <a:endParaRPr lang="en-US" sz="1200" dirty="0" smtClean="0">
              <a:latin typeface="Californian FB" panose="0207040306080B030204" pitchFamily="18" charset="0"/>
            </a:endParaRPr>
          </a:p>
          <a:p>
            <a:pPr marL="18288" indent="0">
              <a:buNone/>
            </a:pPr>
            <a:endParaRPr lang="en-US" sz="3200" dirty="0">
              <a:latin typeface="Californian FB" panose="0207040306080B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lifornian FB" panose="0207040306080B030204" pitchFamily="18" charset="0"/>
              </a:rPr>
              <a:t>Follow Target companies!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lifornian FB" panose="0207040306080B030204" pitchFamily="18" charset="0"/>
              </a:rPr>
              <a:t>Look at industry leaders past experiences </a:t>
            </a:r>
            <a:r>
              <a:rPr lang="en-US" sz="3200" dirty="0" smtClean="0">
                <a:solidFill>
                  <a:srgbClr val="7030A0"/>
                </a:solidFill>
                <a:latin typeface="Californian FB" panose="0207040306080B030204" pitchFamily="18" charset="0"/>
              </a:rPr>
              <a:t>“</a:t>
            </a:r>
            <a:r>
              <a:rPr lang="en-US" sz="3200" b="1" dirty="0" smtClean="0">
                <a:solidFill>
                  <a:srgbClr val="7030A0"/>
                </a:solidFill>
                <a:latin typeface="Californian FB" panose="0207040306080B030204" pitchFamily="18" charset="0"/>
                <a:hlinkClick r:id="rId4"/>
              </a:rPr>
              <a:t>Alumni</a:t>
            </a:r>
            <a:r>
              <a:rPr lang="en-US" sz="3200" dirty="0" smtClean="0">
                <a:solidFill>
                  <a:srgbClr val="7030A0"/>
                </a:solidFill>
                <a:latin typeface="Californian FB" panose="0207040306080B030204" pitchFamily="18" charset="0"/>
              </a:rPr>
              <a:t>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lifornian FB" panose="0207040306080B030204" pitchFamily="18" charset="0"/>
              </a:rPr>
              <a:t>Use the LINKINEDIN “Job” tab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800" u="sng" dirty="0" smtClean="0">
                <a:latin typeface="Californian FB" panose="0207040306080B030204" pitchFamily="18" charset="0"/>
              </a:rPr>
              <a:t>Groups</a:t>
            </a:r>
            <a:r>
              <a:rPr lang="en-US" sz="3200" dirty="0" smtClean="0">
                <a:latin typeface="Californian FB" panose="0207040306080B030204" pitchFamily="18" charset="0"/>
              </a:rPr>
              <a:t> tabs by industry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lifornian FB" panose="0207040306080B030204" pitchFamily="18" charset="0"/>
              </a:rPr>
              <a:t>UCONN /High School Alumni </a:t>
            </a:r>
          </a:p>
          <a:p>
            <a:pPr>
              <a:buFont typeface="Wingdings" pitchFamily="2" charset="2"/>
              <a:buChar char="q"/>
            </a:pPr>
            <a:endParaRPr lang="en-US" sz="3200" dirty="0">
              <a:latin typeface="Bodoni MT" pitchFamily="18" charset="0"/>
            </a:endParaRPr>
          </a:p>
        </p:txBody>
      </p:sp>
      <p:sp>
        <p:nvSpPr>
          <p:cNvPr id="3" name="TextBox 2">
            <a:hlinkClick r:id="rId5"/>
          </p:cNvPr>
          <p:cNvSpPr txBox="1"/>
          <p:nvPr/>
        </p:nvSpPr>
        <p:spPr>
          <a:xfrm>
            <a:off x="6477000" y="594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14400"/>
          </a:xfrm>
        </p:spPr>
        <p:txBody>
          <a:bodyPr/>
          <a:lstStyle/>
          <a:p>
            <a:r>
              <a:rPr lang="en-US" dirty="0" smtClean="0">
                <a:latin typeface="Californian FB" panose="0207040306080B030204" pitchFamily="18" charset="0"/>
              </a:rPr>
              <a:t>Spreadsheet Categories</a:t>
            </a:r>
            <a:endParaRPr lang="en-US" dirty="0">
              <a:latin typeface="Californian FB" panose="0207040306080B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7543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fornian FB" panose="0207040306080B030204" pitchFamily="18" charset="0"/>
              </a:rPr>
              <a:t>Company Name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fornian FB" panose="0207040306080B030204" pitchFamily="18" charset="0"/>
              </a:rPr>
              <a:t>Location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fornian FB" panose="0207040306080B030204" pitchFamily="18" charset="0"/>
              </a:rPr>
              <a:t>Skills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fornian FB" panose="0207040306080B030204" pitchFamily="18" charset="0"/>
              </a:rPr>
              <a:t>Possible Job Titles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fornian FB" panose="0207040306080B030204" pitchFamily="18" charset="0"/>
              </a:rPr>
              <a:t>Looking For….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fornian FB" panose="0207040306080B030204" pitchFamily="18" charset="0"/>
              </a:rPr>
              <a:t>Resume Deadlines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fornian FB" panose="0207040306080B030204" pitchFamily="18" charset="0"/>
              </a:rPr>
              <a:t>Interview Date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fornian FB" panose="0207040306080B030204" pitchFamily="18" charset="0"/>
              </a:rPr>
              <a:t>Contact information (HR)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fornian FB" panose="0207040306080B030204" pitchFamily="18" charset="0"/>
              </a:rPr>
              <a:t>People Connections ( networking)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fornian FB" panose="0207040306080B030204" pitchFamily="18" charset="0"/>
              </a:rPr>
              <a:t>Status/Follow up date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fornian FB" panose="0207040306080B030204" pitchFamily="18" charset="0"/>
              </a:rPr>
              <a:t>Company Mission Statement– vs. YOU?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fornian FB" panose="0207040306080B030204" pitchFamily="18" charset="0"/>
              </a:rPr>
              <a:t>Professional Associations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17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2819400"/>
            <a:ext cx="6096000" cy="2057400"/>
          </a:xfrm>
        </p:spPr>
        <p:txBody>
          <a:bodyPr>
            <a:normAutofit fontScale="25000" lnSpcReduction="20000"/>
          </a:bodyPr>
          <a:lstStyle/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r>
              <a:rPr lang="en-US" sz="9800" dirty="0" smtClean="0">
                <a:hlinkClick r:id="rId2"/>
              </a:rPr>
              <a:t>https</a:t>
            </a:r>
            <a:r>
              <a:rPr lang="en-US" sz="9800" dirty="0">
                <a:hlinkClick r:id="rId2"/>
              </a:rPr>
              <a:t>://campus.indeed.com</a:t>
            </a:r>
            <a:r>
              <a:rPr lang="en-US" sz="9800" dirty="0" smtClean="0">
                <a:hlinkClick r:id="rId2"/>
              </a:rPr>
              <a:t>/</a:t>
            </a:r>
            <a:endParaRPr lang="en-US" sz="9800" dirty="0" smtClean="0"/>
          </a:p>
          <a:p>
            <a:pPr marL="18288" indent="0">
              <a:buNone/>
            </a:pPr>
            <a:r>
              <a:rPr lang="en-US" sz="9800" b="1" dirty="0">
                <a:effectLst/>
              </a:rPr>
              <a:t>Indeed search just for students. Explore careers for new grads anywhere in the country, and find what’s out there for </a:t>
            </a:r>
            <a:r>
              <a:rPr lang="en-US" sz="9800" b="1" dirty="0" smtClean="0">
                <a:effectLst/>
              </a:rPr>
              <a:t>you.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90600" y="48768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hlinkClick r:id="rId3"/>
              </a:rPr>
              <a:t>https://internships.indeed.com/</a:t>
            </a:r>
            <a:r>
              <a:rPr lang="en-US" sz="3200" dirty="0"/>
              <a:t> </a:t>
            </a:r>
            <a:r>
              <a:rPr lang="en-US" sz="3200" dirty="0" smtClean="0"/>
              <a:t> Internships Only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533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" indent="0">
              <a:buNone/>
            </a:pPr>
            <a:r>
              <a:rPr lang="en-US" sz="3600" b="1" dirty="0"/>
              <a:t>INDEED.com Resources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69129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hlinkClick r:id="rId4"/>
              </a:rPr>
              <a:t>http://www.indeed.com/</a:t>
            </a:r>
            <a:r>
              <a:rPr lang="en-US" sz="3200" dirty="0" smtClean="0"/>
              <a:t> General Search</a:t>
            </a:r>
          </a:p>
        </p:txBody>
      </p:sp>
    </p:spTree>
    <p:extLst>
      <p:ext uri="{BB962C8B-B14F-4D97-AF65-F5344CB8AC3E}">
        <p14:creationId xmlns:p14="http://schemas.microsoft.com/office/powerpoint/2010/main" val="298443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334</TotalTime>
  <Words>251</Words>
  <Application>Microsoft Office PowerPoint</Application>
  <PresentationFormat>On-screen Show (4:3)</PresentationFormat>
  <Paragraphs>58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Batang</vt:lpstr>
      <vt:lpstr>Bodoni MT</vt:lpstr>
      <vt:lpstr>Calibri</vt:lpstr>
      <vt:lpstr>Californian FB</vt:lpstr>
      <vt:lpstr>Lucida Bright</vt:lpstr>
      <vt:lpstr>Palatino Linotype</vt:lpstr>
      <vt:lpstr>Wingdings</vt:lpstr>
      <vt:lpstr>Elemental</vt:lpstr>
      <vt:lpstr>Target Companies</vt:lpstr>
      <vt:lpstr>PowerPoint Presentation</vt:lpstr>
      <vt:lpstr>Mergent Database</vt:lpstr>
      <vt:lpstr> UCONN Library To get industry codes for Mergent searches : https://www.naics.com/code-search/?naicstrms=marketing</vt:lpstr>
      <vt:lpstr>PowerPoint Presentation</vt:lpstr>
      <vt:lpstr>Spreadsheet Categories</vt:lpstr>
      <vt:lpstr>PowerPoint Presentation</vt:lpstr>
    </vt:vector>
  </TitlesOfParts>
  <Company>University of Connecticut -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Companies</dc:title>
  <dc:creator>Windows User</dc:creator>
  <cp:lastModifiedBy>Kelly Kennedy</cp:lastModifiedBy>
  <cp:revision>52</cp:revision>
  <cp:lastPrinted>2018-05-15T15:38:25Z</cp:lastPrinted>
  <dcterms:created xsi:type="dcterms:W3CDTF">2013-09-11T13:31:35Z</dcterms:created>
  <dcterms:modified xsi:type="dcterms:W3CDTF">2020-02-06T16:28:40Z</dcterms:modified>
</cp:coreProperties>
</file>