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87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5c6e073c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85c6e073c7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85078d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85078d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085078d8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085078d80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455c6da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0" name="Google Shape;110;g2a455c6da0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55c6d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6" name="Google Shape;116;g2a455c6da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455c6da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24" name="Google Shape;124;g2a455c6da0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085078d8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0085078d8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rvard SEAS_Title">
  <p:cSld name="Harvard SEAS_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690592" y="324022"/>
            <a:ext cx="1453500" cy="9975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-6196"/>
            <a:ext cx="8491200" cy="11523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688146" y="324022"/>
            <a:ext cx="803100" cy="8220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919093" y="3621503"/>
            <a:ext cx="66546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904" y="262856"/>
            <a:ext cx="2421671" cy="69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375" y="472367"/>
            <a:ext cx="511175" cy="433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919093" y="2019098"/>
            <a:ext cx="66546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rvard SEAS_Layout1">
  <p:cSld name="Harvard SEAS_Layout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0006" y="4401432"/>
            <a:ext cx="1559044" cy="44028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6928014" y="4941848"/>
            <a:ext cx="2216100" cy="213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4830769"/>
            <a:ext cx="7204200" cy="1965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928015" y="4941847"/>
            <a:ext cx="276000" cy="852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89752" y="1353010"/>
            <a:ext cx="72690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9E112E"/>
              </a:buClr>
              <a:buSzPts val="1750"/>
              <a:buFont typeface="Arial"/>
              <a:buNone/>
              <a:defRPr b="0" i="0" sz="175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rvard SEAS_Layout1">
  <p:cSld name="1_Harvard SEAS_Layout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0006" y="4401432"/>
            <a:ext cx="1559044" cy="44028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6928014" y="4941848"/>
            <a:ext cx="2216100" cy="213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4830769"/>
            <a:ext cx="7204200" cy="1965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928015" y="4941847"/>
            <a:ext cx="276000" cy="852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rvard SEAS_Layout2">
  <p:cSld name="Harvard SEAS_Layout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8193572" y="4941848"/>
            <a:ext cx="954900" cy="213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0" y="4830769"/>
            <a:ext cx="8469600" cy="1965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8193573" y="4941847"/>
            <a:ext cx="276000" cy="852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2143" y="4460775"/>
            <a:ext cx="319806" cy="3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489753" y="1353010"/>
            <a:ext cx="72690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9E112E"/>
              </a:buClr>
              <a:buSzPts val="1750"/>
              <a:buFont typeface="Arial"/>
              <a:buNone/>
              <a:defRPr b="0" i="0" sz="175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rvard SEAS_Layout2">
  <p:cSld name="1_Harvard SEAS_Layout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8193572" y="4941848"/>
            <a:ext cx="954900" cy="213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0" y="4830769"/>
            <a:ext cx="8469600" cy="1965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8193573" y="4941847"/>
            <a:ext cx="276000" cy="852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2143" y="4460775"/>
            <a:ext cx="319806" cy="3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rvard SEAS_Cover ">
  <p:cSld name="Harvard SEAS_Cover 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240786"/>
            <a:ext cx="8507700" cy="49110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5541012" y="-11190"/>
            <a:ext cx="3603000" cy="12741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541012" y="240300"/>
            <a:ext cx="2966700" cy="10227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00275" y="410022"/>
            <a:ext cx="2426500" cy="6922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65847" y="3439306"/>
            <a:ext cx="6654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665847" y="1837115"/>
            <a:ext cx="66546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19093" y="3621503"/>
            <a:ext cx="66546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Jared Ni, Sezim Yertanatov, Dennis Du</a:t>
            </a:r>
            <a:endParaRPr sz="1500"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919100" y="2019100"/>
            <a:ext cx="72264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770"/>
              <a:buNone/>
            </a:pPr>
            <a:r>
              <a:rPr lang="en"/>
              <a:t>METRIX: Multi-Objective Explanation Tuning for Robust Interpretability eXploration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24900" y="1457149"/>
            <a:ext cx="7545300" cy="30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How would we generalize metrics optimization for explanation methods where there are two or more target metrics to optimize?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23600" y="958050"/>
            <a:ext cx="82968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Too many interpretability metrics</a:t>
            </a:r>
            <a:endParaRPr sz="1800"/>
          </a:p>
          <a:p>
            <a:pPr indent="-3429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</a:t>
            </a:r>
            <a:r>
              <a:rPr lang="en" sz="1800"/>
              <a:t>alancing trade-offs between multiple metrics – Yeh et al. propose a way to optimize infidelity, but not a unified framework to optimize sensitivity </a:t>
            </a:r>
            <a:r>
              <a:rPr lang="en" sz="1800"/>
              <a:t>as well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 theory for robust explanations that can apply to </a:t>
            </a:r>
            <a:r>
              <a:rPr lang="en" sz="1800"/>
              <a:t>high-stake domains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Customizable explanations: by treating it as a multi-objective optimization problem, we could allow users to specify their preferences for the relative importance of fidelity vs. sensitivity.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89750" y="188247"/>
            <a:ext cx="7269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23600" y="245622"/>
            <a:ext cx="7269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/>
              <a:t>Sampling Nearby Inputs</a:t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423600" y="958050"/>
            <a:ext cx="82968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/>
              <a:t>For a model </a:t>
            </a:r>
            <a:r>
              <a:rPr b="1" lang="en"/>
              <a:t>f</a:t>
            </a:r>
            <a:r>
              <a:rPr lang="en"/>
              <a:t> and a</a:t>
            </a:r>
            <a:r>
              <a:rPr lang="en"/>
              <a:t> given input </a:t>
            </a:r>
            <a:r>
              <a:rPr b="1" lang="en"/>
              <a:t>x</a:t>
            </a:r>
            <a:r>
              <a:rPr baseline="-25000" lang="en"/>
              <a:t>0</a:t>
            </a:r>
            <a:r>
              <a:rPr lang="en"/>
              <a:t>, w</a:t>
            </a:r>
            <a:r>
              <a:rPr lang="en"/>
              <a:t>ant to produce an explanation vector </a:t>
            </a:r>
            <a:r>
              <a:rPr b="1" lang="en"/>
              <a:t>φ</a:t>
            </a:r>
            <a:r>
              <a:rPr baseline="-25000" lang="en"/>
              <a:t>0</a:t>
            </a:r>
            <a:endParaRPr/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/>
              <a:t>Sample N more points </a:t>
            </a:r>
            <a:r>
              <a:rPr b="1" lang="en"/>
              <a:t>x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b="1" lang="en"/>
              <a:t>x</a:t>
            </a:r>
            <a:r>
              <a:rPr baseline="-25000" lang="en"/>
              <a:t>N</a:t>
            </a:r>
            <a:r>
              <a:rPr lang="en"/>
              <a:t> that are near </a:t>
            </a:r>
            <a:r>
              <a:rPr b="1" lang="en"/>
              <a:t>x</a:t>
            </a:r>
            <a:r>
              <a:rPr baseline="-25000" lang="en"/>
              <a:t>0</a:t>
            </a:r>
            <a:r>
              <a:rPr lang="en"/>
              <a:t>, and produce explanations </a:t>
            </a:r>
            <a:r>
              <a:rPr b="1" lang="en"/>
              <a:t>φ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b="1" lang="en"/>
              <a:t>φ</a:t>
            </a:r>
            <a:r>
              <a:rPr baseline="-25000" lang="en"/>
              <a:t>N</a:t>
            </a:r>
            <a:r>
              <a:rPr lang="en"/>
              <a:t> for each one</a:t>
            </a:r>
            <a:endParaRPr/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/>
              <a:t>We want each explanation </a:t>
            </a:r>
            <a:r>
              <a:rPr b="1" lang="en"/>
              <a:t>φ</a:t>
            </a:r>
            <a:r>
              <a:rPr baseline="-25000" lang="en"/>
              <a:t>n</a:t>
            </a:r>
            <a:r>
              <a:rPr lang="en"/>
              <a:t> to be faithful to the model </a:t>
            </a:r>
            <a:r>
              <a:rPr b="1" lang="en"/>
              <a:t>f</a:t>
            </a:r>
            <a:r>
              <a:rPr lang="en"/>
              <a:t> (low INFD) and yet be close to each other (low SENS)</a:t>
            </a:r>
            <a:endParaRPr/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/>
              <a:t>At the end return </a:t>
            </a:r>
            <a:r>
              <a:rPr b="1" lang="en"/>
              <a:t>φ</a:t>
            </a:r>
            <a:r>
              <a:rPr baseline="-25000" lang="en"/>
              <a:t>0</a:t>
            </a:r>
            <a:r>
              <a:rPr lang="en"/>
              <a:t>, which is the explanation for the actual input </a:t>
            </a:r>
            <a:r>
              <a:rPr b="1" lang="en"/>
              <a:t>x</a:t>
            </a:r>
            <a:r>
              <a:rPr baseline="-25000" lang="en"/>
              <a:t>0</a:t>
            </a:r>
            <a:r>
              <a:rPr lang="en"/>
              <a:t> that we care about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23600" y="245622"/>
            <a:ext cx="7269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/>
              <a:t>Our Work So Far</a:t>
            </a:r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423600" y="958050"/>
            <a:ext cx="82968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objective #1: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</a:t>
            </a:r>
            <a:r>
              <a:rPr b="1" lang="en"/>
              <a:t>φ</a:t>
            </a:r>
            <a:r>
              <a:rPr baseline="-25000" lang="en"/>
              <a:t>avg</a:t>
            </a:r>
            <a:r>
              <a:rPr lang="en"/>
              <a:t>? It can be the average of the </a:t>
            </a:r>
            <a:r>
              <a:rPr b="1" lang="en"/>
              <a:t>φ</a:t>
            </a:r>
            <a:r>
              <a:rPr baseline="-25000" lang="en"/>
              <a:t>n</a:t>
            </a:r>
            <a:r>
              <a:rPr lang="en"/>
              <a:t> from a previous iteration of explanations using the INFD-optimizing method from Yeh et al.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For each n ∈ {0, …, N},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2" y="1360175"/>
            <a:ext cx="8244599" cy="8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57" y="3770350"/>
            <a:ext cx="7894080" cy="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23600" y="245622"/>
            <a:ext cx="7269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/>
              <a:t>Our Work So Far</a:t>
            </a:r>
            <a:endParaRPr/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423600" y="958050"/>
            <a:ext cx="82968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objective #2: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For each n ∈ {0, …, N},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</a:t>
            </a:r>
            <a:r>
              <a:rPr b="1" lang="en"/>
              <a:t>φ</a:t>
            </a:r>
            <a:r>
              <a:rPr baseline="-25000" lang="en"/>
              <a:t>n</a:t>
            </a:r>
            <a:r>
              <a:rPr lang="en"/>
              <a:t>’s optimal value is in terms of the others → optimize iteratively by coordinate descent: cycle through the </a:t>
            </a:r>
            <a:r>
              <a:rPr b="1" lang="en"/>
              <a:t>φ</a:t>
            </a:r>
            <a:r>
              <a:rPr baseline="-25000" lang="en"/>
              <a:t>n</a:t>
            </a:r>
            <a:r>
              <a:rPr lang="en"/>
              <a:t>, optimizing each one in turn based on the current values of the others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6418200" y="719675"/>
            <a:ext cx="26352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112E"/>
                </a:solidFill>
              </a:rPr>
              <a:t>Sensitivity is now computed pairwise</a:t>
            </a:r>
            <a:endParaRPr sz="1800">
              <a:solidFill>
                <a:srgbClr val="9E112E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" y="1384425"/>
            <a:ext cx="9048409" cy="8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50" y="2707825"/>
            <a:ext cx="8441099" cy="8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89750" y="188247"/>
            <a:ext cx="7269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/>
              <a:t>Progress and Next Steps</a:t>
            </a:r>
            <a:endParaRPr/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423600" y="958050"/>
            <a:ext cx="82968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328612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We have an iterative solution for </a:t>
            </a:r>
            <a:r>
              <a:rPr lang="en"/>
              <a:t>φ</a:t>
            </a:r>
            <a:r>
              <a:rPr lang="en"/>
              <a:t> (the explanation).</a:t>
            </a:r>
            <a:br>
              <a:rPr lang="en"/>
            </a:br>
            <a:endParaRPr/>
          </a:p>
          <a:p>
            <a:pPr indent="-328612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Apply</a:t>
            </a:r>
            <a:r>
              <a:rPr lang="en"/>
              <a:t> Monte-Carlo sampling over the perturbation range and implement the </a:t>
            </a:r>
            <a:r>
              <a:rPr lang="en"/>
              <a:t>explanation</a:t>
            </a:r>
            <a:r>
              <a:rPr lang="en"/>
              <a:t> theory in NumPy.</a:t>
            </a:r>
            <a:br>
              <a:rPr lang="en"/>
            </a:br>
            <a:endParaRPr/>
          </a:p>
          <a:p>
            <a:pPr indent="-328612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Apply</a:t>
            </a:r>
            <a:r>
              <a:rPr lang="en"/>
              <a:t> the implemented explanation to benchmarking datasets to compare with other explanations and test the effectiveness of multi-metric optimization.</a:t>
            </a:r>
            <a:endParaRPr/>
          </a:p>
          <a:p>
            <a:pPr indent="0" lvl="0" marL="9144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612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Generalize the closed-form framework to include more possible metrics</a:t>
            </a:r>
            <a:endParaRPr/>
          </a:p>
          <a:p>
            <a:pPr indent="0" lvl="0" marL="9144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9144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