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56" r:id="rId4"/>
    <p:sldId id="257" r:id="rId5"/>
    <p:sldId id="258" r:id="rId6"/>
    <p:sldId id="263" r:id="rId7"/>
    <p:sldId id="264" r:id="rId8"/>
    <p:sldId id="265" r:id="rId9"/>
    <p:sldId id="266" r:id="rId10"/>
    <p:sldId id="268" r:id="rId11"/>
    <p:sldId id="267"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259512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415457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682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2997934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5149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1338328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2356736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342823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357988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A4B093-22AA-4A4F-BE1C-E03EB317F73F}" type="datetimeFigureOut">
              <a:rPr lang="en-ZA" smtClean="0"/>
              <a:t>2018/07/06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324021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4B093-22AA-4A4F-BE1C-E03EB317F73F}" type="datetimeFigureOut">
              <a:rPr lang="en-ZA" smtClean="0"/>
              <a:t>2018/07/06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32394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4B093-22AA-4A4F-BE1C-E03EB317F73F}" type="datetimeFigureOut">
              <a:rPr lang="en-ZA" smtClean="0"/>
              <a:t>2018/07/06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336877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4B093-22AA-4A4F-BE1C-E03EB317F73F}" type="datetimeFigureOut">
              <a:rPr lang="en-ZA" smtClean="0"/>
              <a:t>2018/07/06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381113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4B093-22AA-4A4F-BE1C-E03EB317F73F}" type="datetimeFigureOut">
              <a:rPr lang="en-ZA" smtClean="0"/>
              <a:t>2018/07/06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13994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A4B093-22AA-4A4F-BE1C-E03EB317F73F}" type="datetimeFigureOut">
              <a:rPr lang="en-ZA" smtClean="0"/>
              <a:t>2018/07/06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205743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A4B093-22AA-4A4F-BE1C-E03EB317F73F}" type="datetimeFigureOut">
              <a:rPr lang="en-ZA" smtClean="0"/>
              <a:t>2018/07/06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8429C7C-CFBB-4C4F-9053-9F938AB09810}" type="slidenum">
              <a:rPr lang="en-ZA" smtClean="0"/>
              <a:t>‹#›</a:t>
            </a:fld>
            <a:endParaRPr lang="en-ZA"/>
          </a:p>
        </p:txBody>
      </p:sp>
    </p:spTree>
    <p:extLst>
      <p:ext uri="{BB962C8B-B14F-4D97-AF65-F5344CB8AC3E}">
        <p14:creationId xmlns:p14="http://schemas.microsoft.com/office/powerpoint/2010/main" val="86193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4B093-22AA-4A4F-BE1C-E03EB317F73F}" type="datetimeFigureOut">
              <a:rPr lang="en-ZA" smtClean="0"/>
              <a:t>2018/07/06</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429C7C-CFBB-4C4F-9053-9F938AB09810}" type="slidenum">
              <a:rPr lang="en-ZA" smtClean="0"/>
              <a:t>‹#›</a:t>
            </a:fld>
            <a:endParaRPr lang="en-ZA"/>
          </a:p>
        </p:txBody>
      </p:sp>
    </p:spTree>
    <p:extLst>
      <p:ext uri="{BB962C8B-B14F-4D97-AF65-F5344CB8AC3E}">
        <p14:creationId xmlns:p14="http://schemas.microsoft.com/office/powerpoint/2010/main" val="2151585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us.123rf.com/450wm/sateda/sateda1509/sateda150900049/46107575-stock-vector-vector-of-aztec-calendar-on-white-background.jpg?ver=6" TargetMode="External"/><Relationship Id="rId2" Type="http://schemas.openxmlformats.org/officeDocument/2006/relationships/hyperlink" Target="https://www.ancient-origins.net/sites/default/files/field/image/aztec.png" TargetMode="External"/><Relationship Id="rId1" Type="http://schemas.openxmlformats.org/officeDocument/2006/relationships/slideLayout" Target="../slideLayouts/slideLayout7.xml"/><Relationship Id="rId4" Type="http://schemas.openxmlformats.org/officeDocument/2006/relationships/hyperlink" Target="http://static1.squarespace.com/static/5549495ce4b04cef2f6c9a75/t/554ebf46e4b04c602813a6ca/1431224134903/Logo+with+Olmec+Foods+name.jpg?format=1000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E7E8-CE86-49FB-BE16-1AFDE2598C0D}"/>
              </a:ext>
            </a:extLst>
          </p:cNvPr>
          <p:cNvSpPr>
            <a:spLocks noGrp="1"/>
          </p:cNvSpPr>
          <p:nvPr>
            <p:ph type="ctrTitle"/>
          </p:nvPr>
        </p:nvSpPr>
        <p:spPr>
          <a:xfrm>
            <a:off x="1524000" y="2055301"/>
            <a:ext cx="9144000" cy="1018433"/>
          </a:xfrm>
        </p:spPr>
        <p:txBody>
          <a:bodyPr/>
          <a:lstStyle/>
          <a:p>
            <a:r>
              <a:rPr lang="en-US" dirty="0"/>
              <a:t>INTELLIGENT </a:t>
            </a:r>
            <a:r>
              <a:rPr lang="en-US" dirty="0">
                <a:solidFill>
                  <a:schemeClr val="accent6">
                    <a:lumMod val="75000"/>
                  </a:schemeClr>
                </a:solidFill>
              </a:rPr>
              <a:t>LOAD TESTING</a:t>
            </a:r>
            <a:endParaRPr lang="en-ZA" dirty="0">
              <a:solidFill>
                <a:schemeClr val="accent6">
                  <a:lumMod val="75000"/>
                </a:schemeClr>
              </a:solidFill>
            </a:endParaRPr>
          </a:p>
        </p:txBody>
      </p:sp>
      <p:sp>
        <p:nvSpPr>
          <p:cNvPr id="3" name="Subtitle 2">
            <a:extLst>
              <a:ext uri="{FF2B5EF4-FFF2-40B4-BE49-F238E27FC236}">
                <a16:creationId xmlns:a16="http://schemas.microsoft.com/office/drawing/2014/main" id="{12F11BE1-D9D5-497B-B729-343801B9FD85}"/>
              </a:ext>
            </a:extLst>
          </p:cNvPr>
          <p:cNvSpPr>
            <a:spLocks noGrp="1"/>
          </p:cNvSpPr>
          <p:nvPr>
            <p:ph type="subTitle" idx="1"/>
          </p:nvPr>
        </p:nvSpPr>
        <p:spPr>
          <a:xfrm>
            <a:off x="5239870" y="3900341"/>
            <a:ext cx="1712259" cy="1464912"/>
          </a:xfrm>
        </p:spPr>
        <p:txBody>
          <a:bodyPr/>
          <a:lstStyle/>
          <a:p>
            <a:pPr algn="ctr"/>
            <a:r>
              <a:rPr lang="en-US" dirty="0"/>
              <a:t>Jared O’Reilly</a:t>
            </a:r>
          </a:p>
          <a:p>
            <a:pPr algn="ctr"/>
            <a:r>
              <a:rPr lang="en-US" dirty="0" err="1"/>
              <a:t>Entelect</a:t>
            </a:r>
            <a:endParaRPr lang="en-US" dirty="0"/>
          </a:p>
          <a:p>
            <a:pPr algn="ctr"/>
            <a:r>
              <a:rPr lang="en-US" dirty="0"/>
              <a:t>06/07/2018</a:t>
            </a:r>
            <a:endParaRPr lang="en-ZA" dirty="0"/>
          </a:p>
        </p:txBody>
      </p:sp>
    </p:spTree>
    <p:extLst>
      <p:ext uri="{BB962C8B-B14F-4D97-AF65-F5344CB8AC3E}">
        <p14:creationId xmlns:p14="http://schemas.microsoft.com/office/powerpoint/2010/main" val="306678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DAE93F-D0FD-4214-8292-F8480294534C}"/>
              </a:ext>
            </a:extLst>
          </p:cNvPr>
          <p:cNvSpPr/>
          <p:nvPr/>
        </p:nvSpPr>
        <p:spPr>
          <a:xfrm>
            <a:off x="4328591" y="83525"/>
            <a:ext cx="353481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EXPANSION</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E6008BEE-A663-4795-B11C-965E00BE8B6C}"/>
              </a:ext>
            </a:extLst>
          </p:cNvPr>
          <p:cNvPicPr/>
          <p:nvPr/>
        </p:nvPicPr>
        <p:blipFill>
          <a:blip r:embed="rId2">
            <a:extLst>
              <a:ext uri="{28A0092B-C50C-407E-A947-70E740481C1C}">
                <a14:useLocalDpi xmlns:a14="http://schemas.microsoft.com/office/drawing/2010/main" val="0"/>
              </a:ext>
            </a:extLst>
          </a:blip>
          <a:stretch>
            <a:fillRect/>
          </a:stretch>
        </p:blipFill>
        <p:spPr>
          <a:xfrm>
            <a:off x="5344088" y="1065578"/>
            <a:ext cx="1503819" cy="1519157"/>
          </a:xfrm>
          <a:prstGeom prst="rect">
            <a:avLst/>
          </a:prstGeom>
        </p:spPr>
      </p:pic>
      <p:pic>
        <p:nvPicPr>
          <p:cNvPr id="4" name="Picture 8" descr="https://www.ancient-origins.net/sites/default/files/field/image/aztec.png">
            <a:extLst>
              <a:ext uri="{FF2B5EF4-FFF2-40B4-BE49-F238E27FC236}">
                <a16:creationId xmlns:a16="http://schemas.microsoft.com/office/drawing/2014/main" id="{3BE30939-18A5-444D-9D2A-0EC0E9EE1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13" r="17402"/>
          <a:stretch/>
        </p:blipFill>
        <p:spPr bwMode="auto">
          <a:xfrm>
            <a:off x="1810941" y="1063955"/>
            <a:ext cx="1428346" cy="1519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3B4D5C-2777-47CA-A181-722462FAB383}"/>
              </a:ext>
            </a:extLst>
          </p:cNvPr>
          <p:cNvPicPr>
            <a:picLocks noChangeAspect="1"/>
          </p:cNvPicPr>
          <p:nvPr/>
        </p:nvPicPr>
        <p:blipFill>
          <a:blip r:embed="rId4"/>
          <a:stretch>
            <a:fillRect/>
          </a:stretch>
        </p:blipFill>
        <p:spPr>
          <a:xfrm>
            <a:off x="9158802" y="1065578"/>
            <a:ext cx="1255371" cy="1519157"/>
          </a:xfrm>
          <a:prstGeom prst="rect">
            <a:avLst/>
          </a:prstGeom>
        </p:spPr>
      </p:pic>
      <p:sp>
        <p:nvSpPr>
          <p:cNvPr id="6" name="TextBox 5">
            <a:extLst>
              <a:ext uri="{FF2B5EF4-FFF2-40B4-BE49-F238E27FC236}">
                <a16:creationId xmlns:a16="http://schemas.microsoft.com/office/drawing/2014/main" id="{FD4F4671-8CFD-4F19-9F47-C67252E6D115}"/>
              </a:ext>
            </a:extLst>
          </p:cNvPr>
          <p:cNvSpPr txBox="1"/>
          <p:nvPr/>
        </p:nvSpPr>
        <p:spPr>
          <a:xfrm>
            <a:off x="1102779" y="2654724"/>
            <a:ext cx="2844670" cy="3970318"/>
          </a:xfrm>
          <a:prstGeom prst="rect">
            <a:avLst/>
          </a:prstGeom>
          <a:noFill/>
        </p:spPr>
        <p:txBody>
          <a:bodyPr wrap="square" rtlCol="0">
            <a:spAutoFit/>
          </a:bodyPr>
          <a:lstStyle/>
          <a:p>
            <a:pPr algn="ctr"/>
            <a:r>
              <a:rPr lang="en-US" dirty="0"/>
              <a:t>Aztec </a:t>
            </a:r>
          </a:p>
          <a:p>
            <a:pPr algn="ctr"/>
            <a:r>
              <a:rPr lang="en-US" dirty="0"/>
              <a:t>(website to NFA)</a:t>
            </a:r>
          </a:p>
          <a:p>
            <a:pPr marL="285750" indent="-285750">
              <a:buFont typeface="Arial" panose="020B0604020202020204" pitchFamily="34" charset="0"/>
              <a:buChar char="•"/>
            </a:pPr>
            <a:r>
              <a:rPr lang="en-US" dirty="0"/>
              <a:t>Given the source code of a website (e.g. in a MVC design), the NFA will be generated.</a:t>
            </a:r>
          </a:p>
          <a:p>
            <a:pPr marL="285750" indent="-285750">
              <a:buFont typeface="Arial" panose="020B0604020202020204" pitchFamily="34" charset="0"/>
              <a:buChar char="•"/>
            </a:pPr>
            <a:r>
              <a:rPr lang="en-US" dirty="0"/>
              <a:t>Using the access logs of the web server, the probabilities can be dynamically calculated and stored in the respective edges of the NFA.</a:t>
            </a:r>
          </a:p>
          <a:p>
            <a:pPr algn="ctr"/>
            <a:r>
              <a:rPr lang="en-US" dirty="0"/>
              <a:t>…</a:t>
            </a:r>
          </a:p>
        </p:txBody>
      </p:sp>
      <p:sp>
        <p:nvSpPr>
          <p:cNvPr id="7" name="TextBox 6">
            <a:extLst>
              <a:ext uri="{FF2B5EF4-FFF2-40B4-BE49-F238E27FC236}">
                <a16:creationId xmlns:a16="http://schemas.microsoft.com/office/drawing/2014/main" id="{EC67553A-0392-4213-89DC-DF6C5BDA35F7}"/>
              </a:ext>
            </a:extLst>
          </p:cNvPr>
          <p:cNvSpPr txBox="1"/>
          <p:nvPr/>
        </p:nvSpPr>
        <p:spPr>
          <a:xfrm>
            <a:off x="4584592" y="2643458"/>
            <a:ext cx="3022809" cy="4801314"/>
          </a:xfrm>
          <a:prstGeom prst="rect">
            <a:avLst/>
          </a:prstGeom>
          <a:noFill/>
        </p:spPr>
        <p:txBody>
          <a:bodyPr wrap="square" rtlCol="0">
            <a:spAutoFit/>
          </a:bodyPr>
          <a:lstStyle/>
          <a:p>
            <a:pPr algn="ctr"/>
            <a:r>
              <a:rPr lang="en-US" dirty="0"/>
              <a:t>Mayan</a:t>
            </a:r>
          </a:p>
          <a:p>
            <a:pPr algn="ctr"/>
            <a:r>
              <a:rPr lang="en-US" dirty="0"/>
              <a:t>(NFA to tests)</a:t>
            </a:r>
          </a:p>
          <a:p>
            <a:pPr marL="285750" indent="-285750">
              <a:buFont typeface="Arial" panose="020B0604020202020204" pitchFamily="34" charset="0"/>
              <a:buChar char="•"/>
            </a:pPr>
            <a:r>
              <a:rPr lang="en-US" dirty="0"/>
              <a:t>Allow the user to select the number of times each scenario must be run to calculate the average (currently 3)</a:t>
            </a:r>
          </a:p>
          <a:p>
            <a:pPr marL="285750" indent="-285750">
              <a:buFont typeface="Arial" panose="020B0604020202020204" pitchFamily="34" charset="0"/>
              <a:buChar char="•"/>
            </a:pPr>
            <a:r>
              <a:rPr lang="en-US" dirty="0"/>
              <a:t>Create one special settings text file, specifies info about scripts generated, which Olmec can parse (averages, # scenarios)</a:t>
            </a:r>
          </a:p>
          <a:p>
            <a:pPr algn="ctr"/>
            <a:r>
              <a:rPr lang="en-US" dirty="0"/>
              <a:t>…</a:t>
            </a:r>
          </a:p>
          <a:p>
            <a:pPr marL="285750" indent="-285750">
              <a:buFont typeface="Arial" panose="020B0604020202020204" pitchFamily="34" charset="0"/>
              <a:buChar char="•"/>
            </a:pPr>
            <a:endParaRPr lang="en-US" dirty="0"/>
          </a:p>
          <a:p>
            <a:endParaRPr lang="en-US" dirty="0"/>
          </a:p>
          <a:p>
            <a:endParaRPr lang="en-US" dirty="0"/>
          </a:p>
        </p:txBody>
      </p:sp>
      <p:sp>
        <p:nvSpPr>
          <p:cNvPr id="8" name="TextBox 7">
            <a:extLst>
              <a:ext uri="{FF2B5EF4-FFF2-40B4-BE49-F238E27FC236}">
                <a16:creationId xmlns:a16="http://schemas.microsoft.com/office/drawing/2014/main" id="{52629451-64F5-40A1-B48D-85473C7ED1CE}"/>
              </a:ext>
            </a:extLst>
          </p:cNvPr>
          <p:cNvSpPr txBox="1"/>
          <p:nvPr/>
        </p:nvSpPr>
        <p:spPr>
          <a:xfrm>
            <a:off x="8422876" y="2674772"/>
            <a:ext cx="2844670" cy="3970318"/>
          </a:xfrm>
          <a:prstGeom prst="rect">
            <a:avLst/>
          </a:prstGeom>
          <a:noFill/>
        </p:spPr>
        <p:txBody>
          <a:bodyPr wrap="square" rtlCol="0">
            <a:spAutoFit/>
          </a:bodyPr>
          <a:lstStyle/>
          <a:p>
            <a:pPr algn="ctr"/>
            <a:r>
              <a:rPr lang="en-US" dirty="0"/>
              <a:t>Olmec</a:t>
            </a:r>
          </a:p>
          <a:p>
            <a:pPr algn="ctr"/>
            <a:r>
              <a:rPr lang="en-US" dirty="0"/>
              <a:t>(tests to reports)</a:t>
            </a:r>
          </a:p>
          <a:p>
            <a:pPr marL="285750" indent="-285750">
              <a:buFont typeface="Arial" panose="020B0604020202020204" pitchFamily="34" charset="0"/>
              <a:buChar char="•"/>
            </a:pPr>
            <a:r>
              <a:rPr lang="en-US" dirty="0"/>
              <a:t>Increase the rigor of the statistics used to detect lag (research)</a:t>
            </a:r>
          </a:p>
          <a:p>
            <a:pPr marL="285750" indent="-285750">
              <a:buFont typeface="Arial" panose="020B0604020202020204" pitchFamily="34" charset="0"/>
              <a:buChar char="•"/>
            </a:pPr>
            <a:r>
              <a:rPr lang="en-US" dirty="0"/>
              <a:t>Add ‘Info’ buttons for each option, which explains what that report is</a:t>
            </a:r>
          </a:p>
          <a:p>
            <a:pPr marL="285750" indent="-285750">
              <a:buFont typeface="Arial" panose="020B0604020202020204" pitchFamily="34" charset="0"/>
              <a:buChar char="•"/>
            </a:pPr>
            <a:r>
              <a:rPr lang="en-US" dirty="0"/>
              <a:t>Change single lag report design (graph link), late reports cause another flag</a:t>
            </a:r>
          </a:p>
          <a:p>
            <a:pPr algn="ctr"/>
            <a:r>
              <a:rPr lang="en-US" dirty="0"/>
              <a:t>…</a:t>
            </a:r>
          </a:p>
        </p:txBody>
      </p:sp>
    </p:spTree>
    <p:extLst>
      <p:ext uri="{BB962C8B-B14F-4D97-AF65-F5344CB8AC3E}">
        <p14:creationId xmlns:p14="http://schemas.microsoft.com/office/powerpoint/2010/main" val="124955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D717-D86C-42AF-92FA-702CC0A753DE}"/>
              </a:ext>
            </a:extLst>
          </p:cNvPr>
          <p:cNvSpPr txBox="1">
            <a:spLocks/>
          </p:cNvSpPr>
          <p:nvPr/>
        </p:nvSpPr>
        <p:spPr>
          <a:xfrm>
            <a:off x="3458818" y="107232"/>
            <a:ext cx="5115339" cy="1098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t>THANK YOU</a:t>
            </a:r>
            <a:endParaRPr lang="en-ZA" sz="7200" dirty="0">
              <a:solidFill>
                <a:schemeClr val="accent6">
                  <a:lumMod val="75000"/>
                </a:schemeClr>
              </a:solidFill>
            </a:endParaRPr>
          </a:p>
        </p:txBody>
      </p:sp>
      <p:pic>
        <p:nvPicPr>
          <p:cNvPr id="3" name="Picture 2">
            <a:extLst>
              <a:ext uri="{FF2B5EF4-FFF2-40B4-BE49-F238E27FC236}">
                <a16:creationId xmlns:a16="http://schemas.microsoft.com/office/drawing/2014/main" id="{D78DB392-22A3-438E-A100-E86D969D0C2F}"/>
              </a:ext>
            </a:extLst>
          </p:cNvPr>
          <p:cNvPicPr>
            <a:picLocks noChangeAspect="1"/>
          </p:cNvPicPr>
          <p:nvPr/>
        </p:nvPicPr>
        <p:blipFill>
          <a:blip r:embed="rId2"/>
          <a:stretch>
            <a:fillRect/>
          </a:stretch>
        </p:blipFill>
        <p:spPr>
          <a:xfrm>
            <a:off x="3053659" y="2561845"/>
            <a:ext cx="5952162" cy="1979797"/>
          </a:xfrm>
          <a:prstGeom prst="rect">
            <a:avLst/>
          </a:prstGeom>
        </p:spPr>
      </p:pic>
    </p:spTree>
    <p:extLst>
      <p:ext uri="{BB962C8B-B14F-4D97-AF65-F5344CB8AC3E}">
        <p14:creationId xmlns:p14="http://schemas.microsoft.com/office/powerpoint/2010/main" val="229940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D399A-36BD-4F7E-A5E0-FE919B87B7B8}"/>
              </a:ext>
            </a:extLst>
          </p:cNvPr>
          <p:cNvSpPr txBox="1"/>
          <p:nvPr/>
        </p:nvSpPr>
        <p:spPr>
          <a:xfrm>
            <a:off x="2004968" y="1028343"/>
            <a:ext cx="7910819" cy="2400657"/>
          </a:xfrm>
          <a:prstGeom prst="rect">
            <a:avLst/>
          </a:prstGeom>
          <a:noFill/>
        </p:spPr>
        <p:txBody>
          <a:bodyPr wrap="square" rtlCol="0">
            <a:spAutoFit/>
          </a:bodyPr>
          <a:lstStyle/>
          <a:p>
            <a:r>
              <a:rPr lang="en-ZA" sz="1200" dirty="0">
                <a:hlinkClick r:id="rId2"/>
              </a:rPr>
              <a:t>Aztec logo:</a:t>
            </a:r>
          </a:p>
          <a:p>
            <a:pPr marL="171450" indent="-171450">
              <a:buFont typeface="Arial" panose="020B0604020202020204" pitchFamily="34" charset="0"/>
              <a:buChar char="•"/>
            </a:pPr>
            <a:r>
              <a:rPr lang="en-ZA" sz="1200" dirty="0">
                <a:hlinkClick r:id="rId2"/>
              </a:rPr>
              <a:t>https://www.ancient-origins.net/sites/default/files/field/image/aztec.png</a:t>
            </a:r>
            <a:r>
              <a:rPr lang="en-ZA" sz="1200" dirty="0"/>
              <a:t> </a:t>
            </a:r>
          </a:p>
          <a:p>
            <a:endParaRPr lang="en-ZA" sz="1200" dirty="0"/>
          </a:p>
          <a:p>
            <a:r>
              <a:rPr lang="en-ZA" sz="1200" u="sng" dirty="0">
                <a:hlinkClick r:id="rId3"/>
              </a:rPr>
              <a:t>Mayan logo:</a:t>
            </a:r>
          </a:p>
          <a:p>
            <a:pPr marL="171450" indent="-171450">
              <a:buFont typeface="Arial" panose="020B0604020202020204" pitchFamily="34" charset="0"/>
              <a:buChar char="•"/>
            </a:pPr>
            <a:r>
              <a:rPr lang="en-ZA" sz="1200" u="sng" dirty="0">
                <a:hlinkClick r:id="rId3"/>
              </a:rPr>
              <a:t>https://us.123rf.com/450wm/sateda/sateda1509/sateda150900049/46107575-stock-vector-vector-of-aztec-calendar-on-white-background.jpg?ver=6</a:t>
            </a:r>
            <a:r>
              <a:rPr lang="en-ZA" sz="1200" dirty="0"/>
              <a:t> </a:t>
            </a:r>
          </a:p>
          <a:p>
            <a:pPr marL="171450" indent="-171450">
              <a:buFont typeface="Arial" panose="020B0604020202020204" pitchFamily="34" charset="0"/>
              <a:buChar char="•"/>
            </a:pPr>
            <a:endParaRPr lang="en-US" sz="1200" dirty="0"/>
          </a:p>
          <a:p>
            <a:r>
              <a:rPr lang="en-ZA" sz="1200" dirty="0">
                <a:hlinkClick r:id="rId2"/>
              </a:rPr>
              <a:t>Olmec</a:t>
            </a:r>
            <a:r>
              <a:rPr lang="en-ZA" sz="1200" dirty="0">
                <a:hlinkClick r:id="rId4"/>
              </a:rPr>
              <a:t> logo: </a:t>
            </a:r>
          </a:p>
          <a:p>
            <a:pPr marL="171450" indent="-171450">
              <a:buFont typeface="Arial" panose="020B0604020202020204" pitchFamily="34" charset="0"/>
              <a:buChar char="•"/>
            </a:pPr>
            <a:r>
              <a:rPr lang="en-ZA" sz="1200" dirty="0">
                <a:hlinkClick r:id="rId4"/>
              </a:rPr>
              <a:t>http://static1.squarespace.com/static/5549495ce4b04cef2f6c9a75/t/554ebf46e4b04c602813a6ca/1431224134903/Logo+with+Olmec+Foods+name.jpg?format=1000w</a:t>
            </a:r>
            <a:endParaRPr lang="en-ZA" sz="1200" dirty="0"/>
          </a:p>
          <a:p>
            <a:pPr marL="171450" indent="-171450">
              <a:buFont typeface="Arial" panose="020B0604020202020204" pitchFamily="34" charset="0"/>
              <a:buChar char="•"/>
            </a:pPr>
            <a:endParaRPr lang="en-US" sz="1200" dirty="0"/>
          </a:p>
          <a:p>
            <a:endParaRPr lang="en-ZA" dirty="0"/>
          </a:p>
        </p:txBody>
      </p:sp>
      <p:sp>
        <p:nvSpPr>
          <p:cNvPr id="3" name="Rectangle 2">
            <a:extLst>
              <a:ext uri="{FF2B5EF4-FFF2-40B4-BE49-F238E27FC236}">
                <a16:creationId xmlns:a16="http://schemas.microsoft.com/office/drawing/2014/main" id="{1E97F8CC-7E90-4BAD-BBFF-4329E43EC81C}"/>
              </a:ext>
            </a:extLst>
          </p:cNvPr>
          <p:cNvSpPr/>
          <p:nvPr/>
        </p:nvSpPr>
        <p:spPr>
          <a:xfrm>
            <a:off x="4084071" y="83525"/>
            <a:ext cx="402385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REFERENCES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523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3F3413-8F75-49E7-B0B8-BF478F517088}"/>
              </a:ext>
            </a:extLst>
          </p:cNvPr>
          <p:cNvSpPr txBox="1"/>
          <p:nvPr/>
        </p:nvSpPr>
        <p:spPr>
          <a:xfrm>
            <a:off x="2595650" y="335845"/>
            <a:ext cx="7000699" cy="6186309"/>
          </a:xfrm>
          <a:prstGeom prst="rect">
            <a:avLst/>
          </a:prstGeom>
          <a:noFill/>
        </p:spPr>
        <p:txBody>
          <a:bodyPr wrap="square" rtlCol="0">
            <a:spAutoFit/>
          </a:bodyPr>
          <a:lstStyle/>
          <a:p>
            <a:pPr algn="ctr"/>
            <a:r>
              <a:rPr lang="en-ZA" b="1" dirty="0"/>
              <a:t>LOAD TESTING</a:t>
            </a:r>
          </a:p>
          <a:p>
            <a:pPr algn="ctr"/>
            <a:endParaRPr lang="en-ZA" b="1" dirty="0"/>
          </a:p>
          <a:p>
            <a:r>
              <a:rPr lang="en-ZA" dirty="0"/>
              <a:t>Load testing is performed on a system to determine a its behaviour under both normal and anticipated peak load conditions. </a:t>
            </a:r>
          </a:p>
          <a:p>
            <a:endParaRPr lang="en-ZA" dirty="0"/>
          </a:p>
          <a:p>
            <a:r>
              <a:rPr lang="en-ZA" dirty="0"/>
              <a:t>It helps to identify the maximum operating capacity of an application, as well as any bottlenecks and determine which element is causing degradation.</a:t>
            </a:r>
          </a:p>
          <a:p>
            <a:endParaRPr lang="en-ZA" dirty="0"/>
          </a:p>
          <a:p>
            <a:r>
              <a:rPr lang="en-ZA" dirty="0"/>
              <a:t>However, to perform realistic and effective load testing, the actions of users on a website (user flows) need to be realistically replicated. </a:t>
            </a:r>
          </a:p>
          <a:p>
            <a:endParaRPr lang="en-ZA" dirty="0"/>
          </a:p>
          <a:p>
            <a:r>
              <a:rPr lang="en-ZA" dirty="0"/>
              <a:t>This would allow us to simulate the load on a website without any users being involved, so we can eliminate problems before they even become problems. </a:t>
            </a:r>
          </a:p>
          <a:p>
            <a:endParaRPr lang="en-US" dirty="0"/>
          </a:p>
          <a:p>
            <a:r>
              <a:rPr lang="en-US" dirty="0"/>
              <a:t>H</a:t>
            </a:r>
            <a:r>
              <a:rPr lang="en-ZA" dirty="0"/>
              <a:t>owever, the realistic replication of user flows is a complex task.</a:t>
            </a:r>
          </a:p>
          <a:p>
            <a:endParaRPr lang="en-US" dirty="0"/>
          </a:p>
          <a:p>
            <a:pPr algn="ctr"/>
            <a:r>
              <a:rPr lang="en-US" dirty="0"/>
              <a:t>T</a:t>
            </a:r>
            <a:r>
              <a:rPr lang="en-ZA" dirty="0"/>
              <a:t>he solution?</a:t>
            </a:r>
          </a:p>
          <a:p>
            <a:endParaRPr lang="en-ZA" dirty="0"/>
          </a:p>
        </p:txBody>
      </p:sp>
    </p:spTree>
    <p:extLst>
      <p:ext uri="{BB962C8B-B14F-4D97-AF65-F5344CB8AC3E}">
        <p14:creationId xmlns:p14="http://schemas.microsoft.com/office/powerpoint/2010/main" val="311674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54E790-D3DD-4E19-BAD2-7DCCC7DDCCB0}"/>
              </a:ext>
            </a:extLst>
          </p:cNvPr>
          <p:cNvSpPr/>
          <p:nvPr/>
        </p:nvSpPr>
        <p:spPr>
          <a:xfrm>
            <a:off x="2087823" y="577630"/>
            <a:ext cx="8268033" cy="517064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a:t>
            </a:r>
          </a:p>
          <a:p>
            <a:pPr algn="ctr"/>
            <a:r>
              <a:rPr lang="en-US" sz="25000" b="0" cap="none" spc="0" dirty="0">
                <a:ln w="0"/>
                <a:solidFill>
                  <a:schemeClr val="tx1"/>
                </a:solidFill>
                <a:effectLst>
                  <a:outerShdw blurRad="38100" dist="19050" dir="2700000" algn="tl" rotWithShape="0">
                    <a:schemeClr val="dk1">
                      <a:alpha val="40000"/>
                    </a:schemeClr>
                  </a:outerShdw>
                </a:effectLst>
              </a:rPr>
              <a:t>A M O</a:t>
            </a:r>
          </a:p>
          <a:p>
            <a:pPr algn="ctr"/>
            <a:r>
              <a:rPr lang="en-US" sz="4000" dirty="0">
                <a:ln w="0"/>
                <a:effectLst>
                  <a:outerShdw blurRad="38100" dist="19050" dir="2700000" algn="tl" rotWithShape="0">
                    <a:schemeClr val="dk1">
                      <a:alpha val="40000"/>
                    </a:schemeClr>
                  </a:outerShdw>
                </a:effectLst>
              </a:rPr>
              <a:t>Software Suite</a:t>
            </a:r>
            <a:endParaRPr 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11" name="Group 10">
            <a:extLst>
              <a:ext uri="{FF2B5EF4-FFF2-40B4-BE49-F238E27FC236}">
                <a16:creationId xmlns:a16="http://schemas.microsoft.com/office/drawing/2014/main" id="{E655DE26-2BB5-4833-A812-3219463BA82D}"/>
              </a:ext>
            </a:extLst>
          </p:cNvPr>
          <p:cNvGrpSpPr/>
          <p:nvPr/>
        </p:nvGrpSpPr>
        <p:grpSpPr>
          <a:xfrm>
            <a:off x="2051203" y="4211514"/>
            <a:ext cx="8201488" cy="923330"/>
            <a:chOff x="2026444" y="4619389"/>
            <a:chExt cx="8201488" cy="923330"/>
          </a:xfrm>
        </p:grpSpPr>
        <p:sp>
          <p:nvSpPr>
            <p:cNvPr id="8" name="Rectangle 7">
              <a:extLst>
                <a:ext uri="{FF2B5EF4-FFF2-40B4-BE49-F238E27FC236}">
                  <a16:creationId xmlns:a16="http://schemas.microsoft.com/office/drawing/2014/main" id="{3DA09EAD-79E0-4184-8E79-8C383EC6A697}"/>
                </a:ext>
              </a:extLst>
            </p:cNvPr>
            <p:cNvSpPr/>
            <p:nvPr/>
          </p:nvSpPr>
          <p:spPr>
            <a:xfrm>
              <a:off x="2026444" y="4619389"/>
              <a:ext cx="1947970"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A</a:t>
              </a:r>
              <a:r>
                <a:rPr lang="en-US" sz="5400" dirty="0">
                  <a:ln w="0"/>
                  <a:effectLst>
                    <a:outerShdw blurRad="38100" dist="19050" dir="2700000" algn="tl" rotWithShape="0">
                      <a:schemeClr val="dk1">
                        <a:alpha val="40000"/>
                      </a:schemeClr>
                    </a:outerShdw>
                  </a:effectLst>
                </a:rPr>
                <a:t>ztec</a:t>
              </a:r>
            </a:p>
          </p:txBody>
        </p:sp>
        <p:sp>
          <p:nvSpPr>
            <p:cNvPr id="9" name="Rectangle 8">
              <a:extLst>
                <a:ext uri="{FF2B5EF4-FFF2-40B4-BE49-F238E27FC236}">
                  <a16:creationId xmlns:a16="http://schemas.microsoft.com/office/drawing/2014/main" id="{D819D656-47D6-4DA1-BDB9-7A127755ADE4}"/>
                </a:ext>
              </a:extLst>
            </p:cNvPr>
            <p:cNvSpPr/>
            <p:nvPr/>
          </p:nvSpPr>
          <p:spPr>
            <a:xfrm>
              <a:off x="4971995" y="4619389"/>
              <a:ext cx="2148345"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M</a:t>
              </a:r>
              <a:r>
                <a:rPr lang="en-US" sz="5400" b="0" cap="none" spc="0" dirty="0">
                  <a:ln w="0"/>
                  <a:solidFill>
                    <a:schemeClr val="tx1"/>
                  </a:solidFill>
                  <a:effectLst>
                    <a:outerShdw blurRad="38100" dist="19050" dir="2700000" algn="tl" rotWithShape="0">
                      <a:schemeClr val="dk1">
                        <a:alpha val="40000"/>
                      </a:schemeClr>
                    </a:outerShdw>
                  </a:effectLst>
                </a:rPr>
                <a:t>ayan</a:t>
              </a:r>
            </a:p>
          </p:txBody>
        </p:sp>
        <p:sp>
          <p:nvSpPr>
            <p:cNvPr id="10" name="Rectangle 9">
              <a:extLst>
                <a:ext uri="{FF2B5EF4-FFF2-40B4-BE49-F238E27FC236}">
                  <a16:creationId xmlns:a16="http://schemas.microsoft.com/office/drawing/2014/main" id="{7C4ED221-D020-4411-BA44-BE9C3C7A0263}"/>
                </a:ext>
              </a:extLst>
            </p:cNvPr>
            <p:cNvSpPr/>
            <p:nvPr/>
          </p:nvSpPr>
          <p:spPr>
            <a:xfrm>
              <a:off x="8055542" y="4619389"/>
              <a:ext cx="2172390"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O</a:t>
              </a:r>
              <a:r>
                <a:rPr lang="en-US" sz="5400" b="0" cap="none" spc="0" dirty="0">
                  <a:ln w="0"/>
                  <a:solidFill>
                    <a:schemeClr val="tx1"/>
                  </a:solidFill>
                  <a:effectLst>
                    <a:outerShdw blurRad="38100" dist="19050" dir="2700000" algn="tl" rotWithShape="0">
                      <a:schemeClr val="dk1">
                        <a:alpha val="40000"/>
                      </a:schemeClr>
                    </a:outerShdw>
                  </a:effectLst>
                </a:rPr>
                <a:t>lmec</a:t>
              </a:r>
            </a:p>
          </p:txBody>
        </p:sp>
      </p:grpSp>
      <p:grpSp>
        <p:nvGrpSpPr>
          <p:cNvPr id="22" name="Group 21">
            <a:extLst>
              <a:ext uri="{FF2B5EF4-FFF2-40B4-BE49-F238E27FC236}">
                <a16:creationId xmlns:a16="http://schemas.microsoft.com/office/drawing/2014/main" id="{A639829B-6C51-4CEC-9212-04B2C48C9D29}"/>
              </a:ext>
            </a:extLst>
          </p:cNvPr>
          <p:cNvGrpSpPr/>
          <p:nvPr/>
        </p:nvGrpSpPr>
        <p:grpSpPr>
          <a:xfrm>
            <a:off x="1726958" y="1785604"/>
            <a:ext cx="8519615" cy="2833785"/>
            <a:chOff x="1668235" y="1785604"/>
            <a:chExt cx="8519615" cy="2833785"/>
          </a:xfrm>
        </p:grpSpPr>
        <p:pic>
          <p:nvPicPr>
            <p:cNvPr id="18" name="Picture 17">
              <a:extLst>
                <a:ext uri="{FF2B5EF4-FFF2-40B4-BE49-F238E27FC236}">
                  <a16:creationId xmlns:a16="http://schemas.microsoft.com/office/drawing/2014/main" id="{6C07B25E-30DD-423F-B335-AB1AA35BFAA3}"/>
                </a:ext>
              </a:extLst>
            </p:cNvPr>
            <p:cNvPicPr/>
            <p:nvPr/>
          </p:nvPicPr>
          <p:blipFill>
            <a:blip r:embed="rId2">
              <a:extLst>
                <a:ext uri="{28A0092B-C50C-407E-A947-70E740481C1C}">
                  <a14:useLocalDpi xmlns:a14="http://schemas.microsoft.com/office/drawing/2010/main" val="0"/>
                </a:ext>
              </a:extLst>
            </a:blip>
            <a:stretch>
              <a:fillRect/>
            </a:stretch>
          </p:blipFill>
          <p:spPr>
            <a:xfrm>
              <a:off x="4623832" y="1785605"/>
              <a:ext cx="2844670" cy="2833784"/>
            </a:xfrm>
            <a:prstGeom prst="rect">
              <a:avLst/>
            </a:prstGeom>
          </p:spPr>
        </p:pic>
        <p:pic>
          <p:nvPicPr>
            <p:cNvPr id="20" name="Picture 8" descr="https://www.ancient-origins.net/sites/default/files/field/image/aztec.png">
              <a:extLst>
                <a:ext uri="{FF2B5EF4-FFF2-40B4-BE49-F238E27FC236}">
                  <a16:creationId xmlns:a16="http://schemas.microsoft.com/office/drawing/2014/main" id="{706FD6E3-9379-4834-A78B-4E12EBA934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13" r="17402"/>
            <a:stretch/>
          </p:blipFill>
          <p:spPr bwMode="auto">
            <a:xfrm>
              <a:off x="1668235" y="1785605"/>
              <a:ext cx="2664388" cy="283378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1606E42C-79DC-4A41-B718-A082045724D4}"/>
                </a:ext>
              </a:extLst>
            </p:cNvPr>
            <p:cNvPicPr>
              <a:picLocks noChangeAspect="1"/>
            </p:cNvPicPr>
            <p:nvPr/>
          </p:nvPicPr>
          <p:blipFill>
            <a:blip r:embed="rId4"/>
            <a:stretch>
              <a:fillRect/>
            </a:stretch>
          </p:blipFill>
          <p:spPr>
            <a:xfrm>
              <a:off x="7846123" y="1785604"/>
              <a:ext cx="2341727" cy="2833785"/>
            </a:xfrm>
            <a:prstGeom prst="rect">
              <a:avLst/>
            </a:prstGeom>
          </p:spPr>
        </p:pic>
      </p:grpSp>
    </p:spTree>
    <p:extLst>
      <p:ext uri="{BB962C8B-B14F-4D97-AF65-F5344CB8AC3E}">
        <p14:creationId xmlns:p14="http://schemas.microsoft.com/office/powerpoint/2010/main" val="4662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500"/>
                            </p:stCondLst>
                            <p:childTnLst>
                              <p:par>
                                <p:cTn id="13" presetID="64" presetClass="path" presetSubtype="0" accel="50000" decel="50000" fill="hold" nodeType="afterEffect">
                                  <p:stCondLst>
                                    <p:cond delay="1000"/>
                                  </p:stCondLst>
                                  <p:childTnLst>
                                    <p:animMotion origin="layout" path="M 4.375E-6 1.85185E-6 L -0.00053 -0.09699 " pathEditMode="relative" rAng="0" ptsTypes="AA">
                                      <p:cBhvr>
                                        <p:cTn id="14" dur="2000" fill="hold"/>
                                        <p:tgtEl>
                                          <p:spTgt spid="22"/>
                                        </p:tgtEl>
                                        <p:attrNameLst>
                                          <p:attrName>ppt_x</p:attrName>
                                          <p:attrName>ppt_y</p:attrName>
                                        </p:attrNameLst>
                                      </p:cBhvr>
                                      <p:rCtr x="-26" y="-4861"/>
                                    </p:animMotion>
                                  </p:childTnLst>
                                </p:cTn>
                              </p:par>
                            </p:childTnLst>
                          </p:cTn>
                        </p:par>
                        <p:par>
                          <p:cTn id="15" fill="hold">
                            <p:stCondLst>
                              <p:cond delay="4500"/>
                            </p:stCondLst>
                            <p:childTnLst>
                              <p:par>
                                <p:cTn id="16" presetID="10" presetClass="entr" presetSubtype="0" fill="hold" nodeType="afterEffect">
                                  <p:stCondLst>
                                    <p:cond delay="5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57BF10-9507-467F-B03E-C4A121066F0E}"/>
              </a:ext>
            </a:extLst>
          </p:cNvPr>
          <p:cNvSpPr/>
          <p:nvPr/>
        </p:nvSpPr>
        <p:spPr>
          <a:xfrm>
            <a:off x="1816976" y="142248"/>
            <a:ext cx="855804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SUMMARY OF COMPONENTS</a:t>
            </a:r>
          </a:p>
        </p:txBody>
      </p:sp>
      <p:pic>
        <p:nvPicPr>
          <p:cNvPr id="10" name="Picture 9">
            <a:extLst>
              <a:ext uri="{FF2B5EF4-FFF2-40B4-BE49-F238E27FC236}">
                <a16:creationId xmlns:a16="http://schemas.microsoft.com/office/drawing/2014/main" id="{22901110-AED9-4DFC-8122-724FDA55815B}"/>
              </a:ext>
            </a:extLst>
          </p:cNvPr>
          <p:cNvPicPr/>
          <p:nvPr/>
        </p:nvPicPr>
        <p:blipFill>
          <a:blip r:embed="rId2">
            <a:extLst>
              <a:ext uri="{28A0092B-C50C-407E-A947-70E740481C1C}">
                <a14:useLocalDpi xmlns:a14="http://schemas.microsoft.com/office/drawing/2010/main" val="0"/>
              </a:ext>
            </a:extLst>
          </a:blip>
          <a:stretch>
            <a:fillRect/>
          </a:stretch>
        </p:blipFill>
        <p:spPr>
          <a:xfrm>
            <a:off x="4811006" y="1307934"/>
            <a:ext cx="2844670" cy="2833784"/>
          </a:xfrm>
          <a:prstGeom prst="rect">
            <a:avLst/>
          </a:prstGeom>
        </p:spPr>
      </p:pic>
      <p:pic>
        <p:nvPicPr>
          <p:cNvPr id="11" name="Picture 8" descr="https://www.ancient-origins.net/sites/default/files/field/image/aztec.png">
            <a:extLst>
              <a:ext uri="{FF2B5EF4-FFF2-40B4-BE49-F238E27FC236}">
                <a16:creationId xmlns:a16="http://schemas.microsoft.com/office/drawing/2014/main" id="{2E4427C0-EF38-4680-AE15-2D98BAE6F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13" r="17402"/>
          <a:stretch/>
        </p:blipFill>
        <p:spPr bwMode="auto">
          <a:xfrm>
            <a:off x="1186669" y="1307933"/>
            <a:ext cx="2664388" cy="28337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A10DD9D-5495-468E-A0A0-DEBE2E234109}"/>
              </a:ext>
            </a:extLst>
          </p:cNvPr>
          <p:cNvPicPr>
            <a:picLocks noChangeAspect="1"/>
          </p:cNvPicPr>
          <p:nvPr/>
        </p:nvPicPr>
        <p:blipFill>
          <a:blip r:embed="rId4"/>
          <a:stretch>
            <a:fillRect/>
          </a:stretch>
        </p:blipFill>
        <p:spPr>
          <a:xfrm>
            <a:off x="8615625" y="1307932"/>
            <a:ext cx="2341727" cy="2833785"/>
          </a:xfrm>
          <a:prstGeom prst="rect">
            <a:avLst/>
          </a:prstGeom>
        </p:spPr>
      </p:pic>
      <p:sp>
        <p:nvSpPr>
          <p:cNvPr id="13" name="TextBox 12">
            <a:extLst>
              <a:ext uri="{FF2B5EF4-FFF2-40B4-BE49-F238E27FC236}">
                <a16:creationId xmlns:a16="http://schemas.microsoft.com/office/drawing/2014/main" id="{4FC8D3C9-F1EA-458B-8B4F-2C6699B5C915}"/>
              </a:ext>
            </a:extLst>
          </p:cNvPr>
          <p:cNvSpPr txBox="1"/>
          <p:nvPr/>
        </p:nvSpPr>
        <p:spPr>
          <a:xfrm>
            <a:off x="1186669" y="4274888"/>
            <a:ext cx="2844670" cy="2308324"/>
          </a:xfrm>
          <a:prstGeom prst="rect">
            <a:avLst/>
          </a:prstGeom>
          <a:noFill/>
        </p:spPr>
        <p:txBody>
          <a:bodyPr wrap="square" rtlCol="0">
            <a:spAutoFit/>
          </a:bodyPr>
          <a:lstStyle/>
          <a:p>
            <a:r>
              <a:rPr lang="en-US" dirty="0"/>
              <a:t>Aztec </a:t>
            </a:r>
            <a:r>
              <a:rPr lang="en-US" i="1" dirty="0"/>
              <a:t>will</a:t>
            </a:r>
            <a:r>
              <a:rPr lang="en-US" dirty="0"/>
              <a:t> be able to crawl through the source code of a website (and possibly the access logs of a webpage) and generate a probabilistic NFA representing the website.</a:t>
            </a:r>
            <a:endParaRPr lang="en-ZA" dirty="0"/>
          </a:p>
        </p:txBody>
      </p:sp>
      <p:sp>
        <p:nvSpPr>
          <p:cNvPr id="15" name="TextBox 14">
            <a:extLst>
              <a:ext uri="{FF2B5EF4-FFF2-40B4-BE49-F238E27FC236}">
                <a16:creationId xmlns:a16="http://schemas.microsoft.com/office/drawing/2014/main" id="{5ED5B3AC-BE33-42F7-87E0-AAC13A9D203E}"/>
              </a:ext>
            </a:extLst>
          </p:cNvPr>
          <p:cNvSpPr txBox="1"/>
          <p:nvPr/>
        </p:nvSpPr>
        <p:spPr>
          <a:xfrm>
            <a:off x="4811006" y="4274888"/>
            <a:ext cx="3022809" cy="2308324"/>
          </a:xfrm>
          <a:prstGeom prst="rect">
            <a:avLst/>
          </a:prstGeom>
          <a:noFill/>
        </p:spPr>
        <p:txBody>
          <a:bodyPr wrap="square" rtlCol="0">
            <a:spAutoFit/>
          </a:bodyPr>
          <a:lstStyle/>
          <a:p>
            <a:r>
              <a:rPr lang="en-US" dirty="0"/>
              <a:t>Mayan, given a probabilistic NFA representing a website, can generate realistic user flows/scenarios, and convert these directly into Artillery scripts, which can be run immediately.</a:t>
            </a:r>
            <a:endParaRPr lang="en-ZA" dirty="0"/>
          </a:p>
        </p:txBody>
      </p:sp>
      <p:sp>
        <p:nvSpPr>
          <p:cNvPr id="16" name="TextBox 15">
            <a:extLst>
              <a:ext uri="{FF2B5EF4-FFF2-40B4-BE49-F238E27FC236}">
                <a16:creationId xmlns:a16="http://schemas.microsoft.com/office/drawing/2014/main" id="{1EBDF78D-A211-43B9-9C59-FDED6D2DFF67}"/>
              </a:ext>
            </a:extLst>
          </p:cNvPr>
          <p:cNvSpPr txBox="1"/>
          <p:nvPr/>
        </p:nvSpPr>
        <p:spPr>
          <a:xfrm>
            <a:off x="8364153" y="4274888"/>
            <a:ext cx="2844670" cy="2308324"/>
          </a:xfrm>
          <a:prstGeom prst="rect">
            <a:avLst/>
          </a:prstGeom>
          <a:noFill/>
        </p:spPr>
        <p:txBody>
          <a:bodyPr wrap="square" rtlCol="0">
            <a:spAutoFit/>
          </a:bodyPr>
          <a:lstStyle/>
          <a:p>
            <a:r>
              <a:rPr lang="en-US" dirty="0"/>
              <a:t>Olmec, given text files containing the execution output of an Artillery run, processes and outputs various statistical measures and graphs illustrating possible lag in a website.</a:t>
            </a:r>
            <a:endParaRPr lang="en-ZA" dirty="0"/>
          </a:p>
        </p:txBody>
      </p:sp>
    </p:spTree>
    <p:extLst>
      <p:ext uri="{BB962C8B-B14F-4D97-AF65-F5344CB8AC3E}">
        <p14:creationId xmlns:p14="http://schemas.microsoft.com/office/powerpoint/2010/main" val="189013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8A529-34CA-4495-8E80-A35309DD5AD2}"/>
              </a:ext>
            </a:extLst>
          </p:cNvPr>
          <p:cNvSpPr/>
          <p:nvPr/>
        </p:nvSpPr>
        <p:spPr>
          <a:xfrm>
            <a:off x="3966889" y="0"/>
            <a:ext cx="194797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Aztec</a:t>
            </a:r>
          </a:p>
        </p:txBody>
      </p:sp>
      <p:sp>
        <p:nvSpPr>
          <p:cNvPr id="12" name="Rectangle 11">
            <a:extLst>
              <a:ext uri="{FF2B5EF4-FFF2-40B4-BE49-F238E27FC236}">
                <a16:creationId xmlns:a16="http://schemas.microsoft.com/office/drawing/2014/main" id="{135EB524-A44D-4164-BB12-3A9568AC2B0C}"/>
              </a:ext>
            </a:extLst>
          </p:cNvPr>
          <p:cNvSpPr/>
          <p:nvPr/>
        </p:nvSpPr>
        <p:spPr>
          <a:xfrm>
            <a:off x="3866700" y="5934670"/>
            <a:ext cx="2148345" cy="923330"/>
          </a:xfrm>
          <a:prstGeom prst="rect">
            <a:avLst/>
          </a:prstGeom>
          <a:noFill/>
        </p:spPr>
        <p:txBody>
          <a:bodyPr wrap="none" lIns="91440" tIns="45720" rIns="91440" bIns="45720">
            <a:spAutoFit/>
          </a:bodyPr>
          <a:lstStyle/>
          <a:p>
            <a:pPr algn="ctr"/>
            <a:r>
              <a:rPr lang="en-US" sz="5400" cap="none" spc="0" dirty="0">
                <a:ln w="0"/>
                <a:solidFill>
                  <a:schemeClr val="tx1"/>
                </a:solidFill>
                <a:effectLst>
                  <a:outerShdw blurRad="38100" dist="19050" dir="2700000" algn="tl" rotWithShape="0">
                    <a:schemeClr val="dk1">
                      <a:alpha val="40000"/>
                    </a:schemeClr>
                  </a:outerShdw>
                </a:effectLst>
              </a:rPr>
              <a:t>M</a:t>
            </a:r>
            <a:r>
              <a:rPr lang="en-US" sz="5400" b="0" cap="none" spc="0" dirty="0">
                <a:ln w="0"/>
                <a:solidFill>
                  <a:schemeClr val="tx1"/>
                </a:solidFill>
                <a:effectLst>
                  <a:outerShdw blurRad="38100" dist="19050" dir="2700000" algn="tl" rotWithShape="0">
                    <a:schemeClr val="dk1">
                      <a:alpha val="40000"/>
                    </a:schemeClr>
                  </a:outerShdw>
                </a:effectLst>
              </a:rPr>
              <a:t>ayan</a:t>
            </a:r>
          </a:p>
        </p:txBody>
      </p:sp>
      <p:pic>
        <p:nvPicPr>
          <p:cNvPr id="17" name="Picture 16">
            <a:extLst>
              <a:ext uri="{FF2B5EF4-FFF2-40B4-BE49-F238E27FC236}">
                <a16:creationId xmlns:a16="http://schemas.microsoft.com/office/drawing/2014/main" id="{9A1DA123-7E35-4B30-90EF-0D01D4675E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5874" y="1112498"/>
            <a:ext cx="8830000" cy="4210920"/>
          </a:xfrm>
          <a:prstGeom prst="rect">
            <a:avLst/>
          </a:prstGeom>
          <a:noFill/>
          <a:ln>
            <a:noFill/>
          </a:ln>
        </p:spPr>
      </p:pic>
      <p:sp>
        <p:nvSpPr>
          <p:cNvPr id="15" name="Arrow: Right 14">
            <a:extLst>
              <a:ext uri="{FF2B5EF4-FFF2-40B4-BE49-F238E27FC236}">
                <a16:creationId xmlns:a16="http://schemas.microsoft.com/office/drawing/2014/main" id="{D7C9A6A0-BF9F-4703-8FFB-E4A43BB8747C}"/>
              </a:ext>
            </a:extLst>
          </p:cNvPr>
          <p:cNvSpPr/>
          <p:nvPr/>
        </p:nvSpPr>
        <p:spPr>
          <a:xfrm rot="5400000">
            <a:off x="4558736" y="1081475"/>
            <a:ext cx="764275"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Arrow: Right 15">
            <a:extLst>
              <a:ext uri="{FF2B5EF4-FFF2-40B4-BE49-F238E27FC236}">
                <a16:creationId xmlns:a16="http://schemas.microsoft.com/office/drawing/2014/main" id="{4C529BAE-A908-4A7A-90D7-CA792C3D38DE}"/>
              </a:ext>
            </a:extLst>
          </p:cNvPr>
          <p:cNvSpPr/>
          <p:nvPr/>
        </p:nvSpPr>
        <p:spPr>
          <a:xfrm rot="5400000">
            <a:off x="4558734" y="5411653"/>
            <a:ext cx="764275"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8905EBDF-6875-4026-AF6B-75985A300842}"/>
              </a:ext>
            </a:extLst>
          </p:cNvPr>
          <p:cNvSpPr txBox="1"/>
          <p:nvPr/>
        </p:nvSpPr>
        <p:spPr>
          <a:xfrm>
            <a:off x="2478157" y="2849217"/>
            <a:ext cx="251792" cy="307777"/>
          </a:xfrm>
          <a:prstGeom prst="rect">
            <a:avLst/>
          </a:prstGeom>
          <a:noFill/>
        </p:spPr>
        <p:txBody>
          <a:bodyPr wrap="square" rtlCol="0">
            <a:spAutoFit/>
          </a:bodyPr>
          <a:lstStyle/>
          <a:p>
            <a:r>
              <a:rPr lang="en-US" sz="1400" dirty="0"/>
              <a:t>1</a:t>
            </a:r>
            <a:endParaRPr lang="en-ZA" sz="1400" dirty="0"/>
          </a:p>
        </p:txBody>
      </p:sp>
      <p:sp>
        <p:nvSpPr>
          <p:cNvPr id="21" name="TextBox 20">
            <a:extLst>
              <a:ext uri="{FF2B5EF4-FFF2-40B4-BE49-F238E27FC236}">
                <a16:creationId xmlns:a16="http://schemas.microsoft.com/office/drawing/2014/main" id="{AFBEB47D-2040-449D-ACF4-321B5BBE1D6F}"/>
              </a:ext>
            </a:extLst>
          </p:cNvPr>
          <p:cNvSpPr txBox="1"/>
          <p:nvPr/>
        </p:nvSpPr>
        <p:spPr>
          <a:xfrm>
            <a:off x="4582841" y="2878646"/>
            <a:ext cx="461664" cy="307777"/>
          </a:xfrm>
          <a:prstGeom prst="rect">
            <a:avLst/>
          </a:prstGeom>
          <a:noFill/>
        </p:spPr>
        <p:txBody>
          <a:bodyPr wrap="square" rtlCol="0">
            <a:spAutoFit/>
          </a:bodyPr>
          <a:lstStyle/>
          <a:p>
            <a:r>
              <a:rPr lang="en-US" sz="1400" dirty="0"/>
              <a:t>0.8</a:t>
            </a:r>
            <a:endParaRPr lang="en-ZA" sz="1400" dirty="0"/>
          </a:p>
        </p:txBody>
      </p:sp>
      <p:sp>
        <p:nvSpPr>
          <p:cNvPr id="22" name="TextBox 21">
            <a:extLst>
              <a:ext uri="{FF2B5EF4-FFF2-40B4-BE49-F238E27FC236}">
                <a16:creationId xmlns:a16="http://schemas.microsoft.com/office/drawing/2014/main" id="{AF1E994C-C0F6-4AE5-AECE-9387AFBA367A}"/>
              </a:ext>
            </a:extLst>
          </p:cNvPr>
          <p:cNvSpPr txBox="1"/>
          <p:nvPr/>
        </p:nvSpPr>
        <p:spPr>
          <a:xfrm>
            <a:off x="2478157" y="5106459"/>
            <a:ext cx="461664" cy="307777"/>
          </a:xfrm>
          <a:prstGeom prst="rect">
            <a:avLst/>
          </a:prstGeom>
          <a:noFill/>
        </p:spPr>
        <p:txBody>
          <a:bodyPr wrap="square" rtlCol="0">
            <a:spAutoFit/>
          </a:bodyPr>
          <a:lstStyle/>
          <a:p>
            <a:r>
              <a:rPr lang="en-US" sz="1400" dirty="0"/>
              <a:t>0.2</a:t>
            </a:r>
          </a:p>
        </p:txBody>
      </p:sp>
      <p:sp>
        <p:nvSpPr>
          <p:cNvPr id="23" name="TextBox 22">
            <a:extLst>
              <a:ext uri="{FF2B5EF4-FFF2-40B4-BE49-F238E27FC236}">
                <a16:creationId xmlns:a16="http://schemas.microsoft.com/office/drawing/2014/main" id="{38A8DE67-8B21-48E8-8754-D5D62F147EE2}"/>
              </a:ext>
            </a:extLst>
          </p:cNvPr>
          <p:cNvSpPr txBox="1"/>
          <p:nvPr/>
        </p:nvSpPr>
        <p:spPr>
          <a:xfrm>
            <a:off x="6345380" y="1920076"/>
            <a:ext cx="461664" cy="307777"/>
          </a:xfrm>
          <a:prstGeom prst="rect">
            <a:avLst/>
          </a:prstGeom>
          <a:noFill/>
        </p:spPr>
        <p:txBody>
          <a:bodyPr wrap="square" rtlCol="0">
            <a:spAutoFit/>
          </a:bodyPr>
          <a:lstStyle/>
          <a:p>
            <a:r>
              <a:rPr lang="en-US" sz="1400" dirty="0"/>
              <a:t>0.9</a:t>
            </a:r>
            <a:endParaRPr lang="en-ZA" sz="1400" dirty="0"/>
          </a:p>
        </p:txBody>
      </p:sp>
      <p:sp>
        <p:nvSpPr>
          <p:cNvPr id="24" name="TextBox 23">
            <a:extLst>
              <a:ext uri="{FF2B5EF4-FFF2-40B4-BE49-F238E27FC236}">
                <a16:creationId xmlns:a16="http://schemas.microsoft.com/office/drawing/2014/main" id="{739418F7-3D2A-48FB-854A-B674CE08FE6D}"/>
              </a:ext>
            </a:extLst>
          </p:cNvPr>
          <p:cNvSpPr txBox="1"/>
          <p:nvPr/>
        </p:nvSpPr>
        <p:spPr>
          <a:xfrm>
            <a:off x="6345380" y="4614681"/>
            <a:ext cx="461664" cy="307777"/>
          </a:xfrm>
          <a:prstGeom prst="rect">
            <a:avLst/>
          </a:prstGeom>
          <a:noFill/>
        </p:spPr>
        <p:txBody>
          <a:bodyPr wrap="square" rtlCol="0">
            <a:spAutoFit/>
          </a:bodyPr>
          <a:lstStyle/>
          <a:p>
            <a:r>
              <a:rPr lang="en-US" sz="1400" dirty="0"/>
              <a:t>0.1</a:t>
            </a:r>
            <a:endParaRPr lang="en-ZA" sz="1400" dirty="0"/>
          </a:p>
        </p:txBody>
      </p:sp>
      <p:sp>
        <p:nvSpPr>
          <p:cNvPr id="25" name="TextBox 24">
            <a:extLst>
              <a:ext uri="{FF2B5EF4-FFF2-40B4-BE49-F238E27FC236}">
                <a16:creationId xmlns:a16="http://schemas.microsoft.com/office/drawing/2014/main" id="{1065224F-62FA-45FC-ACCD-70B1951C5905}"/>
              </a:ext>
            </a:extLst>
          </p:cNvPr>
          <p:cNvSpPr txBox="1"/>
          <p:nvPr/>
        </p:nvSpPr>
        <p:spPr>
          <a:xfrm>
            <a:off x="7054371" y="3275111"/>
            <a:ext cx="461664" cy="307777"/>
          </a:xfrm>
          <a:prstGeom prst="rect">
            <a:avLst/>
          </a:prstGeom>
          <a:noFill/>
        </p:spPr>
        <p:txBody>
          <a:bodyPr wrap="square" rtlCol="0">
            <a:spAutoFit/>
          </a:bodyPr>
          <a:lstStyle/>
          <a:p>
            <a:r>
              <a:rPr lang="en-US" sz="1400" dirty="0"/>
              <a:t>0.3</a:t>
            </a:r>
            <a:endParaRPr lang="en-ZA" sz="1400" dirty="0"/>
          </a:p>
        </p:txBody>
      </p:sp>
      <p:sp>
        <p:nvSpPr>
          <p:cNvPr id="26" name="TextBox 25">
            <a:extLst>
              <a:ext uri="{FF2B5EF4-FFF2-40B4-BE49-F238E27FC236}">
                <a16:creationId xmlns:a16="http://schemas.microsoft.com/office/drawing/2014/main" id="{DFEB7C76-BCDC-467B-AFE2-BC152C13CC94}"/>
              </a:ext>
            </a:extLst>
          </p:cNvPr>
          <p:cNvSpPr txBox="1"/>
          <p:nvPr/>
        </p:nvSpPr>
        <p:spPr>
          <a:xfrm>
            <a:off x="9002441" y="958609"/>
            <a:ext cx="461664" cy="307777"/>
          </a:xfrm>
          <a:prstGeom prst="rect">
            <a:avLst/>
          </a:prstGeom>
          <a:noFill/>
        </p:spPr>
        <p:txBody>
          <a:bodyPr wrap="square" rtlCol="0">
            <a:spAutoFit/>
          </a:bodyPr>
          <a:lstStyle/>
          <a:p>
            <a:r>
              <a:rPr lang="en-US" sz="1400" dirty="0"/>
              <a:t>0.6</a:t>
            </a:r>
            <a:endParaRPr lang="en-ZA" sz="1400" dirty="0"/>
          </a:p>
        </p:txBody>
      </p:sp>
      <p:sp>
        <p:nvSpPr>
          <p:cNvPr id="27" name="TextBox 26">
            <a:extLst>
              <a:ext uri="{FF2B5EF4-FFF2-40B4-BE49-F238E27FC236}">
                <a16:creationId xmlns:a16="http://schemas.microsoft.com/office/drawing/2014/main" id="{29007FF7-8204-4840-80AA-D7EEF98CE580}"/>
              </a:ext>
            </a:extLst>
          </p:cNvPr>
          <p:cNvSpPr txBox="1"/>
          <p:nvPr/>
        </p:nvSpPr>
        <p:spPr>
          <a:xfrm>
            <a:off x="8540777" y="2921219"/>
            <a:ext cx="461664" cy="307777"/>
          </a:xfrm>
          <a:prstGeom prst="rect">
            <a:avLst/>
          </a:prstGeom>
          <a:noFill/>
        </p:spPr>
        <p:txBody>
          <a:bodyPr wrap="square" rtlCol="0">
            <a:spAutoFit/>
          </a:bodyPr>
          <a:lstStyle/>
          <a:p>
            <a:r>
              <a:rPr lang="en-US" sz="1400" dirty="0"/>
              <a:t>0.1</a:t>
            </a:r>
            <a:endParaRPr lang="en-ZA" sz="1400" dirty="0"/>
          </a:p>
        </p:txBody>
      </p:sp>
      <p:sp>
        <p:nvSpPr>
          <p:cNvPr id="28" name="Oval 27">
            <a:extLst>
              <a:ext uri="{FF2B5EF4-FFF2-40B4-BE49-F238E27FC236}">
                <a16:creationId xmlns:a16="http://schemas.microsoft.com/office/drawing/2014/main" id="{091FC5C2-9098-423D-97AB-7C042890A1D2}"/>
              </a:ext>
            </a:extLst>
          </p:cNvPr>
          <p:cNvSpPr/>
          <p:nvPr/>
        </p:nvSpPr>
        <p:spPr>
          <a:xfrm>
            <a:off x="902174" y="1266386"/>
            <a:ext cx="1217147" cy="11970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+QUIT</a:t>
            </a:r>
            <a:endParaRPr lang="en-ZA" dirty="0"/>
          </a:p>
        </p:txBody>
      </p:sp>
      <p:sp>
        <p:nvSpPr>
          <p:cNvPr id="29" name="TextBox 28">
            <a:extLst>
              <a:ext uri="{FF2B5EF4-FFF2-40B4-BE49-F238E27FC236}">
                <a16:creationId xmlns:a16="http://schemas.microsoft.com/office/drawing/2014/main" id="{FA758E1F-4555-42E4-86EE-17CAC0746FAC}"/>
              </a:ext>
            </a:extLst>
          </p:cNvPr>
          <p:cNvSpPr txBox="1"/>
          <p:nvPr/>
        </p:nvSpPr>
        <p:spPr>
          <a:xfrm>
            <a:off x="3741093" y="2019022"/>
            <a:ext cx="1996504" cy="369332"/>
          </a:xfrm>
          <a:prstGeom prst="rect">
            <a:avLst/>
          </a:prstGeom>
          <a:noFill/>
        </p:spPr>
        <p:txBody>
          <a:bodyPr wrap="square" rtlCol="0">
            <a:spAutoFit/>
          </a:bodyPr>
          <a:lstStyle/>
          <a:p>
            <a:r>
              <a:rPr lang="en-US" dirty="0"/>
              <a:t>Probabilistic NFA</a:t>
            </a:r>
            <a:endParaRPr lang="en-ZA" dirty="0"/>
          </a:p>
        </p:txBody>
      </p:sp>
    </p:spTree>
    <p:extLst>
      <p:ext uri="{BB962C8B-B14F-4D97-AF65-F5344CB8AC3E}">
        <p14:creationId xmlns:p14="http://schemas.microsoft.com/office/powerpoint/2010/main" val="30340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1E6DE2-6A97-4F8F-AAE9-78C6F0E23E4C}"/>
              </a:ext>
            </a:extLst>
          </p:cNvPr>
          <p:cNvPicPr>
            <a:picLocks noChangeAspect="1"/>
          </p:cNvPicPr>
          <p:nvPr/>
        </p:nvPicPr>
        <p:blipFill rotWithShape="1">
          <a:blip r:embed="rId2"/>
          <a:srcRect l="26601" t="27906" r="30039" b="15608"/>
          <a:stretch/>
        </p:blipFill>
        <p:spPr>
          <a:xfrm>
            <a:off x="1997558" y="1216236"/>
            <a:ext cx="6042234" cy="4425528"/>
          </a:xfrm>
          <a:prstGeom prst="rect">
            <a:avLst/>
          </a:prstGeom>
        </p:spPr>
      </p:pic>
      <p:sp>
        <p:nvSpPr>
          <p:cNvPr id="2" name="Rectangle 1">
            <a:extLst>
              <a:ext uri="{FF2B5EF4-FFF2-40B4-BE49-F238E27FC236}">
                <a16:creationId xmlns:a16="http://schemas.microsoft.com/office/drawing/2014/main" id="{674DF3F0-6E68-4235-99EE-4C7165720BEC}"/>
              </a:ext>
            </a:extLst>
          </p:cNvPr>
          <p:cNvSpPr/>
          <p:nvPr/>
        </p:nvSpPr>
        <p:spPr>
          <a:xfrm>
            <a:off x="3879525" y="0"/>
            <a:ext cx="212269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Mayan</a:t>
            </a:r>
          </a:p>
        </p:txBody>
      </p:sp>
      <p:sp>
        <p:nvSpPr>
          <p:cNvPr id="3" name="Rectangle 2">
            <a:extLst>
              <a:ext uri="{FF2B5EF4-FFF2-40B4-BE49-F238E27FC236}">
                <a16:creationId xmlns:a16="http://schemas.microsoft.com/office/drawing/2014/main" id="{615B74E6-F6A5-4990-B341-4518F49AF47F}"/>
              </a:ext>
            </a:extLst>
          </p:cNvPr>
          <p:cNvSpPr/>
          <p:nvPr/>
        </p:nvSpPr>
        <p:spPr>
          <a:xfrm>
            <a:off x="3829831" y="5934670"/>
            <a:ext cx="222208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Olmec</a:t>
            </a:r>
          </a:p>
        </p:txBody>
      </p:sp>
      <p:sp>
        <p:nvSpPr>
          <p:cNvPr id="5" name="Arrow: Right 4">
            <a:extLst>
              <a:ext uri="{FF2B5EF4-FFF2-40B4-BE49-F238E27FC236}">
                <a16:creationId xmlns:a16="http://schemas.microsoft.com/office/drawing/2014/main" id="{3F90E28F-1409-4995-BD64-5CFEBC6EE83C}"/>
              </a:ext>
            </a:extLst>
          </p:cNvPr>
          <p:cNvSpPr/>
          <p:nvPr/>
        </p:nvSpPr>
        <p:spPr>
          <a:xfrm rot="5400000">
            <a:off x="4558736" y="1081475"/>
            <a:ext cx="764275"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Arrow: Right 5">
            <a:extLst>
              <a:ext uri="{FF2B5EF4-FFF2-40B4-BE49-F238E27FC236}">
                <a16:creationId xmlns:a16="http://schemas.microsoft.com/office/drawing/2014/main" id="{DCB81B07-3A0B-4497-AFF5-791CE287ED43}"/>
              </a:ext>
            </a:extLst>
          </p:cNvPr>
          <p:cNvSpPr/>
          <p:nvPr/>
        </p:nvSpPr>
        <p:spPr>
          <a:xfrm rot="5400000">
            <a:off x="4558734" y="5411653"/>
            <a:ext cx="764275"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TextBox 9">
            <a:extLst>
              <a:ext uri="{FF2B5EF4-FFF2-40B4-BE49-F238E27FC236}">
                <a16:creationId xmlns:a16="http://schemas.microsoft.com/office/drawing/2014/main" id="{FEC20540-65E7-42A6-950B-24C842FDEF4B}"/>
              </a:ext>
            </a:extLst>
          </p:cNvPr>
          <p:cNvSpPr txBox="1"/>
          <p:nvPr/>
        </p:nvSpPr>
        <p:spPr>
          <a:xfrm>
            <a:off x="401545" y="3244334"/>
            <a:ext cx="1996504" cy="369332"/>
          </a:xfrm>
          <a:prstGeom prst="rect">
            <a:avLst/>
          </a:prstGeom>
          <a:noFill/>
        </p:spPr>
        <p:txBody>
          <a:bodyPr wrap="square" rtlCol="0">
            <a:spAutoFit/>
          </a:bodyPr>
          <a:lstStyle/>
          <a:p>
            <a:r>
              <a:rPr lang="en-US" dirty="0"/>
              <a:t>Artillery Scripts</a:t>
            </a:r>
            <a:endParaRPr lang="en-ZA" dirty="0"/>
          </a:p>
        </p:txBody>
      </p:sp>
    </p:spTree>
    <p:extLst>
      <p:ext uri="{BB962C8B-B14F-4D97-AF65-F5344CB8AC3E}">
        <p14:creationId xmlns:p14="http://schemas.microsoft.com/office/powerpoint/2010/main" val="64961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s://www.ancient-origins.net/sites/default/files/field/image/aztec.png">
            <a:extLst>
              <a:ext uri="{FF2B5EF4-FFF2-40B4-BE49-F238E27FC236}">
                <a16:creationId xmlns:a16="http://schemas.microsoft.com/office/drawing/2014/main" id="{70159C0D-9FB2-453D-8297-258F02919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13" r="17402"/>
          <a:stretch/>
        </p:blipFill>
        <p:spPr bwMode="auto">
          <a:xfrm>
            <a:off x="92764" y="0"/>
            <a:ext cx="1947970" cy="20718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5198929-1D0F-48AB-9882-25547B720FF2}"/>
              </a:ext>
            </a:extLst>
          </p:cNvPr>
          <p:cNvSpPr/>
          <p:nvPr/>
        </p:nvSpPr>
        <p:spPr>
          <a:xfrm>
            <a:off x="10244030" y="0"/>
            <a:ext cx="1947970"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A</a:t>
            </a:r>
            <a:r>
              <a:rPr lang="en-US" sz="5400" dirty="0">
                <a:ln w="0"/>
                <a:effectLst>
                  <a:outerShdw blurRad="38100" dist="19050" dir="2700000" algn="tl" rotWithShape="0">
                    <a:schemeClr val="dk1">
                      <a:alpha val="40000"/>
                    </a:schemeClr>
                  </a:outerShdw>
                </a:effectLst>
              </a:rPr>
              <a:t>ztec</a:t>
            </a:r>
          </a:p>
        </p:txBody>
      </p:sp>
      <p:sp>
        <p:nvSpPr>
          <p:cNvPr id="5" name="TextBox 4">
            <a:extLst>
              <a:ext uri="{FF2B5EF4-FFF2-40B4-BE49-F238E27FC236}">
                <a16:creationId xmlns:a16="http://schemas.microsoft.com/office/drawing/2014/main" id="{40D17A04-A755-4CBE-9AC7-C76E777A0DA9}"/>
              </a:ext>
            </a:extLst>
          </p:cNvPr>
          <p:cNvSpPr txBox="1"/>
          <p:nvPr/>
        </p:nvSpPr>
        <p:spPr>
          <a:xfrm>
            <a:off x="2040734" y="2425149"/>
            <a:ext cx="8203295" cy="2308324"/>
          </a:xfrm>
          <a:prstGeom prst="rect">
            <a:avLst/>
          </a:prstGeom>
          <a:noFill/>
        </p:spPr>
        <p:txBody>
          <a:bodyPr wrap="square" rtlCol="0">
            <a:spAutoFit/>
          </a:bodyPr>
          <a:lstStyle/>
          <a:p>
            <a:r>
              <a:rPr lang="en-US" dirty="0"/>
              <a:t>Aztec has not been developed yet (lowest priority at the moment, as </a:t>
            </a:r>
            <a:r>
              <a:rPr lang="en-US" dirty="0" err="1"/>
              <a:t>eDiamond</a:t>
            </a:r>
            <a:r>
              <a:rPr lang="en-US" dirty="0"/>
              <a:t> is the focus).</a:t>
            </a:r>
          </a:p>
          <a:p>
            <a:endParaRPr lang="en-US" dirty="0"/>
          </a:p>
          <a:p>
            <a:r>
              <a:rPr lang="en-US" dirty="0"/>
              <a:t>Aztec will be able to parse and crawl through the source code and access logs of a website, and create the probabilistic NFA that Mayan requires to generate the user flows.</a:t>
            </a:r>
          </a:p>
          <a:p>
            <a:endParaRPr lang="en-US" dirty="0"/>
          </a:p>
          <a:p>
            <a:r>
              <a:rPr lang="en-US" dirty="0"/>
              <a:t>For the moment, entering the NFA is a UI process.</a:t>
            </a:r>
            <a:endParaRPr lang="en-ZA" dirty="0"/>
          </a:p>
        </p:txBody>
      </p:sp>
    </p:spTree>
    <p:extLst>
      <p:ext uri="{BB962C8B-B14F-4D97-AF65-F5344CB8AC3E}">
        <p14:creationId xmlns:p14="http://schemas.microsoft.com/office/powerpoint/2010/main" val="20512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FD05A9-E0F2-4724-8DAD-ECD24D05F78A}"/>
              </a:ext>
            </a:extLst>
          </p:cNvPr>
          <p:cNvSpPr/>
          <p:nvPr/>
        </p:nvSpPr>
        <p:spPr>
          <a:xfrm>
            <a:off x="10043655" y="0"/>
            <a:ext cx="2148345"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M</a:t>
            </a:r>
            <a:r>
              <a:rPr lang="en-US" sz="5400" b="0" cap="none" spc="0" dirty="0">
                <a:ln w="0"/>
                <a:solidFill>
                  <a:schemeClr val="tx1"/>
                </a:solidFill>
                <a:effectLst>
                  <a:outerShdw blurRad="38100" dist="19050" dir="2700000" algn="tl" rotWithShape="0">
                    <a:schemeClr val="dk1">
                      <a:alpha val="40000"/>
                    </a:schemeClr>
                  </a:outerShdw>
                </a:effectLst>
              </a:rPr>
              <a:t>ayan</a:t>
            </a:r>
          </a:p>
        </p:txBody>
      </p:sp>
      <p:pic>
        <p:nvPicPr>
          <p:cNvPr id="3" name="Picture 2">
            <a:extLst>
              <a:ext uri="{FF2B5EF4-FFF2-40B4-BE49-F238E27FC236}">
                <a16:creationId xmlns:a16="http://schemas.microsoft.com/office/drawing/2014/main" id="{C3FB8320-54DF-48D6-A11B-72D97E357374}"/>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2148345" cy="2177679"/>
          </a:xfrm>
          <a:prstGeom prst="rect">
            <a:avLst/>
          </a:prstGeom>
        </p:spPr>
      </p:pic>
      <p:sp>
        <p:nvSpPr>
          <p:cNvPr id="4" name="TextBox 3">
            <a:extLst>
              <a:ext uri="{FF2B5EF4-FFF2-40B4-BE49-F238E27FC236}">
                <a16:creationId xmlns:a16="http://schemas.microsoft.com/office/drawing/2014/main" id="{9C41B80F-B4F6-4951-91AF-9393C9E00130}"/>
              </a:ext>
            </a:extLst>
          </p:cNvPr>
          <p:cNvSpPr txBox="1"/>
          <p:nvPr/>
        </p:nvSpPr>
        <p:spPr>
          <a:xfrm>
            <a:off x="1994352" y="2177679"/>
            <a:ext cx="8203295" cy="3416320"/>
          </a:xfrm>
          <a:prstGeom prst="rect">
            <a:avLst/>
          </a:prstGeom>
          <a:noFill/>
        </p:spPr>
        <p:txBody>
          <a:bodyPr wrap="square" rtlCol="0">
            <a:spAutoFit/>
          </a:bodyPr>
          <a:lstStyle/>
          <a:p>
            <a:r>
              <a:rPr lang="en-US" dirty="0"/>
              <a:t>Mayan is complete, some additional features can be added (i.e. more validating for UI, more feedback on what is taking place behind the scenes), but the basic functionality of it is there, and is very solid.</a:t>
            </a:r>
          </a:p>
          <a:p>
            <a:endParaRPr lang="en-US" dirty="0"/>
          </a:p>
          <a:p>
            <a:r>
              <a:rPr lang="en-US" dirty="0"/>
              <a:t>Mayan, given the NFA (which is entered through it’s UI), generates a custom number of scenarios, with probable scenarios being generated more, and less probable scenarios being generated less (random number generation imposed on a probabilistic setup). Then, a realistic simulation script can be run, as well as individual scenario scripts, and also the choice of using averages for each individual scenario script is given.</a:t>
            </a:r>
          </a:p>
          <a:p>
            <a:endParaRPr lang="en-US" dirty="0"/>
          </a:p>
          <a:p>
            <a:r>
              <a:rPr lang="en-US" dirty="0"/>
              <a:t>See the Mayan demo/code review.</a:t>
            </a:r>
            <a:endParaRPr lang="en-ZA" dirty="0"/>
          </a:p>
        </p:txBody>
      </p:sp>
    </p:spTree>
    <p:extLst>
      <p:ext uri="{BB962C8B-B14F-4D97-AF65-F5344CB8AC3E}">
        <p14:creationId xmlns:p14="http://schemas.microsoft.com/office/powerpoint/2010/main" val="39154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5813D0-AB02-4F46-AB1E-8D7B31A46B9A}"/>
              </a:ext>
            </a:extLst>
          </p:cNvPr>
          <p:cNvSpPr/>
          <p:nvPr/>
        </p:nvSpPr>
        <p:spPr>
          <a:xfrm>
            <a:off x="10019609" y="0"/>
            <a:ext cx="2172390"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O</a:t>
            </a:r>
            <a:r>
              <a:rPr lang="en-US" sz="5400" b="0" cap="none" spc="0" dirty="0">
                <a:ln w="0"/>
                <a:solidFill>
                  <a:schemeClr val="tx1"/>
                </a:solidFill>
                <a:effectLst>
                  <a:outerShdw blurRad="38100" dist="19050" dir="2700000" algn="tl" rotWithShape="0">
                    <a:schemeClr val="dk1">
                      <a:alpha val="40000"/>
                    </a:schemeClr>
                  </a:outerShdw>
                </a:effectLst>
              </a:rPr>
              <a:t>lmec</a:t>
            </a:r>
          </a:p>
        </p:txBody>
      </p:sp>
      <p:pic>
        <p:nvPicPr>
          <p:cNvPr id="3" name="Picture 2">
            <a:extLst>
              <a:ext uri="{FF2B5EF4-FFF2-40B4-BE49-F238E27FC236}">
                <a16:creationId xmlns:a16="http://schemas.microsoft.com/office/drawing/2014/main" id="{44AA2126-0D9E-4620-B84D-DD231BD6DFB1}"/>
              </a:ext>
            </a:extLst>
          </p:cNvPr>
          <p:cNvPicPr>
            <a:picLocks noChangeAspect="1"/>
          </p:cNvPicPr>
          <p:nvPr/>
        </p:nvPicPr>
        <p:blipFill>
          <a:blip r:embed="rId2"/>
          <a:stretch>
            <a:fillRect/>
          </a:stretch>
        </p:blipFill>
        <p:spPr>
          <a:xfrm>
            <a:off x="53008" y="0"/>
            <a:ext cx="2172390" cy="2628866"/>
          </a:xfrm>
          <a:prstGeom prst="rect">
            <a:avLst/>
          </a:prstGeom>
        </p:spPr>
      </p:pic>
      <p:sp>
        <p:nvSpPr>
          <p:cNvPr id="4" name="TextBox 3">
            <a:extLst>
              <a:ext uri="{FF2B5EF4-FFF2-40B4-BE49-F238E27FC236}">
                <a16:creationId xmlns:a16="http://schemas.microsoft.com/office/drawing/2014/main" id="{BAF78689-766B-44B5-9AE5-470B1D06E034}"/>
              </a:ext>
            </a:extLst>
          </p:cNvPr>
          <p:cNvSpPr txBox="1"/>
          <p:nvPr/>
        </p:nvSpPr>
        <p:spPr>
          <a:xfrm>
            <a:off x="2020856" y="2324481"/>
            <a:ext cx="8203295" cy="3693319"/>
          </a:xfrm>
          <a:prstGeom prst="rect">
            <a:avLst/>
          </a:prstGeom>
          <a:noFill/>
        </p:spPr>
        <p:txBody>
          <a:bodyPr wrap="square" rtlCol="0">
            <a:spAutoFit/>
          </a:bodyPr>
          <a:lstStyle/>
          <a:p>
            <a:r>
              <a:rPr lang="en-US" dirty="0"/>
              <a:t>Olmec, given text files containing the executions of Artillery scripts, extracts reports and phases information from the text files, stores them, and graphs them. Almost all the stored data is graphed/displayed, but further display/feedback/summaries can be added.</a:t>
            </a:r>
          </a:p>
          <a:p>
            <a:endParaRPr lang="en-US" dirty="0"/>
          </a:p>
          <a:p>
            <a:r>
              <a:rPr lang="en-US" dirty="0"/>
              <a:t>There is some solid and customizable graphing of various measures of the time in milliseconds that requests take to return with a response after they have sent, for the realistic simulation run, as well as graphing and info on individual scenario runs, which throw warnings when a certain scenario causes particular lag. Even though Olmec performs some formidable statistical analysis, it still has room for slight statistical tweaking.</a:t>
            </a:r>
          </a:p>
          <a:p>
            <a:endParaRPr lang="en-US" dirty="0"/>
          </a:p>
          <a:p>
            <a:r>
              <a:rPr lang="en-US" dirty="0"/>
              <a:t>See the Olmec demo/code review.</a:t>
            </a:r>
            <a:endParaRPr lang="en-ZA" dirty="0"/>
          </a:p>
        </p:txBody>
      </p:sp>
    </p:spTree>
    <p:extLst>
      <p:ext uri="{BB962C8B-B14F-4D97-AF65-F5344CB8AC3E}">
        <p14:creationId xmlns:p14="http://schemas.microsoft.com/office/powerpoint/2010/main" val="24035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823</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INTELLIGENT LOAD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O’Reilly</dc:creator>
  <cp:lastModifiedBy>Jared O’Reilly</cp:lastModifiedBy>
  <cp:revision>31</cp:revision>
  <dcterms:created xsi:type="dcterms:W3CDTF">2018-07-03T14:53:36Z</dcterms:created>
  <dcterms:modified xsi:type="dcterms:W3CDTF">2018-07-06T07:21:10Z</dcterms:modified>
</cp:coreProperties>
</file>