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14880" userDrawn="1">
          <p15:clr>
            <a:srgbClr val="A4A3A4"/>
          </p15:clr>
        </p15:guide>
        <p15:guide id="3" orient="horz" pos="960" userDrawn="1">
          <p15:clr>
            <a:srgbClr val="F26B43"/>
          </p15:clr>
        </p15:guide>
        <p15:guide id="4" orient="horz" pos="16320" userDrawn="1">
          <p15:clr>
            <a:srgbClr val="F26B43"/>
          </p15:clr>
        </p15:guide>
        <p15:guide id="5" pos="960" userDrawn="1">
          <p15:clr>
            <a:srgbClr val="547EBF"/>
          </p15:clr>
        </p15:guide>
        <p15:guide id="6" pos="22080" userDrawn="1">
          <p15:clr>
            <a:srgbClr val="547EBF"/>
          </p15:clr>
        </p15:guide>
        <p15:guide id="7" pos="8160" userDrawn="1">
          <p15:clr>
            <a:srgbClr val="A4A3A4"/>
          </p15:clr>
        </p15:guide>
        <p15:guide id="8" pos="7680" userDrawn="1">
          <p15:clr>
            <a:srgbClr val="A4A3A4"/>
          </p15:clr>
        </p15:guide>
        <p15:guide id="9" pos="15360" userDrawn="1">
          <p15:clr>
            <a:srgbClr val="A4A3A4"/>
          </p15:clr>
        </p15:guide>
        <p15:guide id="10" orient="horz" pos="3840" userDrawn="1">
          <p15:clr>
            <a:srgbClr val="A4A3A4"/>
          </p15:clr>
        </p15:guide>
        <p15:guide id="11" orient="horz" pos="4320" userDrawn="1">
          <p15:clr>
            <a:srgbClr val="A4A3A4"/>
          </p15:clr>
        </p15:guide>
        <p15:guide id="12" orient="horz" pos="4560" userDrawn="1">
          <p15:clr>
            <a:srgbClr val="A4A3A4"/>
          </p15:clr>
        </p15:guide>
        <p15:guide id="13" orient="horz" pos="15240" userDrawn="1">
          <p15:clr>
            <a:srgbClr val="A4A3A4"/>
          </p15:clr>
        </p15:guide>
        <p15:guide id="14" orient="horz" pos="1476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vlu4mmle2R39zM3+EOiDhHkaRR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hua Sodicoff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836" y="180"/>
      </p:cViewPr>
      <p:guideLst>
        <p:guide orient="horz" pos="3360"/>
        <p:guide pos="14880"/>
        <p:guide orient="horz" pos="960"/>
        <p:guide orient="horz" pos="16320"/>
        <p:guide pos="960"/>
        <p:guide pos="22080"/>
        <p:guide pos="8160"/>
        <p:guide pos="7680"/>
        <p:guide pos="15360"/>
        <p:guide orient="horz" pos="3840"/>
        <p:guide orient="horz" pos="4320"/>
        <p:guide orient="horz" pos="4560"/>
        <p:guide orient="horz" pos="15240"/>
        <p:guide orient="horz" pos="14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8-11T19:57:26.822" idx="1">
    <p:pos x="3926" y="1162"/>
    <p:text>strict on font size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7nBVLQ"/>
      </p:ext>
    </p:extLst>
  </p:cm>
  <p:cm authorId="0" dt="2021-08-11T19:56:13.920" idx="2">
    <p:pos x="3926" y="1162"/>
    <p:text>should be readable and professional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7nBVLU"/>
      </p:ext>
    </p:extLst>
  </p:cm>
  <p:cm authorId="0" dt="2021-08-11T19:56:26.740" idx="3">
    <p:pos x="3926" y="1162"/>
    <p:text>arial or times new roman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7nBVLY"/>
      </p:ext>
    </p:extLst>
  </p:cm>
  <p:cm authorId="0" dt="2021-08-11T19:56:39.330" idx="4">
    <p:pos x="3926" y="1162"/>
    <p:text>colors can change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7nBVLc"/>
      </p:ext>
    </p:extLst>
  </p:cm>
  <p:cm authorId="0" dt="2021-08-11T19:57:26.822" idx="5">
    <p:pos x="3926" y="1162"/>
    <p:text>background should remain white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N7nBVLg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9585325" y="231776"/>
            <a:ext cx="17405352" cy="3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285739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42954" lvl="2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04924" lvl="4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85909" lvl="5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18494375" y="9140826"/>
            <a:ext cx="2324735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492377" y="1482725"/>
            <a:ext cx="23247352" cy="2320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285739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42954" lvl="2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04924" lvl="4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85909" lvl="5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4489452"/>
            <a:ext cx="31089599" cy="9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3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4572000" y="14408151"/>
            <a:ext cx="27432001" cy="662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9600"/>
            </a:lvl1pPr>
            <a:lvl2pPr lvl="1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8000"/>
            </a:lvl2pPr>
            <a:lvl3pPr lvl="2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7200"/>
            </a:lvl3pPr>
            <a:lvl4pPr lvl="3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/>
            </a:lvl4pPr>
            <a:lvl5pPr lvl="4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/>
            </a:lvl5pPr>
            <a:lvl6pPr lvl="5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/>
            </a:lvl6pPr>
            <a:lvl7pPr lvl="6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/>
            </a:lvl7pPr>
            <a:lvl8pPr lvl="7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/>
            </a:lvl8pPr>
            <a:lvl9pPr lvl="8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285739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42954" lvl="2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04924" lvl="4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85909" lvl="5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3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495552" y="18357859"/>
            <a:ext cx="31546800" cy="600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190492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9600">
                <a:solidFill>
                  <a:schemeClr val="dk1"/>
                </a:solidFill>
              </a:defRPr>
            </a:lvl1pPr>
            <a:lvl2pPr marL="761970" lvl="1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8000">
                <a:solidFill>
                  <a:srgbClr val="888888"/>
                </a:solidFill>
              </a:defRPr>
            </a:lvl2pPr>
            <a:lvl3pPr marL="1142954" lvl="2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7200">
                <a:solidFill>
                  <a:srgbClr val="888888"/>
                </a:solidFill>
              </a:defRPr>
            </a:lvl3pPr>
            <a:lvl4pPr marL="1523939" lvl="3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6400">
                <a:solidFill>
                  <a:srgbClr val="888888"/>
                </a:solidFill>
              </a:defRPr>
            </a:lvl4pPr>
            <a:lvl5pPr marL="1904924" lvl="4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6400">
                <a:solidFill>
                  <a:srgbClr val="888888"/>
                </a:solidFill>
              </a:defRPr>
            </a:lvl5pPr>
            <a:lvl6pPr marL="2285909" lvl="5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6400">
                <a:solidFill>
                  <a:srgbClr val="888888"/>
                </a:solidFill>
              </a:defRPr>
            </a:lvl6pPr>
            <a:lvl7pPr marL="2666893" lvl="6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6400">
                <a:solidFill>
                  <a:srgbClr val="888888"/>
                </a:solidFill>
              </a:defRPr>
            </a:lvl7pPr>
            <a:lvl8pPr marL="3047878" lvl="7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6400">
                <a:solidFill>
                  <a:srgbClr val="888888"/>
                </a:solidFill>
              </a:defRPr>
            </a:lvl8pPr>
            <a:lvl9pPr marL="3428863" lvl="8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514601" y="7302500"/>
            <a:ext cx="15544799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285739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42954" lvl="2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04924" lvl="4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85909" lvl="5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16601" y="7302500"/>
            <a:ext cx="15544799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285739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42954" lvl="2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04924" lvl="4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85909" lvl="5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80985" lvl="0" indent="-190492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9600" b="1"/>
            </a:lvl1pPr>
            <a:lvl2pPr marL="761970" lvl="1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8000" b="1"/>
            </a:lvl2pPr>
            <a:lvl3pPr marL="1142954" lvl="2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7200" b="1"/>
            </a:lvl3pPr>
            <a:lvl4pPr marL="1523939" lvl="3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4pPr>
            <a:lvl5pPr marL="1904924" lvl="4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5pPr>
            <a:lvl6pPr marL="2285909" lvl="5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6pPr>
            <a:lvl7pPr marL="2666893" lvl="6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7pPr>
            <a:lvl8pPr marL="3047878" lvl="7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8pPr>
            <a:lvl9pPr marL="3428863" lvl="8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519368" y="10020300"/>
            <a:ext cx="15473360" cy="147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285739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42954" lvl="2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04924" lvl="4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85909" lvl="5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16602" y="6724652"/>
            <a:ext cx="15549564" cy="329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80985" lvl="0" indent="-190492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9600" b="1"/>
            </a:lvl1pPr>
            <a:lvl2pPr marL="761970" lvl="1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8000" b="1"/>
            </a:lvl2pPr>
            <a:lvl3pPr marL="1142954" lvl="2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7200" b="1"/>
            </a:lvl3pPr>
            <a:lvl4pPr marL="1523939" lvl="3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4pPr>
            <a:lvl5pPr marL="1904924" lvl="4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5pPr>
            <a:lvl6pPr marL="2285909" lvl="5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6pPr>
            <a:lvl7pPr marL="2666893" lvl="6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7pPr>
            <a:lvl8pPr marL="3047878" lvl="7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8pPr>
            <a:lvl9pPr marL="3428863" lvl="8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16602" y="10020300"/>
            <a:ext cx="15549564" cy="147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285739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42954" lvl="2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04924" lvl="4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85909" lvl="5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27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5549564" y="3949706"/>
            <a:ext cx="18516600" cy="194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100326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2799"/>
            </a:lvl1pPr>
            <a:lvl2pPr marL="761970" lvl="1" indent="-901664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1199"/>
            </a:lvl2pPr>
            <a:lvl3pPr marL="1142954" lvl="2" indent="-800068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9600"/>
            </a:lvl3pPr>
            <a:lvl4pPr marL="1523939" lvl="3" indent="-69847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4pPr>
            <a:lvl5pPr marL="1904924" lvl="4" indent="-69847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5pPr>
            <a:lvl6pPr marL="2285909" lvl="5" indent="-69847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6pPr>
            <a:lvl7pPr marL="2666893" lvl="6" indent="-69847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7pPr>
            <a:lvl8pPr marL="3047878" lvl="7" indent="-69847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8pPr>
            <a:lvl9pPr marL="3428863" lvl="8" indent="-69847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519364" y="8229600"/>
            <a:ext cx="11796712" cy="1524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190492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/>
            </a:lvl1pPr>
            <a:lvl2pPr marL="761970" lvl="1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5599"/>
            </a:lvl2pPr>
            <a:lvl3pPr marL="1142954" lvl="2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4800"/>
            </a:lvl3pPr>
            <a:lvl4pPr marL="1523939" lvl="3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4pPr>
            <a:lvl5pPr marL="1904924" lvl="4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5pPr>
            <a:lvl6pPr marL="2285909" lvl="5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6pPr>
            <a:lvl7pPr marL="2666893" lvl="6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7pPr>
            <a:lvl8pPr marL="3047878" lvl="7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8pPr>
            <a:lvl9pPr marL="3428863" lvl="8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27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5549564" y="3949706"/>
            <a:ext cx="18516600" cy="19494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519364" y="8229600"/>
            <a:ext cx="11796712" cy="1524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0985" lvl="0" indent="-190492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/>
            </a:lvl1pPr>
            <a:lvl2pPr marL="761970" lvl="1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5599"/>
            </a:lvl2pPr>
            <a:lvl3pPr marL="1142954" lvl="2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4800"/>
            </a:lvl3pPr>
            <a:lvl4pPr marL="1523939" lvl="3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4pPr>
            <a:lvl5pPr marL="1904924" lvl="4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5pPr>
            <a:lvl6pPr marL="2285909" lvl="5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6pPr>
            <a:lvl7pPr marL="2666893" lvl="6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7pPr>
            <a:lvl8pPr marL="3047878" lvl="7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8pPr>
            <a:lvl9pPr marL="3428863" lvl="8" indent="-190492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514600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115799" y="25425407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5831799" y="25425407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194143" y="1537608"/>
            <a:ext cx="29857855" cy="223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spAutoFit/>
          </a:bodyPr>
          <a:lstStyle/>
          <a:p>
            <a:pPr algn="just">
              <a:buSzPts val="8400"/>
            </a:pPr>
            <a:r>
              <a:rPr lang="en-US" sz="7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your work, first letter capitalized, in 84 point font-size, and left-aligned (Font: Times New Roman)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194143" y="3872213"/>
            <a:ext cx="29857750" cy="146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noAutofit/>
          </a:bodyPr>
          <a:lstStyle/>
          <a:p>
            <a:pPr>
              <a:buSzPts val="4800"/>
            </a:pPr>
            <a:r>
              <a:rPr lang="en-US" sz="4000">
                <a:solidFill>
                  <a:schemeClr val="dk1"/>
                </a:solidFill>
              </a:rPr>
              <a:t>Ke-Haur Taur</a:t>
            </a:r>
            <a:r>
              <a:rPr lang="en-US" sz="4000" baseline="30000">
                <a:solidFill>
                  <a:schemeClr val="dk1"/>
                </a:solidFill>
              </a:rPr>
              <a:t>1</a:t>
            </a:r>
            <a:r>
              <a:rPr lang="en-US" sz="4000">
                <a:solidFill>
                  <a:schemeClr val="dk1"/>
                </a:solidFill>
              </a:rPr>
              <a:t>, Wei-Fan Tseng</a:t>
            </a:r>
            <a:r>
              <a:rPr lang="en-US" sz="4000" baseline="30000">
                <a:solidFill>
                  <a:schemeClr val="dk1"/>
                </a:solidFill>
              </a:rPr>
              <a:t>1</a:t>
            </a:r>
            <a:r>
              <a:rPr lang="en-US" sz="4000">
                <a:solidFill>
                  <a:schemeClr val="dk1"/>
                </a:solidFill>
              </a:rPr>
              <a:t>, Kai-Chen Kuo</a:t>
            </a:r>
            <a:r>
              <a:rPr lang="en-US" sz="4083" baseline="30000">
                <a:solidFill>
                  <a:schemeClr val="dk1"/>
                </a:solidFill>
              </a:rPr>
              <a:t>1</a:t>
            </a:r>
            <a:r>
              <a:rPr lang="en-US" sz="4000">
                <a:solidFill>
                  <a:schemeClr val="dk1"/>
                </a:solidFill>
              </a:rPr>
              <a:t>, Bo-Ray Yeh</a:t>
            </a:r>
            <a:r>
              <a:rPr lang="en-US" sz="4000" baseline="30000">
                <a:solidFill>
                  <a:schemeClr val="dk1"/>
                </a:solidFill>
              </a:rPr>
              <a:t>1</a:t>
            </a:r>
            <a:endParaRPr baseline="30000"/>
          </a:p>
          <a:p>
            <a:pPr>
              <a:buSzPts val="4800"/>
            </a:pPr>
            <a:r>
              <a:rPr lang="en-US" sz="4000" b="1" baseline="30000">
                <a:solidFill>
                  <a:schemeClr val="dk1"/>
                </a:solidFill>
              </a:rPr>
              <a:t>1</a:t>
            </a:r>
            <a:r>
              <a:rPr lang="en-US" sz="4000">
                <a:solidFill>
                  <a:schemeClr val="dk1"/>
                </a:solidFill>
              </a:rPr>
              <a:t>Electrical and Computer Engineering, University of Michigan, Ann Arbor, Michigan.</a:t>
            </a:r>
            <a:endParaRPr sz="4000" baseline="30000">
              <a:solidFill>
                <a:schemeClr val="dk1"/>
              </a:solidFill>
            </a:endParaRPr>
          </a:p>
          <a:p>
            <a:pPr>
              <a:buSzPts val="4800"/>
            </a:pPr>
            <a:endParaRPr sz="4000">
              <a:solidFill>
                <a:schemeClr val="dk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882860"/>
            <a:ext cx="3657600" cy="321830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524000" y="6096018"/>
            <a:ext cx="10668000" cy="76940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76188" tIns="38083" rIns="76188" bIns="38083" anchor="ctr" anchorCtr="0">
            <a:spAutoFit/>
          </a:bodyPr>
          <a:lstStyle/>
          <a:p>
            <a:pPr>
              <a:buSzPts val="5400"/>
            </a:pPr>
            <a:r>
              <a:rPr lang="en-US" sz="4500" b="1">
                <a:solidFill>
                  <a:srgbClr val="FFC000"/>
                </a:solidFill>
              </a:rPr>
              <a:t>Introduction	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524000" y="7268866"/>
            <a:ext cx="10668000" cy="541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spAutoFit/>
          </a:bodyPr>
          <a:lstStyle/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All text in the body of the poster should be in Arial. Font sizes for each text subtype have been mentioned. Body text should have a font size of 32, while Figure and Table captions should have a font size of 20. All text must be </a:t>
            </a:r>
            <a:r>
              <a:rPr lang="en-US" sz="2667" b="1">
                <a:solidFill>
                  <a:schemeClr val="dk1"/>
                </a:solidFill>
              </a:rPr>
              <a:t>JUSTIFIED </a:t>
            </a:r>
            <a:r>
              <a:rPr lang="en-US" sz="2667">
                <a:solidFill>
                  <a:schemeClr val="dk1"/>
                </a:solidFill>
              </a:rPr>
              <a:t>to both the left and right edges of the text box</a:t>
            </a:r>
            <a:r>
              <a:rPr lang="en-US" sz="2667" b="1">
                <a:solidFill>
                  <a:schemeClr val="dk1"/>
                </a:solidFill>
              </a:rPr>
              <a:t>.</a:t>
            </a:r>
            <a:endParaRPr/>
          </a:p>
          <a:p>
            <a:pPr algn="just">
              <a:buSzPts val="3200"/>
            </a:pPr>
            <a:endParaRPr sz="2667" b="1">
              <a:solidFill>
                <a:schemeClr val="dk1"/>
              </a:solidFill>
            </a:endParaRPr>
          </a:p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If you are including a figure wrapped with the text, ensure at least a 0.50 inch gap between the edge of the figure and the text box/caption box, as is demonstrated by this text box and the figure on the right.</a:t>
            </a:r>
            <a:endParaRPr sz="2667">
              <a:solidFill>
                <a:schemeClr val="dk1"/>
              </a:solidFill>
            </a:endParaRPr>
          </a:p>
          <a:p>
            <a:pPr algn="just">
              <a:buSzPts val="3200"/>
            </a:pPr>
            <a:endParaRPr sz="2667">
              <a:solidFill>
                <a:schemeClr val="dk1"/>
              </a:solidFill>
            </a:endParaRPr>
          </a:p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The headers on this template can be moved as seen fit. The color of the boxes and text for the headers can be changed. The background must remain white.</a:t>
            </a:r>
            <a:endParaRPr sz="2667">
              <a:solidFill>
                <a:schemeClr val="dk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686529" y="20373076"/>
            <a:ext cx="6065000" cy="58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spAutoFit/>
          </a:bodyPr>
          <a:lstStyle/>
          <a:p>
            <a:pPr algn="ctr">
              <a:buSzPts val="2000"/>
            </a:pPr>
            <a:r>
              <a:rPr lang="en-US" sz="1667" b="1" dirty="0">
                <a:solidFill>
                  <a:schemeClr val="dk1"/>
                </a:solidFill>
              </a:rPr>
              <a:t>Figure 1</a:t>
            </a:r>
            <a:r>
              <a:rPr lang="en-US" sz="1667" dirty="0">
                <a:solidFill>
                  <a:schemeClr val="dk1"/>
                </a:solidFill>
              </a:rPr>
              <a:t>: Text in Arial font size 20. Chart represents a survey on the use of social media for a business. </a:t>
            </a:r>
            <a:endParaRPr dirty="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7029" y="13445183"/>
            <a:ext cx="6861942" cy="64656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524000" y="20986797"/>
            <a:ext cx="10668000" cy="76940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76188" tIns="38083" rIns="76188" bIns="38083" anchor="ctr" anchorCtr="0">
            <a:spAutoFit/>
          </a:bodyPr>
          <a:lstStyle/>
          <a:p>
            <a:pPr>
              <a:buSzPts val="5400"/>
            </a:pPr>
            <a:r>
              <a:rPr lang="en-US" sz="4500" b="1">
                <a:solidFill>
                  <a:srgbClr val="FFC000"/>
                </a:solidFill>
              </a:rPr>
              <a:t>Objectives	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524000" y="22352000"/>
            <a:ext cx="10668000" cy="336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spAutoFit/>
          </a:bodyPr>
          <a:lstStyle/>
          <a:p>
            <a:pPr marL="514309" indent="-514309" algn="just"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2667">
                <a:solidFill>
                  <a:schemeClr val="dk1"/>
                </a:solidFill>
              </a:rPr>
              <a:t>The section headings that follow are to be used at your discretion. </a:t>
            </a:r>
            <a:endParaRPr/>
          </a:p>
          <a:p>
            <a:pPr marL="514309" indent="-514309" algn="just"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2667">
                <a:solidFill>
                  <a:schemeClr val="dk1"/>
                </a:solidFill>
              </a:rPr>
              <a:t>We have included suggested standard headings. Make sure you include enough information to explain the motivation/concept, the experimental procedure, the results, and what can be concluded. </a:t>
            </a:r>
            <a:endParaRPr/>
          </a:p>
          <a:p>
            <a:pPr marL="514309" indent="-514309" algn="just"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2667">
                <a:solidFill>
                  <a:schemeClr val="dk1"/>
                </a:solidFill>
              </a:rPr>
              <a:t>Do so briefly. You should avoid overly crowding the poster.</a:t>
            </a:r>
            <a:endParaRPr/>
          </a:p>
          <a:p>
            <a:pPr marL="514309" indent="-514309" algn="just"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2667">
                <a:solidFill>
                  <a:schemeClr val="dk1"/>
                </a:solidFill>
              </a:rPr>
              <a:t>You are free to use any mathematical typesetting software you like, just be sure to make it look professional. </a:t>
            </a:r>
            <a:endParaRPr/>
          </a:p>
          <a:p>
            <a:pPr marL="514309" indent="-514309" algn="just"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2667">
                <a:solidFill>
                  <a:schemeClr val="dk1"/>
                </a:solidFill>
              </a:rPr>
              <a:t>This is your presentation. It reflects your effort.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2954000" y="6108399"/>
            <a:ext cx="10668000" cy="76940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76188" tIns="38083" rIns="76188" bIns="38083" anchor="ctr" anchorCtr="0">
            <a:spAutoFit/>
          </a:bodyPr>
          <a:lstStyle/>
          <a:p>
            <a:pPr>
              <a:buSzPts val="5400"/>
            </a:pPr>
            <a:r>
              <a:rPr lang="en-US" sz="4500" b="1">
                <a:solidFill>
                  <a:srgbClr val="FFC000"/>
                </a:solidFill>
              </a:rPr>
              <a:t>Approach/Design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12954000" y="7255712"/>
            <a:ext cx="10668000" cy="500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spAutoFit/>
          </a:bodyPr>
          <a:lstStyle/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Ensure that the following guidelines are maintained:</a:t>
            </a:r>
            <a:endParaRPr/>
          </a:p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0.5 inch gap between the end of a text box and the start of the box for the next section’s underlined subheading.</a:t>
            </a:r>
            <a:endParaRPr/>
          </a:p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0.5 inch gap between the underlined subheadings and the start of the text box for the main text.</a:t>
            </a:r>
            <a:endParaRPr/>
          </a:p>
          <a:p>
            <a:pPr algn="just">
              <a:buSzPts val="3200"/>
            </a:pPr>
            <a:endParaRPr sz="2667">
              <a:solidFill>
                <a:schemeClr val="dk1"/>
              </a:solidFill>
            </a:endParaRPr>
          </a:p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Maintain all the guidelines set for the poster edges and the gaps between each columns. You may adjust column widths </a:t>
            </a:r>
            <a:r>
              <a:rPr lang="en-US" sz="2667" b="1">
                <a:solidFill>
                  <a:schemeClr val="dk1"/>
                </a:solidFill>
              </a:rPr>
              <a:t>SLIGHTLY</a:t>
            </a:r>
            <a:r>
              <a:rPr lang="en-US" sz="2667">
                <a:solidFill>
                  <a:schemeClr val="dk1"/>
                </a:solidFill>
              </a:rPr>
              <a:t> to fit in your information, but make sure this change is compensated for elsewhere. The overall look of the poster must not vary significantly.</a:t>
            </a:r>
            <a:endParaRPr/>
          </a:p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You can view all the guidelines by right clicking on the slide&gt;&gt;Grid and Guides&gt;&gt;select Guides or use Alt+F9.   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2954000" y="12573159"/>
            <a:ext cx="10668000" cy="76940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76188" tIns="38083" rIns="76188" bIns="38083" anchor="ctr" anchorCtr="0">
            <a:spAutoFit/>
          </a:bodyPr>
          <a:lstStyle/>
          <a:p>
            <a:pPr>
              <a:buSzPts val="5400"/>
            </a:pPr>
            <a:r>
              <a:rPr lang="en-US" sz="4500" b="1">
                <a:solidFill>
                  <a:srgbClr val="FFC000"/>
                </a:solidFill>
              </a:rPr>
              <a:t>Results/Modeling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12953998" y="13722569"/>
            <a:ext cx="10668000" cy="218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noAutofit/>
          </a:bodyPr>
          <a:lstStyle/>
          <a:p>
            <a:pPr algn="just">
              <a:buSzPts val="3400"/>
            </a:pPr>
            <a:r>
              <a:rPr lang="en-US" sz="2833">
                <a:solidFill>
                  <a:schemeClr val="dk1"/>
                </a:solidFill>
              </a:rPr>
              <a:t>This section can be a mixture of results and expected results generated via computational modelling or other theoretical methods</a:t>
            </a:r>
            <a:endParaRPr sz="2833">
              <a:solidFill>
                <a:schemeClr val="dk1"/>
              </a:solidFill>
            </a:endParaRPr>
          </a:p>
          <a:p>
            <a:pPr algn="just">
              <a:buSzPts val="3400"/>
            </a:pPr>
            <a:endParaRPr sz="2833">
              <a:solidFill>
                <a:schemeClr val="dk1"/>
              </a:solidFill>
            </a:endParaRPr>
          </a:p>
          <a:p>
            <a:pPr algn="just">
              <a:buSzPts val="3400"/>
            </a:pPr>
            <a:r>
              <a:rPr lang="en-US" sz="2833">
                <a:solidFill>
                  <a:schemeClr val="dk1"/>
                </a:solidFill>
              </a:rPr>
              <a:t>Present your results here. Because pictures are worth all those thousands of words, you may want to use a few figures.</a:t>
            </a:r>
            <a:endParaRPr/>
          </a:p>
          <a:p>
            <a:pPr algn="just">
              <a:buSzPts val="3400"/>
            </a:pPr>
            <a:endParaRPr sz="2833">
              <a:solidFill>
                <a:schemeClr val="dk1"/>
              </a:solidFill>
            </a:endParaRPr>
          </a:p>
          <a:p>
            <a:pPr algn="just">
              <a:buSzPts val="3400"/>
            </a:pPr>
            <a:r>
              <a:rPr lang="en-US" sz="2833">
                <a:solidFill>
                  <a:schemeClr val="dk1"/>
                </a:solidFill>
              </a:rPr>
              <a:t>Try to use Arial in your figures as this will make them look more at home in this template.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4311678" y="24828500"/>
            <a:ext cx="7952750" cy="84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spAutoFit/>
          </a:bodyPr>
          <a:lstStyle/>
          <a:p>
            <a:pPr algn="ctr">
              <a:buSzPts val="2000"/>
            </a:pPr>
            <a:r>
              <a:rPr lang="en-US" sz="1667" b="1">
                <a:solidFill>
                  <a:schemeClr val="dk1"/>
                </a:solidFill>
              </a:rPr>
              <a:t>Figure 2</a:t>
            </a:r>
            <a:r>
              <a:rPr lang="en-US" sz="1667">
                <a:solidFill>
                  <a:schemeClr val="dk1"/>
                </a:solidFill>
              </a:rPr>
              <a:t>: Text in Arial font size 20. Something that would be nearly impossible to describe in words alone.</a:t>
            </a:r>
            <a:endParaRPr/>
          </a:p>
          <a:p>
            <a:pPr algn="ctr">
              <a:buSzPts val="2000"/>
            </a:pPr>
            <a:endParaRPr sz="1667">
              <a:solidFill>
                <a:schemeClr val="dk1"/>
              </a:solidFill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27024" y="6812330"/>
            <a:ext cx="4835161" cy="368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/>
          <p:nvPr/>
        </p:nvSpPr>
        <p:spPr>
          <a:xfrm>
            <a:off x="30004750" y="5804104"/>
            <a:ext cx="5047250" cy="582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spAutoFit/>
          </a:bodyPr>
          <a:lstStyle/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If you are including a table/figure wrapped with the text, ensure at least a 0.50 inch gap between the edge of the table and the text box/caption box, as is demonstrated by this text box and the table on the left.</a:t>
            </a:r>
            <a:endParaRPr/>
          </a:p>
          <a:p>
            <a:pPr algn="just">
              <a:buSzPts val="3200"/>
            </a:pPr>
            <a:r>
              <a:rPr lang="en-US" sz="2667">
                <a:solidFill>
                  <a:schemeClr val="dk1"/>
                </a:solidFill>
              </a:rPr>
              <a:t>Make the table as simple as possible and without any unnecessary embellishments. A simple black/white format will ensure uniformity across posters.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24384000" y="11570001"/>
            <a:ext cx="10668000" cy="146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noAutofit/>
          </a:bodyPr>
          <a:lstStyle/>
          <a:p>
            <a:pPr algn="just">
              <a:buSzPts val="3200"/>
            </a:pPr>
            <a:r>
              <a:rPr lang="en-US" sz="2667" i="1">
                <a:solidFill>
                  <a:schemeClr val="dk1"/>
                </a:solidFill>
              </a:rPr>
              <a:t>The organization of information and figures/tables within each subsection can be done at your discretion, this is just a suggested guideline. Just do not alter the formatting guidelines so that each poster that we print has a relatively uniform look.</a:t>
            </a:r>
            <a:endParaRPr sz="2667"/>
          </a:p>
        </p:txBody>
      </p:sp>
      <p:sp>
        <p:nvSpPr>
          <p:cNvPr id="105" name="Google Shape;105;p1"/>
          <p:cNvSpPr txBox="1"/>
          <p:nvPr/>
        </p:nvSpPr>
        <p:spPr>
          <a:xfrm>
            <a:off x="24954133" y="6163264"/>
            <a:ext cx="4434840" cy="33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spAutoFit/>
          </a:bodyPr>
          <a:lstStyle/>
          <a:p>
            <a:pPr algn="ctr">
              <a:buSzPts val="2000"/>
            </a:pPr>
            <a:r>
              <a:rPr lang="en-US" sz="1667" b="1">
                <a:solidFill>
                  <a:schemeClr val="dk1"/>
                </a:solidFill>
              </a:rPr>
              <a:t>Table 1</a:t>
            </a:r>
            <a:r>
              <a:rPr lang="en-US" sz="1667">
                <a:solidFill>
                  <a:schemeClr val="dk1"/>
                </a:solidFill>
              </a:rPr>
              <a:t>: Text in Arial font size 20.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08563" y="17653000"/>
            <a:ext cx="5663022" cy="6697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24384000" y="13363920"/>
            <a:ext cx="10668000" cy="76940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76188" tIns="38083" rIns="76188" bIns="38083" anchor="ctr" anchorCtr="0">
            <a:spAutoFit/>
          </a:bodyPr>
          <a:lstStyle/>
          <a:p>
            <a:pPr>
              <a:buSzPts val="5400"/>
            </a:pPr>
            <a:r>
              <a:rPr lang="en-US" sz="4500" b="1">
                <a:solidFill>
                  <a:srgbClr val="FFC000"/>
                </a:solidFill>
              </a:rPr>
              <a:t>Discussion and Conclusions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4384000" y="14335666"/>
            <a:ext cx="10668000" cy="500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noAutofit/>
          </a:bodyPr>
          <a:lstStyle/>
          <a:p>
            <a:pPr algn="just">
              <a:buSzPts val="3200"/>
            </a:pPr>
            <a:r>
              <a:rPr lang="en-US" sz="2667"/>
              <a:t>Miscellaneous bits of information that might be of use:</a:t>
            </a:r>
            <a:endParaRPr/>
          </a:p>
          <a:p>
            <a:pPr algn="just">
              <a:buSzPts val="3200"/>
            </a:pPr>
            <a:r>
              <a:rPr lang="en-US" sz="2667" b="1"/>
              <a:t>Text size:</a:t>
            </a:r>
            <a:endParaRPr/>
          </a:p>
          <a:p>
            <a:pPr algn="just">
              <a:buSzPts val="3200"/>
            </a:pPr>
            <a:r>
              <a:rPr lang="en-US" sz="2667"/>
              <a:t>Title: 	84pt</a:t>
            </a:r>
            <a:endParaRPr/>
          </a:p>
          <a:p>
            <a:pPr algn="just">
              <a:buSzPts val="3200"/>
            </a:pPr>
            <a:r>
              <a:rPr lang="en-US" sz="2667"/>
              <a:t>Authors section: 	48pt</a:t>
            </a:r>
            <a:endParaRPr/>
          </a:p>
          <a:p>
            <a:pPr algn="just">
              <a:buSzPts val="3200"/>
            </a:pPr>
            <a:r>
              <a:rPr lang="en-US" sz="2667"/>
              <a:t>Headings:	54pt</a:t>
            </a:r>
            <a:endParaRPr/>
          </a:p>
          <a:p>
            <a:pPr algn="just">
              <a:buSzPts val="3200"/>
            </a:pPr>
            <a:r>
              <a:rPr lang="en-US" sz="2667"/>
              <a:t>Body text	32pt</a:t>
            </a:r>
            <a:endParaRPr/>
          </a:p>
          <a:p>
            <a:pPr algn="just">
              <a:buSzPts val="3200"/>
            </a:pPr>
            <a:r>
              <a:rPr lang="en-US" sz="2667"/>
              <a:t>Captions:	20pt</a:t>
            </a:r>
            <a:endParaRPr/>
          </a:p>
          <a:p>
            <a:pPr algn="just">
              <a:buSzPts val="3200"/>
            </a:pPr>
            <a:r>
              <a:rPr lang="en-US" sz="2667"/>
              <a:t>Body columns: 14” wide, justified text</a:t>
            </a:r>
            <a:endParaRPr/>
          </a:p>
          <a:p>
            <a:pPr algn="just">
              <a:buSzPts val="3200"/>
            </a:pPr>
            <a:r>
              <a:rPr lang="en-US" sz="2667"/>
              <a:t>Margins are 2” on the outer-side and 1” between the columns</a:t>
            </a:r>
            <a:endParaRPr/>
          </a:p>
          <a:p>
            <a:pPr algn="just">
              <a:buSzPts val="3200"/>
            </a:pPr>
            <a:r>
              <a:rPr lang="en-US" sz="2667"/>
              <a:t>To toggle gridlines in PowerPoint:</a:t>
            </a:r>
            <a:endParaRPr/>
          </a:p>
          <a:p>
            <a:pPr algn="just">
              <a:buSzPts val="3200"/>
            </a:pPr>
            <a:r>
              <a:rPr lang="en-US" sz="2667" i="1"/>
              <a:t>On Windows </a:t>
            </a:r>
            <a:r>
              <a:rPr lang="en-US" sz="2667"/>
              <a:t>use shortcut “Alt-F9”</a:t>
            </a:r>
            <a:endParaRPr/>
          </a:p>
          <a:p>
            <a:pPr algn="just">
              <a:buSzPts val="3200"/>
            </a:pPr>
            <a:r>
              <a:rPr lang="en-US" sz="2667" i="1">
                <a:solidFill>
                  <a:schemeClr val="dk1"/>
                </a:solidFill>
              </a:rPr>
              <a:t>On Mac</a:t>
            </a:r>
            <a:r>
              <a:rPr lang="en-US" sz="2667">
                <a:solidFill>
                  <a:schemeClr val="dk1"/>
                </a:solidFill>
              </a:rPr>
              <a:t>: Home &gt; Arrange &gt; Align &gt; View Gridlines  or  View &gt; Guides &gt; Static guides</a:t>
            </a:r>
            <a:endParaRPr/>
          </a:p>
          <a:p>
            <a:pPr algn="just">
              <a:buSzPts val="3200"/>
            </a:pPr>
            <a:endParaRPr sz="2667">
              <a:solidFill>
                <a:srgbClr val="FF0000"/>
              </a:solidFill>
            </a:endParaRPr>
          </a:p>
          <a:p>
            <a:pPr algn="just">
              <a:buSzPts val="3200"/>
            </a:pPr>
            <a:r>
              <a:rPr lang="en-US" sz="2667">
                <a:solidFill>
                  <a:srgbClr val="FF0000"/>
                </a:solidFill>
              </a:rPr>
              <a:t>Note that poster title MUST be the same as abstract title!!</a:t>
            </a:r>
            <a:endParaRPr sz="2667">
              <a:solidFill>
                <a:srgbClr val="FF0000"/>
              </a:solidFill>
            </a:endParaRPr>
          </a:p>
          <a:p>
            <a:pPr algn="just">
              <a:buSzPts val="3200"/>
            </a:pPr>
            <a:endParaRPr sz="2667">
              <a:solidFill>
                <a:srgbClr val="FF0000"/>
              </a:solidFill>
            </a:endParaRPr>
          </a:p>
          <a:p>
            <a:pPr algn="just">
              <a:buSzPts val="3200"/>
            </a:pPr>
            <a:endParaRPr sz="2667">
              <a:solidFill>
                <a:srgbClr val="FF0000"/>
              </a:solidFill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4384000" y="20614750"/>
            <a:ext cx="10668000" cy="76940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76188" tIns="38083" rIns="76188" bIns="38083" anchor="ctr" anchorCtr="0">
            <a:spAutoFit/>
          </a:bodyPr>
          <a:lstStyle/>
          <a:p>
            <a:pPr>
              <a:buSzPts val="5400"/>
            </a:pPr>
            <a:r>
              <a:rPr lang="en-US" sz="4500" b="1">
                <a:solidFill>
                  <a:srgbClr val="FFC000"/>
                </a:solidFill>
              </a:rPr>
              <a:t>Acknowledgements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24384000" y="21719917"/>
            <a:ext cx="10668000" cy="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noAutofit/>
          </a:bodyPr>
          <a:lstStyle/>
          <a:p>
            <a:pPr algn="just">
              <a:buSzPts val="3400"/>
            </a:pPr>
            <a:r>
              <a:rPr lang="en-US" sz="2833">
                <a:solidFill>
                  <a:schemeClr val="dk1"/>
                </a:solidFill>
              </a:rPr>
              <a:t>Be sure to list anyone you wish to thank and acknowledge any funding that made this work possible.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24384000" y="22839873"/>
            <a:ext cx="10668000" cy="76940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76188" tIns="38083" rIns="76188" bIns="38083" anchor="ctr" anchorCtr="0">
            <a:spAutoFit/>
          </a:bodyPr>
          <a:lstStyle/>
          <a:p>
            <a:pPr>
              <a:buSzPts val="5400"/>
            </a:pPr>
            <a:r>
              <a:rPr lang="en-US" sz="4500" b="1">
                <a:solidFill>
                  <a:srgbClr val="FFC000"/>
                </a:solidFill>
              </a:rPr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suyash.tn@gmail.com</dc:creator>
  <cp:lastModifiedBy>Bo Ray Yeh</cp:lastModifiedBy>
  <cp:revision>1</cp:revision>
  <dcterms:created xsi:type="dcterms:W3CDTF">2018-08-08T01:32:14Z</dcterms:created>
  <dcterms:modified xsi:type="dcterms:W3CDTF">2022-04-14T17:00:24Z</dcterms:modified>
</cp:coreProperties>
</file>