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4" r:id="rId6"/>
    <p:sldId id="259" r:id="rId7"/>
    <p:sldId id="260" r:id="rId8"/>
    <p:sldId id="261" r:id="rId9"/>
    <p:sldId id="262" r:id="rId10"/>
    <p:sldId id="263" r:id="rId11"/>
    <p:sldId id="264" r:id="rId12"/>
    <p:sldId id="265" r:id="rId13"/>
    <p:sldId id="266" r:id="rId14"/>
    <p:sldId id="268" r:id="rId15"/>
    <p:sldId id="269" r:id="rId16"/>
    <p:sldId id="270" r:id="rId17"/>
    <p:sldId id="276" r:id="rId18"/>
    <p:sldId id="277" r:id="rId19"/>
    <p:sldId id="278" r:id="rId20"/>
    <p:sldId id="279" r:id="rId21"/>
    <p:sldId id="280" r:id="rId22"/>
    <p:sldId id="281" r:id="rId23"/>
    <p:sldId id="282" r:id="rId24"/>
    <p:sldId id="283" r:id="rId25"/>
    <p:sldId id="284"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8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64" y="-8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0D618E4D-6F7E-4F06-A9FE-B015098B0B4A}" type="datetimeFigureOut">
              <a:rPr lang="en-NZ" smtClean="0"/>
              <a:t>16/10/2013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0D618E4D-6F7E-4F06-A9FE-B015098B0B4A}" type="datetimeFigureOut">
              <a:rPr lang="en-NZ" smtClean="0"/>
              <a:t>16/10/2013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0D618E4D-6F7E-4F06-A9FE-B015098B0B4A}" type="datetimeFigureOut">
              <a:rPr lang="en-NZ" smtClean="0"/>
              <a:t>16/10/2013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0D618E4D-6F7E-4F06-A9FE-B015098B0B4A}" type="datetimeFigureOut">
              <a:rPr lang="en-NZ" smtClean="0"/>
              <a:t>16/10/2013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18E4D-6F7E-4F06-A9FE-B015098B0B4A}" type="datetimeFigureOut">
              <a:rPr lang="en-NZ" smtClean="0"/>
              <a:t>16/10/2013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0D618E4D-6F7E-4F06-A9FE-B015098B0B4A}" type="datetimeFigureOut">
              <a:rPr lang="en-NZ" smtClean="0"/>
              <a:t>16/10/2013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0D618E4D-6F7E-4F06-A9FE-B015098B0B4A}" type="datetimeFigureOut">
              <a:rPr lang="en-NZ" smtClean="0"/>
              <a:t>16/10/2013</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0D618E4D-6F7E-4F06-A9FE-B015098B0B4A}" type="datetimeFigureOut">
              <a:rPr lang="en-NZ" smtClean="0"/>
              <a:t>16/10/2013</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18E4D-6F7E-4F06-A9FE-B015098B0B4A}" type="datetimeFigureOut">
              <a:rPr lang="en-NZ" smtClean="0"/>
              <a:t>16/10/2013</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18E4D-6F7E-4F06-A9FE-B015098B0B4A}" type="datetimeFigureOut">
              <a:rPr lang="en-NZ" smtClean="0"/>
              <a:t>16/10/2013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18E4D-6F7E-4F06-A9FE-B015098B0B4A}" type="datetimeFigureOut">
              <a:rPr lang="en-NZ" smtClean="0"/>
              <a:t>16/10/2013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20DCFF8-F055-4E01-9E84-4B6CC23B01C7}" type="slidenum">
              <a:rPr lang="en-NZ" smtClean="0"/>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18E4D-6F7E-4F06-A9FE-B015098B0B4A}" type="datetimeFigureOut">
              <a:rPr lang="en-NZ" smtClean="0"/>
              <a:t>16/10/2013</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DCFF8-F055-4E01-9E84-4B6CC23B01C7}" type="slidenum">
              <a:rPr lang="en-NZ" smtClean="0"/>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Alternative Scenario Development Technique</a:t>
            </a:r>
            <a:endParaRPr lang="en-NZ" dirty="0"/>
          </a:p>
        </p:txBody>
      </p:sp>
      <p:sp>
        <p:nvSpPr>
          <p:cNvPr id="3" name="Subtitle 2"/>
          <p:cNvSpPr>
            <a:spLocks noGrp="1"/>
          </p:cNvSpPr>
          <p:nvPr>
            <p:ph type="subTitle" idx="1"/>
          </p:nvPr>
        </p:nvSpPr>
        <p:spPr/>
        <p:txBody>
          <a:bodyPr/>
          <a:lstStyle/>
          <a:p>
            <a:r>
              <a:rPr lang="en-NZ" dirty="0" smtClean="0"/>
              <a:t>Driving Forces</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Example</a:t>
            </a:r>
            <a:endParaRPr lang="en-NZ" dirty="0"/>
          </a:p>
        </p:txBody>
      </p:sp>
      <p:sp>
        <p:nvSpPr>
          <p:cNvPr id="3" name="Content Placeholder 2"/>
          <p:cNvSpPr>
            <a:spLocks noGrp="1"/>
          </p:cNvSpPr>
          <p:nvPr>
            <p:ph idx="1"/>
          </p:nvPr>
        </p:nvSpPr>
        <p:spPr/>
        <p:txBody>
          <a:bodyPr>
            <a:normAutofit/>
          </a:bodyPr>
          <a:lstStyle/>
          <a:p>
            <a:r>
              <a:rPr lang="en-NZ" b="1" dirty="0" smtClean="0"/>
              <a:t>Cluster </a:t>
            </a:r>
            <a:r>
              <a:rPr lang="en-NZ" dirty="0" smtClean="0"/>
              <a:t>these key issues:</a:t>
            </a:r>
          </a:p>
          <a:p>
            <a:pPr marL="971550" lvl="1" indent="-514350">
              <a:buFont typeface="+mj-lt"/>
              <a:buAutoNum type="arabicPeriod"/>
            </a:pPr>
            <a:r>
              <a:rPr lang="en-NZ" dirty="0" smtClean="0">
                <a:solidFill>
                  <a:schemeClr val="tx1">
                    <a:lumMod val="95000"/>
                    <a:lumOff val="5000"/>
                  </a:schemeClr>
                </a:solidFill>
              </a:rPr>
              <a:t>Global preference of NZ dairy products?</a:t>
            </a:r>
          </a:p>
          <a:p>
            <a:pPr marL="971550" lvl="1" indent="-514350">
              <a:buFont typeface="+mj-lt"/>
              <a:buAutoNum type="arabicPeriod"/>
            </a:pPr>
            <a:r>
              <a:rPr lang="en-NZ" dirty="0" smtClean="0">
                <a:solidFill>
                  <a:srgbClr val="7030A0"/>
                </a:solidFill>
              </a:rPr>
              <a:t>What is Asia’s rate of growth like?</a:t>
            </a:r>
          </a:p>
          <a:p>
            <a:pPr marL="971550" lvl="1" indent="-514350">
              <a:buFont typeface="+mj-lt"/>
              <a:buAutoNum type="arabicPeriod"/>
            </a:pPr>
            <a:r>
              <a:rPr lang="en-NZ" dirty="0" smtClean="0">
                <a:solidFill>
                  <a:srgbClr val="7030A0"/>
                </a:solidFill>
              </a:rPr>
              <a:t>How does the global uptake of milk products develop?</a:t>
            </a:r>
          </a:p>
          <a:p>
            <a:pPr marL="971550" lvl="1" indent="-514350">
              <a:buFont typeface="+mj-lt"/>
              <a:buAutoNum type="arabicPeriod"/>
            </a:pPr>
            <a:r>
              <a:rPr lang="en-NZ" dirty="0" smtClean="0">
                <a:solidFill>
                  <a:schemeClr val="accent6">
                    <a:lumMod val="75000"/>
                  </a:schemeClr>
                </a:solidFill>
              </a:rPr>
              <a:t>How do other dairy players in NZ develop?</a:t>
            </a:r>
          </a:p>
          <a:p>
            <a:pPr marL="971550" lvl="1" indent="-514350">
              <a:buFont typeface="+mj-lt"/>
              <a:buAutoNum type="arabicPeriod"/>
            </a:pPr>
            <a:r>
              <a:rPr lang="en-NZ" dirty="0" smtClean="0">
                <a:solidFill>
                  <a:schemeClr val="accent6">
                    <a:lumMod val="75000"/>
                  </a:schemeClr>
                </a:solidFill>
              </a:rPr>
              <a:t>NZ cow health (disease outbreaks etc)</a:t>
            </a:r>
          </a:p>
          <a:p>
            <a:pPr marL="971550" lvl="1" indent="-514350">
              <a:buFont typeface="+mj-lt"/>
              <a:buAutoNum type="arabicPeriod"/>
            </a:pPr>
            <a:r>
              <a:rPr lang="en-NZ" dirty="0" smtClean="0"/>
              <a:t>Internal climate at Fonterra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Example</a:t>
            </a:r>
            <a:endParaRPr lang="en-NZ" dirty="0"/>
          </a:p>
        </p:txBody>
      </p:sp>
      <p:sp>
        <p:nvSpPr>
          <p:cNvPr id="3" name="Content Placeholder 2"/>
          <p:cNvSpPr>
            <a:spLocks noGrp="1"/>
          </p:cNvSpPr>
          <p:nvPr>
            <p:ph idx="1"/>
          </p:nvPr>
        </p:nvSpPr>
        <p:spPr>
          <a:xfrm>
            <a:off x="457200" y="1600200"/>
            <a:ext cx="5338936" cy="4525963"/>
          </a:xfrm>
        </p:spPr>
        <p:txBody>
          <a:bodyPr>
            <a:normAutofit fontScale="85000" lnSpcReduction="20000"/>
          </a:bodyPr>
          <a:lstStyle/>
          <a:p>
            <a:r>
              <a:rPr lang="en-NZ" dirty="0" smtClean="0"/>
              <a:t>Establish</a:t>
            </a:r>
            <a:r>
              <a:rPr lang="en-NZ" b="1" dirty="0" smtClean="0"/>
              <a:t> driving forces:</a:t>
            </a:r>
          </a:p>
          <a:p>
            <a:endParaRPr lang="en-NZ" dirty="0" smtClean="0"/>
          </a:p>
          <a:p>
            <a:pPr marL="971550" lvl="1" indent="-514350">
              <a:buFont typeface="+mj-lt"/>
              <a:buAutoNum type="arabicPeriod" startAt="2"/>
            </a:pPr>
            <a:r>
              <a:rPr lang="en-NZ" dirty="0" smtClean="0">
                <a:solidFill>
                  <a:srgbClr val="7030A0"/>
                </a:solidFill>
              </a:rPr>
              <a:t>What is Asia’s rate of growth like?</a:t>
            </a:r>
          </a:p>
          <a:p>
            <a:pPr marL="971550" lvl="1" indent="-514350">
              <a:buFont typeface="+mj-lt"/>
              <a:buAutoNum type="arabicPeriod" startAt="2"/>
            </a:pPr>
            <a:r>
              <a:rPr lang="en-NZ" dirty="0" smtClean="0">
                <a:solidFill>
                  <a:srgbClr val="7030A0"/>
                </a:solidFill>
              </a:rPr>
              <a:t>How does the global uptake of milk products develop?</a:t>
            </a:r>
          </a:p>
          <a:p>
            <a:pPr marL="971550" lvl="1" indent="-514350">
              <a:buFont typeface="+mj-lt"/>
              <a:buAutoNum type="arabicPeriod" startAt="2"/>
            </a:pPr>
            <a:endParaRPr lang="en-NZ" dirty="0">
              <a:solidFill>
                <a:srgbClr val="7030A0"/>
              </a:solidFill>
            </a:endParaRPr>
          </a:p>
          <a:p>
            <a:pPr marL="971550" lvl="1" indent="-514350">
              <a:buFont typeface="+mj-lt"/>
              <a:buAutoNum type="arabicPeriod" startAt="2"/>
            </a:pPr>
            <a:endParaRPr lang="en-NZ" dirty="0" smtClean="0">
              <a:solidFill>
                <a:srgbClr val="7030A0"/>
              </a:solidFill>
            </a:endParaRPr>
          </a:p>
          <a:p>
            <a:pPr marL="971550" lvl="1" indent="-514350">
              <a:buFont typeface="+mj-lt"/>
              <a:buAutoNum type="arabicPeriod" startAt="2"/>
            </a:pPr>
            <a:endParaRPr lang="en-NZ" dirty="0" smtClean="0">
              <a:solidFill>
                <a:srgbClr val="7030A0"/>
              </a:solidFill>
            </a:endParaRPr>
          </a:p>
          <a:p>
            <a:pPr marL="971550" lvl="1" indent="-514350">
              <a:buFont typeface="+mj-lt"/>
              <a:buAutoNum type="arabicPeriod" startAt="2"/>
            </a:pPr>
            <a:r>
              <a:rPr lang="en-NZ" dirty="0" smtClean="0">
                <a:solidFill>
                  <a:schemeClr val="accent6">
                    <a:lumMod val="75000"/>
                  </a:schemeClr>
                </a:solidFill>
              </a:rPr>
              <a:t>How do other dairy players in NZ develop?</a:t>
            </a:r>
          </a:p>
          <a:p>
            <a:pPr marL="971550" lvl="1" indent="-514350">
              <a:buFont typeface="+mj-lt"/>
              <a:buAutoNum type="arabicPeriod" startAt="2"/>
            </a:pPr>
            <a:r>
              <a:rPr lang="en-NZ" dirty="0" smtClean="0">
                <a:solidFill>
                  <a:schemeClr val="accent6">
                    <a:lumMod val="75000"/>
                  </a:schemeClr>
                </a:solidFill>
              </a:rPr>
              <a:t>NZ cow health (disease outbreaks etc)</a:t>
            </a:r>
          </a:p>
        </p:txBody>
      </p:sp>
      <p:sp>
        <p:nvSpPr>
          <p:cNvPr id="4" name="Freeform 3"/>
          <p:cNvSpPr/>
          <p:nvPr/>
        </p:nvSpPr>
        <p:spPr>
          <a:xfrm>
            <a:off x="5364088" y="2852936"/>
            <a:ext cx="992806" cy="360040"/>
          </a:xfrm>
          <a:custGeom>
            <a:avLst/>
            <a:gdLst>
              <a:gd name="connsiteX0" fmla="*/ 0 w 1136822"/>
              <a:gd name="connsiteY0" fmla="*/ 172994 h 313037"/>
              <a:gd name="connsiteX1" fmla="*/ 827903 w 1136822"/>
              <a:gd name="connsiteY1" fmla="*/ 284205 h 313037"/>
              <a:gd name="connsiteX2" fmla="*/ 1136822 w 1136822"/>
              <a:gd name="connsiteY2" fmla="*/ 0 h 313037"/>
            </a:gdLst>
            <a:ahLst/>
            <a:cxnLst>
              <a:cxn ang="0">
                <a:pos x="connsiteX0" y="connsiteY0"/>
              </a:cxn>
              <a:cxn ang="0">
                <a:pos x="connsiteX1" y="connsiteY1"/>
              </a:cxn>
              <a:cxn ang="0">
                <a:pos x="connsiteX2" y="connsiteY2"/>
              </a:cxn>
            </a:cxnLst>
            <a:rect l="l" t="t" r="r" b="b"/>
            <a:pathLst>
              <a:path w="1136822" h="313037">
                <a:moveTo>
                  <a:pt x="0" y="172994"/>
                </a:moveTo>
                <a:cubicBezTo>
                  <a:pt x="319216" y="243015"/>
                  <a:pt x="638433" y="313037"/>
                  <a:pt x="827903" y="284205"/>
                </a:cubicBezTo>
                <a:cubicBezTo>
                  <a:pt x="1017373" y="255373"/>
                  <a:pt x="1077097" y="127686"/>
                  <a:pt x="1136822" y="0"/>
                </a:cubicBezTo>
              </a:path>
            </a:pathLst>
          </a:custGeom>
          <a:noFill/>
          <a:ln w="190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5" name="Rounded Rectangle 4"/>
          <p:cNvSpPr/>
          <p:nvPr/>
        </p:nvSpPr>
        <p:spPr>
          <a:xfrm>
            <a:off x="5940152" y="1484784"/>
            <a:ext cx="2952328" cy="1368152"/>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rgbClr val="7030A0"/>
                </a:solidFill>
              </a:rPr>
              <a:t>‘Global Development’</a:t>
            </a:r>
          </a:p>
          <a:p>
            <a:pPr algn="ctr">
              <a:buFont typeface="Arial" pitchFamily="34" charset="0"/>
              <a:buChar char="•"/>
            </a:pPr>
            <a:r>
              <a:rPr lang="en-NZ" sz="1700" dirty="0" smtClean="0">
                <a:solidFill>
                  <a:srgbClr val="7030A0"/>
                </a:solidFill>
              </a:rPr>
              <a:t>Major market developments</a:t>
            </a:r>
          </a:p>
          <a:p>
            <a:pPr algn="ctr">
              <a:buFont typeface="Arial" pitchFamily="34" charset="0"/>
              <a:buChar char="•"/>
            </a:pPr>
            <a:r>
              <a:rPr lang="en-NZ" sz="1700" dirty="0" smtClean="0">
                <a:solidFill>
                  <a:srgbClr val="7030A0"/>
                </a:solidFill>
              </a:rPr>
              <a:t>Dairy demand</a:t>
            </a:r>
          </a:p>
        </p:txBody>
      </p:sp>
      <p:sp>
        <p:nvSpPr>
          <p:cNvPr id="7" name="Rounded Rectangle 6"/>
          <p:cNvSpPr/>
          <p:nvPr/>
        </p:nvSpPr>
        <p:spPr>
          <a:xfrm>
            <a:off x="5940152" y="4005064"/>
            <a:ext cx="2952328" cy="1368152"/>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accent6">
                    <a:lumMod val="75000"/>
                  </a:schemeClr>
                </a:solidFill>
              </a:rPr>
              <a:t>‘</a:t>
            </a:r>
            <a:r>
              <a:rPr lang="en-NZ" b="1" dirty="0" smtClean="0">
                <a:solidFill>
                  <a:schemeClr val="accent6">
                    <a:lumMod val="75000"/>
                  </a:schemeClr>
                </a:solidFill>
              </a:rPr>
              <a:t>New Zealand based Uncertainties’</a:t>
            </a:r>
          </a:p>
          <a:p>
            <a:pPr algn="ctr">
              <a:buFont typeface="Arial" pitchFamily="34" charset="0"/>
              <a:buChar char="•"/>
            </a:pPr>
            <a:r>
              <a:rPr lang="en-NZ" sz="1700" dirty="0" smtClean="0">
                <a:solidFill>
                  <a:schemeClr val="accent6">
                    <a:lumMod val="75000"/>
                  </a:schemeClr>
                </a:solidFill>
              </a:rPr>
              <a:t>Local rival strengths</a:t>
            </a:r>
          </a:p>
          <a:p>
            <a:pPr algn="ctr">
              <a:buFont typeface="Arial" pitchFamily="34" charset="0"/>
              <a:buChar char="•"/>
            </a:pPr>
            <a:r>
              <a:rPr lang="en-NZ" sz="1700" dirty="0" smtClean="0">
                <a:solidFill>
                  <a:schemeClr val="accent6">
                    <a:lumMod val="75000"/>
                  </a:schemeClr>
                </a:solidFill>
              </a:rPr>
              <a:t>Local market development</a:t>
            </a:r>
            <a:endParaRPr lang="en-NZ" sz="1700" dirty="0">
              <a:solidFill>
                <a:schemeClr val="accent6">
                  <a:lumMod val="75000"/>
                </a:schemeClr>
              </a:solidFill>
            </a:endParaRPr>
          </a:p>
        </p:txBody>
      </p:sp>
      <p:sp>
        <p:nvSpPr>
          <p:cNvPr id="10" name="Freeform 9"/>
          <p:cNvSpPr/>
          <p:nvPr/>
        </p:nvSpPr>
        <p:spPr>
          <a:xfrm>
            <a:off x="5508104" y="5373216"/>
            <a:ext cx="992806" cy="360040"/>
          </a:xfrm>
          <a:custGeom>
            <a:avLst/>
            <a:gdLst>
              <a:gd name="connsiteX0" fmla="*/ 0 w 1136822"/>
              <a:gd name="connsiteY0" fmla="*/ 172994 h 313037"/>
              <a:gd name="connsiteX1" fmla="*/ 827903 w 1136822"/>
              <a:gd name="connsiteY1" fmla="*/ 284205 h 313037"/>
              <a:gd name="connsiteX2" fmla="*/ 1136822 w 1136822"/>
              <a:gd name="connsiteY2" fmla="*/ 0 h 313037"/>
            </a:gdLst>
            <a:ahLst/>
            <a:cxnLst>
              <a:cxn ang="0">
                <a:pos x="connsiteX0" y="connsiteY0"/>
              </a:cxn>
              <a:cxn ang="0">
                <a:pos x="connsiteX1" y="connsiteY1"/>
              </a:cxn>
              <a:cxn ang="0">
                <a:pos x="connsiteX2" y="connsiteY2"/>
              </a:cxn>
            </a:cxnLst>
            <a:rect l="l" t="t" r="r" b="b"/>
            <a:pathLst>
              <a:path w="1136822" h="313037">
                <a:moveTo>
                  <a:pt x="0" y="172994"/>
                </a:moveTo>
                <a:cubicBezTo>
                  <a:pt x="319216" y="243015"/>
                  <a:pt x="638433" y="313037"/>
                  <a:pt x="827903" y="284205"/>
                </a:cubicBezTo>
                <a:cubicBezTo>
                  <a:pt x="1017373" y="255373"/>
                  <a:pt x="1077097" y="127686"/>
                  <a:pt x="1136822" y="0"/>
                </a:cubicBezTo>
              </a:path>
            </a:pathLst>
          </a:custGeom>
          <a:noFill/>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Example</a:t>
            </a:r>
            <a:endParaRPr lang="en-NZ" dirty="0"/>
          </a:p>
        </p:txBody>
      </p:sp>
      <p:sp>
        <p:nvSpPr>
          <p:cNvPr id="3" name="Content Placeholder 2"/>
          <p:cNvSpPr>
            <a:spLocks noGrp="1"/>
          </p:cNvSpPr>
          <p:nvPr>
            <p:ph idx="1"/>
          </p:nvPr>
        </p:nvSpPr>
        <p:spPr/>
        <p:txBody>
          <a:bodyPr/>
          <a:lstStyle/>
          <a:p>
            <a:r>
              <a:rPr lang="en-NZ" sz="2800" dirty="0" smtClean="0"/>
              <a:t>Consider combinations of the extremes of the driving forces to determine storylines. (Not overall extreme scenarios necessarily)</a:t>
            </a:r>
          </a:p>
          <a:p>
            <a:endParaRPr lang="en-NZ" sz="2800" dirty="0"/>
          </a:p>
          <a:p>
            <a:r>
              <a:rPr lang="en-NZ" sz="2800" dirty="0" smtClean="0"/>
              <a:t>One such outcome: ‘</a:t>
            </a:r>
            <a:r>
              <a:rPr lang="en-NZ" sz="2800" dirty="0" smtClean="0">
                <a:solidFill>
                  <a:schemeClr val="accent6">
                    <a:lumMod val="75000"/>
                  </a:schemeClr>
                </a:solidFill>
              </a:rPr>
              <a:t>Flourish</a:t>
            </a:r>
            <a:r>
              <a:rPr lang="en-NZ" sz="2800" dirty="0" smtClean="0"/>
              <a:t> and </a:t>
            </a:r>
            <a:r>
              <a:rPr lang="en-NZ" sz="2800" dirty="0">
                <a:solidFill>
                  <a:srgbClr val="7030A0"/>
                </a:solidFill>
              </a:rPr>
              <a:t>F</a:t>
            </a:r>
            <a:r>
              <a:rPr lang="en-NZ" sz="2800" dirty="0" smtClean="0">
                <a:solidFill>
                  <a:srgbClr val="7030A0"/>
                </a:solidFill>
              </a:rPr>
              <a:t>all</a:t>
            </a:r>
            <a:r>
              <a:rPr lang="en-NZ" sz="2800" dirty="0" smtClean="0"/>
              <a:t>’:</a:t>
            </a:r>
          </a:p>
          <a:p>
            <a:endParaRPr lang="en-NZ" dirty="0" smtClean="0"/>
          </a:p>
          <a:p>
            <a:endParaRPr lang="en-NZ" dirty="0"/>
          </a:p>
          <a:p>
            <a:endParaRPr lang="en-NZ" dirty="0"/>
          </a:p>
        </p:txBody>
      </p:sp>
      <p:grpSp>
        <p:nvGrpSpPr>
          <p:cNvPr id="5" name="Group 4"/>
          <p:cNvGrpSpPr/>
          <p:nvPr/>
        </p:nvGrpSpPr>
        <p:grpSpPr>
          <a:xfrm>
            <a:off x="899592" y="4221088"/>
            <a:ext cx="7704856" cy="2385556"/>
            <a:chOff x="899592" y="4221088"/>
            <a:chExt cx="7704856" cy="2385556"/>
          </a:xfrm>
        </p:grpSpPr>
        <p:sp>
          <p:nvSpPr>
            <p:cNvPr id="4" name="Rounded Rectangle 3"/>
            <p:cNvSpPr/>
            <p:nvPr/>
          </p:nvSpPr>
          <p:spPr>
            <a:xfrm>
              <a:off x="899592" y="4869160"/>
              <a:ext cx="1872208" cy="72008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smtClean="0">
                  <a:solidFill>
                    <a:srgbClr val="7030A0"/>
                  </a:solidFill>
                </a:rPr>
                <a:t>Are </a:t>
              </a:r>
              <a:r>
                <a:rPr lang="en-NZ" sz="1400" dirty="0">
                  <a:solidFill>
                    <a:srgbClr val="7030A0"/>
                  </a:solidFill>
                </a:rPr>
                <a:t>g</a:t>
              </a:r>
              <a:r>
                <a:rPr lang="en-NZ" sz="1400" dirty="0" smtClean="0">
                  <a:solidFill>
                    <a:srgbClr val="7030A0"/>
                  </a:solidFill>
                </a:rPr>
                <a:t>lobal developments in NZ’s favour?</a:t>
              </a:r>
              <a:endParaRPr lang="en-NZ" sz="1400" dirty="0">
                <a:solidFill>
                  <a:srgbClr val="7030A0"/>
                </a:solidFill>
              </a:endParaRPr>
            </a:p>
          </p:txBody>
        </p:sp>
        <p:sp>
          <p:nvSpPr>
            <p:cNvPr id="6" name="Rounded Rectangle 5"/>
            <p:cNvSpPr/>
            <p:nvPr/>
          </p:nvSpPr>
          <p:spPr>
            <a:xfrm>
              <a:off x="4139952" y="5445224"/>
              <a:ext cx="1872208" cy="72008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smtClean="0">
                  <a:solidFill>
                    <a:schemeClr val="accent6">
                      <a:lumMod val="75000"/>
                    </a:schemeClr>
                  </a:solidFill>
                </a:rPr>
                <a:t>Are local developments benefitting Fonterra?</a:t>
              </a:r>
              <a:endParaRPr lang="en-NZ" sz="1400" dirty="0">
                <a:solidFill>
                  <a:schemeClr val="accent6">
                    <a:lumMod val="75000"/>
                  </a:schemeClr>
                </a:solidFill>
              </a:endParaRPr>
            </a:p>
          </p:txBody>
        </p:sp>
        <p:sp>
          <p:nvSpPr>
            <p:cNvPr id="8" name="Oval 7"/>
            <p:cNvSpPr/>
            <p:nvPr/>
          </p:nvSpPr>
          <p:spPr>
            <a:xfrm>
              <a:off x="6948264" y="4221088"/>
              <a:ext cx="1656184" cy="1368152"/>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lumMod val="75000"/>
                      <a:lumOff val="25000"/>
                    </a:schemeClr>
                  </a:solidFill>
                </a:rPr>
                <a:t>‘Flourish and Fall’</a:t>
              </a:r>
              <a:endParaRPr lang="en-NZ" dirty="0">
                <a:solidFill>
                  <a:schemeClr val="tx1">
                    <a:lumMod val="75000"/>
                    <a:lumOff val="25000"/>
                  </a:schemeClr>
                </a:solidFill>
              </a:endParaRPr>
            </a:p>
          </p:txBody>
        </p:sp>
        <p:sp>
          <p:nvSpPr>
            <p:cNvPr id="9" name="TextBox 8"/>
            <p:cNvSpPr txBox="1"/>
            <p:nvPr/>
          </p:nvSpPr>
          <p:spPr>
            <a:xfrm>
              <a:off x="2267744" y="5661248"/>
              <a:ext cx="455574" cy="369332"/>
            </a:xfrm>
            <a:prstGeom prst="rect">
              <a:avLst/>
            </a:prstGeom>
            <a:noFill/>
          </p:spPr>
          <p:txBody>
            <a:bodyPr wrap="none" rtlCol="0">
              <a:spAutoFit/>
            </a:bodyPr>
            <a:lstStyle/>
            <a:p>
              <a:r>
                <a:rPr lang="en-NZ" dirty="0" smtClean="0">
                  <a:solidFill>
                    <a:schemeClr val="bg1">
                      <a:lumMod val="50000"/>
                    </a:schemeClr>
                  </a:solidFill>
                </a:rPr>
                <a:t>No</a:t>
              </a:r>
              <a:endParaRPr lang="en-NZ" dirty="0">
                <a:solidFill>
                  <a:schemeClr val="bg1">
                    <a:lumMod val="50000"/>
                  </a:schemeClr>
                </a:solidFill>
              </a:endParaRPr>
            </a:p>
          </p:txBody>
        </p:sp>
        <p:sp>
          <p:nvSpPr>
            <p:cNvPr id="11" name="Freeform 10"/>
            <p:cNvSpPr/>
            <p:nvPr/>
          </p:nvSpPr>
          <p:spPr>
            <a:xfrm>
              <a:off x="2570205" y="5585254"/>
              <a:ext cx="1556952" cy="269789"/>
            </a:xfrm>
            <a:custGeom>
              <a:avLst/>
              <a:gdLst>
                <a:gd name="connsiteX0" fmla="*/ 0 w 1556952"/>
                <a:gd name="connsiteY0" fmla="*/ 0 h 269789"/>
                <a:gd name="connsiteX1" fmla="*/ 864973 w 1556952"/>
                <a:gd name="connsiteY1" fmla="*/ 234778 h 269789"/>
                <a:gd name="connsiteX2" fmla="*/ 1556952 w 1556952"/>
                <a:gd name="connsiteY2" fmla="*/ 210065 h 269789"/>
              </a:gdLst>
              <a:ahLst/>
              <a:cxnLst>
                <a:cxn ang="0">
                  <a:pos x="connsiteX0" y="connsiteY0"/>
                </a:cxn>
                <a:cxn ang="0">
                  <a:pos x="connsiteX1" y="connsiteY1"/>
                </a:cxn>
                <a:cxn ang="0">
                  <a:pos x="connsiteX2" y="connsiteY2"/>
                </a:cxn>
              </a:cxnLst>
              <a:rect l="l" t="t" r="r" b="b"/>
              <a:pathLst>
                <a:path w="1556952" h="269789">
                  <a:moveTo>
                    <a:pt x="0" y="0"/>
                  </a:moveTo>
                  <a:cubicBezTo>
                    <a:pt x="302740" y="99883"/>
                    <a:pt x="605481" y="199767"/>
                    <a:pt x="864973" y="234778"/>
                  </a:cubicBezTo>
                  <a:cubicBezTo>
                    <a:pt x="1124465" y="269789"/>
                    <a:pt x="1340708" y="239927"/>
                    <a:pt x="1556952" y="210065"/>
                  </a:cubicBezTo>
                </a:path>
              </a:pathLst>
            </a:cu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2" name="Freeform 11"/>
            <p:cNvSpPr/>
            <p:nvPr/>
          </p:nvSpPr>
          <p:spPr>
            <a:xfrm>
              <a:off x="2411759" y="4534930"/>
              <a:ext cx="800997" cy="334230"/>
            </a:xfrm>
            <a:custGeom>
              <a:avLst/>
              <a:gdLst>
                <a:gd name="connsiteX0" fmla="*/ 0 w 840260"/>
                <a:gd name="connsiteY0" fmla="*/ 296562 h 296562"/>
                <a:gd name="connsiteX1" fmla="*/ 345989 w 840260"/>
                <a:gd name="connsiteY1" fmla="*/ 111211 h 296562"/>
                <a:gd name="connsiteX2" fmla="*/ 840260 w 840260"/>
                <a:gd name="connsiteY2" fmla="*/ 0 h 296562"/>
              </a:gdLst>
              <a:ahLst/>
              <a:cxnLst>
                <a:cxn ang="0">
                  <a:pos x="connsiteX0" y="connsiteY0"/>
                </a:cxn>
                <a:cxn ang="0">
                  <a:pos x="connsiteX1" y="connsiteY1"/>
                </a:cxn>
                <a:cxn ang="0">
                  <a:pos x="connsiteX2" y="connsiteY2"/>
                </a:cxn>
              </a:cxnLst>
              <a:rect l="l" t="t" r="r" b="b"/>
              <a:pathLst>
                <a:path w="840260" h="296562">
                  <a:moveTo>
                    <a:pt x="0" y="296562"/>
                  </a:moveTo>
                  <a:cubicBezTo>
                    <a:pt x="102973" y="228600"/>
                    <a:pt x="205946" y="160638"/>
                    <a:pt x="345989" y="111211"/>
                  </a:cubicBezTo>
                  <a:cubicBezTo>
                    <a:pt x="486032" y="61784"/>
                    <a:pt x="663146" y="30892"/>
                    <a:pt x="840260" y="0"/>
                  </a:cubicBezTo>
                </a:path>
              </a:pathLst>
            </a:cu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3" name="Freeform 12"/>
            <p:cNvSpPr/>
            <p:nvPr/>
          </p:nvSpPr>
          <p:spPr>
            <a:xfrm>
              <a:off x="5671751" y="4843849"/>
              <a:ext cx="1297460" cy="593124"/>
            </a:xfrm>
            <a:custGeom>
              <a:avLst/>
              <a:gdLst>
                <a:gd name="connsiteX0" fmla="*/ 0 w 1297460"/>
                <a:gd name="connsiteY0" fmla="*/ 593124 h 593124"/>
                <a:gd name="connsiteX1" fmla="*/ 308919 w 1297460"/>
                <a:gd name="connsiteY1" fmla="*/ 210065 h 593124"/>
                <a:gd name="connsiteX2" fmla="*/ 1297460 w 1297460"/>
                <a:gd name="connsiteY2" fmla="*/ 0 h 593124"/>
              </a:gdLst>
              <a:ahLst/>
              <a:cxnLst>
                <a:cxn ang="0">
                  <a:pos x="connsiteX0" y="connsiteY0"/>
                </a:cxn>
                <a:cxn ang="0">
                  <a:pos x="connsiteX1" y="connsiteY1"/>
                </a:cxn>
                <a:cxn ang="0">
                  <a:pos x="connsiteX2" y="connsiteY2"/>
                </a:cxn>
              </a:cxnLst>
              <a:rect l="l" t="t" r="r" b="b"/>
              <a:pathLst>
                <a:path w="1297460" h="593124">
                  <a:moveTo>
                    <a:pt x="0" y="593124"/>
                  </a:moveTo>
                  <a:cubicBezTo>
                    <a:pt x="46338" y="451021"/>
                    <a:pt x="92676" y="308919"/>
                    <a:pt x="308919" y="210065"/>
                  </a:cubicBezTo>
                  <a:cubicBezTo>
                    <a:pt x="525162" y="111211"/>
                    <a:pt x="911311" y="55605"/>
                    <a:pt x="1297460" y="0"/>
                  </a:cubicBezTo>
                </a:path>
              </a:pathLst>
            </a:cu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4" name="Freeform 13"/>
            <p:cNvSpPr/>
            <p:nvPr/>
          </p:nvSpPr>
          <p:spPr>
            <a:xfrm>
              <a:off x="5659395" y="6178378"/>
              <a:ext cx="1013254" cy="395417"/>
            </a:xfrm>
            <a:custGeom>
              <a:avLst/>
              <a:gdLst>
                <a:gd name="connsiteX0" fmla="*/ 0 w 1013254"/>
                <a:gd name="connsiteY0" fmla="*/ 0 h 395417"/>
                <a:gd name="connsiteX1" fmla="*/ 420129 w 1013254"/>
                <a:gd name="connsiteY1" fmla="*/ 296563 h 395417"/>
                <a:gd name="connsiteX2" fmla="*/ 1013254 w 1013254"/>
                <a:gd name="connsiteY2" fmla="*/ 395417 h 395417"/>
              </a:gdLst>
              <a:ahLst/>
              <a:cxnLst>
                <a:cxn ang="0">
                  <a:pos x="connsiteX0" y="connsiteY0"/>
                </a:cxn>
                <a:cxn ang="0">
                  <a:pos x="connsiteX1" y="connsiteY1"/>
                </a:cxn>
                <a:cxn ang="0">
                  <a:pos x="connsiteX2" y="connsiteY2"/>
                </a:cxn>
              </a:cxnLst>
              <a:rect l="l" t="t" r="r" b="b"/>
              <a:pathLst>
                <a:path w="1013254" h="395417">
                  <a:moveTo>
                    <a:pt x="0" y="0"/>
                  </a:moveTo>
                  <a:cubicBezTo>
                    <a:pt x="125626" y="115330"/>
                    <a:pt x="251253" y="230660"/>
                    <a:pt x="420129" y="296563"/>
                  </a:cubicBezTo>
                  <a:cubicBezTo>
                    <a:pt x="589005" y="362466"/>
                    <a:pt x="801129" y="378941"/>
                    <a:pt x="1013254" y="395417"/>
                  </a:cubicBezTo>
                </a:path>
              </a:pathLst>
            </a:cu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5" name="TextBox 14"/>
            <p:cNvSpPr txBox="1"/>
            <p:nvPr/>
          </p:nvSpPr>
          <p:spPr>
            <a:xfrm>
              <a:off x="2195736" y="4365104"/>
              <a:ext cx="485518" cy="369332"/>
            </a:xfrm>
            <a:prstGeom prst="rect">
              <a:avLst/>
            </a:prstGeom>
            <a:noFill/>
          </p:spPr>
          <p:txBody>
            <a:bodyPr wrap="none" rtlCol="0">
              <a:spAutoFit/>
            </a:bodyPr>
            <a:lstStyle/>
            <a:p>
              <a:r>
                <a:rPr lang="en-NZ" dirty="0" smtClean="0">
                  <a:solidFill>
                    <a:schemeClr val="bg1">
                      <a:lumMod val="50000"/>
                    </a:schemeClr>
                  </a:solidFill>
                </a:rPr>
                <a:t>Yes</a:t>
              </a:r>
              <a:endParaRPr lang="en-NZ" dirty="0">
                <a:solidFill>
                  <a:schemeClr val="bg1">
                    <a:lumMod val="50000"/>
                  </a:schemeClr>
                </a:solidFill>
              </a:endParaRPr>
            </a:p>
          </p:txBody>
        </p:sp>
        <p:sp>
          <p:nvSpPr>
            <p:cNvPr id="16" name="TextBox 15"/>
            <p:cNvSpPr txBox="1"/>
            <p:nvPr/>
          </p:nvSpPr>
          <p:spPr>
            <a:xfrm>
              <a:off x="5220072" y="4941168"/>
              <a:ext cx="485518" cy="369332"/>
            </a:xfrm>
            <a:prstGeom prst="rect">
              <a:avLst/>
            </a:prstGeom>
            <a:noFill/>
          </p:spPr>
          <p:txBody>
            <a:bodyPr wrap="none" rtlCol="0">
              <a:spAutoFit/>
            </a:bodyPr>
            <a:lstStyle/>
            <a:p>
              <a:r>
                <a:rPr lang="en-NZ" dirty="0" smtClean="0">
                  <a:solidFill>
                    <a:schemeClr val="bg1">
                      <a:lumMod val="50000"/>
                    </a:schemeClr>
                  </a:solidFill>
                </a:rPr>
                <a:t>Yes</a:t>
              </a:r>
              <a:endParaRPr lang="en-NZ" dirty="0">
                <a:solidFill>
                  <a:schemeClr val="bg1">
                    <a:lumMod val="50000"/>
                  </a:schemeClr>
                </a:solidFill>
              </a:endParaRPr>
            </a:p>
          </p:txBody>
        </p:sp>
        <p:sp>
          <p:nvSpPr>
            <p:cNvPr id="17" name="TextBox 16"/>
            <p:cNvSpPr txBox="1"/>
            <p:nvPr/>
          </p:nvSpPr>
          <p:spPr>
            <a:xfrm>
              <a:off x="5292080" y="6237312"/>
              <a:ext cx="455574" cy="369332"/>
            </a:xfrm>
            <a:prstGeom prst="rect">
              <a:avLst/>
            </a:prstGeom>
            <a:noFill/>
          </p:spPr>
          <p:txBody>
            <a:bodyPr wrap="none" rtlCol="0">
              <a:spAutoFit/>
            </a:bodyPr>
            <a:lstStyle/>
            <a:p>
              <a:r>
                <a:rPr lang="en-NZ" dirty="0" smtClean="0">
                  <a:solidFill>
                    <a:schemeClr val="bg1">
                      <a:lumMod val="50000"/>
                    </a:schemeClr>
                  </a:solidFill>
                </a:rPr>
                <a:t>No</a:t>
              </a:r>
              <a:endParaRPr lang="en-NZ" dirty="0">
                <a:solidFill>
                  <a:schemeClr val="bg1">
                    <a:lumMod val="50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Example</a:t>
            </a:r>
            <a:endParaRPr lang="en-NZ" dirty="0"/>
          </a:p>
        </p:txBody>
      </p:sp>
      <p:sp>
        <p:nvSpPr>
          <p:cNvPr id="3" name="Content Placeholder 2"/>
          <p:cNvSpPr>
            <a:spLocks noGrp="1"/>
          </p:cNvSpPr>
          <p:nvPr>
            <p:ph idx="1"/>
          </p:nvPr>
        </p:nvSpPr>
        <p:spPr/>
        <p:txBody>
          <a:bodyPr>
            <a:normAutofit fontScale="92500"/>
          </a:bodyPr>
          <a:lstStyle/>
          <a:p>
            <a:r>
              <a:rPr lang="en-NZ" dirty="0" smtClean="0"/>
              <a:t>Develop a storyline for each scenario:</a:t>
            </a:r>
          </a:p>
          <a:p>
            <a:r>
              <a:rPr lang="en-NZ" dirty="0" smtClean="0"/>
              <a:t>Example: </a:t>
            </a:r>
            <a:r>
              <a:rPr lang="en-NZ" dirty="0" smtClean="0">
                <a:solidFill>
                  <a:schemeClr val="accent6">
                    <a:lumMod val="75000"/>
                  </a:schemeClr>
                </a:solidFill>
              </a:rPr>
              <a:t>Flourish</a:t>
            </a:r>
            <a:r>
              <a:rPr lang="en-NZ" dirty="0" smtClean="0"/>
              <a:t> and </a:t>
            </a:r>
            <a:r>
              <a:rPr lang="en-NZ" dirty="0" smtClean="0">
                <a:solidFill>
                  <a:srgbClr val="7030A0"/>
                </a:solidFill>
              </a:rPr>
              <a:t>Fall</a:t>
            </a:r>
            <a:r>
              <a:rPr lang="en-NZ" dirty="0" smtClean="0"/>
              <a:t>:</a:t>
            </a:r>
          </a:p>
          <a:p>
            <a:pPr>
              <a:buNone/>
            </a:pPr>
            <a:endParaRPr lang="en-NZ" sz="2400" dirty="0" smtClean="0"/>
          </a:p>
          <a:p>
            <a:pPr>
              <a:buNone/>
            </a:pPr>
            <a:r>
              <a:rPr lang="en-NZ" sz="2400" dirty="0" smtClean="0"/>
              <a:t>	</a:t>
            </a:r>
            <a:r>
              <a:rPr lang="en-NZ" sz="2400" dirty="0" smtClean="0">
                <a:solidFill>
                  <a:schemeClr val="accent6">
                    <a:lumMod val="75000"/>
                  </a:schemeClr>
                </a:solidFill>
              </a:rPr>
              <a:t>New Zealand suffers no major epidemics affecting cow health and Fonterra remains the primary co-operative, effectively maintaining their market share as other companies struggle to make ground. </a:t>
            </a:r>
          </a:p>
          <a:p>
            <a:pPr>
              <a:buNone/>
            </a:pPr>
            <a:r>
              <a:rPr lang="en-NZ" sz="2400" dirty="0" smtClean="0"/>
              <a:t>	</a:t>
            </a:r>
            <a:r>
              <a:rPr lang="en-NZ" sz="2400" dirty="0" smtClean="0">
                <a:solidFill>
                  <a:srgbClr val="7030A0"/>
                </a:solidFill>
              </a:rPr>
              <a:t>Although local dominance is maintained, Asia begins to swallow up the global market, reducing the need for New Zealand's dairy export. Coupled with Asia’s dominance, the overall global demand for dairy lowers as the development of cheap milk substitutes picks up speed. </a:t>
            </a:r>
            <a:endParaRPr lang="en-NZ" sz="2400" dirty="0">
              <a:solidFill>
                <a:srgbClr val="7030A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ormAutofit/>
          </a:bodyPr>
          <a:lstStyle/>
          <a:p>
            <a:r>
              <a:rPr lang="en-NZ" dirty="0" smtClean="0"/>
              <a:t>Combining Scenario Planning and Decision Analysis</a:t>
            </a:r>
            <a:endParaRPr lang="en-NZ"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Scenario Planning and Decision Analysis: Why?</a:t>
            </a:r>
            <a:endParaRPr lang="en-NZ" dirty="0"/>
          </a:p>
        </p:txBody>
      </p:sp>
      <p:sp>
        <p:nvSpPr>
          <p:cNvPr id="3" name="Content Placeholder 2"/>
          <p:cNvSpPr>
            <a:spLocks noGrp="1"/>
          </p:cNvSpPr>
          <p:nvPr>
            <p:ph idx="1"/>
          </p:nvPr>
        </p:nvSpPr>
        <p:spPr/>
        <p:txBody>
          <a:bodyPr/>
          <a:lstStyle/>
          <a:p>
            <a:endParaRPr lang="en-NZ" dirty="0" smtClean="0"/>
          </a:p>
          <a:p>
            <a:r>
              <a:rPr lang="en-NZ" dirty="0" smtClean="0"/>
              <a:t>Problems with multiple objectives can be difficult for unaided decision makers to consider evenly</a:t>
            </a:r>
          </a:p>
          <a:p>
            <a:pPr lvl="1"/>
            <a:r>
              <a:rPr lang="en-NZ" dirty="0" smtClean="0"/>
              <a:t>Leads to incomplete/distorted solutions</a:t>
            </a:r>
          </a:p>
          <a:p>
            <a:pPr lvl="1"/>
            <a:endParaRPr lang="en-NZ"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Scenario Planning and Decision </a:t>
            </a:r>
            <a:r>
              <a:rPr lang="en-NZ" dirty="0" smtClean="0"/>
              <a:t>Analysis - Example</a:t>
            </a:r>
            <a:endParaRPr lang="en-NZ" dirty="0"/>
          </a:p>
        </p:txBody>
      </p:sp>
      <p:sp>
        <p:nvSpPr>
          <p:cNvPr id="3" name="Content Placeholder 2"/>
          <p:cNvSpPr>
            <a:spLocks noGrp="1"/>
          </p:cNvSpPr>
          <p:nvPr>
            <p:ph idx="1"/>
          </p:nvPr>
        </p:nvSpPr>
        <p:spPr/>
        <p:txBody>
          <a:bodyPr>
            <a:normAutofit/>
          </a:bodyPr>
          <a:lstStyle/>
          <a:p>
            <a:pPr marL="0" indent="0">
              <a:buNone/>
            </a:pPr>
            <a:endParaRPr lang="en-NZ" dirty="0" smtClean="0"/>
          </a:p>
          <a:p>
            <a:pPr marL="0" indent="0">
              <a:buNone/>
            </a:pPr>
            <a:r>
              <a:rPr lang="en-NZ" dirty="0" smtClean="0"/>
              <a:t>Case study example:</a:t>
            </a:r>
          </a:p>
          <a:p>
            <a:r>
              <a:rPr lang="en-NZ" dirty="0" smtClean="0"/>
              <a:t>Newly privatised national mail company wants to develop strategies</a:t>
            </a:r>
          </a:p>
          <a:p>
            <a:pPr lvl="1"/>
            <a:r>
              <a:rPr lang="en-NZ" dirty="0" smtClean="0"/>
              <a:t>10 year planning horizon</a:t>
            </a:r>
            <a:endParaRPr lang="en-NZ"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a:pPr>
            <a:endParaRPr lang="en-NZ" dirty="0" smtClean="0"/>
          </a:p>
          <a:p>
            <a:pPr marL="514350" indent="-514350">
              <a:buFont typeface="+mj-lt"/>
              <a:buAutoNum type="arabicPeriod"/>
            </a:pPr>
            <a:r>
              <a:rPr lang="en-NZ" dirty="0" smtClean="0"/>
              <a:t>Develop Scenarios using a Scenario Planning technique</a:t>
            </a:r>
          </a:p>
          <a:p>
            <a:pPr marL="971550" lvl="1" indent="-571500">
              <a:buFont typeface="+mj-lt"/>
              <a:buAutoNum type="romanLcPeriod"/>
            </a:pPr>
            <a:r>
              <a:rPr lang="en-NZ" dirty="0" smtClean="0"/>
              <a:t>Scenario 1: Dog Fight</a:t>
            </a:r>
          </a:p>
          <a:p>
            <a:pPr marL="971550" lvl="1" indent="-571500">
              <a:buFont typeface="+mj-lt"/>
              <a:buAutoNum type="romanLcPeriod"/>
            </a:pPr>
            <a:r>
              <a:rPr lang="en-NZ" dirty="0" smtClean="0"/>
              <a:t>Scenario 2: Mail Mountain</a:t>
            </a:r>
            <a:endParaRPr lang="en-NZ" dirty="0"/>
          </a:p>
        </p:txBody>
      </p:sp>
    </p:spTree>
    <p:extLst>
      <p:ext uri="{BB962C8B-B14F-4D97-AF65-F5344CB8AC3E}">
        <p14:creationId xmlns:p14="http://schemas.microsoft.com/office/powerpoint/2010/main" val="1282237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startAt="2"/>
            </a:pPr>
            <a:r>
              <a:rPr lang="en-NZ" dirty="0" smtClean="0"/>
              <a:t>Formulate Objectives:</a:t>
            </a:r>
          </a:p>
          <a:p>
            <a:pPr marL="971550" lvl="1" indent="-571500">
              <a:buFont typeface="+mj-lt"/>
              <a:buAutoNum type="romanLcPeriod"/>
            </a:pPr>
            <a:r>
              <a:rPr lang="en-NZ" dirty="0" smtClean="0"/>
              <a:t>Short-term Profit</a:t>
            </a:r>
          </a:p>
          <a:p>
            <a:pPr marL="971550" lvl="1" indent="-571500">
              <a:buFont typeface="+mj-lt"/>
              <a:buAutoNum type="romanLcPeriod"/>
            </a:pPr>
            <a:r>
              <a:rPr lang="en-NZ" dirty="0" smtClean="0"/>
              <a:t>Long-term Profit</a:t>
            </a:r>
          </a:p>
          <a:p>
            <a:pPr marL="971550" lvl="1" indent="-571500">
              <a:buFont typeface="+mj-lt"/>
              <a:buAutoNum type="romanLcPeriod"/>
            </a:pPr>
            <a:r>
              <a:rPr lang="en-NZ" dirty="0" smtClean="0"/>
              <a:t>Market Share</a:t>
            </a:r>
          </a:p>
          <a:p>
            <a:pPr marL="971550" lvl="1" indent="-571500">
              <a:buFont typeface="+mj-lt"/>
              <a:buAutoNum type="romanLcPeriod"/>
            </a:pPr>
            <a:r>
              <a:rPr lang="en-NZ" dirty="0" smtClean="0"/>
              <a:t>Growth</a:t>
            </a:r>
          </a:p>
          <a:p>
            <a:pPr marL="971550" lvl="1" indent="-571500">
              <a:buFont typeface="+mj-lt"/>
              <a:buAutoNum type="romanLcPeriod"/>
            </a:pPr>
            <a:r>
              <a:rPr lang="en-NZ" dirty="0" smtClean="0"/>
              <a:t>Flexibility (of the strategy)</a:t>
            </a:r>
            <a:endParaRPr lang="en-NZ" dirty="0"/>
          </a:p>
        </p:txBody>
      </p:sp>
    </p:spTree>
    <p:extLst>
      <p:ext uri="{BB962C8B-B14F-4D97-AF65-F5344CB8AC3E}">
        <p14:creationId xmlns:p14="http://schemas.microsoft.com/office/powerpoint/2010/main" val="319114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startAt="3"/>
            </a:pPr>
            <a:r>
              <a:rPr lang="en-NZ" dirty="0" smtClean="0"/>
              <a:t>Develop strategies:</a:t>
            </a:r>
          </a:p>
          <a:p>
            <a:pPr marL="971550" lvl="1" indent="-571500">
              <a:buFont typeface="+mj-lt"/>
              <a:buAutoNum type="romanLcPeriod"/>
            </a:pPr>
            <a:r>
              <a:rPr lang="en-NZ" dirty="0" smtClean="0"/>
              <a:t>Status Quo</a:t>
            </a:r>
          </a:p>
          <a:p>
            <a:pPr marL="971550" lvl="1" indent="-571500">
              <a:buFont typeface="+mj-lt"/>
              <a:buAutoNum type="romanLcPeriod"/>
            </a:pPr>
            <a:r>
              <a:rPr lang="en-NZ" dirty="0" smtClean="0"/>
              <a:t>R&amp;D</a:t>
            </a:r>
          </a:p>
          <a:p>
            <a:pPr marL="971550" lvl="1" indent="-571500">
              <a:buFont typeface="+mj-lt"/>
              <a:buAutoNum type="romanLcPeriod"/>
            </a:pPr>
            <a:r>
              <a:rPr lang="en-NZ" dirty="0" smtClean="0"/>
              <a:t>Diversify</a:t>
            </a:r>
          </a:p>
          <a:p>
            <a:pPr marL="400050" lvl="1" indent="0" algn="ctr">
              <a:buNone/>
            </a:pPr>
            <a:endParaRPr lang="en-NZ" dirty="0" smtClean="0"/>
          </a:p>
          <a:p>
            <a:pPr marL="400050" lvl="1" indent="0" algn="ctr">
              <a:buNone/>
            </a:pPr>
            <a:r>
              <a:rPr lang="en-NZ" dirty="0" smtClean="0">
                <a:solidFill>
                  <a:srgbClr val="7030A0"/>
                </a:solidFill>
              </a:rPr>
              <a:t>Only feasible strategies can be considered!</a:t>
            </a:r>
            <a:endParaRPr lang="en-NZ" dirty="0">
              <a:solidFill>
                <a:srgbClr val="7030A0"/>
              </a:solidFill>
            </a:endParaRPr>
          </a:p>
        </p:txBody>
      </p:sp>
    </p:spTree>
    <p:extLst>
      <p:ext uri="{BB962C8B-B14F-4D97-AF65-F5344CB8AC3E}">
        <p14:creationId xmlns:p14="http://schemas.microsoft.com/office/powerpoint/2010/main" val="88262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Outline</a:t>
            </a:r>
            <a:endParaRPr lang="en-NZ"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NZ" sz="2400" dirty="0" smtClean="0"/>
              <a:t>Identify Issue of Concern</a:t>
            </a:r>
          </a:p>
          <a:p>
            <a:pPr marL="514350" indent="-514350">
              <a:buFont typeface="+mj-lt"/>
              <a:buAutoNum type="arabicPeriod"/>
            </a:pPr>
            <a:r>
              <a:rPr lang="en-NZ" sz="2400" dirty="0" smtClean="0">
                <a:solidFill>
                  <a:srgbClr val="EE8E00"/>
                </a:solidFill>
              </a:rPr>
              <a:t>Brainstorm</a:t>
            </a:r>
            <a:r>
              <a:rPr lang="en-NZ" sz="2400" dirty="0" smtClean="0"/>
              <a:t> anything that is related to the issue of concern</a:t>
            </a:r>
          </a:p>
          <a:p>
            <a:pPr marL="514350" indent="-514350">
              <a:buFont typeface="+mj-lt"/>
              <a:buAutoNum type="arabicPeriod"/>
            </a:pPr>
            <a:r>
              <a:rPr lang="en-NZ" sz="2400" dirty="0" smtClean="0"/>
              <a:t>Place each issue on a impact/predictability quadrant: </a:t>
            </a:r>
            <a:endParaRPr lang="en-NZ" sz="2400" dirty="0"/>
          </a:p>
        </p:txBody>
      </p:sp>
      <p:pic>
        <p:nvPicPr>
          <p:cNvPr id="4" name="Picture 3" descr="DrivingForcesQuad.png"/>
          <p:cNvPicPr>
            <a:picLocks noChangeAspect="1"/>
          </p:cNvPicPr>
          <p:nvPr/>
        </p:nvPicPr>
        <p:blipFill>
          <a:blip r:embed="rId2" cstate="print"/>
          <a:stretch>
            <a:fillRect/>
          </a:stretch>
        </p:blipFill>
        <p:spPr>
          <a:xfrm>
            <a:off x="2627784" y="3068960"/>
            <a:ext cx="3915322" cy="34009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startAt="4"/>
            </a:pPr>
            <a:r>
              <a:rPr lang="en-NZ" dirty="0"/>
              <a:t>a</a:t>
            </a:r>
            <a:r>
              <a:rPr lang="en-NZ" dirty="0" smtClean="0"/>
              <a:t>) For each objective, rank the strategy-scenario combinations:</a:t>
            </a:r>
          </a:p>
          <a:p>
            <a:pPr marL="0" indent="0">
              <a:buNone/>
            </a:pPr>
            <a:r>
              <a:rPr lang="en-NZ" dirty="0"/>
              <a:t/>
            </a:r>
            <a:br>
              <a:rPr lang="en-NZ" dirty="0"/>
            </a:br>
            <a:r>
              <a:rPr lang="en-NZ" dirty="0" smtClean="0"/>
              <a:t>Example) </a:t>
            </a:r>
          </a:p>
          <a:p>
            <a:pPr marL="0" indent="0">
              <a:buNone/>
            </a:pP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872" y="4149080"/>
            <a:ext cx="5982535" cy="2000529"/>
          </a:xfrm>
          <a:prstGeom prst="rect">
            <a:avLst/>
          </a:prstGeom>
        </p:spPr>
      </p:pic>
    </p:spTree>
    <p:extLst>
      <p:ext uri="{BB962C8B-B14F-4D97-AF65-F5344CB8AC3E}">
        <p14:creationId xmlns:p14="http://schemas.microsoft.com/office/powerpoint/2010/main" val="305052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a:xfrm>
            <a:off x="457200" y="1600201"/>
            <a:ext cx="8229600" cy="2548880"/>
          </a:xfrm>
        </p:spPr>
        <p:txBody>
          <a:bodyPr/>
          <a:lstStyle/>
          <a:p>
            <a:pPr marL="514350" indent="-514350">
              <a:buFont typeface="+mj-lt"/>
              <a:buAutoNum type="arabicPeriod" startAt="4"/>
            </a:pPr>
            <a:r>
              <a:rPr lang="en-NZ" dirty="0" smtClean="0"/>
              <a:t>b)</a:t>
            </a:r>
          </a:p>
          <a:p>
            <a:pPr marL="914400" lvl="1" indent="-514350">
              <a:buFont typeface="+mj-lt"/>
              <a:buAutoNum type="romanLcPeriod"/>
            </a:pPr>
            <a:r>
              <a:rPr lang="en-NZ" dirty="0" smtClean="0"/>
              <a:t>Allocate score of 100 to the best strategy-scenario combination &amp; 0 to the worst.</a:t>
            </a:r>
          </a:p>
          <a:p>
            <a:pPr marL="971550" lvl="1" indent="-571500">
              <a:buFont typeface="+mj-lt"/>
              <a:buAutoNum type="romanLcPeriod"/>
            </a:pPr>
            <a:r>
              <a:rPr lang="en-NZ" dirty="0" smtClean="0"/>
              <a:t>Allocate scores between 0 and 100 for intermediate combinations</a:t>
            </a:r>
          </a:p>
          <a:p>
            <a:pPr marL="0" indent="0">
              <a:buNone/>
            </a:pP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293096"/>
            <a:ext cx="6020641" cy="1991003"/>
          </a:xfrm>
          <a:prstGeom prst="rect">
            <a:avLst/>
          </a:prstGeom>
        </p:spPr>
      </p:pic>
    </p:spTree>
    <p:extLst>
      <p:ext uri="{BB962C8B-B14F-4D97-AF65-F5344CB8AC3E}">
        <p14:creationId xmlns:p14="http://schemas.microsoft.com/office/powerpoint/2010/main" val="148971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startAt="5"/>
            </a:pPr>
            <a:r>
              <a:rPr lang="en-NZ" dirty="0" smtClean="0"/>
              <a:t>a) Compare 0-100 swings in strategy-scenario combinations, for each objective.</a:t>
            </a:r>
          </a:p>
          <a:p>
            <a:pPr marL="971550" lvl="1" indent="-571500">
              <a:buFont typeface="+mj-lt"/>
              <a:buAutoNum type="romanLcPeriod"/>
            </a:pPr>
            <a:r>
              <a:rPr lang="en-NZ" dirty="0" smtClean="0"/>
              <a:t>Rank the swings in order:</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601" y="3789040"/>
            <a:ext cx="5896798" cy="1857634"/>
          </a:xfrm>
          <a:prstGeom prst="rect">
            <a:avLst/>
          </a:prstGeom>
        </p:spPr>
      </p:pic>
    </p:spTree>
    <p:extLst>
      <p:ext uri="{BB962C8B-B14F-4D97-AF65-F5344CB8AC3E}">
        <p14:creationId xmlns:p14="http://schemas.microsoft.com/office/powerpoint/2010/main" val="173109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startAt="5"/>
            </a:pPr>
            <a:r>
              <a:rPr lang="en-NZ" dirty="0" smtClean="0"/>
              <a:t>b) </a:t>
            </a:r>
          </a:p>
          <a:p>
            <a:pPr marL="971550" lvl="1" indent="-571500">
              <a:buFont typeface="+mj-lt"/>
              <a:buAutoNum type="romanLcPeriod"/>
            </a:pPr>
            <a:r>
              <a:rPr lang="en-NZ" dirty="0" smtClean="0"/>
              <a:t>Assign a weight of 100 to most important swing</a:t>
            </a:r>
          </a:p>
          <a:p>
            <a:pPr marL="971550" lvl="1" indent="-571500">
              <a:buFont typeface="+mj-lt"/>
              <a:buAutoNum type="romanLcPeriod"/>
            </a:pPr>
            <a:r>
              <a:rPr lang="en-NZ" dirty="0" smtClean="0"/>
              <a:t>Compare to importance of other swings on a 0-100 scale:</a:t>
            </a:r>
          </a:p>
          <a:p>
            <a:pPr marL="971550" lvl="1" indent="-571500">
              <a:buFont typeface="+mj-lt"/>
              <a:buAutoNum type="romanLcPeriod"/>
            </a:pPr>
            <a:r>
              <a:rPr lang="en-NZ" dirty="0" smtClean="0"/>
              <a:t>Normalise these scores!</a:t>
            </a:r>
          </a:p>
          <a:p>
            <a:pPr marL="400050" lvl="1" indent="0">
              <a:buNone/>
            </a:pPr>
            <a:endParaRPr lang="en-NZ"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548" y="4437112"/>
            <a:ext cx="5934904" cy="1914792"/>
          </a:xfrm>
          <a:prstGeom prst="rect">
            <a:avLst/>
          </a:prstGeom>
        </p:spPr>
      </p:pic>
    </p:spTree>
    <p:extLst>
      <p:ext uri="{BB962C8B-B14F-4D97-AF65-F5344CB8AC3E}">
        <p14:creationId xmlns:p14="http://schemas.microsoft.com/office/powerpoint/2010/main" val="393264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startAt="6"/>
            </a:pPr>
            <a:r>
              <a:rPr lang="en-NZ" dirty="0" smtClean="0"/>
              <a:t>For each strategy-scenario combination, multiply objective scores by objective weights</a:t>
            </a:r>
          </a:p>
          <a:p>
            <a:pPr lvl="1"/>
            <a:r>
              <a:rPr lang="en-NZ" dirty="0" smtClean="0"/>
              <a:t>Divide total score by 100 to get an aggregate score for that combination:</a:t>
            </a:r>
          </a:p>
          <a:p>
            <a:pPr lvl="1"/>
            <a:endParaRPr lang="en-NZ"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84" y="4077072"/>
            <a:ext cx="5487166" cy="1952898"/>
          </a:xfrm>
          <a:prstGeom prst="rect">
            <a:avLst/>
          </a:prstGeom>
        </p:spPr>
      </p:pic>
    </p:spTree>
    <p:extLst>
      <p:ext uri="{BB962C8B-B14F-4D97-AF65-F5344CB8AC3E}">
        <p14:creationId xmlns:p14="http://schemas.microsoft.com/office/powerpoint/2010/main" val="3235162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Scenario Planning and Decision Analysis - Example</a:t>
            </a:r>
          </a:p>
        </p:txBody>
      </p:sp>
      <p:sp>
        <p:nvSpPr>
          <p:cNvPr id="3" name="Content Placeholder 2"/>
          <p:cNvSpPr>
            <a:spLocks noGrp="1"/>
          </p:cNvSpPr>
          <p:nvPr>
            <p:ph idx="1"/>
          </p:nvPr>
        </p:nvSpPr>
        <p:spPr/>
        <p:txBody>
          <a:bodyPr/>
          <a:lstStyle/>
          <a:p>
            <a:pPr marL="514350" indent="-514350">
              <a:buFont typeface="+mj-lt"/>
              <a:buAutoNum type="arabicPeriod" startAt="7"/>
            </a:pPr>
            <a:r>
              <a:rPr lang="en-NZ" dirty="0" smtClean="0"/>
              <a:t>Compare all the strategy-scenario scores to identify dominated strategies:</a:t>
            </a:r>
          </a:p>
          <a:p>
            <a:endParaRPr lang="en-NZ" dirty="0"/>
          </a:p>
          <a:p>
            <a:endParaRPr lang="en-NZ" dirty="0"/>
          </a:p>
        </p:txBody>
      </p:sp>
      <p:grpSp>
        <p:nvGrpSpPr>
          <p:cNvPr id="7" name="Group 6"/>
          <p:cNvGrpSpPr/>
          <p:nvPr/>
        </p:nvGrpSpPr>
        <p:grpSpPr>
          <a:xfrm>
            <a:off x="1337670" y="2996952"/>
            <a:ext cx="5820588" cy="1848108"/>
            <a:chOff x="1403648" y="3441770"/>
            <a:chExt cx="5820588" cy="184810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441770"/>
              <a:ext cx="5820588" cy="1848108"/>
            </a:xfrm>
            <a:prstGeom prst="rect">
              <a:avLst/>
            </a:prstGeom>
          </p:spPr>
        </p:pic>
        <p:sp>
          <p:nvSpPr>
            <p:cNvPr id="6" name="Rectangle 5"/>
            <p:cNvSpPr/>
            <p:nvPr/>
          </p:nvSpPr>
          <p:spPr>
            <a:xfrm>
              <a:off x="1979712" y="4509120"/>
              <a:ext cx="4536504" cy="50405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183138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Conclusions on Scenario Planning</a:t>
            </a:r>
            <a:endParaRPr lang="en-NZ"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NZ" dirty="0" smtClean="0"/>
              <a:t>Avoids the need to deal probabilistically</a:t>
            </a:r>
          </a:p>
          <a:p>
            <a:pPr marL="514350" indent="-514350">
              <a:buFont typeface="+mj-lt"/>
              <a:buAutoNum type="arabicPeriod"/>
            </a:pPr>
            <a:endParaRPr lang="en-NZ" dirty="0"/>
          </a:p>
          <a:p>
            <a:pPr marL="514350" indent="-514350">
              <a:buFont typeface="+mj-lt"/>
              <a:buAutoNum type="arabicPeriod"/>
            </a:pPr>
            <a:r>
              <a:rPr lang="en-NZ" dirty="0" smtClean="0"/>
              <a:t>Practitioner based. Not Axiom based (DA)</a:t>
            </a:r>
          </a:p>
          <a:p>
            <a:pPr marL="514350" indent="-514350">
              <a:buFont typeface="+mj-lt"/>
              <a:buAutoNum type="arabicPeriod"/>
            </a:pPr>
            <a:endParaRPr lang="en-NZ" dirty="0"/>
          </a:p>
          <a:p>
            <a:pPr marL="514350" indent="-514350">
              <a:buFont typeface="+mj-lt"/>
              <a:buAutoNum type="arabicPeriod"/>
            </a:pPr>
            <a:r>
              <a:rPr lang="en-NZ" dirty="0" smtClean="0"/>
              <a:t>Storytelling via scenarios presents an easier way to make sense of uncertainty</a:t>
            </a:r>
          </a:p>
          <a:p>
            <a:pPr marL="514350" indent="-514350">
              <a:buFont typeface="+mj-lt"/>
              <a:buAutoNum type="arabicPeriod"/>
            </a:pPr>
            <a:endParaRPr lang="en-NZ" dirty="0"/>
          </a:p>
          <a:p>
            <a:pPr marL="514350" indent="-514350">
              <a:buFont typeface="+mj-lt"/>
              <a:buAutoNum type="arabicPeriod"/>
            </a:pPr>
            <a:r>
              <a:rPr lang="en-NZ" dirty="0" smtClean="0"/>
              <a:t>Driving Forces method is favoured over Extreme Worlds</a:t>
            </a:r>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Outline</a:t>
            </a:r>
            <a:endParaRPr lang="en-NZ"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NZ" dirty="0" smtClean="0"/>
              <a:t>Focus on issues in bottom right (High Impact / Low predictability)</a:t>
            </a:r>
          </a:p>
          <a:p>
            <a:pPr marL="514350" indent="-514350">
              <a:buFont typeface="+mj-lt"/>
              <a:buAutoNum type="arabicPeriod" startAt="4"/>
            </a:pPr>
            <a:endParaRPr lang="en-NZ" dirty="0" smtClean="0"/>
          </a:p>
          <a:p>
            <a:pPr marL="514350" indent="-514350">
              <a:buFont typeface="+mj-lt"/>
              <a:buAutoNum type="arabicPeriod" startAt="4"/>
            </a:pPr>
            <a:r>
              <a:rPr lang="en-NZ" dirty="0" smtClean="0"/>
              <a:t>Combine the issues in the bottom right into multiple inter-related groups</a:t>
            </a:r>
          </a:p>
          <a:p>
            <a:pPr marL="514350" indent="-514350">
              <a:buFont typeface="+mj-lt"/>
              <a:buAutoNum type="arabicPeriod" startAt="4"/>
            </a:pPr>
            <a:endParaRPr lang="en-NZ" dirty="0" smtClean="0"/>
          </a:p>
          <a:p>
            <a:pPr marL="514350" indent="-514350">
              <a:buFont typeface="+mj-lt"/>
              <a:buAutoNum type="arabicPeriod" startAt="4"/>
            </a:pPr>
            <a:r>
              <a:rPr lang="en-NZ" dirty="0" smtClean="0"/>
              <a:t>Attempt to Identify the ‘driving forces’ behind the groups</a:t>
            </a:r>
          </a:p>
          <a:p>
            <a:pPr marL="0" indent="0">
              <a:buNone/>
            </a:pPr>
            <a:endParaRPr lang="en-NZ"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Driving Forces Outline</a:t>
            </a:r>
          </a:p>
        </p:txBody>
      </p:sp>
      <p:sp>
        <p:nvSpPr>
          <p:cNvPr id="3" name="Content Placeholder 2"/>
          <p:cNvSpPr>
            <a:spLocks noGrp="1"/>
          </p:cNvSpPr>
          <p:nvPr>
            <p:ph idx="1"/>
          </p:nvPr>
        </p:nvSpPr>
        <p:spPr/>
        <p:txBody>
          <a:bodyPr/>
          <a:lstStyle/>
          <a:p>
            <a:pPr marL="514350" indent="-514350">
              <a:buFont typeface="+mj-lt"/>
              <a:buAutoNum type="arabicPeriod" startAt="4"/>
            </a:pPr>
            <a:r>
              <a:rPr lang="en-NZ" dirty="0"/>
              <a:t>Pick the top 2-3 driving forces</a:t>
            </a:r>
          </a:p>
          <a:p>
            <a:pPr marL="514350" indent="-514350">
              <a:buFont typeface="+mj-lt"/>
              <a:buAutoNum type="arabicPeriod" startAt="4"/>
            </a:pPr>
            <a:endParaRPr lang="en-NZ" dirty="0"/>
          </a:p>
          <a:p>
            <a:pPr marL="514350" indent="-514350">
              <a:buFont typeface="+mj-lt"/>
              <a:buAutoNum type="arabicPeriod" startAt="4"/>
            </a:pPr>
            <a:r>
              <a:rPr lang="en-NZ" dirty="0"/>
              <a:t>Define each driving force by two extremes</a:t>
            </a:r>
          </a:p>
          <a:p>
            <a:pPr marL="514350" indent="-514350">
              <a:buFont typeface="+mj-lt"/>
              <a:buAutoNum type="arabicPeriod" startAt="4"/>
            </a:pPr>
            <a:endParaRPr lang="en-NZ" dirty="0"/>
          </a:p>
          <a:p>
            <a:pPr marL="514350" indent="-514350">
              <a:buFont typeface="+mj-lt"/>
              <a:buAutoNum type="arabicPeriod" startAt="4"/>
            </a:pPr>
            <a:r>
              <a:rPr lang="en-NZ" dirty="0"/>
              <a:t>Develop scenarios around the extremes of each driving force. How does the extreme of one combine with the extremes of another</a:t>
            </a:r>
          </a:p>
        </p:txBody>
      </p:sp>
    </p:spTree>
    <p:extLst>
      <p:ext uri="{BB962C8B-B14F-4D97-AF65-F5344CB8AC3E}">
        <p14:creationId xmlns:p14="http://schemas.microsoft.com/office/powerpoint/2010/main" val="22567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Driving Forces Outline</a:t>
            </a:r>
          </a:p>
        </p:txBody>
      </p:sp>
      <p:sp>
        <p:nvSpPr>
          <p:cNvPr id="3" name="Content Placeholder 2"/>
          <p:cNvSpPr>
            <a:spLocks noGrp="1"/>
          </p:cNvSpPr>
          <p:nvPr>
            <p:ph idx="1"/>
          </p:nvPr>
        </p:nvSpPr>
        <p:spPr/>
        <p:txBody>
          <a:bodyPr/>
          <a:lstStyle/>
          <a:p>
            <a:pPr marL="514350" indent="-514350">
              <a:buFont typeface="+mj-lt"/>
              <a:buAutoNum type="arabicPeriod" startAt="10"/>
            </a:pPr>
            <a:r>
              <a:rPr lang="en-NZ" dirty="0"/>
              <a:t>Derive the key implications from the scenarios</a:t>
            </a:r>
          </a:p>
          <a:p>
            <a:pPr marL="514350" indent="-514350">
              <a:buFont typeface="+mj-lt"/>
              <a:buAutoNum type="arabicPeriod" startAt="10"/>
            </a:pPr>
            <a:endParaRPr lang="en-NZ" dirty="0"/>
          </a:p>
          <a:p>
            <a:pPr marL="514350" indent="-514350">
              <a:buFont typeface="+mj-lt"/>
              <a:buAutoNum type="arabicPeriod" startAt="10"/>
            </a:pPr>
            <a:r>
              <a:rPr lang="en-NZ" dirty="0"/>
              <a:t>Develop mitigating strategies for negative futures</a:t>
            </a:r>
          </a:p>
          <a:p>
            <a:pPr marL="514350" indent="-514350">
              <a:buFont typeface="+mj-lt"/>
              <a:buAutoNum type="arabicPeriod" startAt="10"/>
            </a:pPr>
            <a:endParaRPr lang="en-NZ" dirty="0"/>
          </a:p>
          <a:p>
            <a:pPr marL="514350" indent="-514350">
              <a:buFont typeface="+mj-lt"/>
              <a:buAutoNum type="arabicPeriod" startAt="10"/>
            </a:pPr>
            <a:r>
              <a:rPr lang="en-NZ" dirty="0"/>
              <a:t>Develop exploitative plans for positive futures</a:t>
            </a:r>
          </a:p>
          <a:p>
            <a:pPr marL="514350" indent="-514350">
              <a:buFont typeface="+mj-lt"/>
              <a:buAutoNum type="arabicPeriod" startAt="10"/>
            </a:pPr>
            <a:endParaRPr lang="en-NZ" dirty="0"/>
          </a:p>
        </p:txBody>
      </p:sp>
    </p:spTree>
    <p:extLst>
      <p:ext uri="{BB962C8B-B14F-4D97-AF65-F5344CB8AC3E}">
        <p14:creationId xmlns:p14="http://schemas.microsoft.com/office/powerpoint/2010/main" val="169097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 Scenario Skeleton</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sz="2800" dirty="0" smtClean="0"/>
              <a:t>Flesh out the scenarios with issues from the other quadrants</a:t>
            </a:r>
          </a:p>
          <a:p>
            <a:pPr marL="514350" indent="-514350">
              <a:buFont typeface="+mj-lt"/>
              <a:buAutoNum type="arabicPeriod"/>
            </a:pPr>
            <a:r>
              <a:rPr lang="en-NZ" sz="2800" dirty="0" smtClean="0"/>
              <a:t>Develop storylines around the ‘skeleton’ created by the extremes of the </a:t>
            </a:r>
            <a:r>
              <a:rPr lang="en-NZ" sz="2800" dirty="0" smtClean="0">
                <a:solidFill>
                  <a:schemeClr val="bg1">
                    <a:lumMod val="50000"/>
                  </a:schemeClr>
                </a:solidFill>
              </a:rPr>
              <a:t>driving forces</a:t>
            </a:r>
            <a:r>
              <a:rPr lang="en-NZ" sz="2800" dirty="0" smtClean="0"/>
              <a:t>:</a:t>
            </a:r>
          </a:p>
          <a:p>
            <a:endParaRPr lang="en-NZ" dirty="0" smtClean="0"/>
          </a:p>
          <a:p>
            <a:pPr>
              <a:buNone/>
            </a:pPr>
            <a:endParaRPr lang="en-NZ" dirty="0"/>
          </a:p>
        </p:txBody>
      </p:sp>
      <p:grpSp>
        <p:nvGrpSpPr>
          <p:cNvPr id="4" name="Group 3"/>
          <p:cNvGrpSpPr/>
          <p:nvPr/>
        </p:nvGrpSpPr>
        <p:grpSpPr>
          <a:xfrm>
            <a:off x="1403648" y="3429000"/>
            <a:ext cx="6279818" cy="3211271"/>
            <a:chOff x="1403648" y="3429000"/>
            <a:chExt cx="6279818" cy="3211271"/>
          </a:xfrm>
        </p:grpSpPr>
        <p:pic>
          <p:nvPicPr>
            <p:cNvPr id="5" name="Picture 4" descr="DrivingForceSkeleton.png"/>
            <p:cNvPicPr>
              <a:picLocks noChangeAspect="1"/>
            </p:cNvPicPr>
            <p:nvPr/>
          </p:nvPicPr>
          <p:blipFill>
            <a:blip r:embed="rId2" cstate="print"/>
            <a:stretch>
              <a:fillRect/>
            </a:stretch>
          </p:blipFill>
          <p:spPr>
            <a:xfrm>
              <a:off x="1403648" y="3429000"/>
              <a:ext cx="6279818" cy="3211271"/>
            </a:xfrm>
            <a:prstGeom prst="rect">
              <a:avLst/>
            </a:prstGeom>
          </p:spPr>
        </p:pic>
        <p:sp>
          <p:nvSpPr>
            <p:cNvPr id="6" name="Oval 5"/>
            <p:cNvSpPr/>
            <p:nvPr/>
          </p:nvSpPr>
          <p:spPr>
            <a:xfrm>
              <a:off x="2051720" y="5373216"/>
              <a:ext cx="1152128" cy="86409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p:cNvSpPr/>
            <p:nvPr/>
          </p:nvSpPr>
          <p:spPr>
            <a:xfrm>
              <a:off x="3563888" y="4725144"/>
              <a:ext cx="1152128" cy="86409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p:cNvSpPr/>
            <p:nvPr/>
          </p:nvSpPr>
          <p:spPr>
            <a:xfrm>
              <a:off x="5004048" y="4077072"/>
              <a:ext cx="1152128" cy="86409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Example</a:t>
            </a:r>
            <a:endParaRPr lang="en-NZ" dirty="0"/>
          </a:p>
        </p:txBody>
      </p:sp>
      <p:sp>
        <p:nvSpPr>
          <p:cNvPr id="3" name="Content Placeholder 2"/>
          <p:cNvSpPr>
            <a:spLocks noGrp="1"/>
          </p:cNvSpPr>
          <p:nvPr>
            <p:ph idx="1"/>
          </p:nvPr>
        </p:nvSpPr>
        <p:spPr/>
        <p:txBody>
          <a:bodyPr>
            <a:normAutofit fontScale="92500"/>
          </a:bodyPr>
          <a:lstStyle/>
          <a:p>
            <a:r>
              <a:rPr lang="en-NZ" b="1" dirty="0" smtClean="0"/>
              <a:t>Concern</a:t>
            </a:r>
            <a:r>
              <a:rPr lang="en-NZ" dirty="0" smtClean="0"/>
              <a:t>: The survival and profitability of Fonterra</a:t>
            </a:r>
          </a:p>
          <a:p>
            <a:r>
              <a:rPr lang="en-NZ" dirty="0" smtClean="0"/>
              <a:t>Identify some </a:t>
            </a:r>
            <a:r>
              <a:rPr lang="en-NZ" b="1" dirty="0" smtClean="0"/>
              <a:t>Issues</a:t>
            </a:r>
            <a:r>
              <a:rPr lang="en-NZ" dirty="0" smtClean="0"/>
              <a:t> that relate to this concern:</a:t>
            </a:r>
          </a:p>
          <a:p>
            <a:pPr marL="971550" lvl="1" indent="-514350">
              <a:buFont typeface="+mj-lt"/>
              <a:buAutoNum type="arabicPeriod"/>
            </a:pPr>
            <a:r>
              <a:rPr lang="en-NZ" dirty="0" smtClean="0"/>
              <a:t>Global preference of NZ dairy products?</a:t>
            </a:r>
          </a:p>
          <a:p>
            <a:pPr marL="971550" lvl="1" indent="-514350">
              <a:buFont typeface="+mj-lt"/>
              <a:buAutoNum type="arabicPeriod"/>
            </a:pPr>
            <a:r>
              <a:rPr lang="en-NZ" dirty="0" smtClean="0"/>
              <a:t>What is Asia’s rate of growth like?</a:t>
            </a:r>
          </a:p>
          <a:p>
            <a:pPr marL="971550" lvl="1" indent="-514350">
              <a:buFont typeface="+mj-lt"/>
              <a:buAutoNum type="arabicPeriod"/>
            </a:pPr>
            <a:r>
              <a:rPr lang="en-NZ" dirty="0" smtClean="0"/>
              <a:t>How does the global uptake of milk products develop?</a:t>
            </a:r>
          </a:p>
          <a:p>
            <a:pPr marL="971550" lvl="1" indent="-514350">
              <a:buFont typeface="+mj-lt"/>
              <a:buAutoNum type="arabicPeriod"/>
            </a:pPr>
            <a:r>
              <a:rPr lang="en-NZ" dirty="0" smtClean="0"/>
              <a:t>How do other dairy players in NZ develop?</a:t>
            </a:r>
          </a:p>
          <a:p>
            <a:pPr marL="971550" lvl="1" indent="-514350">
              <a:buFont typeface="+mj-lt"/>
              <a:buAutoNum type="arabicPeriod"/>
            </a:pPr>
            <a:r>
              <a:rPr lang="en-NZ" dirty="0" smtClean="0"/>
              <a:t>NZ cow health (disease outbreaks etc)</a:t>
            </a:r>
          </a:p>
          <a:p>
            <a:pPr marL="971550" lvl="1" indent="-514350">
              <a:buFont typeface="+mj-lt"/>
              <a:buAutoNum type="arabicPeriod"/>
            </a:pPr>
            <a:r>
              <a:rPr lang="en-NZ" dirty="0" smtClean="0"/>
              <a:t>Internal climate at Fonterra</a:t>
            </a:r>
          </a:p>
          <a:p>
            <a:pPr lvl="1"/>
            <a:endParaRPr lang="en-NZ" dirty="0" smtClean="0"/>
          </a:p>
          <a:p>
            <a:pPr lvl="1"/>
            <a:endParaRPr lang="en-NZ"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Example</a:t>
            </a:r>
            <a:endParaRPr lang="en-NZ" dirty="0"/>
          </a:p>
        </p:txBody>
      </p:sp>
      <p:sp>
        <p:nvSpPr>
          <p:cNvPr id="3" name="Content Placeholder 2"/>
          <p:cNvSpPr>
            <a:spLocks noGrp="1"/>
          </p:cNvSpPr>
          <p:nvPr>
            <p:ph idx="1"/>
          </p:nvPr>
        </p:nvSpPr>
        <p:spPr/>
        <p:txBody>
          <a:bodyPr>
            <a:normAutofit lnSpcReduction="10000"/>
          </a:bodyPr>
          <a:lstStyle/>
          <a:p>
            <a:r>
              <a:rPr lang="en-NZ" dirty="0" smtClean="0"/>
              <a:t>Define the High Impact / Low predictability issues</a:t>
            </a:r>
          </a:p>
          <a:p>
            <a:pPr marL="971550" lvl="1" indent="-514350">
              <a:buFont typeface="+mj-lt"/>
              <a:buAutoNum type="arabicPeriod"/>
            </a:pPr>
            <a:r>
              <a:rPr lang="en-NZ" dirty="0" smtClean="0"/>
              <a:t>Global preference of NZ dairy products?</a:t>
            </a:r>
          </a:p>
          <a:p>
            <a:pPr marL="971550" lvl="1" indent="-514350">
              <a:buFont typeface="+mj-lt"/>
              <a:buAutoNum type="arabicPeriod"/>
            </a:pPr>
            <a:r>
              <a:rPr lang="en-NZ" dirty="0" smtClean="0"/>
              <a:t>What is Asia’s rate of growth like?</a:t>
            </a:r>
          </a:p>
          <a:p>
            <a:pPr marL="971550" lvl="1" indent="-514350">
              <a:buFont typeface="+mj-lt"/>
              <a:buAutoNum type="arabicPeriod"/>
            </a:pPr>
            <a:r>
              <a:rPr lang="en-NZ" dirty="0" smtClean="0"/>
              <a:t>How does the global uptake of milk products develop?</a:t>
            </a:r>
          </a:p>
          <a:p>
            <a:pPr marL="971550" lvl="1" indent="-514350">
              <a:buFont typeface="+mj-lt"/>
              <a:buAutoNum type="arabicPeriod"/>
            </a:pPr>
            <a:r>
              <a:rPr lang="en-NZ" dirty="0" smtClean="0"/>
              <a:t>How do other dairy players in NZ develop?</a:t>
            </a:r>
          </a:p>
          <a:p>
            <a:pPr marL="971550" lvl="1" indent="-514350">
              <a:buFont typeface="+mj-lt"/>
              <a:buAutoNum type="arabicPeriod"/>
            </a:pPr>
            <a:r>
              <a:rPr lang="en-NZ" dirty="0" smtClean="0"/>
              <a:t>NZ cow health (disease outbreaks etc)</a:t>
            </a:r>
          </a:p>
          <a:p>
            <a:pPr marL="971550" lvl="1" indent="-514350">
              <a:buFont typeface="+mj-lt"/>
              <a:buAutoNum type="arabicPeriod"/>
            </a:pPr>
            <a:r>
              <a:rPr lang="en-NZ" dirty="0" smtClean="0"/>
              <a:t>Internal climate at Fonterra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Driving Forces Example</a:t>
            </a:r>
            <a:endParaRPr lang="en-NZ" dirty="0"/>
          </a:p>
        </p:txBody>
      </p:sp>
      <p:sp>
        <p:nvSpPr>
          <p:cNvPr id="3" name="Content Placeholder 2"/>
          <p:cNvSpPr>
            <a:spLocks noGrp="1"/>
          </p:cNvSpPr>
          <p:nvPr>
            <p:ph idx="1"/>
          </p:nvPr>
        </p:nvSpPr>
        <p:spPr/>
        <p:txBody>
          <a:bodyPr>
            <a:normAutofit lnSpcReduction="10000"/>
          </a:bodyPr>
          <a:lstStyle/>
          <a:p>
            <a:r>
              <a:rPr lang="en-NZ" dirty="0" smtClean="0"/>
              <a:t>Define the </a:t>
            </a:r>
            <a:r>
              <a:rPr lang="en-NZ" dirty="0" smtClean="0">
                <a:solidFill>
                  <a:srgbClr val="C00000"/>
                </a:solidFill>
              </a:rPr>
              <a:t>High Impact / Low predictability </a:t>
            </a:r>
            <a:r>
              <a:rPr lang="en-NZ" dirty="0" smtClean="0"/>
              <a:t>issues</a:t>
            </a:r>
          </a:p>
          <a:p>
            <a:pPr marL="971550" lvl="1" indent="-514350">
              <a:buFont typeface="+mj-lt"/>
              <a:buAutoNum type="arabicPeriod"/>
            </a:pPr>
            <a:r>
              <a:rPr lang="en-NZ" dirty="0" smtClean="0">
                <a:solidFill>
                  <a:schemeClr val="tx1">
                    <a:lumMod val="95000"/>
                    <a:lumOff val="5000"/>
                  </a:schemeClr>
                </a:solidFill>
              </a:rPr>
              <a:t>Global preference of NZ dairy products?</a:t>
            </a:r>
          </a:p>
          <a:p>
            <a:pPr marL="971550" lvl="1" indent="-514350">
              <a:buFont typeface="+mj-lt"/>
              <a:buAutoNum type="arabicPeriod"/>
            </a:pPr>
            <a:r>
              <a:rPr lang="en-NZ" dirty="0" smtClean="0">
                <a:solidFill>
                  <a:srgbClr val="C00000"/>
                </a:solidFill>
              </a:rPr>
              <a:t>What is Asia’s rate of growth like?</a:t>
            </a:r>
          </a:p>
          <a:p>
            <a:pPr marL="971550" lvl="1" indent="-514350">
              <a:buFont typeface="+mj-lt"/>
              <a:buAutoNum type="arabicPeriod"/>
            </a:pPr>
            <a:r>
              <a:rPr lang="en-NZ" dirty="0" smtClean="0">
                <a:solidFill>
                  <a:srgbClr val="C00000"/>
                </a:solidFill>
              </a:rPr>
              <a:t>How does the global uptake of milk products develop?</a:t>
            </a:r>
          </a:p>
          <a:p>
            <a:pPr marL="971550" lvl="1" indent="-514350">
              <a:buFont typeface="+mj-lt"/>
              <a:buAutoNum type="arabicPeriod"/>
            </a:pPr>
            <a:r>
              <a:rPr lang="en-NZ" dirty="0" smtClean="0">
                <a:solidFill>
                  <a:srgbClr val="C00000"/>
                </a:solidFill>
              </a:rPr>
              <a:t>How do other dairy players in NZ develop?</a:t>
            </a:r>
          </a:p>
          <a:p>
            <a:pPr marL="971550" lvl="1" indent="-514350">
              <a:buFont typeface="+mj-lt"/>
              <a:buAutoNum type="arabicPeriod"/>
            </a:pPr>
            <a:r>
              <a:rPr lang="en-NZ" dirty="0" smtClean="0">
                <a:solidFill>
                  <a:srgbClr val="C00000"/>
                </a:solidFill>
              </a:rPr>
              <a:t>NZ cow health (disease outbreaks etc)</a:t>
            </a:r>
          </a:p>
          <a:p>
            <a:pPr marL="971550" lvl="1" indent="-514350">
              <a:buFont typeface="+mj-lt"/>
              <a:buAutoNum type="arabicPeriod"/>
            </a:pPr>
            <a:r>
              <a:rPr lang="en-NZ" dirty="0" smtClean="0">
                <a:solidFill>
                  <a:schemeClr val="tx1">
                    <a:lumMod val="95000"/>
                    <a:lumOff val="5000"/>
                  </a:schemeClr>
                </a:solidFill>
              </a:rPr>
              <a:t>Internal climate at Fonterra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848</Words>
  <Application>Microsoft Office PowerPoint</Application>
  <PresentationFormat>On-screen Show (4:3)</PresentationFormat>
  <Paragraphs>151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Alternative Scenario Development Technique</vt:lpstr>
      <vt:lpstr>Driving Forces Outline</vt:lpstr>
      <vt:lpstr>Driving Forces Outline</vt:lpstr>
      <vt:lpstr>Driving Forces Outline</vt:lpstr>
      <vt:lpstr>Driving Forces Outline</vt:lpstr>
      <vt:lpstr>Driving Force Scenario Skeleton</vt:lpstr>
      <vt:lpstr>Driving Forces Example</vt:lpstr>
      <vt:lpstr>Driving Forces Example</vt:lpstr>
      <vt:lpstr>Driving Forces Example</vt:lpstr>
      <vt:lpstr>Driving Forces Example</vt:lpstr>
      <vt:lpstr>Driving Forces Example</vt:lpstr>
      <vt:lpstr>Driving Forces Example</vt:lpstr>
      <vt:lpstr>Driving Forces Example</vt:lpstr>
      <vt:lpstr>Combining Scenario Planning and Decision Analysis</vt:lpstr>
      <vt:lpstr>Scenario Planning and Decision Analysis: Why?</vt:lpstr>
      <vt:lpstr>Scenario Planning and Decision Analysis - Example</vt:lpstr>
      <vt:lpstr>Scenario Planning and Decision Analysis - Example</vt:lpstr>
      <vt:lpstr>Scenario Planning and Decision Analysis - Example</vt:lpstr>
      <vt:lpstr>Scenario Planning and Decision Analysis - Example</vt:lpstr>
      <vt:lpstr>Scenario Planning and Decision Analysis - Example</vt:lpstr>
      <vt:lpstr>Scenario Planning and Decision Analysis - Example</vt:lpstr>
      <vt:lpstr>Scenario Planning and Decision Analysis - Example</vt:lpstr>
      <vt:lpstr>Scenario Planning and Decision Analysis - Example</vt:lpstr>
      <vt:lpstr>Scenario Planning and Decision Analysis - Example</vt:lpstr>
      <vt:lpstr>Scenario Planning and Decision Analysis - Example</vt:lpstr>
      <vt:lpstr>Conclusions on Scenario Planning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 Scenario Development Technique</dc:title>
  <dc:creator>Peter</dc:creator>
  <cp:lastModifiedBy>Administrator</cp:lastModifiedBy>
  <cp:revision>46</cp:revision>
  <dcterms:created xsi:type="dcterms:W3CDTF">2013-10-14T05:47:20Z</dcterms:created>
  <dcterms:modified xsi:type="dcterms:W3CDTF">2013-10-16T08:23:27Z</dcterms:modified>
</cp:coreProperties>
</file>