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5FD30-954D-4D65-9CD6-C4FFED460B38}" type="datetimeFigureOut">
              <a:rPr lang="es-419" smtClean="0"/>
              <a:t>3/4/2022</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98B80-0398-4595-822E-380B68C58B59}" type="slidenum">
              <a:rPr lang="es-419" smtClean="0"/>
              <a:t>‹Nº›</a:t>
            </a:fld>
            <a:endParaRPr lang="es-419"/>
          </a:p>
        </p:txBody>
      </p:sp>
    </p:spTree>
    <p:extLst>
      <p:ext uri="{BB962C8B-B14F-4D97-AF65-F5344CB8AC3E}">
        <p14:creationId xmlns:p14="http://schemas.microsoft.com/office/powerpoint/2010/main" val="229782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03-Apr-22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704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03-Apr-22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9690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03-Apr-22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558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03-Apr-22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73042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03-Apr-22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554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03-Apr-22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6528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03-Apr-22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2807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03-Apr-22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2768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03-Apr-22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8305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03-Apr-22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81143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03-Apr-22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6232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03-Apr-22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4800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729FA-0407-46BA-BF09-F66322233427}"/>
              </a:ext>
            </a:extLst>
          </p:cNvPr>
          <p:cNvSpPr>
            <a:spLocks noGrp="1"/>
          </p:cNvSpPr>
          <p:nvPr>
            <p:ph type="ctrTitle"/>
          </p:nvPr>
        </p:nvSpPr>
        <p:spPr>
          <a:xfrm>
            <a:off x="5172074" y="286603"/>
            <a:ext cx="5983605" cy="1450757"/>
          </a:xfrm>
        </p:spPr>
        <p:txBody>
          <a:bodyPr vert="horz" lIns="91440" tIns="45720" rIns="91440" bIns="45720" rtlCol="0" anchor="b">
            <a:normAutofit/>
          </a:bodyPr>
          <a:lstStyle/>
          <a:p>
            <a:r>
              <a:rPr lang="en-US" sz="4800">
                <a:solidFill>
                  <a:schemeClr val="tx1">
                    <a:lumMod val="75000"/>
                    <a:lumOff val="25000"/>
                  </a:schemeClr>
                </a:solidFill>
              </a:rPr>
              <a:t>Modelo de la Base de Datos</a:t>
            </a:r>
          </a:p>
        </p:txBody>
      </p:sp>
      <p:pic>
        <p:nvPicPr>
          <p:cNvPr id="4" name="Picture 3" descr="Microchips en una placa de circuito">
            <a:extLst>
              <a:ext uri="{FF2B5EF4-FFF2-40B4-BE49-F238E27FC236}">
                <a16:creationId xmlns:a16="http://schemas.microsoft.com/office/drawing/2014/main" id="{8DAAA2A7-3DFD-9C4E-418B-23F2EC859076}"/>
              </a:ext>
            </a:extLst>
          </p:cNvPr>
          <p:cNvPicPr>
            <a:picLocks noChangeAspect="1"/>
          </p:cNvPicPr>
          <p:nvPr/>
        </p:nvPicPr>
        <p:blipFill rotWithShape="1">
          <a:blip r:embed="rId2"/>
          <a:srcRect l="23110" r="26801"/>
          <a:stretch/>
        </p:blipFill>
        <p:spPr>
          <a:xfrm>
            <a:off x="20" y="10"/>
            <a:ext cx="4580077" cy="6857990"/>
          </a:xfrm>
          <a:prstGeom prst="rect">
            <a:avLst/>
          </a:prstGeom>
        </p:spPr>
      </p:pic>
      <p:cxnSp>
        <p:nvCxnSpPr>
          <p:cNvPr id="28" name="Straight Connector 2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08B9CE1-D9EC-4778-9704-CD826F612BB9}"/>
              </a:ext>
            </a:extLst>
          </p:cNvPr>
          <p:cNvSpPr>
            <a:spLocks noGrp="1"/>
          </p:cNvSpPr>
          <p:nvPr>
            <p:ph type="subTitle" idx="1"/>
          </p:nvPr>
        </p:nvSpPr>
        <p:spPr>
          <a:xfrm>
            <a:off x="5172074" y="2108201"/>
            <a:ext cx="5983606" cy="3760891"/>
          </a:xfrm>
        </p:spPr>
        <p:txBody>
          <a:bodyPr vert="horz" lIns="0" tIns="45720" rIns="0" bIns="45720" rtlCol="0">
            <a:normAutofit/>
          </a:bodyPr>
          <a:lstStyle/>
          <a:p>
            <a:pPr>
              <a:lnSpc>
                <a:spcPct val="100000"/>
              </a:lnSpc>
            </a:pPr>
            <a:r>
              <a:rPr lang="en-US" dirty="0">
                <a:solidFill>
                  <a:schemeClr val="tx1">
                    <a:lumMod val="75000"/>
                    <a:lumOff val="25000"/>
                  </a:schemeClr>
                </a:solidFill>
              </a:rPr>
              <a:t>Grupo 2: </a:t>
            </a:r>
          </a:p>
          <a:p>
            <a:pPr>
              <a:lnSpc>
                <a:spcPct val="100000"/>
              </a:lnSpc>
            </a:pPr>
            <a:endParaRPr lang="en-US" cap="none" dirty="0">
              <a:solidFill>
                <a:schemeClr val="tx1">
                  <a:lumMod val="75000"/>
                  <a:lumOff val="25000"/>
                </a:schemeClr>
              </a:solidFill>
            </a:endParaRP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Victor Álvarez</a:t>
            </a: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Jared </a:t>
            </a:r>
            <a:r>
              <a:rPr lang="en-US" cap="none" dirty="0" err="1">
                <a:solidFill>
                  <a:schemeClr val="tx1">
                    <a:lumMod val="75000"/>
                    <a:lumOff val="25000"/>
                  </a:schemeClr>
                </a:solidFill>
              </a:rPr>
              <a:t>Ampudia</a:t>
            </a:r>
            <a:endParaRPr lang="en-US" cap="none" dirty="0">
              <a:solidFill>
                <a:schemeClr val="tx1">
                  <a:lumMod val="75000"/>
                  <a:lumOff val="25000"/>
                </a:schemeClr>
              </a:solidFill>
            </a:endParaRP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Fausto Borja</a:t>
            </a:r>
          </a:p>
          <a:p>
            <a:pPr marL="342900" indent="-342900">
              <a:lnSpc>
                <a:spcPct val="100000"/>
              </a:lnSpc>
              <a:buFont typeface="Calibri" panose="020F0502020204030204" pitchFamily="34" charset="0"/>
              <a:buChar char="•"/>
            </a:pPr>
            <a:r>
              <a:rPr lang="en-US" cap="none" dirty="0">
                <a:solidFill>
                  <a:schemeClr val="tx1">
                    <a:lumMod val="75000"/>
                    <a:lumOff val="25000"/>
                  </a:schemeClr>
                </a:solidFill>
              </a:rPr>
              <a:t>Ximena </a:t>
            </a:r>
            <a:r>
              <a:rPr lang="en-US" cap="none" dirty="0" err="1">
                <a:solidFill>
                  <a:schemeClr val="tx1">
                    <a:lumMod val="75000"/>
                    <a:lumOff val="25000"/>
                  </a:schemeClr>
                </a:solidFill>
              </a:rPr>
              <a:t>Cáceres</a:t>
            </a:r>
            <a:endParaRPr lang="en-US" cap="none" dirty="0">
              <a:solidFill>
                <a:schemeClr val="tx1">
                  <a:lumMod val="75000"/>
                  <a:lumOff val="25000"/>
                </a:schemeClr>
              </a:solidFill>
            </a:endParaRPr>
          </a:p>
          <a:p>
            <a:pPr marL="342900" indent="-342900">
              <a:lnSpc>
                <a:spcPct val="100000"/>
              </a:lnSpc>
              <a:buFont typeface="Calibri" panose="020F0502020204030204" pitchFamily="34" charset="0"/>
              <a:buChar char="•"/>
            </a:pPr>
            <a:r>
              <a:rPr lang="en-US" cap="none" dirty="0" err="1">
                <a:solidFill>
                  <a:schemeClr val="tx1">
                    <a:lumMod val="75000"/>
                    <a:lumOff val="25000"/>
                  </a:schemeClr>
                </a:solidFill>
              </a:rPr>
              <a:t>Alberth</a:t>
            </a:r>
            <a:r>
              <a:rPr lang="en-US" cap="none" dirty="0">
                <a:solidFill>
                  <a:schemeClr val="tx1">
                    <a:lumMod val="75000"/>
                    <a:lumOff val="25000"/>
                  </a:schemeClr>
                </a:solidFill>
              </a:rPr>
              <a:t> García</a:t>
            </a:r>
          </a:p>
          <a:p>
            <a:pPr>
              <a:lnSpc>
                <a:spcPct val="100000"/>
              </a:lnSpc>
            </a:pPr>
            <a:endParaRPr lang="en-US" dirty="0">
              <a:solidFill>
                <a:schemeClr val="tx1">
                  <a:lumMod val="75000"/>
                  <a:lumOff val="25000"/>
                </a:schemeClr>
              </a:solidFill>
            </a:endParaRPr>
          </a:p>
        </p:txBody>
      </p:sp>
    </p:spTree>
    <p:extLst>
      <p:ext uri="{BB962C8B-B14F-4D97-AF65-F5344CB8AC3E}">
        <p14:creationId xmlns:p14="http://schemas.microsoft.com/office/powerpoint/2010/main" val="222480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F01EFA-BE82-47C7-B55C-86590C3851CF}"/>
              </a:ext>
            </a:extLst>
          </p:cNvPr>
          <p:cNvPicPr>
            <a:picLocks noChangeAspect="1"/>
          </p:cNvPicPr>
          <p:nvPr/>
        </p:nvPicPr>
        <p:blipFill>
          <a:blip r:embed="rId2"/>
          <a:stretch>
            <a:fillRect/>
          </a:stretch>
        </p:blipFill>
        <p:spPr>
          <a:xfrm>
            <a:off x="468" y="0"/>
            <a:ext cx="12191064" cy="6858000"/>
          </a:xfrm>
          <a:prstGeom prst="rect">
            <a:avLst/>
          </a:prstGeom>
        </p:spPr>
      </p:pic>
    </p:spTree>
    <p:extLst>
      <p:ext uri="{BB962C8B-B14F-4D97-AF65-F5344CB8AC3E}">
        <p14:creationId xmlns:p14="http://schemas.microsoft.com/office/powerpoint/2010/main" val="108704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D134-C8B4-4B7F-83A2-BFBF784FAC04}"/>
              </a:ext>
            </a:extLst>
          </p:cNvPr>
          <p:cNvSpPr>
            <a:spLocks noGrp="1"/>
          </p:cNvSpPr>
          <p:nvPr>
            <p:ph type="title"/>
          </p:nvPr>
        </p:nvSpPr>
        <p:spPr/>
        <p:txBody>
          <a:bodyPr/>
          <a:lstStyle/>
          <a:p>
            <a:r>
              <a:rPr lang="es-ES" dirty="0"/>
              <a:t>Alcance</a:t>
            </a:r>
            <a:endParaRPr lang="en-US" dirty="0"/>
          </a:p>
        </p:txBody>
      </p:sp>
      <p:sp>
        <p:nvSpPr>
          <p:cNvPr id="3" name="Content Placeholder 2">
            <a:extLst>
              <a:ext uri="{FF2B5EF4-FFF2-40B4-BE49-F238E27FC236}">
                <a16:creationId xmlns:a16="http://schemas.microsoft.com/office/drawing/2014/main" id="{A915FDEA-268F-43D0-846E-CF76238CD077}"/>
              </a:ext>
            </a:extLst>
          </p:cNvPr>
          <p:cNvSpPr>
            <a:spLocks noGrp="1"/>
          </p:cNvSpPr>
          <p:nvPr>
            <p:ph idx="1"/>
          </p:nvPr>
        </p:nvSpPr>
        <p:spPr/>
        <p:txBody>
          <a:bodyPr/>
          <a:lstStyle/>
          <a:p>
            <a:r>
              <a:rPr lang="es-ES" dirty="0"/>
              <a:t>Desarrollar un comercio electrónico enfocado en ropa que permite a los usuarios visualizar y agregar productos a su lista de compra. También pueden crear una cuenta para realizar el proceso de pago de sus artículos. El proceso de pago comprende el ingreso de datos para el envío de los productos y la emisión del detalle de compra con su subtotal y </a:t>
            </a:r>
            <a:r>
              <a:rPr lang="es-ES"/>
              <a:t>total.</a:t>
            </a:r>
            <a:endParaRPr lang="es-ES" dirty="0"/>
          </a:p>
          <a:p>
            <a:r>
              <a:rPr lang="es-ES" dirty="0"/>
              <a:t>El sistema permite a los administradores gestionar el inventario de productos y control total sobre las tablas de la base de datos.</a:t>
            </a:r>
            <a:endParaRPr lang="en-US" dirty="0"/>
          </a:p>
        </p:txBody>
      </p:sp>
    </p:spTree>
    <p:extLst>
      <p:ext uri="{BB962C8B-B14F-4D97-AF65-F5344CB8AC3E}">
        <p14:creationId xmlns:p14="http://schemas.microsoft.com/office/powerpoint/2010/main" val="14717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B08F00-4337-43B0-9591-E9F01D7A792B}"/>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dirty="0" err="1">
                <a:solidFill>
                  <a:srgbClr val="FFFFFF"/>
                </a:solidFill>
              </a:rPr>
              <a:t>Diagramas</a:t>
            </a:r>
            <a:r>
              <a:rPr lang="en-US" sz="4000" dirty="0">
                <a:solidFill>
                  <a:srgbClr val="FFFFFF"/>
                </a:solidFill>
              </a:rPr>
              <a:t> de Casos de Uso</a:t>
            </a:r>
          </a:p>
        </p:txBody>
      </p:sp>
      <p:cxnSp>
        <p:nvCxnSpPr>
          <p:cNvPr id="32" name="Straight Connector 3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4C79E2-4799-4101-99B5-71C75FB45E36}"/>
              </a:ext>
            </a:extLst>
          </p:cNvPr>
          <p:cNvSpPr txBox="1"/>
          <p:nvPr/>
        </p:nvSpPr>
        <p:spPr>
          <a:xfrm>
            <a:off x="723686" y="3774315"/>
            <a:ext cx="3448259" cy="440816"/>
          </a:xfrm>
          <a:prstGeom prst="rect">
            <a:avLst/>
          </a:prstGeom>
        </p:spPr>
        <p:txBody>
          <a:bodyPr vert="horz" lIns="0" tIns="45720" rIns="0" bIns="45720" rtlCol="0">
            <a:normAutofit/>
          </a:bodyPr>
          <a:lstStyle/>
          <a:p>
            <a:pPr marL="285750" indent="-285750">
              <a:spcAft>
                <a:spcPts val="600"/>
              </a:spcAft>
              <a:buFont typeface="Calibri" panose="020F0502020204030204" pitchFamily="34" charset="0"/>
              <a:buChar char="•"/>
            </a:pPr>
            <a:r>
              <a:rPr lang="en-US" dirty="0">
                <a:solidFill>
                  <a:srgbClr val="FFFFFF"/>
                </a:solidFill>
              </a:rPr>
              <a:t>Caso de </a:t>
            </a:r>
            <a:r>
              <a:rPr lang="en-US" dirty="0" err="1">
                <a:solidFill>
                  <a:srgbClr val="FFFFFF"/>
                </a:solidFill>
              </a:rPr>
              <a:t>Uso</a:t>
            </a:r>
            <a:r>
              <a:rPr lang="en-US" dirty="0">
                <a:solidFill>
                  <a:srgbClr val="FFFFFF"/>
                </a:solidFill>
              </a:rPr>
              <a:t>: Nivel General</a:t>
            </a:r>
          </a:p>
        </p:txBody>
      </p:sp>
      <p:pic>
        <p:nvPicPr>
          <p:cNvPr id="8" name="Content Placeholder 7" descr="Diagram&#10;&#10;Description automatically generated">
            <a:extLst>
              <a:ext uri="{FF2B5EF4-FFF2-40B4-BE49-F238E27FC236}">
                <a16:creationId xmlns:a16="http://schemas.microsoft.com/office/drawing/2014/main" id="{28C0FAF6-739F-41C4-8A04-CEFC316A7A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54"/>
          <a:stretch/>
        </p:blipFill>
        <p:spPr>
          <a:xfrm>
            <a:off x="4654296" y="10"/>
            <a:ext cx="7537703" cy="6857990"/>
          </a:xfrm>
          <a:prstGeom prst="rect">
            <a:avLst/>
          </a:prstGeom>
        </p:spPr>
      </p:pic>
    </p:spTree>
    <p:extLst>
      <p:ext uri="{BB962C8B-B14F-4D97-AF65-F5344CB8AC3E}">
        <p14:creationId xmlns:p14="http://schemas.microsoft.com/office/powerpoint/2010/main" val="4487838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8B22-CC79-4A08-A9B4-DA33EA7D72BB}"/>
              </a:ext>
            </a:extLst>
          </p:cNvPr>
          <p:cNvSpPr>
            <a:spLocks noGrp="1"/>
          </p:cNvSpPr>
          <p:nvPr>
            <p:ph type="title"/>
          </p:nvPr>
        </p:nvSpPr>
        <p:spPr/>
        <p:txBody>
          <a:bodyPr/>
          <a:lstStyle/>
          <a:p>
            <a:r>
              <a:rPr lang="es-ES" dirty="0"/>
              <a:t>Diagramas de Siguiente Nivel</a:t>
            </a:r>
            <a:endParaRPr lang="en-US" dirty="0"/>
          </a:p>
        </p:txBody>
      </p:sp>
      <p:pic>
        <p:nvPicPr>
          <p:cNvPr id="7" name="Content Placeholder 6" descr="Diagram&#10;&#10;Description automatically generated">
            <a:extLst>
              <a:ext uri="{FF2B5EF4-FFF2-40B4-BE49-F238E27FC236}">
                <a16:creationId xmlns:a16="http://schemas.microsoft.com/office/drawing/2014/main" id="{2C816E94-D2FC-4741-B4F3-A967D5D50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65960"/>
            <a:ext cx="10058400" cy="4432402"/>
          </a:xfrm>
        </p:spPr>
      </p:pic>
    </p:spTree>
    <p:extLst>
      <p:ext uri="{BB962C8B-B14F-4D97-AF65-F5344CB8AC3E}">
        <p14:creationId xmlns:p14="http://schemas.microsoft.com/office/powerpoint/2010/main" val="141137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A0CA93A4-B293-4DB5-95D9-FBE491B4041B}"/>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634492" y="916093"/>
            <a:ext cx="10876788" cy="5039728"/>
          </a:xfrm>
          <a:prstGeom prst="rect">
            <a:avLst/>
          </a:prstGeom>
        </p:spPr>
      </p:pic>
    </p:spTree>
    <p:extLst>
      <p:ext uri="{BB962C8B-B14F-4D97-AF65-F5344CB8AC3E}">
        <p14:creationId xmlns:p14="http://schemas.microsoft.com/office/powerpoint/2010/main" val="90638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DBDBD3B1-4FC8-4B6A-99E4-4742CE0B5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995" y="1513841"/>
            <a:ext cx="9734005" cy="3856870"/>
          </a:xfrm>
          <a:prstGeom prst="rect">
            <a:avLst/>
          </a:prstGeom>
        </p:spPr>
      </p:pic>
    </p:spTree>
    <p:extLst>
      <p:ext uri="{BB962C8B-B14F-4D97-AF65-F5344CB8AC3E}">
        <p14:creationId xmlns:p14="http://schemas.microsoft.com/office/powerpoint/2010/main" val="299003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3E8C32D3-AEB0-41FF-992C-2AD07BB91EAF}"/>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633276" y="1117600"/>
            <a:ext cx="10945198" cy="4673600"/>
          </a:xfrm>
          <a:prstGeom prst="rect">
            <a:avLst/>
          </a:prstGeom>
        </p:spPr>
      </p:pic>
    </p:spTree>
    <p:extLst>
      <p:ext uri="{BB962C8B-B14F-4D97-AF65-F5344CB8AC3E}">
        <p14:creationId xmlns:p14="http://schemas.microsoft.com/office/powerpoint/2010/main" val="207013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7B8DFC7-1278-4443-82E8-8AE68EB0BC4F}"/>
              </a:ext>
            </a:extLst>
          </p:cNvPr>
          <p:cNvPicPr>
            <a:picLocks noChangeAspect="1"/>
          </p:cNvPicPr>
          <p:nvPr/>
        </p:nvPicPr>
        <p:blipFill>
          <a:blip r:embed="rId2"/>
          <a:stretch>
            <a:fillRect/>
          </a:stretch>
        </p:blipFill>
        <p:spPr>
          <a:xfrm>
            <a:off x="5400046" y="0"/>
            <a:ext cx="6493230" cy="4089710"/>
          </a:xfrm>
          <a:prstGeom prst="rect">
            <a:avLst/>
          </a:prstGeom>
        </p:spPr>
      </p:pic>
      <p:pic>
        <p:nvPicPr>
          <p:cNvPr id="5" name="Imagen 4">
            <a:extLst>
              <a:ext uri="{FF2B5EF4-FFF2-40B4-BE49-F238E27FC236}">
                <a16:creationId xmlns:a16="http://schemas.microsoft.com/office/drawing/2014/main" id="{8B14D4F5-B39D-49C4-9B32-52426C82C0A5}"/>
              </a:ext>
            </a:extLst>
          </p:cNvPr>
          <p:cNvPicPr>
            <a:picLocks noChangeAspect="1"/>
          </p:cNvPicPr>
          <p:nvPr/>
        </p:nvPicPr>
        <p:blipFill>
          <a:blip r:embed="rId3"/>
          <a:stretch>
            <a:fillRect/>
          </a:stretch>
        </p:blipFill>
        <p:spPr>
          <a:xfrm>
            <a:off x="180346" y="4378261"/>
            <a:ext cx="6572880" cy="1844289"/>
          </a:xfrm>
          <a:prstGeom prst="rect">
            <a:avLst/>
          </a:prstGeom>
        </p:spPr>
      </p:pic>
      <p:sp>
        <p:nvSpPr>
          <p:cNvPr id="7" name="Title 1">
            <a:extLst>
              <a:ext uri="{FF2B5EF4-FFF2-40B4-BE49-F238E27FC236}">
                <a16:creationId xmlns:a16="http://schemas.microsoft.com/office/drawing/2014/main" id="{3CFDC2D4-241B-4D15-A638-78C6CA3DF595}"/>
              </a:ext>
            </a:extLst>
          </p:cNvPr>
          <p:cNvSpPr txBox="1">
            <a:spLocks/>
          </p:cNvSpPr>
          <p:nvPr/>
        </p:nvSpPr>
        <p:spPr>
          <a:xfrm>
            <a:off x="298724" y="316810"/>
            <a:ext cx="4852458" cy="273119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a:lstStyle>
          <a:p>
            <a:r>
              <a:rPr lang="en-US" sz="5400" dirty="0">
                <a:solidFill>
                  <a:schemeClr val="tx1"/>
                </a:solidFill>
              </a:rPr>
              <a:t>Vistas de </a:t>
            </a:r>
            <a:r>
              <a:rPr lang="en-US" sz="5400" dirty="0" err="1">
                <a:solidFill>
                  <a:schemeClr val="tx1"/>
                </a:solidFill>
              </a:rPr>
              <a:t>métodos</a:t>
            </a:r>
            <a:r>
              <a:rPr lang="en-US" sz="5400" dirty="0">
                <a:solidFill>
                  <a:schemeClr val="tx1"/>
                </a:solidFill>
              </a:rPr>
              <a:t> CRUD</a:t>
            </a:r>
          </a:p>
        </p:txBody>
      </p:sp>
    </p:spTree>
    <p:extLst>
      <p:ext uri="{BB962C8B-B14F-4D97-AF65-F5344CB8AC3E}">
        <p14:creationId xmlns:p14="http://schemas.microsoft.com/office/powerpoint/2010/main" val="99863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5E712D8-562E-469C-8DDC-3AAF7251443D}"/>
              </a:ext>
            </a:extLst>
          </p:cNvPr>
          <p:cNvPicPr>
            <a:picLocks noChangeAspect="1"/>
          </p:cNvPicPr>
          <p:nvPr/>
        </p:nvPicPr>
        <p:blipFill>
          <a:blip r:embed="rId2"/>
          <a:stretch>
            <a:fillRect/>
          </a:stretch>
        </p:blipFill>
        <p:spPr>
          <a:xfrm>
            <a:off x="0" y="297055"/>
            <a:ext cx="12192000" cy="6035290"/>
          </a:xfrm>
          <a:prstGeom prst="rect">
            <a:avLst/>
          </a:prstGeom>
        </p:spPr>
      </p:pic>
    </p:spTree>
    <p:extLst>
      <p:ext uri="{BB962C8B-B14F-4D97-AF65-F5344CB8AC3E}">
        <p14:creationId xmlns:p14="http://schemas.microsoft.com/office/powerpoint/2010/main" val="2884869888"/>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1B2431"/>
      </a:dk2>
      <a:lt2>
        <a:srgbClr val="F0F1F3"/>
      </a:lt2>
      <a:accent1>
        <a:srgbClr val="C19B4C"/>
      </a:accent1>
      <a:accent2>
        <a:srgbClr val="B15A3B"/>
      </a:accent2>
      <a:accent3>
        <a:srgbClr val="C34D5F"/>
      </a:accent3>
      <a:accent4>
        <a:srgbClr val="B13B7F"/>
      </a:accent4>
      <a:accent5>
        <a:srgbClr val="C34DC2"/>
      </a:accent5>
      <a:accent6>
        <a:srgbClr val="813BB1"/>
      </a:accent6>
      <a:hlink>
        <a:srgbClr val="426AC0"/>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127</Words>
  <Application>Microsoft Office PowerPoint</Application>
  <PresentationFormat>Panorámica</PresentationFormat>
  <Paragraphs>15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 Nova</vt:lpstr>
      <vt:lpstr>Arial Nova Light</vt:lpstr>
      <vt:lpstr>Calibri</vt:lpstr>
      <vt:lpstr>RetrospectVTI</vt:lpstr>
      <vt:lpstr>Modelo de la Base de Datos</vt:lpstr>
      <vt:lpstr>Alcance</vt:lpstr>
      <vt:lpstr>Diagramas de Casos de Uso</vt:lpstr>
      <vt:lpstr>Diagramas de Siguiente Nivel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la Base de Datos</dc:title>
  <dc:creator>CACERES CASTRO XIMENA LIZETH</dc:creator>
  <cp:lastModifiedBy>JAMPUDIA@puce.edu.ec</cp:lastModifiedBy>
  <cp:revision>4</cp:revision>
  <dcterms:created xsi:type="dcterms:W3CDTF">2022-04-03T18:11:48Z</dcterms:created>
  <dcterms:modified xsi:type="dcterms:W3CDTF">2022-04-04T02:34:04Z</dcterms:modified>
</cp:coreProperties>
</file>