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3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1d2f29b921b107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September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8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September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9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September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September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September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September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September 22,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5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September 22,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September 22,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1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September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3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September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2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September 22,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75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Large car car park from above">
            <a:extLst>
              <a:ext uri="{FF2B5EF4-FFF2-40B4-BE49-F238E27FC236}">
                <a16:creationId xmlns:a16="http://schemas.microsoft.com/office/drawing/2014/main" id="{7CBA8D1F-C9E3-451A-B5DC-86338A751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8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6115D-BD8C-40F4-ADDA-70682D5A7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432" y="331012"/>
            <a:ext cx="3077044" cy="3531403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</a:rPr>
              <a:t>Pricing the Toyota correctly to balance sales volume and profits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51A31-3B3E-47F1-A93A-940D52FD24D5}"/>
              </a:ext>
            </a:extLst>
          </p:cNvPr>
          <p:cNvSpPr txBox="1"/>
          <p:nvPr/>
        </p:nvSpPr>
        <p:spPr>
          <a:xfrm>
            <a:off x="3050381" y="325385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4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5F62C6-E6D2-4ACB-90D9-AEA658F7A624}"/>
              </a:ext>
            </a:extLst>
          </p:cNvPr>
          <p:cNvSpPr txBox="1"/>
          <p:nvPr/>
        </p:nvSpPr>
        <p:spPr>
          <a:xfrm>
            <a:off x="1311896" y="499621"/>
            <a:ext cx="9568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pricing method may look imposing, btu there is nothing to worry about!</a:t>
            </a:r>
          </a:p>
          <a:p>
            <a:endParaRPr lang="en-US" sz="2000" dirty="0"/>
          </a:p>
          <a:p>
            <a:r>
              <a:rPr lang="en-US" sz="2000" dirty="0"/>
              <a:t>The pricing method is a combination of factors that allows anyone using any spreadsheet or even a calculator and pen and paper to input the values and arrive at a fair price.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72688-7334-4F85-A16F-F7ABF0EAFD1F}"/>
              </a:ext>
            </a:extLst>
          </p:cNvPr>
          <p:cNvSpPr txBox="1"/>
          <p:nvPr/>
        </p:nvSpPr>
        <p:spPr>
          <a:xfrm>
            <a:off x="1395167" y="1593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0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55DDBF-697D-46B7-8422-F8532ED6C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34097"/>
              </p:ext>
            </p:extLst>
          </p:nvPr>
        </p:nvGraphicFramePr>
        <p:xfrm>
          <a:off x="1302447" y="436560"/>
          <a:ext cx="4345878" cy="4272992"/>
        </p:xfrm>
        <a:graphic>
          <a:graphicData uri="http://schemas.openxmlformats.org/drawingml/2006/table">
            <a:tbl>
              <a:tblPr/>
              <a:tblGrid>
                <a:gridCol w="1934536">
                  <a:extLst>
                    <a:ext uri="{9D8B030D-6E8A-4147-A177-3AD203B41FA5}">
                      <a16:colId xmlns:a16="http://schemas.microsoft.com/office/drawing/2014/main" val="454281516"/>
                    </a:ext>
                  </a:extLst>
                </a:gridCol>
                <a:gridCol w="2411342">
                  <a:extLst>
                    <a:ext uri="{9D8B030D-6E8A-4147-A177-3AD203B41FA5}">
                      <a16:colId xmlns:a16="http://schemas.microsoft.com/office/drawing/2014/main" val="1811284598"/>
                    </a:ext>
                  </a:extLst>
                </a:gridCol>
              </a:tblGrid>
              <a:tr h="2474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Multipliers</a:t>
                      </a: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790966"/>
                  </a:ext>
                </a:extLst>
              </a:tr>
              <a:tr h="24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781.7191199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96590"/>
                  </a:ext>
                </a:extLst>
              </a:tr>
              <a:tr h="24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mileage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-0.063156619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982261"/>
                  </a:ext>
                </a:extLst>
              </a:tr>
              <a:tr h="24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-3.779737437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285440"/>
                  </a:ext>
                </a:extLst>
              </a:tr>
              <a:tr h="24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-6.446746778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822957"/>
                  </a:ext>
                </a:extLst>
              </a:tr>
              <a:tr h="24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engineSize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2895.071491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687499"/>
                  </a:ext>
                </a:extLst>
              </a:tr>
              <a:tr h="24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Auris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-5789.368227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965183"/>
                  </a:ext>
                </a:extLst>
              </a:tr>
              <a:tr h="24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Avensis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-4641.530564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40250"/>
                  </a:ext>
                </a:extLst>
              </a:tr>
              <a:tr h="24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Aygo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-8606.806424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358845"/>
                  </a:ext>
                </a:extLst>
              </a:tr>
              <a:tr h="24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C-HR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-313.8608961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053022"/>
                  </a:ext>
                </a:extLst>
              </a:tr>
              <a:tr h="24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Camry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1303.048003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11710"/>
                  </a:ext>
                </a:extLst>
              </a:tr>
              <a:tr h="24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Corolla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-792.3829017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02318"/>
                  </a:ext>
                </a:extLst>
              </a:tr>
              <a:tr h="24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GT86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562.9888925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011102"/>
                  </a:ext>
                </a:extLst>
              </a:tr>
              <a:tr h="24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Hilux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2840.74626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352321"/>
                  </a:ext>
                </a:extLst>
              </a:tr>
              <a:tr h="24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IQ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-6401.889341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134327"/>
                  </a:ext>
                </a:extLst>
              </a:tr>
              <a:tr h="24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Land Cruiser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16612.44392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0103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9DE246-D03A-4D42-8192-09FA45B1F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006962"/>
              </p:ext>
            </p:extLst>
          </p:nvPr>
        </p:nvGraphicFramePr>
        <p:xfrm>
          <a:off x="6291105" y="436560"/>
          <a:ext cx="4091145" cy="3959220"/>
        </p:xfrm>
        <a:graphic>
          <a:graphicData uri="http://schemas.openxmlformats.org/drawingml/2006/table">
            <a:tbl>
              <a:tblPr/>
              <a:tblGrid>
                <a:gridCol w="1821143">
                  <a:extLst>
                    <a:ext uri="{9D8B030D-6E8A-4147-A177-3AD203B41FA5}">
                      <a16:colId xmlns:a16="http://schemas.microsoft.com/office/drawing/2014/main" val="3782313103"/>
                    </a:ext>
                  </a:extLst>
                </a:gridCol>
                <a:gridCol w="2270002">
                  <a:extLst>
                    <a:ext uri="{9D8B030D-6E8A-4147-A177-3AD203B41FA5}">
                      <a16:colId xmlns:a16="http://schemas.microsoft.com/office/drawing/2014/main" val="1101202586"/>
                    </a:ext>
                  </a:extLst>
                </a:gridCol>
              </a:tblGrid>
              <a:tr h="26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PROACE VERSO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5612.748563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223542"/>
                  </a:ext>
                </a:extLst>
              </a:tr>
              <a:tr h="26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Prius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-876.0875666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906476"/>
                  </a:ext>
                </a:extLst>
              </a:tr>
              <a:tr h="26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RAV4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-747.1481199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744593"/>
                  </a:ext>
                </a:extLst>
              </a:tr>
              <a:tr h="26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Supra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24500.96135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976217"/>
                  </a:ext>
                </a:extLst>
              </a:tr>
              <a:tr h="26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Urban Cruiser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-5680.892803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685262"/>
                  </a:ext>
                </a:extLst>
              </a:tr>
              <a:tr h="26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Verso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-4628.898256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146173"/>
                  </a:ext>
                </a:extLst>
              </a:tr>
              <a:tr h="26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Verso-S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-5562.060515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074208"/>
                  </a:ext>
                </a:extLst>
              </a:tr>
              <a:tr h="26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Yaris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-7392.011375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128275"/>
                  </a:ext>
                </a:extLst>
              </a:tr>
              <a:tr h="26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transmission_Automatic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371.2731855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593908"/>
                  </a:ext>
                </a:extLst>
              </a:tr>
              <a:tr h="26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transmission_Manual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-816.0077184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308111"/>
                  </a:ext>
                </a:extLst>
              </a:tr>
              <a:tr h="26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transmission_Semi-Auto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444.7345329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213223"/>
                  </a:ext>
                </a:extLst>
              </a:tr>
              <a:tr h="26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fuelType_Diesel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-1955.623395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852642"/>
                  </a:ext>
                </a:extLst>
              </a:tr>
              <a:tr h="26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fuelType_Hybrid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1340.653669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081936"/>
                  </a:ext>
                </a:extLst>
              </a:tr>
              <a:tr h="26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fuelType_Other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893.9689993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365540"/>
                  </a:ext>
                </a:extLst>
              </a:tr>
              <a:tr h="26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fuelType_Petrol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-278.9992726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68879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4920E3A-7638-49E3-8D33-6D34E6A6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18" y="5106140"/>
            <a:ext cx="928501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1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6F1C9E-F9CF-482F-ABF7-EEF9C084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990407"/>
              </p:ext>
            </p:extLst>
          </p:nvPr>
        </p:nvGraphicFramePr>
        <p:xfrm>
          <a:off x="1302446" y="436560"/>
          <a:ext cx="3945829" cy="4272992"/>
        </p:xfrm>
        <a:graphic>
          <a:graphicData uri="http://schemas.openxmlformats.org/drawingml/2006/table">
            <a:tbl>
              <a:tblPr/>
              <a:tblGrid>
                <a:gridCol w="1756457">
                  <a:extLst>
                    <a:ext uri="{9D8B030D-6E8A-4147-A177-3AD203B41FA5}">
                      <a16:colId xmlns:a16="http://schemas.microsoft.com/office/drawing/2014/main" val="454281516"/>
                    </a:ext>
                  </a:extLst>
                </a:gridCol>
                <a:gridCol w="2189372">
                  <a:extLst>
                    <a:ext uri="{9D8B030D-6E8A-4147-A177-3AD203B41FA5}">
                      <a16:colId xmlns:a16="http://schemas.microsoft.com/office/drawing/2014/main" val="1811284598"/>
                    </a:ext>
                  </a:extLst>
                </a:gridCol>
              </a:tblGrid>
              <a:tr h="26756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Multipliers</a:t>
                      </a: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790966"/>
                  </a:ext>
                </a:extLst>
              </a:tr>
              <a:tr h="135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781.7191199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96590"/>
                  </a:ext>
                </a:extLst>
              </a:tr>
              <a:tr h="135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mileage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-0.063156619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982261"/>
                  </a:ext>
                </a:extLst>
              </a:tr>
              <a:tr h="135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-3.779737437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285440"/>
                  </a:ext>
                </a:extLst>
              </a:tr>
              <a:tr h="135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-6.446746778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822957"/>
                  </a:ext>
                </a:extLst>
              </a:tr>
              <a:tr h="135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engineSize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2895.071491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687499"/>
                  </a:ext>
                </a:extLst>
              </a:tr>
              <a:tr h="135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Auris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-5789.368227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965183"/>
                  </a:ext>
                </a:extLst>
              </a:tr>
              <a:tr h="135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Avensis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-4641.530564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40250"/>
                  </a:ext>
                </a:extLst>
              </a:tr>
              <a:tr h="135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Aygo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-8606.806424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358845"/>
                  </a:ext>
                </a:extLst>
              </a:tr>
              <a:tr h="135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C-HR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-313.8608961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053022"/>
                  </a:ext>
                </a:extLst>
              </a:tr>
              <a:tr h="135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Camry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1303.048003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11710"/>
                  </a:ext>
                </a:extLst>
              </a:tr>
              <a:tr h="135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Corolla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-792.3829017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02318"/>
                  </a:ext>
                </a:extLst>
              </a:tr>
              <a:tr h="135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GT86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562.9888925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011102"/>
                  </a:ext>
                </a:extLst>
              </a:tr>
              <a:tr h="135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Hilux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2840.74626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352321"/>
                  </a:ext>
                </a:extLst>
              </a:tr>
              <a:tr h="135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IQ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-6401.889341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134327"/>
                  </a:ext>
                </a:extLst>
              </a:tr>
              <a:tr h="135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Land Cruiser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16612.44392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01033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4E2E77-9C5B-433D-A694-7A74C11ED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744758"/>
              </p:ext>
            </p:extLst>
          </p:nvPr>
        </p:nvGraphicFramePr>
        <p:xfrm>
          <a:off x="6357780" y="217929"/>
          <a:ext cx="4234019" cy="3328110"/>
        </p:xfrm>
        <a:graphic>
          <a:graphicData uri="http://schemas.openxmlformats.org/drawingml/2006/table">
            <a:tbl>
              <a:tblPr/>
              <a:tblGrid>
                <a:gridCol w="1884742">
                  <a:extLst>
                    <a:ext uri="{9D8B030D-6E8A-4147-A177-3AD203B41FA5}">
                      <a16:colId xmlns:a16="http://schemas.microsoft.com/office/drawing/2014/main" val="3782313103"/>
                    </a:ext>
                  </a:extLst>
                </a:gridCol>
                <a:gridCol w="2349277">
                  <a:extLst>
                    <a:ext uri="{9D8B030D-6E8A-4147-A177-3AD203B41FA5}">
                      <a16:colId xmlns:a16="http://schemas.microsoft.com/office/drawing/2014/main" val="1101202586"/>
                    </a:ext>
                  </a:extLst>
                </a:gridCol>
              </a:tblGrid>
              <a:tr h="179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PROACE VERSO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5612.748563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223542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Prius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-876.0875666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906476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RAV4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-747.1481199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744593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Supra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24500.96135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976217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Urban Cruiser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-5680.892803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685262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Verso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-4628.898256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146173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Verso-S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-5562.060515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074208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 Yaris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-7392.011375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128275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transmission_Automatic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371.2731855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593908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transmission_Manual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-816.0077184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308111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transmission_Semi-Auto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444.7345329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213223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fuelType_Diesel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-1955.623395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852642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fuelType_Hybrid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1340.653669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081936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fuelType_Other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893.9689993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365540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fuelType_Petrol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-278.9992726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6887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22C2F8-14B4-4E98-A3B9-345C71F4C43C}"/>
              </a:ext>
            </a:extLst>
          </p:cNvPr>
          <p:cNvSpPr txBox="1"/>
          <p:nvPr/>
        </p:nvSpPr>
        <p:spPr>
          <a:xfrm>
            <a:off x="7677149" y="3650814"/>
            <a:ext cx="3048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model               Auris</a:t>
            </a:r>
          </a:p>
          <a:p>
            <a:r>
              <a:rPr lang="en-US" dirty="0"/>
              <a:t>year                 2018</a:t>
            </a:r>
          </a:p>
          <a:p>
            <a:r>
              <a:rPr lang="en-US" dirty="0"/>
              <a:t>price               16970</a:t>
            </a:r>
          </a:p>
          <a:p>
            <a:r>
              <a:rPr lang="en-US" dirty="0"/>
              <a:t>transmission    Automatic</a:t>
            </a:r>
          </a:p>
          <a:p>
            <a:r>
              <a:rPr lang="en-US" dirty="0"/>
              <a:t>mileage             35394</a:t>
            </a:r>
          </a:p>
          <a:p>
            <a:r>
              <a:rPr lang="en-US" dirty="0" err="1"/>
              <a:t>fuelType</a:t>
            </a:r>
            <a:r>
              <a:rPr lang="en-US" dirty="0"/>
              <a:t>           Hybrid</a:t>
            </a:r>
          </a:p>
          <a:p>
            <a:r>
              <a:rPr lang="en-US" dirty="0"/>
              <a:t>tax                   135</a:t>
            </a:r>
          </a:p>
          <a:p>
            <a:r>
              <a:rPr lang="en-US" dirty="0"/>
              <a:t>mpg                  65.6</a:t>
            </a:r>
          </a:p>
          <a:p>
            <a:r>
              <a:rPr lang="en-US" dirty="0" err="1"/>
              <a:t>engineSize</a:t>
            </a:r>
            <a:r>
              <a:rPr lang="en-US" dirty="0"/>
              <a:t>            1.8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12626-8B0E-48A1-9260-4667C8ACFF2A}"/>
              </a:ext>
            </a:extLst>
          </p:cNvPr>
          <p:cNvSpPr txBox="1"/>
          <p:nvPr/>
        </p:nvSpPr>
        <p:spPr>
          <a:xfrm>
            <a:off x="485775" y="53251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Please note that the year is the number of years since 1999, which is the earliest model in the data</a:t>
            </a:r>
          </a:p>
        </p:txBody>
      </p:sp>
    </p:spTree>
    <p:extLst>
      <p:ext uri="{BB962C8B-B14F-4D97-AF65-F5344CB8AC3E}">
        <p14:creationId xmlns:p14="http://schemas.microsoft.com/office/powerpoint/2010/main" val="114151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FC09C5-F303-415B-BC59-7567C4BBFD45}"/>
              </a:ext>
            </a:extLst>
          </p:cNvPr>
          <p:cNvSpPr txBox="1"/>
          <p:nvPr/>
        </p:nvSpPr>
        <p:spPr>
          <a:xfrm>
            <a:off x="756033" y="324505"/>
            <a:ext cx="967740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example:</a:t>
            </a:r>
          </a:p>
          <a:p>
            <a:r>
              <a:rPr lang="en-US" dirty="0"/>
              <a:t>A 2016 GT86 with manual transmission, 24.089 miles, burning Petrol, with tax of 265, mpg of 36.2 and 2.0 liter engine would price as:</a:t>
            </a:r>
          </a:p>
          <a:p>
            <a:endParaRPr lang="en-US" dirty="0"/>
          </a:p>
          <a:p>
            <a:r>
              <a:rPr lang="en-US" sz="1400" dirty="0"/>
              <a:t>781 * 17 + 562     -    816          -            24.089 * .063 – 278   - 265 * 3.77    - 36.2 * 6.44  + 2 * 2895      =  £15785</a:t>
            </a:r>
          </a:p>
          <a:p>
            <a:r>
              <a:rPr lang="en-US" sz="1400" dirty="0"/>
              <a:t>Year               GT86        manual Transmission   mileage           petrol        tax             MPG                 engine size</a:t>
            </a:r>
          </a:p>
          <a:p>
            <a:endParaRPr lang="en-US" dirty="0"/>
          </a:p>
          <a:p>
            <a:r>
              <a:rPr lang="en-US" dirty="0"/>
              <a:t>* The actual price was </a:t>
            </a:r>
            <a:r>
              <a:rPr lang="en-US" sz="1800" dirty="0"/>
              <a:t>£</a:t>
            </a:r>
            <a:r>
              <a:rPr lang="en-US" dirty="0"/>
              <a:t>16000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360FD-2929-452A-842B-694250246FDF}"/>
              </a:ext>
            </a:extLst>
          </p:cNvPr>
          <p:cNvSpPr txBox="1"/>
          <p:nvPr/>
        </p:nvSpPr>
        <p:spPr>
          <a:xfrm>
            <a:off x="727458" y="2806541"/>
            <a:ext cx="100030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2016 Rav4 with auto trans 26128 miles, hybrid fuel, tax 20 2.5 liter engine and 57.6 mpg</a:t>
            </a:r>
          </a:p>
          <a:p>
            <a:endParaRPr lang="en-US" dirty="0"/>
          </a:p>
          <a:p>
            <a:r>
              <a:rPr lang="en-US" dirty="0"/>
              <a:t>781 * 17 - 747 +     371     -      26128*.063 +1340- 20 * 3.77  - 57.6 * 6.44 + 2.5* 2895  = </a:t>
            </a:r>
            <a:r>
              <a:rPr lang="en-US" sz="1800" dirty="0"/>
              <a:t>£</a:t>
            </a:r>
            <a:r>
              <a:rPr lang="en-US" dirty="0"/>
              <a:t>19386</a:t>
            </a:r>
          </a:p>
          <a:p>
            <a:r>
              <a:rPr lang="en-US" dirty="0"/>
              <a:t>Year              Rav4  auto trans       mileage          diesel   tax                   MPG            engine size </a:t>
            </a:r>
          </a:p>
          <a:p>
            <a:endParaRPr lang="en-US" dirty="0"/>
          </a:p>
          <a:p>
            <a:r>
              <a:rPr lang="en-US" dirty="0"/>
              <a:t>* The actual price was </a:t>
            </a:r>
            <a:r>
              <a:rPr lang="en-US" sz="1800" dirty="0"/>
              <a:t>£</a:t>
            </a:r>
            <a:r>
              <a:rPr lang="en-US" dirty="0"/>
              <a:t>19990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FDCC1-18B6-4825-B934-E54D21DB4A55}"/>
              </a:ext>
            </a:extLst>
          </p:cNvPr>
          <p:cNvSpPr txBox="1"/>
          <p:nvPr/>
        </p:nvSpPr>
        <p:spPr>
          <a:xfrm>
            <a:off x="1390650" y="5361086"/>
            <a:ext cx="926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note that the year is the number of years since 1999, which is the earliest model in the data</a:t>
            </a:r>
          </a:p>
        </p:txBody>
      </p:sp>
    </p:spTree>
    <p:extLst>
      <p:ext uri="{BB962C8B-B14F-4D97-AF65-F5344CB8AC3E}">
        <p14:creationId xmlns:p14="http://schemas.microsoft.com/office/powerpoint/2010/main" val="161405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3893A3-6AA8-4DB8-A8B8-5AF650470699}"/>
              </a:ext>
            </a:extLst>
          </p:cNvPr>
          <p:cNvSpPr txBox="1"/>
          <p:nvPr/>
        </p:nvSpPr>
        <p:spPr>
          <a:xfrm>
            <a:off x="552450" y="266700"/>
            <a:ext cx="948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trust the model? It’s a critical question. Overpricing leads to poor sales, or no sales at all if over the £1500 threshold. Underpricing leads to lower profits and low inventory. </a:t>
            </a:r>
          </a:p>
          <a:p>
            <a:endParaRPr lang="en-US" dirty="0"/>
          </a:p>
          <a:p>
            <a:r>
              <a:rPr lang="en-US" dirty="0"/>
              <a:t>Yes, We can trust the model. The actual price is for the most part is very close to the predicted price.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E5A42B2-9D56-4F63-B016-F3A4E0A10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61215"/>
            <a:ext cx="5591175" cy="383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84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B97C5C-8C0F-4C5E-ACCB-A9561261EF3E}"/>
              </a:ext>
            </a:extLst>
          </p:cNvPr>
          <p:cNvSpPr txBox="1"/>
          <p:nvPr/>
        </p:nvSpPr>
        <p:spPr>
          <a:xfrm>
            <a:off x="1066800" y="838200"/>
            <a:ext cx="96627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Thought and comment:</a:t>
            </a:r>
          </a:p>
          <a:p>
            <a:endParaRPr lang="en-US" dirty="0"/>
          </a:p>
          <a:p>
            <a:r>
              <a:rPr lang="en-US" dirty="0"/>
              <a:t>One criteria that might lead to better analysis would be a cosmetic condition rating for each vehicle;</a:t>
            </a:r>
          </a:p>
          <a:p>
            <a:r>
              <a:rPr lang="en-US" dirty="0"/>
              <a:t> ‘excellent, good, fair, poor’ for example.</a:t>
            </a:r>
          </a:p>
          <a:p>
            <a:endParaRPr lang="en-US" dirty="0"/>
          </a:p>
          <a:p>
            <a:r>
              <a:rPr lang="en-US" dirty="0"/>
              <a:t>Classic cars such as older Land Cruiser or </a:t>
            </a:r>
            <a:r>
              <a:rPr lang="en-US" dirty="0" err="1"/>
              <a:t>Supras</a:t>
            </a:r>
            <a:r>
              <a:rPr lang="en-US" dirty="0"/>
              <a:t> are not going to price as accurately with this model </a:t>
            </a:r>
          </a:p>
          <a:p>
            <a:r>
              <a:rPr lang="en-US" dirty="0"/>
              <a:t>As the age doesn’t work against them the same way as most other vehicles.  So it’s probably best to use</a:t>
            </a:r>
          </a:p>
          <a:p>
            <a:r>
              <a:rPr lang="en-US" dirty="0"/>
              <a:t>another pricing method: comparable for example.</a:t>
            </a:r>
          </a:p>
        </p:txBody>
      </p:sp>
    </p:spTree>
    <p:extLst>
      <p:ext uri="{BB962C8B-B14F-4D97-AF65-F5344CB8AC3E}">
        <p14:creationId xmlns:p14="http://schemas.microsoft.com/office/powerpoint/2010/main" val="293038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0538B-2C02-4729-9E75-32003EDCDFC6}"/>
              </a:ext>
            </a:extLst>
          </p:cNvPr>
          <p:cNvSpPr txBox="1"/>
          <p:nvPr/>
        </p:nvSpPr>
        <p:spPr>
          <a:xfrm>
            <a:off x="2876550" y="3059668"/>
            <a:ext cx="802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062004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21253D"/>
      </a:dk2>
      <a:lt2>
        <a:srgbClr val="E2E8E6"/>
      </a:lt2>
      <a:accent1>
        <a:srgbClr val="C34D7C"/>
      </a:accent1>
      <a:accent2>
        <a:srgbClr val="B13B9B"/>
      </a:accent2>
      <a:accent3>
        <a:srgbClr val="A84DC3"/>
      </a:accent3>
      <a:accent4>
        <a:srgbClr val="653BB1"/>
      </a:accent4>
      <a:accent5>
        <a:srgbClr val="4D54C3"/>
      </a:accent5>
      <a:accent6>
        <a:srgbClr val="3B74B1"/>
      </a:accent6>
      <a:hlink>
        <a:srgbClr val="31946D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676</Words>
  <Application>Microsoft Office PowerPoint</Application>
  <PresentationFormat>Widescreen</PresentationFormat>
  <Paragraphs>165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GradientRiseVTI</vt:lpstr>
      <vt:lpstr>Pricing the Toyota correctly to balance sales volume and profits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11</cp:revision>
  <dcterms:created xsi:type="dcterms:W3CDTF">2021-09-21T22:25:53Z</dcterms:created>
  <dcterms:modified xsi:type="dcterms:W3CDTF">2021-09-22T08:41:49Z</dcterms:modified>
</cp:coreProperties>
</file>