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79" r:id="rId3"/>
    <p:sldId id="259" r:id="rId4"/>
    <p:sldId id="283" r:id="rId5"/>
    <p:sldId id="282" r:id="rId6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8"/>
      <p:bold r:id="rId9"/>
      <p:italic r:id="rId10"/>
      <p:boldItalic r:id="rId11"/>
    </p:embeddedFont>
    <p:embeddedFont>
      <p:font typeface="Montserrat" pitchFamily="2" charset="77"/>
      <p:regular r:id="rId12"/>
      <p:bold r:id="rId13"/>
      <p:italic r:id="rId14"/>
      <p:boldItalic r:id="rId15"/>
    </p:embeddedFont>
    <p:embeddedFont>
      <p:font typeface="Montserrat Medium" panose="020F0502020204030204" pitchFamily="34" charset="0"/>
      <p:regular r:id="rId16"/>
      <p:bold r:id="rId11"/>
      <p:italic r:id="rId17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EFC55B-ABC1-4D33-94D8-16A4A0954F84}">
  <a:tblStyle styleId="{A6EFC55B-ABC1-4D33-94D8-16A4A0954F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03"/>
  </p:normalViewPr>
  <p:slideViewPr>
    <p:cSldViewPr snapToGrid="0">
      <p:cViewPr varScale="1">
        <p:scale>
          <a:sx n="165" d="100"/>
          <a:sy n="165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e95a381e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e95a381e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88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de95a381e3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de95a381e3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018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cpi/factsheets/household-energy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193589" y="605927"/>
            <a:ext cx="8756821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How Do Nonrenewable Price Movements Affect Consumer Energy Costs?</a:t>
            </a:r>
            <a:endParaRPr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559AA-4447-8E6C-9F0F-A44DD6AD61C9}"/>
              </a:ext>
            </a:extLst>
          </p:cNvPr>
          <p:cNvSpPr txBox="1"/>
          <p:nvPr/>
        </p:nvSpPr>
        <p:spPr>
          <a:xfrm>
            <a:off x="3646906" y="2979674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tserrat" pitchFamily="2" charset="77"/>
              </a:rPr>
              <a:t>Jared </a:t>
            </a:r>
            <a:r>
              <a:rPr lang="en-US" sz="1600" dirty="0" err="1">
                <a:latin typeface="Montserrat" pitchFamily="2" charset="77"/>
              </a:rPr>
              <a:t>Andreatta</a:t>
            </a:r>
            <a:endParaRPr lang="en-US" sz="1600" dirty="0">
              <a:latin typeface="Montserrat" pitchFamily="2" charset="7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375B1-B1EB-7857-8828-7A7169741B12}"/>
              </a:ext>
            </a:extLst>
          </p:cNvPr>
          <p:cNvSpPr txBox="1"/>
          <p:nvPr/>
        </p:nvSpPr>
        <p:spPr>
          <a:xfrm>
            <a:off x="353960" y="885116"/>
            <a:ext cx="84360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Montserrat" pitchFamily="2" charset="77"/>
              </a:rPr>
              <a:t>Special Index for Energy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Composite measure of household energy index and motor fuels index. </a:t>
            </a:r>
            <a:r>
              <a:rPr lang="en-US" kern="100" baseline="30000" dirty="0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[1]</a:t>
            </a:r>
            <a:endParaRPr lang="en-US" kern="100" dirty="0">
              <a:effectLst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1" u="sng" kern="100" dirty="0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Household Energy Index</a:t>
            </a:r>
            <a:r>
              <a:rPr lang="en-US" u="sng" kern="100" dirty="0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kern="100" dirty="0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measures price movements of commodities used for residential energy purposes (i.e. heating/cooling, cooking, electricity, etc.).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b="1" u="sng" kern="100" dirty="0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Motor Fuels Index</a:t>
            </a:r>
            <a:r>
              <a:rPr lang="en-US" u="sng" kern="100" dirty="0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kern="100" dirty="0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measures price movements of commodities used for fossil fuel-based motor vehicles.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Index is U</a:t>
            </a:r>
            <a:r>
              <a:rPr lang="en-US" kern="100" dirty="0"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.S. Specific, not global.</a:t>
            </a:r>
            <a:endParaRPr lang="en-US" kern="100" dirty="0">
              <a:effectLst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Indexes end-use consumer energy costs.</a:t>
            </a:r>
          </a:p>
          <a:p>
            <a:pPr lvl="3"/>
            <a:r>
              <a:rPr lang="en-US" sz="1600" b="1" u="sng" dirty="0">
                <a:latin typeface="Montserrat" pitchFamily="2" charset="77"/>
              </a:rPr>
              <a:t>Motivation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CPI is an important metric to measure economic health and cost of living/doing business.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Serves as a market indicator for the nonrenewable energy sector.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Magnitude of effect estimates can be used for producers (strategic business decisions) and consumers (budget planning).</a:t>
            </a:r>
          </a:p>
          <a:p>
            <a:pPr lvl="8"/>
            <a:endParaRPr lang="en-US" dirty="0">
              <a:latin typeface="Montserrat" pitchFamily="2" charset="77"/>
            </a:endParaRPr>
          </a:p>
          <a:p>
            <a:endParaRPr lang="en-US" b="1" u="sng" dirty="0"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20BCA-62D7-BA37-836A-E4781FE7FB6A}"/>
              </a:ext>
            </a:extLst>
          </p:cNvPr>
          <p:cNvSpPr txBox="1"/>
          <p:nvPr/>
        </p:nvSpPr>
        <p:spPr>
          <a:xfrm>
            <a:off x="2590799" y="4732025"/>
            <a:ext cx="396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Bureau of Labor Statistics Consumer Price Index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and Methodology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69217-55DD-5C2C-509A-8E70BA3F80A0}"/>
              </a:ext>
            </a:extLst>
          </p:cNvPr>
          <p:cNvSpPr txBox="1"/>
          <p:nvPr/>
        </p:nvSpPr>
        <p:spPr>
          <a:xfrm>
            <a:off x="0" y="1039156"/>
            <a:ext cx="39959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 dirty="0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FRED, Yahoo Finance, EIA, US BLS CPI, US BLS PPI.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 dirty="0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Target and Regressors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kern="100" dirty="0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Nominal monthly price index (Index 2024 = 100)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 dirty="0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Econ Controls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kern="100" dirty="0" err="1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effr_change</a:t>
            </a:r>
            <a:r>
              <a:rPr lang="en-US" sz="1200" kern="100" dirty="0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200" kern="100" dirty="0" err="1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cpi_change</a:t>
            </a:r>
            <a:endParaRPr lang="en-US" sz="1200" kern="100" dirty="0">
              <a:effectLst/>
              <a:latin typeface="Montserrat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200" kern="100" dirty="0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Nominal monthly change (% change)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kern="100" dirty="0" err="1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dxy</a:t>
            </a:r>
            <a:r>
              <a:rPr lang="en-US" sz="1200" kern="100" dirty="0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(US dollar index)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200" kern="100" dirty="0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Nominal monthly index (Index 2024 =100)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kern="100" dirty="0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Energy Control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200" kern="100" dirty="0" err="1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ren_cons_res</a:t>
            </a:r>
            <a:r>
              <a:rPr lang="en-US" sz="1200" kern="100" dirty="0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 (residential renewable consumption)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1200" kern="100" dirty="0">
                <a:effectLst/>
                <a:latin typeface="Montserrat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Monthly US renewable consumption (trillions BTUs)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A9435316-D985-F28A-E88E-AE3AF8201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19260"/>
              </p:ext>
            </p:extLst>
          </p:nvPr>
        </p:nvGraphicFramePr>
        <p:xfrm>
          <a:off x="3995980" y="1357043"/>
          <a:ext cx="5148020" cy="2595880"/>
        </p:xfrm>
        <a:graphic>
          <a:graphicData uri="http://schemas.openxmlformats.org/drawingml/2006/table">
            <a:tbl>
              <a:tblPr firstRow="1" bandRow="1">
                <a:tableStyleId>{A6EFC55B-ABC1-4D33-94D8-16A4A0954F84}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036907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24417722"/>
                    </a:ext>
                  </a:extLst>
                </a:gridCol>
                <a:gridCol w="1299274">
                  <a:extLst>
                    <a:ext uri="{9D8B030D-6E8A-4147-A177-3AD203B41FA5}">
                      <a16:colId xmlns:a16="http://schemas.microsoft.com/office/drawing/2014/main" val="2989527369"/>
                    </a:ext>
                  </a:extLst>
                </a:gridCol>
                <a:gridCol w="1410346">
                  <a:extLst>
                    <a:ext uri="{9D8B030D-6E8A-4147-A177-3AD203B41FA5}">
                      <a16:colId xmlns:a16="http://schemas.microsoft.com/office/drawing/2014/main" val="526768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itchFamily="2" charset="77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itchFamily="2" charset="77"/>
                        </a:rPr>
                        <a:t>Regressors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itchFamily="2" charset="77"/>
                        </a:rPr>
                        <a:t>Econ Controls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itchFamily="2" charset="77"/>
                        </a:rPr>
                        <a:t>Energy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25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ontserrat" pitchFamily="2" charset="77"/>
                        </a:rPr>
                        <a:t>energy_index</a:t>
                      </a:r>
                      <a:endParaRPr lang="en-US" sz="120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ontserrat" pitchFamily="2" charset="77"/>
                        </a:rPr>
                        <a:t>ppi_coal</a:t>
                      </a:r>
                      <a:endParaRPr lang="en-US" sz="120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ontserrat" pitchFamily="2" charset="77"/>
                        </a:rPr>
                        <a:t>effr_change</a:t>
                      </a:r>
                      <a:endParaRPr lang="en-US" sz="120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ontserrat" pitchFamily="2" charset="77"/>
                        </a:rPr>
                        <a:t>ren_cons_res</a:t>
                      </a:r>
                      <a:endParaRPr lang="en-US" sz="1200" dirty="0"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ontserrat" pitchFamily="2" charset="77"/>
                        </a:rPr>
                        <a:t>ppi_crude</a:t>
                      </a:r>
                      <a:endParaRPr lang="en-US" sz="120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ontserrat" pitchFamily="2" charset="77"/>
                        </a:rPr>
                        <a:t>cpi_change</a:t>
                      </a:r>
                      <a:endParaRPr lang="en-US" sz="120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66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ontserrat" pitchFamily="2" charset="77"/>
                        </a:rPr>
                        <a:t>ppi_nat_gas</a:t>
                      </a:r>
                      <a:endParaRPr lang="en-US" sz="120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ontserrat" pitchFamily="2" charset="77"/>
                        </a:rPr>
                        <a:t>dxy</a:t>
                      </a:r>
                      <a:endParaRPr lang="en-US" sz="120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86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ontserrat" pitchFamily="2" charset="77"/>
                        </a:rPr>
                        <a:t>ppi_gasoline</a:t>
                      </a:r>
                      <a:endParaRPr lang="en-US" sz="120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1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ontserrat" pitchFamily="2" charset="77"/>
                        </a:rPr>
                        <a:t>ppi_diesel</a:t>
                      </a:r>
                      <a:endParaRPr lang="en-US" sz="120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4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Montserrat" pitchFamily="2" charset="77"/>
                        </a:rPr>
                        <a:t>ppi_heat_oil</a:t>
                      </a:r>
                      <a:endParaRPr lang="en-US" sz="120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0603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energy and energy&#10;&#10;Description automatically generated with medium confidence">
            <a:extLst>
              <a:ext uri="{FF2B5EF4-FFF2-40B4-BE49-F238E27FC236}">
                <a16:creationId xmlns:a16="http://schemas.microsoft.com/office/drawing/2014/main" id="{FAE8DF28-03D6-51AB-A4DF-00F424AE1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" y="0"/>
            <a:ext cx="9142279" cy="51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0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193589" y="605927"/>
            <a:ext cx="8756821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How Do Commodity Price Movements Affect Consumer Energy Costs?</a:t>
            </a:r>
            <a:endParaRPr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559AA-4447-8E6C-9F0F-A44DD6AD61C9}"/>
              </a:ext>
            </a:extLst>
          </p:cNvPr>
          <p:cNvSpPr txBox="1"/>
          <p:nvPr/>
        </p:nvSpPr>
        <p:spPr>
          <a:xfrm>
            <a:off x="3646906" y="2979674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tserrat" pitchFamily="2" charset="77"/>
              </a:rPr>
              <a:t>Jared </a:t>
            </a:r>
            <a:r>
              <a:rPr lang="en-US" sz="1600" dirty="0" err="1">
                <a:latin typeface="Montserrat" pitchFamily="2" charset="77"/>
              </a:rPr>
              <a:t>Andreatta</a:t>
            </a:r>
            <a:endParaRPr lang="en-US" sz="16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6869695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Infographics by Slidesgo">
  <a:themeElements>
    <a:clrScheme name="Simple Light">
      <a:dk1>
        <a:srgbClr val="000000"/>
      </a:dk1>
      <a:lt1>
        <a:srgbClr val="FFFFFF"/>
      </a:lt1>
      <a:dk2>
        <a:srgbClr val="EE881A"/>
      </a:dk2>
      <a:lt2>
        <a:srgbClr val="F4B319"/>
      </a:lt2>
      <a:accent1>
        <a:srgbClr val="FEE7A4"/>
      </a:accent1>
      <a:accent2>
        <a:srgbClr val="FFF3ED"/>
      </a:accent2>
      <a:accent3>
        <a:srgbClr val="9BA4AD"/>
      </a:accent3>
      <a:accent4>
        <a:srgbClr val="4D6477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BGN590 Project Proposal  " id="{888F91CA-1CFD-504B-A357-FBAE425DA439}" vid="{BC86620D-2E41-784A-B6F5-020FF16B394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Infographics by Slidesgo</Template>
  <TotalTime>86</TotalTime>
  <Words>288</Words>
  <Application>Microsoft Macintosh PowerPoint</Application>
  <PresentationFormat>On-screen Show (16:9)</PresentationFormat>
  <Paragraphs>43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Courier New</vt:lpstr>
      <vt:lpstr>Montserrat</vt:lpstr>
      <vt:lpstr>Montserrat Medium</vt:lpstr>
      <vt:lpstr>Fira Sans Extra Condensed</vt:lpstr>
      <vt:lpstr>Arial</vt:lpstr>
      <vt:lpstr>Times New Roman</vt:lpstr>
      <vt:lpstr>Business Infographics by Slidesgo</vt:lpstr>
      <vt:lpstr>How Do Nonrenewable Price Movements Affect Consumer Energy Costs?</vt:lpstr>
      <vt:lpstr>Introduction</vt:lpstr>
      <vt:lpstr>Data and Methodology</vt:lpstr>
      <vt:lpstr>PowerPoint Presentation</vt:lpstr>
      <vt:lpstr>How Do Commodity Price Movements Affect Consumer Energy Costs?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Nonrenewable Price Movements Affect Consumer Energy Costs?</dc:title>
  <dc:creator>Jared Andreatta (Student)</dc:creator>
  <cp:lastModifiedBy>Jared Andreatta (Student)</cp:lastModifiedBy>
  <cp:revision>1</cp:revision>
  <dcterms:created xsi:type="dcterms:W3CDTF">2024-04-18T17:07:54Z</dcterms:created>
  <dcterms:modified xsi:type="dcterms:W3CDTF">2024-04-18T18:34:20Z</dcterms:modified>
</cp:coreProperties>
</file>