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FD8-04B9-254B-866B-C360AFE65CFD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9C47-AF2C-544B-A82A-78D49C1C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9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59C47-AF2C-544B-A82A-78D49C1CA7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F957DC8-EB3F-C247-BDC1-9B76504F694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9F48ED8-B325-E04F-AFF8-F3F2FFB99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5FFA-28B4-8366-EE5C-111A2B15E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Blastpoint</a:t>
            </a:r>
            <a:r>
              <a:rPr lang="en-US" b="1" dirty="0"/>
              <a:t> Loan Approval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F2DE-B267-925E-9A76-A66E53A10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Andrews</a:t>
            </a:r>
          </a:p>
        </p:txBody>
      </p:sp>
    </p:spTree>
    <p:extLst>
      <p:ext uri="{BB962C8B-B14F-4D97-AF65-F5344CB8AC3E}">
        <p14:creationId xmlns:p14="http://schemas.microsoft.com/office/powerpoint/2010/main" val="15522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274-E21E-2B5B-07D1-0F0F199E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Training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375C-481C-4549-0ED7-5BB7A934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38526"/>
            <a:ext cx="7729728" cy="3701502"/>
          </a:xfrm>
        </p:spPr>
        <p:txBody>
          <a:bodyPr>
            <a:normAutofit/>
          </a:bodyPr>
          <a:lstStyle/>
          <a:p>
            <a:r>
              <a:rPr lang="en-US" sz="2000" b="1" i="1" dirty="0"/>
              <a:t>Time-based train-test splits</a:t>
            </a:r>
          </a:p>
          <a:p>
            <a:pPr lvl="1"/>
            <a:r>
              <a:rPr lang="en-US" sz="1800" dirty="0"/>
              <a:t>Split samples sequentially based on application submit date</a:t>
            </a:r>
          </a:p>
          <a:p>
            <a:pPr lvl="1"/>
            <a:r>
              <a:rPr lang="en-US" sz="1800" i="1" dirty="0"/>
              <a:t>Train</a:t>
            </a:r>
            <a:r>
              <a:rPr lang="en-US" sz="1800" dirty="0"/>
              <a:t>: 80% of data, </a:t>
            </a:r>
            <a:r>
              <a:rPr lang="en-US" sz="1800" i="1" dirty="0"/>
              <a:t>Test</a:t>
            </a:r>
            <a:r>
              <a:rPr lang="en-US" sz="1800" dirty="0"/>
              <a:t>: 20% of data</a:t>
            </a:r>
          </a:p>
          <a:p>
            <a:r>
              <a:rPr lang="en-US" sz="2000" b="1" i="1" dirty="0"/>
              <a:t>Training sample weights</a:t>
            </a:r>
          </a:p>
          <a:p>
            <a:pPr lvl="1"/>
            <a:r>
              <a:rPr lang="en-US" sz="1800" dirty="0"/>
              <a:t>Weigh more recent samples higher </a:t>
            </a:r>
          </a:p>
          <a:p>
            <a:r>
              <a:rPr lang="en-US" sz="2000" b="1" dirty="0"/>
              <a:t>Preprocessing</a:t>
            </a:r>
          </a:p>
          <a:p>
            <a:pPr lvl="1"/>
            <a:r>
              <a:rPr lang="en-US" sz="1800" dirty="0"/>
              <a:t>One-hot-encoding of categorical features</a:t>
            </a:r>
          </a:p>
          <a:p>
            <a:pPr lvl="1"/>
            <a:r>
              <a:rPr lang="en-US" sz="1800" dirty="0"/>
              <a:t>Min/Max scaling of numeric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3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C192-01EE-EB7F-53AB-1D687203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/>
          <a:lstStyle/>
          <a:p>
            <a:pPr algn="ctr"/>
            <a:r>
              <a:rPr lang="en-US" b="1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8B19-FC90-4874-0B90-40CAC9A2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03633"/>
            <a:ext cx="7729728" cy="456361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i="1" dirty="0"/>
              <a:t>Perform Feature Selection</a:t>
            </a:r>
          </a:p>
          <a:p>
            <a:pPr lvl="1"/>
            <a:r>
              <a:rPr lang="en-US" sz="1400" dirty="0"/>
              <a:t>For ensemble models, feature selection wasn’t performed</a:t>
            </a:r>
          </a:p>
          <a:p>
            <a:pPr lvl="1"/>
            <a:r>
              <a:rPr lang="en-US" sz="1400" dirty="0"/>
              <a:t>For non-ensemble models, used the SFS (Sequential Forward Selection) feature selection wrapper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i="1" dirty="0"/>
              <a:t>Perform Hyper-parameter Tuning</a:t>
            </a:r>
          </a:p>
          <a:p>
            <a:pPr lvl="1"/>
            <a:r>
              <a:rPr lang="en-US" sz="1400" dirty="0"/>
              <a:t>Utilize </a:t>
            </a:r>
            <a:r>
              <a:rPr lang="en-US" sz="1400" dirty="0" err="1"/>
              <a:t>Optuna</a:t>
            </a:r>
            <a:r>
              <a:rPr lang="en-US" sz="1400" dirty="0"/>
              <a:t> (automatic hyperparameter optimization software framework)</a:t>
            </a:r>
          </a:p>
          <a:p>
            <a:pPr lvl="1"/>
            <a:r>
              <a:rPr lang="en-US" sz="1400" dirty="0"/>
              <a:t>Used training set to produce time-based 5-fold cross-validation sets</a:t>
            </a:r>
          </a:p>
          <a:p>
            <a:pPr lvl="2"/>
            <a:r>
              <a:rPr lang="en-US" sz="1400" dirty="0"/>
              <a:t>HP configuration with the highest average </a:t>
            </a:r>
            <a:r>
              <a:rPr lang="en-US" sz="1400" i="1" dirty="0"/>
              <a:t>F1-score</a:t>
            </a:r>
            <a:r>
              <a:rPr lang="en-US" sz="1400" dirty="0"/>
              <a:t> across all folds was selected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i="1" dirty="0"/>
              <a:t>Final Model Training</a:t>
            </a:r>
          </a:p>
          <a:p>
            <a:pPr lvl="1"/>
            <a:r>
              <a:rPr lang="en-US" sz="1400" dirty="0"/>
              <a:t>Train model using train set with the best feature set and best hyperparameters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i="1" dirty="0"/>
              <a:t>Final Model Evaluation</a:t>
            </a:r>
          </a:p>
          <a:p>
            <a:pPr lvl="1"/>
            <a:r>
              <a:rPr lang="en-US" sz="1400" dirty="0"/>
              <a:t>Perform model evaluation on test set</a:t>
            </a:r>
          </a:p>
          <a:p>
            <a:pPr lvl="1"/>
            <a:r>
              <a:rPr lang="en-US" sz="1400" dirty="0"/>
              <a:t>Metrics: Accuracy, F1-Score, AUC Score, Recall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i="1" dirty="0"/>
              <a:t>Model </a:t>
            </a:r>
            <a:r>
              <a:rPr lang="en-US" sz="1600" b="1" i="1" dirty="0" err="1"/>
              <a:t>Explainability</a:t>
            </a:r>
            <a:endParaRPr lang="en-US" sz="1600" b="1" i="1" dirty="0"/>
          </a:p>
          <a:p>
            <a:pPr lvl="1"/>
            <a:r>
              <a:rPr lang="en-US" sz="1400" dirty="0"/>
              <a:t>Utilize native feature importance scores and SHAP values to gain insight into impact of features on the 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290829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6A86-3BCF-AB44-A6F5-E55AC919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E09F-7F9A-FDD4-08D1-94145418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005"/>
            <a:ext cx="7729728" cy="3101983"/>
          </a:xfrm>
        </p:spPr>
        <p:txBody>
          <a:bodyPr/>
          <a:lstStyle/>
          <a:p>
            <a:r>
              <a:rPr lang="en-US" b="1" i="1" dirty="0"/>
              <a:t>Train/Tested models listed below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r>
              <a:rPr lang="en-US" b="1" i="1" dirty="0"/>
              <a:t>Test Results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23B0049-BE1C-742B-A122-BAC29989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7" y="3922543"/>
            <a:ext cx="5632153" cy="1463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A236D1D-1109-46B6-DAA0-D7EF287B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53" y="2772603"/>
            <a:ext cx="54864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139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2814-10F9-6257-244E-6C9FD5C4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79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Final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9E2B-4A72-A14B-E39E-19B488C4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39"/>
            <a:ext cx="10515600" cy="4351338"/>
          </a:xfrm>
        </p:spPr>
        <p:txBody>
          <a:bodyPr/>
          <a:lstStyle/>
          <a:p>
            <a:r>
              <a:rPr lang="en-US" dirty="0"/>
              <a:t>Given highest accuracy, F1-score, recall and AUC-score, the </a:t>
            </a:r>
            <a:r>
              <a:rPr lang="en-US" b="1" i="1" dirty="0" err="1"/>
              <a:t>XGBoost</a:t>
            </a:r>
            <a:r>
              <a:rPr lang="en-US" dirty="0"/>
              <a:t> model would be chosen for production</a:t>
            </a:r>
          </a:p>
          <a:p>
            <a:r>
              <a:rPr lang="en-US" b="1" i="1" dirty="0"/>
              <a:t>Best</a:t>
            </a:r>
            <a:r>
              <a:rPr lang="en-US" dirty="0"/>
              <a:t> </a:t>
            </a:r>
            <a:r>
              <a:rPr lang="en-US" b="1" i="1" dirty="0"/>
              <a:t>HP configuration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{booster: dart, lambda: 1.3195240310678462e-08, alpha: 2.2781983645806513e-06, </a:t>
            </a:r>
            <a:r>
              <a:rPr lang="en-US" sz="1800" dirty="0" err="1"/>
              <a:t>n_estimators</a:t>
            </a:r>
            <a:r>
              <a:rPr lang="en-US" sz="1800" dirty="0"/>
              <a:t>: 400, </a:t>
            </a:r>
            <a:r>
              <a:rPr lang="en-US" sz="1800" b="1" dirty="0" err="1"/>
              <a:t>max_depth</a:t>
            </a:r>
            <a:r>
              <a:rPr lang="en-US" sz="1800" b="1" dirty="0"/>
              <a:t>: 1</a:t>
            </a:r>
            <a:r>
              <a:rPr lang="en-US" sz="1800" dirty="0"/>
              <a:t>, eta: 0.13090701285954356, gamma: 0.8560804526399561, </a:t>
            </a:r>
            <a:r>
              <a:rPr lang="en-US" sz="1800" dirty="0" err="1"/>
              <a:t>grow_policy</a:t>
            </a:r>
            <a:r>
              <a:rPr lang="en-US" sz="1800" dirty="0"/>
              <a:t>: </a:t>
            </a:r>
            <a:r>
              <a:rPr lang="en-US" sz="1800" dirty="0" err="1"/>
              <a:t>depthwise</a:t>
            </a:r>
            <a:r>
              <a:rPr lang="en-US" sz="1800" dirty="0"/>
              <a:t>, </a:t>
            </a:r>
            <a:r>
              <a:rPr lang="en-US" sz="1800" dirty="0" err="1"/>
              <a:t>sample_type</a:t>
            </a:r>
            <a:r>
              <a:rPr lang="en-US" sz="1800" dirty="0"/>
              <a:t>: uniform, </a:t>
            </a:r>
            <a:r>
              <a:rPr lang="en-US" sz="1800" dirty="0" err="1"/>
              <a:t>normalize_type</a:t>
            </a:r>
            <a:r>
              <a:rPr lang="en-US" sz="1800" dirty="0"/>
              <a:t>: forest, </a:t>
            </a:r>
            <a:r>
              <a:rPr lang="en-US" sz="1800" dirty="0" err="1"/>
              <a:t>rate_drop</a:t>
            </a:r>
            <a:r>
              <a:rPr lang="en-US" sz="1800" dirty="0"/>
              <a:t>: 8.428644473771179e-05, </a:t>
            </a:r>
            <a:r>
              <a:rPr lang="en-US" sz="1800" dirty="0" err="1"/>
              <a:t>skip_drop</a:t>
            </a:r>
            <a:r>
              <a:rPr lang="en-US" sz="1800" dirty="0"/>
              <a:t>: 1.1292626245131823e-05}</a:t>
            </a:r>
          </a:p>
          <a:p>
            <a:r>
              <a:rPr lang="en-US" b="1" i="1" dirty="0"/>
              <a:t>Train/Testing Results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FB367D3-F10E-304B-D758-417BCF4E3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48" y="4798460"/>
            <a:ext cx="37719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F36242A-3AEA-D918-BE30-6DBCDB308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294" y="4308149"/>
            <a:ext cx="3749040" cy="249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81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2793-3A4D-CC2C-F2C6-3B35E0D2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Explainability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- Feature Importance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DA985F-562F-87A9-C8BB-3B7C7C0EA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002"/>
            <a:ext cx="10515600" cy="5192998"/>
          </a:xfrm>
        </p:spPr>
        <p:txBody>
          <a:bodyPr>
            <a:normAutofit/>
          </a:bodyPr>
          <a:lstStyle/>
          <a:p>
            <a:pPr lvl="1"/>
            <a:r>
              <a:rPr lang="en-US" sz="2100" dirty="0"/>
              <a:t>Calculated via </a:t>
            </a:r>
            <a:r>
              <a:rPr lang="en-US" sz="2100" dirty="0" err="1"/>
              <a:t>XGBoost’s</a:t>
            </a:r>
            <a:r>
              <a:rPr lang="en-US" sz="2100" dirty="0"/>
              <a:t> native feature importance score method</a:t>
            </a:r>
          </a:p>
          <a:p>
            <a:pPr lvl="1"/>
            <a:r>
              <a:rPr lang="en-US" sz="2100" dirty="0"/>
              <a:t>Utilizes “gain” which is “the improvement in accuracy brought by a feature to the branches it is on during training”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pPr lvl="1"/>
            <a:r>
              <a:rPr lang="en-US" sz="2100" b="1" i="1" dirty="0"/>
              <a:t>Observations</a:t>
            </a:r>
            <a:r>
              <a:rPr lang="en-US" sz="2100" dirty="0"/>
              <a:t>:</a:t>
            </a:r>
          </a:p>
          <a:p>
            <a:pPr lvl="2"/>
            <a:r>
              <a:rPr lang="en-US" sz="1700" dirty="0"/>
              <a:t>Important Features: credit scores, payment frequencies, loanee age, (some) bank routing numbers, numeric payment info</a:t>
            </a:r>
          </a:p>
          <a:p>
            <a:pPr lvl="2"/>
            <a:r>
              <a:rPr lang="en-US" sz="1700" dirty="0"/>
              <a:t>Unimportant Features: address zip codes, residence durations, email durations, (some) bank routing numbers, renting related features</a:t>
            </a:r>
          </a:p>
          <a:p>
            <a:endParaRPr lang="en-US" dirty="0"/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2416E2C-1667-B99B-43FD-2B00F4EA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845914"/>
            <a:ext cx="4318000" cy="196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14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7A49-9486-EEEA-E562-99E8F5F9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6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Explainability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- SHAP Values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68E0-E0A7-AC12-B846-5FFE6BE9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116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SHAP values encode the impact specific inputs features have on the resulting output</a:t>
            </a:r>
          </a:p>
          <a:p>
            <a:pPr lvl="1"/>
            <a:r>
              <a:rPr lang="en-US" sz="1800" dirty="0"/>
              <a:t>Based on testing data</a:t>
            </a:r>
          </a:p>
          <a:p>
            <a:r>
              <a:rPr lang="en-US" sz="2000" b="1" i="1" dirty="0"/>
              <a:t>Some observations</a:t>
            </a:r>
          </a:p>
          <a:p>
            <a:pPr lvl="1"/>
            <a:r>
              <a:rPr lang="en-US" sz="1800" dirty="0"/>
              <a:t>Higher credit scores led to higher output probabilities</a:t>
            </a:r>
          </a:p>
          <a:p>
            <a:pPr lvl="1"/>
            <a:r>
              <a:rPr lang="en-US" sz="1800" dirty="0"/>
              <a:t>Paying semi-monthly led to higher output probabilities</a:t>
            </a:r>
          </a:p>
          <a:p>
            <a:pPr lvl="1"/>
            <a:r>
              <a:rPr lang="en-US" sz="1800" dirty="0"/>
              <a:t>Higher requested amounts led to lower output probabilities</a:t>
            </a:r>
          </a:p>
          <a:p>
            <a:pPr lvl="1"/>
            <a:r>
              <a:rPr lang="en-US" sz="1800" dirty="0"/>
              <a:t>Older age led to higher output probabilities</a:t>
            </a:r>
          </a:p>
          <a:p>
            <a:pPr lvl="1"/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CE6A8D7-693E-0D45-F02C-1E49263C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2" y="1718650"/>
            <a:ext cx="4235118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51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5D4-FF75-45E3-E578-0E5CA761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6791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Limitations/Shortcomings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1EA1-5532-0109-F09A-C6B9BD131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85361"/>
            <a:ext cx="7729728" cy="43646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i="0" dirty="0">
                <a:effectLst/>
                <a:latin typeface="-apple-system"/>
              </a:rPr>
              <a:t>Small sample size</a:t>
            </a:r>
            <a:endParaRPr lang="en-US" dirty="0"/>
          </a:p>
          <a:p>
            <a:pPr lvl="1"/>
            <a:r>
              <a:rPr lang="en-US" dirty="0"/>
              <a:t>No data dictionary provided</a:t>
            </a:r>
          </a:p>
          <a:p>
            <a:pPr lvl="1"/>
            <a:r>
              <a:rPr lang="en-US" dirty="0"/>
              <a:t>No macro-economic factors</a:t>
            </a:r>
          </a:p>
          <a:p>
            <a:r>
              <a:rPr lang="en-US" dirty="0"/>
              <a:t>Target feature proxy</a:t>
            </a:r>
          </a:p>
          <a:p>
            <a:pPr lvl="1"/>
            <a:r>
              <a:rPr lang="en-US" dirty="0"/>
              <a:t>Our training data’s target is whether an approved loan was good or bad</a:t>
            </a:r>
          </a:p>
          <a:p>
            <a:pPr lvl="1"/>
            <a:r>
              <a:rPr lang="en-US" dirty="0"/>
              <a:t>This serves as a proxy for our desired target, which is if a loan should be approved or not</a:t>
            </a:r>
          </a:p>
          <a:p>
            <a:r>
              <a:rPr lang="en-US" dirty="0"/>
              <a:t>Sample population</a:t>
            </a:r>
          </a:p>
          <a:p>
            <a:pPr lvl="1"/>
            <a:r>
              <a:rPr lang="en-US" dirty="0"/>
              <a:t>Only contained approved loans; an actual in-production model will encounter loans that will be denied</a:t>
            </a:r>
          </a:p>
          <a:p>
            <a:r>
              <a:rPr lang="en-US" dirty="0"/>
              <a:t>Personal knowledge</a:t>
            </a:r>
          </a:p>
          <a:p>
            <a:pPr lvl="1"/>
            <a:r>
              <a:rPr lang="en-US" dirty="0"/>
              <a:t>Minimal knowledge of the lending space</a:t>
            </a:r>
          </a:p>
          <a:p>
            <a:pPr lvl="1"/>
            <a:r>
              <a:rPr lang="en-US" dirty="0"/>
              <a:t>Minimal research into prior loan approval ML models</a:t>
            </a:r>
          </a:p>
        </p:txBody>
      </p:sp>
    </p:spTree>
    <p:extLst>
      <p:ext uri="{BB962C8B-B14F-4D97-AF65-F5344CB8AC3E}">
        <p14:creationId xmlns:p14="http://schemas.microsoft.com/office/powerpoint/2010/main" val="384466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7669-9FB0-18D6-9F0B-DA26CF6C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334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5F7A-261E-4B5B-F727-87963E62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88191"/>
            <a:ext cx="7729728" cy="4346196"/>
          </a:xfrm>
        </p:spPr>
        <p:txBody>
          <a:bodyPr>
            <a:normAutofit lnSpcReduction="10000"/>
          </a:bodyPr>
          <a:lstStyle/>
          <a:p>
            <a:r>
              <a:rPr lang="en-US" sz="1600" b="1" i="1" dirty="0"/>
              <a:t>Goal</a:t>
            </a:r>
            <a:r>
              <a:rPr lang="en-US" sz="1600" dirty="0"/>
              <a:t>: Develop an ML model to automate the loan approval process for new applicants </a:t>
            </a:r>
          </a:p>
          <a:p>
            <a:r>
              <a:rPr lang="en-US" sz="1600" b="1" i="1" dirty="0"/>
              <a:t>Provided Data</a:t>
            </a:r>
            <a:endParaRPr lang="en-US" sz="1600" dirty="0"/>
          </a:p>
          <a:p>
            <a:pPr lvl="1"/>
            <a:r>
              <a:rPr lang="en-US" sz="1400" dirty="0"/>
              <a:t>Application data for every loan approved between 10/6/2010 and 4/17/2011</a:t>
            </a:r>
          </a:p>
          <a:p>
            <a:pPr lvl="1"/>
            <a:r>
              <a:rPr lang="en-US" sz="1400" dirty="0"/>
              <a:t>Binary indicator signifying loan performance (i.e., ‘Good’ or ‘Bad’)</a:t>
            </a:r>
          </a:p>
          <a:p>
            <a:r>
              <a:rPr lang="en-US" sz="1600" b="1" i="1" dirty="0"/>
              <a:t>High-level Modeling Approach</a:t>
            </a:r>
            <a:endParaRPr lang="en-US" sz="1600" dirty="0"/>
          </a:p>
          <a:p>
            <a:pPr lvl="1"/>
            <a:r>
              <a:rPr lang="en-US" sz="1400" dirty="0"/>
              <a:t>Binary classification task</a:t>
            </a:r>
          </a:p>
          <a:p>
            <a:pPr lvl="1"/>
            <a:r>
              <a:rPr lang="en-US" sz="1400" dirty="0"/>
              <a:t>Training:</a:t>
            </a:r>
          </a:p>
          <a:p>
            <a:pPr lvl="2"/>
            <a:r>
              <a:rPr lang="en-US" sz="1400" dirty="0"/>
              <a:t>Input features: Provided application data </a:t>
            </a:r>
          </a:p>
          <a:p>
            <a:pPr lvl="2"/>
            <a:r>
              <a:rPr lang="en-US" sz="1400" dirty="0"/>
              <a:t>Target feature: Loan performance indicator </a:t>
            </a:r>
          </a:p>
          <a:p>
            <a:pPr lvl="3"/>
            <a:r>
              <a:rPr lang="en-US" sz="1400" dirty="0"/>
              <a:t>Note: Loan performance will serve as a proxy for an approval feature (further discussed in limitations slide)</a:t>
            </a:r>
          </a:p>
          <a:p>
            <a:pPr lvl="1"/>
            <a:r>
              <a:rPr lang="en-US" sz="1400" dirty="0"/>
              <a:t>Online Prediction:</a:t>
            </a:r>
          </a:p>
          <a:p>
            <a:pPr lvl="2"/>
            <a:r>
              <a:rPr lang="en-US" sz="1400" dirty="0"/>
              <a:t>Output: Binary output indicating if a specific loan should or shouldn’t be approved</a:t>
            </a:r>
          </a:p>
        </p:txBody>
      </p:sp>
    </p:spTree>
    <p:extLst>
      <p:ext uri="{BB962C8B-B14F-4D97-AF65-F5344CB8AC3E}">
        <p14:creationId xmlns:p14="http://schemas.microsoft.com/office/powerpoint/2010/main" val="282568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6901-0CED-1F90-ED25-4840CCDF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9723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AAE2-DCF7-D14D-3B39-69B82FC1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37858"/>
            <a:ext cx="7729728" cy="4412608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Assumption</a:t>
            </a:r>
            <a:r>
              <a:rPr lang="en-US" dirty="0"/>
              <a:t>: absolute accuracy is not the primary performance metric</a:t>
            </a:r>
          </a:p>
          <a:p>
            <a:pPr lvl="1"/>
            <a:r>
              <a:rPr lang="en-US" dirty="0"/>
              <a:t>Given imbalanced training data, accuracy can be potentially maximized by always predicting the majority label (given scale of imbalance)</a:t>
            </a:r>
          </a:p>
          <a:p>
            <a:pPr lvl="1"/>
            <a:r>
              <a:rPr lang="en-US" dirty="0"/>
              <a:t>Consider F1-score/AUC-score evaluation metrics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i="1" dirty="0"/>
              <a:t>Assumption</a:t>
            </a:r>
            <a:r>
              <a:rPr lang="en-US" dirty="0"/>
              <a:t>: Better to miss approving a good loan than approving a bad loan</a:t>
            </a:r>
          </a:p>
          <a:p>
            <a:pPr lvl="1"/>
            <a:r>
              <a:rPr lang="en-US" dirty="0"/>
              <a:t>Minimize false positives </a:t>
            </a:r>
          </a:p>
          <a:p>
            <a:pPr lvl="1"/>
            <a:r>
              <a:rPr lang="en-US" dirty="0"/>
              <a:t>Consider recall evaluation metric</a:t>
            </a:r>
          </a:p>
          <a:p>
            <a:pPr lvl="2"/>
            <a:r>
              <a:rPr lang="en-US" dirty="0"/>
              <a:t>The proportion of all bad loans correctly identified</a:t>
            </a:r>
          </a:p>
          <a:p>
            <a:pPr lvl="1"/>
            <a:r>
              <a:rPr lang="en-US" dirty="0"/>
              <a:t>Action: Lower threshold which converts projected probability into class label</a:t>
            </a:r>
          </a:p>
          <a:p>
            <a:pPr lvl="2"/>
            <a:r>
              <a:rPr lang="en-US" dirty="0"/>
              <a:t>Can be individually catered based on level or risk a bank is willing to take on</a:t>
            </a:r>
          </a:p>
          <a:p>
            <a:pPr lvl="2"/>
            <a:endParaRPr lang="en-US" dirty="0"/>
          </a:p>
          <a:p>
            <a:r>
              <a:rPr lang="en-US" b="1" i="1" dirty="0"/>
              <a:t>Evaluation Metrics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Accuracy, F1-score,  AUC-score, recall</a:t>
            </a:r>
          </a:p>
        </p:txBody>
      </p:sp>
    </p:spTree>
    <p:extLst>
      <p:ext uri="{BB962C8B-B14F-4D97-AF65-F5344CB8AC3E}">
        <p14:creationId xmlns:p14="http://schemas.microsoft.com/office/powerpoint/2010/main" val="354718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B360-9125-6F68-0511-4D94BE6E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E3FE-9AE6-CAF7-36DD-3586859F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5922"/>
            <a:ext cx="7729728" cy="4903659"/>
          </a:xfrm>
        </p:spPr>
        <p:txBody>
          <a:bodyPr>
            <a:noAutofit/>
          </a:bodyPr>
          <a:lstStyle/>
          <a:p>
            <a:r>
              <a:rPr lang="en-US" sz="1400" b="1" i="1" dirty="0"/>
              <a:t>Volume</a:t>
            </a:r>
          </a:p>
          <a:p>
            <a:pPr lvl="1"/>
            <a:r>
              <a:rPr lang="en-US" sz="1200" dirty="0"/>
              <a:t>650 samples, 33 features</a:t>
            </a:r>
            <a:endParaRPr lang="en-US" sz="1400" dirty="0"/>
          </a:p>
          <a:p>
            <a:r>
              <a:rPr lang="en-US" sz="1400" b="1" i="1" dirty="0"/>
              <a:t>Features</a:t>
            </a:r>
          </a:p>
          <a:p>
            <a:pPr lvl="1"/>
            <a:r>
              <a:rPr lang="en-US" sz="1200" dirty="0"/>
              <a:t>Customer Specific Information</a:t>
            </a:r>
          </a:p>
          <a:p>
            <a:pPr lvl="2"/>
            <a:r>
              <a:rPr lang="en-US" sz="1200" i="1" dirty="0"/>
              <a:t>General</a:t>
            </a:r>
            <a:r>
              <a:rPr lang="en-US" sz="1200" dirty="0"/>
              <a:t>: Birth date, owns or rents residence, address zip code, email, etc.</a:t>
            </a:r>
          </a:p>
          <a:p>
            <a:pPr lvl="2"/>
            <a:r>
              <a:rPr lang="en-US" sz="1200" i="1" dirty="0"/>
              <a:t>Duration/Frequency</a:t>
            </a:r>
            <a:r>
              <a:rPr lang="en-US" sz="1200" dirty="0"/>
              <a:t>: Residence duration, bank account duration, etc.</a:t>
            </a:r>
          </a:p>
          <a:p>
            <a:pPr lvl="2"/>
            <a:r>
              <a:rPr lang="en-US" sz="1200" i="1" dirty="0"/>
              <a:t>Credit History</a:t>
            </a:r>
            <a:r>
              <a:rPr lang="en-US" sz="1200" dirty="0"/>
              <a:t>: Link2Credit score, FICO scores</a:t>
            </a:r>
          </a:p>
          <a:p>
            <a:pPr lvl="1"/>
            <a:r>
              <a:rPr lang="en-US" sz="1200" dirty="0"/>
              <a:t>Loan Specific Information:</a:t>
            </a:r>
          </a:p>
          <a:p>
            <a:pPr lvl="2"/>
            <a:r>
              <a:rPr lang="en-US" sz="1200" dirty="0"/>
              <a:t>Amount requested, payment frequency, loan duration, application submit date, etc.</a:t>
            </a:r>
          </a:p>
          <a:p>
            <a:r>
              <a:rPr lang="en-US" sz="1400" b="1" i="1" dirty="0"/>
              <a:t>Notes/Limitations</a:t>
            </a:r>
            <a:r>
              <a:rPr lang="en-US" sz="1400" dirty="0"/>
              <a:t>:</a:t>
            </a:r>
          </a:p>
          <a:p>
            <a:pPr lvl="1"/>
            <a:r>
              <a:rPr lang="en-US" sz="1200" i="0" dirty="0">
                <a:effectLst/>
                <a:latin typeface="-apple-system"/>
              </a:rPr>
              <a:t>Small sample size</a:t>
            </a:r>
            <a:endParaRPr lang="en-US" sz="1200" dirty="0"/>
          </a:p>
          <a:p>
            <a:pPr lvl="1"/>
            <a:r>
              <a:rPr lang="en-US" sz="1200" dirty="0"/>
              <a:t>No data dictionary provided</a:t>
            </a:r>
          </a:p>
          <a:p>
            <a:pPr lvl="1"/>
            <a:r>
              <a:rPr lang="en-US" sz="1200" dirty="0"/>
              <a:t>No macro-economic factors</a:t>
            </a:r>
          </a:p>
          <a:p>
            <a:pPr lvl="1"/>
            <a:r>
              <a:rPr lang="en-US" sz="1200" dirty="0"/>
              <a:t>One loan application per customer (no repeat customers)</a:t>
            </a:r>
          </a:p>
          <a:p>
            <a:pPr lvl="2"/>
            <a:r>
              <a:rPr lang="en-US" sz="1200" dirty="0"/>
              <a:t>Intended since goal is to identify if a new applicant should be given a loan</a:t>
            </a:r>
          </a:p>
          <a:p>
            <a:pPr lvl="1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810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F151-C178-0A56-7E8F-B46AE6E1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6186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Initial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14D3-F914-15D7-E988-B5EFBD00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3101983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i="1" dirty="0"/>
              <a:t>Handling Null Values</a:t>
            </a:r>
          </a:p>
          <a:p>
            <a:pPr lvl="1"/>
            <a:r>
              <a:rPr lang="en-US" sz="4800" i="1" dirty="0" err="1"/>
              <a:t>other_phone_type</a:t>
            </a:r>
            <a:r>
              <a:rPr lang="en-US" sz="4800" dirty="0"/>
              <a:t>: 291 nulls </a:t>
            </a:r>
            <a:r>
              <a:rPr lang="en-US" sz="4800" dirty="0">
                <a:sym typeface="Wingdings" pitchFamily="2" charset="2"/>
              </a:rPr>
              <a:t></a:t>
            </a:r>
            <a:r>
              <a:rPr lang="en-US" sz="4800" dirty="0"/>
              <a:t>  drop feature</a:t>
            </a:r>
          </a:p>
          <a:p>
            <a:pPr lvl="1"/>
            <a:r>
              <a:rPr lang="en-US" sz="4800" i="1" dirty="0" err="1"/>
              <a:t>payment_amount_approved</a:t>
            </a:r>
            <a:r>
              <a:rPr lang="en-US" sz="4800" dirty="0"/>
              <a:t>: 22 nulls </a:t>
            </a:r>
            <a:r>
              <a:rPr lang="en-US" sz="4800" dirty="0">
                <a:sym typeface="Wingdings" pitchFamily="2" charset="2"/>
              </a:rPr>
              <a:t> data imputation</a:t>
            </a:r>
          </a:p>
          <a:p>
            <a:pPr lvl="1"/>
            <a:r>
              <a:rPr lang="en-US" sz="4800" i="1" dirty="0" err="1"/>
              <a:t>how_use_money</a:t>
            </a:r>
            <a:r>
              <a:rPr lang="en-US" sz="4800" dirty="0"/>
              <a:t>: 2 nulls </a:t>
            </a:r>
            <a:r>
              <a:rPr lang="en-US" sz="4800" dirty="0">
                <a:sym typeface="Wingdings" pitchFamily="2" charset="2"/>
              </a:rPr>
              <a:t> drop null rows</a:t>
            </a:r>
          </a:p>
          <a:p>
            <a:pPr lvl="1"/>
            <a:r>
              <a:rPr lang="en-US" sz="4800" i="1" dirty="0" err="1"/>
              <a:t>bank_account_duration</a:t>
            </a:r>
            <a:r>
              <a:rPr lang="en-US" sz="4800" dirty="0"/>
              <a:t>: 1 null </a:t>
            </a:r>
            <a:r>
              <a:rPr lang="en-US" sz="4800" dirty="0">
                <a:sym typeface="Wingdings" pitchFamily="2" charset="2"/>
              </a:rPr>
              <a:t> drop null row</a:t>
            </a:r>
          </a:p>
          <a:p>
            <a:pPr lvl="1"/>
            <a:endParaRPr lang="en-US" sz="4800" dirty="0">
              <a:sym typeface="Wingdings" pitchFamily="2" charset="2"/>
            </a:endParaRPr>
          </a:p>
          <a:p>
            <a:r>
              <a:rPr lang="en-US" sz="5600" b="1" i="1" dirty="0"/>
              <a:t>Handling </a:t>
            </a:r>
            <a:r>
              <a:rPr lang="en-US" sz="5600" b="1" i="1" dirty="0">
                <a:sym typeface="Wingdings" pitchFamily="2" charset="2"/>
              </a:rPr>
              <a:t>Boolean Values</a:t>
            </a:r>
          </a:p>
          <a:p>
            <a:pPr lvl="1"/>
            <a:r>
              <a:rPr lang="en-US" sz="4800" dirty="0">
                <a:sym typeface="Wingdings" pitchFamily="2" charset="2"/>
              </a:rPr>
              <a:t>Encode T/F, Y/N  as 1/0</a:t>
            </a:r>
          </a:p>
          <a:p>
            <a:pPr lvl="1"/>
            <a:r>
              <a:rPr lang="en-US" sz="4800" dirty="0">
                <a:sym typeface="Wingdings" pitchFamily="2" charset="2"/>
              </a:rPr>
              <a:t>Features: </a:t>
            </a:r>
            <a:r>
              <a:rPr lang="en-US" sz="4800" i="1" dirty="0" err="1"/>
              <a:t>residence_rent_or_own</a:t>
            </a:r>
            <a:r>
              <a:rPr lang="en-US" sz="4800" dirty="0"/>
              <a:t>, </a:t>
            </a:r>
            <a:r>
              <a:rPr lang="en-US" sz="4800" i="1" dirty="0" err="1"/>
              <a:t>bank_account_direct_deposit</a:t>
            </a:r>
            <a:r>
              <a:rPr lang="en-US" sz="4800" dirty="0"/>
              <a:t>, </a:t>
            </a:r>
            <a:r>
              <a:rPr lang="en-US" sz="4800" i="1" dirty="0" err="1"/>
              <a:t>payment_ach</a:t>
            </a:r>
            <a:endParaRPr lang="en-US" sz="4800" i="1" dirty="0"/>
          </a:p>
          <a:p>
            <a:pPr marL="457200" lvl="1" indent="0">
              <a:buNone/>
            </a:pPr>
            <a:endParaRPr lang="en-US" sz="4800" dirty="0">
              <a:sym typeface="Wingdings" pitchFamily="2" charset="2"/>
            </a:endParaRPr>
          </a:p>
          <a:p>
            <a:r>
              <a:rPr lang="en-US" sz="5600" b="1" dirty="0">
                <a:sym typeface="Wingdings" pitchFamily="2" charset="2"/>
              </a:rPr>
              <a:t>Handling of Categorical Features Represented Numerically</a:t>
            </a:r>
          </a:p>
          <a:p>
            <a:pPr lvl="1"/>
            <a:r>
              <a:rPr lang="en-US" sz="4800" dirty="0">
                <a:sym typeface="Wingdings" pitchFamily="2" charset="2"/>
              </a:rPr>
              <a:t>Cast int as string</a:t>
            </a:r>
          </a:p>
          <a:p>
            <a:pPr lvl="1"/>
            <a:r>
              <a:rPr lang="en-US" sz="4800" dirty="0">
                <a:sym typeface="Wingdings" pitchFamily="2" charset="2"/>
              </a:rPr>
              <a:t>Features: </a:t>
            </a:r>
            <a:r>
              <a:rPr lang="en-US" sz="4800" i="1" dirty="0" err="1">
                <a:sym typeface="Wingdings" pitchFamily="2" charset="2"/>
              </a:rPr>
              <a:t>address_zip</a:t>
            </a:r>
            <a:r>
              <a:rPr lang="en-US" sz="4800" dirty="0">
                <a:sym typeface="Wingdings" pitchFamily="2" charset="2"/>
              </a:rPr>
              <a:t>, </a:t>
            </a:r>
            <a:r>
              <a:rPr lang="en-US" sz="4800" i="1" dirty="0" err="1">
                <a:sym typeface="Wingdings" pitchFamily="2" charset="2"/>
              </a:rPr>
              <a:t>bank_routing_number</a:t>
            </a:r>
            <a:endParaRPr lang="en-US" sz="4800" i="1" dirty="0">
              <a:sym typeface="Wingdings" pitchFamily="2" charset="2"/>
            </a:endParaRPr>
          </a:p>
          <a:p>
            <a:pPr lvl="1"/>
            <a:endParaRPr lang="en-US" sz="4800" dirty="0">
              <a:sym typeface="Wingdings" pitchFamily="2" charset="2"/>
            </a:endParaRPr>
          </a:p>
          <a:p>
            <a:r>
              <a:rPr lang="en-US" sz="5600" b="1" i="1" dirty="0">
                <a:sym typeface="Wingdings" pitchFamily="2" charset="2"/>
              </a:rPr>
              <a:t>Credit Score Based Filtering</a:t>
            </a:r>
          </a:p>
          <a:p>
            <a:pPr lvl="1"/>
            <a:r>
              <a:rPr lang="en-US" sz="4800" dirty="0">
                <a:sym typeface="Wingdings" pitchFamily="2" charset="2"/>
              </a:rPr>
              <a:t>L2C and FICO credit scores range from 300-850</a:t>
            </a:r>
          </a:p>
          <a:p>
            <a:pPr lvl="1"/>
            <a:r>
              <a:rPr lang="en-US" sz="4800" dirty="0">
                <a:sym typeface="Wingdings" pitchFamily="2" charset="2"/>
              </a:rPr>
              <a:t>Remove anyone outside of predefined range – 30 samples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9A9E-A070-9C2A-FCE4-0120F8C6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8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47FD-F0EF-7D80-7E66-3AD2ED736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0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Categorical Features </a:t>
            </a:r>
            <a:r>
              <a:rPr lang="en-US" sz="1800" dirty="0">
                <a:sym typeface="Wingdings" pitchFamily="2" charset="2"/>
              </a:rPr>
              <a:t> Value Counts, Histograms</a:t>
            </a:r>
          </a:p>
          <a:p>
            <a:r>
              <a:rPr lang="en-US" sz="1800" dirty="0"/>
              <a:t>Numeric Features </a:t>
            </a:r>
            <a:r>
              <a:rPr lang="en-US" sz="1800" dirty="0">
                <a:sym typeface="Wingdings" pitchFamily="2" charset="2"/>
              </a:rPr>
              <a:t> Descriptive Statistics, Histograms</a:t>
            </a:r>
          </a:p>
          <a:p>
            <a:r>
              <a:rPr lang="en-US" sz="1800" b="1" i="1" dirty="0"/>
              <a:t>Purpose</a:t>
            </a:r>
            <a:r>
              <a:rPr lang="en-US" sz="1800" dirty="0"/>
              <a:t>: Get overall feel for features – possible values, variance, mean, mode</a:t>
            </a:r>
          </a:p>
          <a:p>
            <a:pPr lvl="1"/>
            <a:r>
              <a:rPr lang="en-US" sz="1600" dirty="0"/>
              <a:t>Gives intuition into feature engineering and feature selection </a:t>
            </a:r>
          </a:p>
          <a:p>
            <a:r>
              <a:rPr lang="en-US" sz="1800" b="1" i="1" dirty="0"/>
              <a:t>Target Feature Distribution</a:t>
            </a:r>
            <a:endParaRPr lang="en-US" sz="1800" dirty="0"/>
          </a:p>
          <a:p>
            <a:pPr lvl="1"/>
            <a:r>
              <a:rPr lang="en-US" sz="1400" dirty="0"/>
              <a:t>55.3% Bad</a:t>
            </a:r>
          </a:p>
          <a:p>
            <a:pPr lvl="1"/>
            <a:r>
              <a:rPr lang="en-US" sz="1400" dirty="0"/>
              <a:t>44.7% Good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B9F5FC-01FF-D68F-629E-30BEC14C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12" y="4710553"/>
            <a:ext cx="3017520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8E7FF2A6-A3C1-122D-C5A7-26092151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19" y="4710553"/>
            <a:ext cx="3017520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2003D2E2-140C-9ABE-999B-2F559A5B9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27" y="4710553"/>
            <a:ext cx="3017520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418F4AB-7772-6315-C9AE-B7748CDFB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1265" y="2423160"/>
            <a:ext cx="3017520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824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2A5F-0D52-9796-8525-071737D3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55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Analysis- Multivariate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1FA65-41B2-C1B9-4513-92D0452E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649"/>
            <a:ext cx="10515600" cy="4351338"/>
          </a:xfrm>
        </p:spPr>
        <p:txBody>
          <a:bodyPr/>
          <a:lstStyle/>
          <a:p>
            <a:r>
              <a:rPr lang="en-US" sz="2400" dirty="0"/>
              <a:t>Categorical Features </a:t>
            </a:r>
            <a:r>
              <a:rPr lang="en-US" sz="2400" dirty="0">
                <a:sym typeface="Wingdings" pitchFamily="2" charset="2"/>
              </a:rPr>
              <a:t> Conditioned Value Counts, Conditioned VC Tables</a:t>
            </a:r>
          </a:p>
          <a:p>
            <a:r>
              <a:rPr lang="en-US" sz="2400" dirty="0"/>
              <a:t>Numeric Features </a:t>
            </a:r>
            <a:r>
              <a:rPr lang="en-US" sz="2400" dirty="0">
                <a:sym typeface="Wingdings" pitchFamily="2" charset="2"/>
              </a:rPr>
              <a:t> Conditioned Descriptive Statistics, Scatter plots</a:t>
            </a:r>
          </a:p>
          <a:p>
            <a:r>
              <a:rPr lang="en-US" sz="2400" dirty="0"/>
              <a:t>Purpose: See if feature may be a good predictor of loan quality</a:t>
            </a:r>
          </a:p>
          <a:p>
            <a:pPr lvl="1"/>
            <a:r>
              <a:rPr lang="en-US" sz="2000" dirty="0"/>
              <a:t>See if feature can separate good and bad loans</a:t>
            </a:r>
          </a:p>
          <a:p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28E3A58-0BE8-7BCC-DE04-68A6844D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4" y="4782268"/>
            <a:ext cx="3156857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F0C41A5-6578-03CA-D7C9-EA2A3E057E3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41" y="4783426"/>
            <a:ext cx="315468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4043953-4D1F-7AAA-1E0C-3615C3C7F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436" y="2867940"/>
            <a:ext cx="2743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86C25C-B516-F9D2-6653-76E4BF13D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541" y="4782268"/>
            <a:ext cx="2743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631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381D-D9EF-F30F-4049-9FDA7B36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6186"/>
            <a:ext cx="7729728" cy="118872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Analysis-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B30A-9B7C-5641-6019-43310E332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08870"/>
            <a:ext cx="7729728" cy="3101983"/>
          </a:xfrm>
        </p:spPr>
        <p:txBody>
          <a:bodyPr>
            <a:normAutofit/>
          </a:bodyPr>
          <a:lstStyle/>
          <a:p>
            <a:r>
              <a:rPr lang="en-US" sz="2000" dirty="0"/>
              <a:t>Initial round of feature selection based on univariate/multivariate analysis</a:t>
            </a:r>
          </a:p>
          <a:p>
            <a:r>
              <a:rPr lang="en-US" sz="2000" dirty="0"/>
              <a:t>Remove features with zero/low variance of samples whose target feature has a large variance or that logically have zero predictive power</a:t>
            </a:r>
          </a:p>
          <a:p>
            <a:r>
              <a:rPr lang="en-US" sz="2000" b="1" i="1" dirty="0"/>
              <a:t>Removed Features</a:t>
            </a:r>
          </a:p>
          <a:p>
            <a:pPr lvl="1"/>
            <a:r>
              <a:rPr lang="en-US" sz="1800" i="1" dirty="0" err="1"/>
              <a:t>customer_id</a:t>
            </a:r>
            <a:r>
              <a:rPr lang="en-US" sz="1800" i="1" dirty="0"/>
              <a:t>, status, email, </a:t>
            </a:r>
            <a:r>
              <a:rPr lang="en-US" sz="1800" i="1" dirty="0" err="1"/>
              <a:t>home_phone_type</a:t>
            </a:r>
            <a:r>
              <a:rPr lang="en-US" sz="1800" i="1" dirty="0"/>
              <a:t>, </a:t>
            </a:r>
            <a:r>
              <a:rPr lang="en-US" sz="1800" i="1" dirty="0" err="1"/>
              <a:t>how_use_money</a:t>
            </a:r>
            <a:r>
              <a:rPr lang="en-US" sz="1800" i="1" dirty="0"/>
              <a:t>, </a:t>
            </a:r>
            <a:r>
              <a:rPr lang="en-US" sz="1800" i="1" dirty="0" err="1"/>
              <a:t>idLoan</a:t>
            </a:r>
            <a:r>
              <a:rPr lang="en-US" sz="1800" i="1" dirty="0"/>
              <a:t>, </a:t>
            </a:r>
            <a:r>
              <a:rPr lang="en-US" sz="1800" i="1" dirty="0" err="1"/>
              <a:t>payment_ach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18750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FCF1-BD9A-38B6-4DBD-2E8A43D4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7797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64EF-69C1-FC3C-46AE-44454D89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95912"/>
            <a:ext cx="7729728" cy="4534291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i="1" dirty="0"/>
              <a:t>Bin categorical features </a:t>
            </a:r>
          </a:p>
          <a:p>
            <a:pPr lvl="1"/>
            <a:r>
              <a:rPr lang="en-US" sz="1400" dirty="0"/>
              <a:t>Serves to reduce the dimensionality of one-hot encoded outputs and to remove low frequency values</a:t>
            </a:r>
          </a:p>
          <a:p>
            <a:pPr lvl="1"/>
            <a:r>
              <a:rPr lang="en-US" sz="1400" dirty="0"/>
              <a:t>Features:</a:t>
            </a:r>
          </a:p>
          <a:p>
            <a:pPr lvl="2"/>
            <a:r>
              <a:rPr lang="en-US" sz="1400" i="1" dirty="0"/>
              <a:t>Address zip</a:t>
            </a:r>
            <a:r>
              <a:rPr lang="en-US" sz="1400" dirty="0"/>
              <a:t>: Keep first 2 digits of zip code</a:t>
            </a:r>
            <a:r>
              <a:rPr lang="en-US" sz="1400" dirty="0">
                <a:sym typeface="Wingdings" pitchFamily="2" charset="2"/>
              </a:rPr>
              <a:t>; 193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400" dirty="0">
                <a:sym typeface="Wingdings" pitchFamily="2" charset="2"/>
              </a:rPr>
              <a:t>-&gt; 3 unique values</a:t>
            </a:r>
          </a:p>
          <a:p>
            <a:pPr lvl="2"/>
            <a:r>
              <a:rPr lang="en-US" sz="1400" i="1" dirty="0"/>
              <a:t>Bank routing number</a:t>
            </a:r>
            <a:r>
              <a:rPr lang="en-US" sz="1400" dirty="0"/>
              <a:t>: Keep high frequency BRNs, move others into ‘default’ category;  130 -&gt; 9 unique values</a:t>
            </a:r>
          </a:p>
          <a:p>
            <a:pPr lvl="2"/>
            <a:r>
              <a:rPr lang="en-US" sz="1400" i="1" dirty="0"/>
              <a:t>Duration features</a:t>
            </a:r>
            <a:r>
              <a:rPr lang="en-US" sz="1400" dirty="0"/>
              <a:t>: Create category of ‘0-12 months’ (previous ‘months’ values were very low frequency)</a:t>
            </a:r>
          </a:p>
          <a:p>
            <a:r>
              <a:rPr lang="en-US" sz="1600" b="1" i="1" dirty="0"/>
              <a:t>Creation of new features</a:t>
            </a:r>
          </a:p>
          <a:p>
            <a:pPr lvl="1"/>
            <a:r>
              <a:rPr lang="en-US" sz="1400" i="1" dirty="0" err="1"/>
              <a:t>loanee_age</a:t>
            </a:r>
            <a:r>
              <a:rPr lang="en-US" sz="1400" dirty="0"/>
              <a:t>: feature encoding loanee age</a:t>
            </a:r>
          </a:p>
          <a:p>
            <a:pPr lvl="1"/>
            <a:r>
              <a:rPr lang="en-US" sz="1400" i="1" dirty="0" err="1"/>
              <a:t>pays_rent</a:t>
            </a:r>
            <a:r>
              <a:rPr lang="en-US" sz="1400" dirty="0"/>
              <a:t>: </a:t>
            </a:r>
            <a:r>
              <a:rPr lang="en-US" sz="1400" dirty="0" err="1"/>
              <a:t>boolean</a:t>
            </a:r>
            <a:r>
              <a:rPr lang="en-US" sz="1400" dirty="0"/>
              <a:t> feature indicating if the loanee pays rent</a:t>
            </a:r>
          </a:p>
          <a:p>
            <a:pPr lvl="1"/>
            <a:r>
              <a:rPr lang="en-US" sz="1400" i="1" dirty="0" err="1"/>
              <a:t>monthly_income_after_rent</a:t>
            </a:r>
            <a:r>
              <a:rPr lang="en-US" sz="1400" dirty="0"/>
              <a:t>: feature capturing income level after paying rent </a:t>
            </a:r>
          </a:p>
          <a:p>
            <a:r>
              <a:rPr lang="en-US" sz="1600" b="1" i="1" dirty="0"/>
              <a:t>Base Feature Set</a:t>
            </a:r>
          </a:p>
          <a:p>
            <a:pPr lvl="1"/>
            <a:r>
              <a:rPr lang="en-US" sz="1400" i="1" dirty="0" err="1"/>
              <a:t>amount_requested</a:t>
            </a:r>
            <a:r>
              <a:rPr lang="en-US" sz="1400" i="1" dirty="0"/>
              <a:t>, </a:t>
            </a:r>
            <a:r>
              <a:rPr lang="en-US" sz="1400" i="1" dirty="0" err="1"/>
              <a:t>monthly_income_after_rent</a:t>
            </a:r>
            <a:r>
              <a:rPr lang="en-US" sz="1400" i="1" dirty="0"/>
              <a:t>, </a:t>
            </a:r>
            <a:r>
              <a:rPr lang="en-US" sz="1400" i="1" dirty="0" err="1"/>
              <a:t>residence_rent_or_own</a:t>
            </a:r>
            <a:r>
              <a:rPr lang="en-US" sz="1400" i="1" dirty="0"/>
              <a:t>, </a:t>
            </a:r>
            <a:r>
              <a:rPr lang="en-US" sz="1400" i="1" dirty="0" err="1"/>
              <a:t>bank_account_direct_deposit</a:t>
            </a:r>
            <a:r>
              <a:rPr lang="en-US" sz="1400" i="1" dirty="0"/>
              <a:t>, </a:t>
            </a:r>
            <a:r>
              <a:rPr lang="en-US" sz="1400" i="1" dirty="0" err="1"/>
              <a:t>loan_duration</a:t>
            </a:r>
            <a:r>
              <a:rPr lang="en-US" sz="1400" i="1" dirty="0"/>
              <a:t>, </a:t>
            </a:r>
            <a:r>
              <a:rPr lang="en-US" sz="1400" i="1" dirty="0" err="1"/>
              <a:t>num_payments</a:t>
            </a:r>
            <a:r>
              <a:rPr lang="en-US" sz="1400" i="1" dirty="0"/>
              <a:t>, </a:t>
            </a:r>
            <a:r>
              <a:rPr lang="en-US" sz="1400" i="1" dirty="0" err="1"/>
              <a:t>payment_amount</a:t>
            </a:r>
            <a:r>
              <a:rPr lang="en-US" sz="1400" i="1" dirty="0"/>
              <a:t>,  </a:t>
            </a:r>
            <a:r>
              <a:rPr lang="en-US" sz="1400" i="1" dirty="0" err="1"/>
              <a:t>amount_approved</a:t>
            </a:r>
            <a:r>
              <a:rPr lang="en-US" sz="1400" i="1" dirty="0"/>
              <a:t>, </a:t>
            </a:r>
            <a:r>
              <a:rPr lang="en-US" sz="1400" i="1" dirty="0" err="1"/>
              <a:t>duration_approved</a:t>
            </a:r>
            <a:r>
              <a:rPr lang="en-US" sz="1400" i="1" dirty="0"/>
              <a:t>, </a:t>
            </a:r>
            <a:r>
              <a:rPr lang="en-US" sz="1400" i="1" dirty="0" err="1"/>
              <a:t>address_zip</a:t>
            </a:r>
            <a:r>
              <a:rPr lang="en-US" sz="1400" i="1" dirty="0"/>
              <a:t>, </a:t>
            </a:r>
            <a:r>
              <a:rPr lang="en-US" sz="1400" i="1" dirty="0" err="1"/>
              <a:t>bank_routing_number</a:t>
            </a:r>
            <a:r>
              <a:rPr lang="en-US" sz="1400" i="1" dirty="0"/>
              <a:t>,  </a:t>
            </a:r>
            <a:r>
              <a:rPr lang="en-US" sz="1400" i="1" dirty="0" err="1"/>
              <a:t>email_duration</a:t>
            </a:r>
            <a:r>
              <a:rPr lang="en-US" sz="1400" i="1" dirty="0"/>
              <a:t>, </a:t>
            </a:r>
            <a:r>
              <a:rPr lang="en-US" sz="1400" i="1" dirty="0" err="1"/>
              <a:t>residence_duration</a:t>
            </a:r>
            <a:r>
              <a:rPr lang="en-US" sz="1400" i="1" dirty="0"/>
              <a:t>, </a:t>
            </a:r>
            <a:r>
              <a:rPr lang="en-US" sz="1400" i="1" dirty="0" err="1"/>
              <a:t>bank_account_duration</a:t>
            </a:r>
            <a:r>
              <a:rPr lang="en-US" sz="1400" i="1" dirty="0"/>
              <a:t>, </a:t>
            </a:r>
            <a:r>
              <a:rPr lang="en-US" sz="1400" i="1" dirty="0" err="1"/>
              <a:t>payment_frequency</a:t>
            </a:r>
            <a:r>
              <a:rPr lang="en-US" sz="1400" i="1" dirty="0"/>
              <a:t>, raw_l2c_score, </a:t>
            </a:r>
            <a:r>
              <a:rPr lang="en-US" sz="1400" i="1" dirty="0" err="1"/>
              <a:t>raw_FICO_telecom</a:t>
            </a:r>
            <a:r>
              <a:rPr lang="en-US" sz="1400" i="1" dirty="0"/>
              <a:t>, </a:t>
            </a:r>
            <a:r>
              <a:rPr lang="en-US" sz="1400" i="1" dirty="0" err="1"/>
              <a:t>raw_FICO_retail</a:t>
            </a:r>
            <a:r>
              <a:rPr lang="en-US" sz="1400" i="1" dirty="0"/>
              <a:t>, </a:t>
            </a:r>
            <a:r>
              <a:rPr lang="en-US" sz="1400" i="1" dirty="0" err="1"/>
              <a:t>raw_FICO_bank_card</a:t>
            </a:r>
            <a:r>
              <a:rPr lang="en-US" sz="1400" i="1" dirty="0"/>
              <a:t>, </a:t>
            </a:r>
            <a:r>
              <a:rPr lang="en-US" sz="1400" i="1" dirty="0" err="1"/>
              <a:t>raw_FICO_money</a:t>
            </a:r>
            <a:r>
              <a:rPr lang="en-US" sz="1400" i="1" dirty="0"/>
              <a:t>, </a:t>
            </a:r>
            <a:r>
              <a:rPr lang="en-US" sz="1400" i="1" dirty="0" err="1"/>
              <a:t>loanee_age</a:t>
            </a:r>
            <a:r>
              <a:rPr lang="en-US" sz="1400" i="1" dirty="0"/>
              <a:t>, </a:t>
            </a:r>
            <a:r>
              <a:rPr lang="en-US" sz="1400" i="1" dirty="0" err="1"/>
              <a:t>pays_rent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69380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{AD58FEEF-7ABF-1D41-9C0B-C2A4016923AD}tf10001120</Template>
  <TotalTime>1618</TotalTime>
  <Words>1350</Words>
  <Application>Microsoft Macintosh PowerPoint</Application>
  <PresentationFormat>Widescreen</PresentationFormat>
  <Paragraphs>163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Gill Sans MT</vt:lpstr>
      <vt:lpstr>Parcel</vt:lpstr>
      <vt:lpstr>Blastpoint Loan Approval Project</vt:lpstr>
      <vt:lpstr>Project Context</vt:lpstr>
      <vt:lpstr>Model Performance Metrics</vt:lpstr>
      <vt:lpstr>Data</vt:lpstr>
      <vt:lpstr>Initial Preprocessing </vt:lpstr>
      <vt:lpstr>Exploratory Data Analysis- Univariate</vt:lpstr>
      <vt:lpstr>Exploratory Data Analysis- Multivariate</vt:lpstr>
      <vt:lpstr>Exploratory Data Analysis- Feature Selection</vt:lpstr>
      <vt:lpstr>Feature Engineering</vt:lpstr>
      <vt:lpstr>Model Training Preparation</vt:lpstr>
      <vt:lpstr>Training Process</vt:lpstr>
      <vt:lpstr>Model Experimentation</vt:lpstr>
      <vt:lpstr>Final Model Analysis</vt:lpstr>
      <vt:lpstr>Model Explainability - Feature Importance</vt:lpstr>
      <vt:lpstr>Model Explainability - SHAP Values</vt:lpstr>
      <vt:lpstr>Limitations/Shortcomings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Zest AI Loan Approval ML Project</dc:title>
  <dc:creator>Jared Andrews1</dc:creator>
  <cp:lastModifiedBy>Jared Andrews</cp:lastModifiedBy>
  <cp:revision>7</cp:revision>
  <dcterms:created xsi:type="dcterms:W3CDTF">2023-05-01T19:50:10Z</dcterms:created>
  <dcterms:modified xsi:type="dcterms:W3CDTF">2023-06-09T18:16:15Z</dcterms:modified>
</cp:coreProperties>
</file>