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3"/>
    <p:restoredTop sz="94694"/>
  </p:normalViewPr>
  <p:slideViewPr>
    <p:cSldViewPr snapToGrid="0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9CFD8-04B9-254B-866B-C360AFE65CFD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59C47-AF2C-544B-A82A-78D49C1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9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59C47-AF2C-544B-A82A-78D49C1CA7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46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59C47-AF2C-544B-A82A-78D49C1CA7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7DC8-EB3F-C247-BDC1-9B76504F6943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8ED8-B325-E04F-AFF8-F3F2FFB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11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7DC8-EB3F-C247-BDC1-9B76504F6943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8ED8-B325-E04F-AFF8-F3F2FFB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9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7DC8-EB3F-C247-BDC1-9B76504F6943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8ED8-B325-E04F-AFF8-F3F2FFB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9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7DC8-EB3F-C247-BDC1-9B76504F6943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8ED8-B325-E04F-AFF8-F3F2FFB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8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7DC8-EB3F-C247-BDC1-9B76504F6943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8ED8-B325-E04F-AFF8-F3F2FFB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7DC8-EB3F-C247-BDC1-9B76504F6943}" type="datetimeFigureOut">
              <a:rPr lang="en-US" smtClean="0"/>
              <a:t>6/12/23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8ED8-B325-E04F-AFF8-F3F2FFB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0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7DC8-EB3F-C247-BDC1-9B76504F6943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8ED8-B325-E04F-AFF8-F3F2FFB9951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0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7DC8-EB3F-C247-BDC1-9B76504F6943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8ED8-B325-E04F-AFF8-F3F2FFB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7DC8-EB3F-C247-BDC1-9B76504F6943}" type="datetimeFigureOut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8ED8-B325-E04F-AFF8-F3F2FFB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7DC8-EB3F-C247-BDC1-9B76504F6943}" type="datetimeFigureOut">
              <a:rPr lang="en-US" smtClean="0"/>
              <a:t>6/12/23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8ED8-B325-E04F-AFF8-F3F2FFB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0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F957DC8-EB3F-C247-BDC1-9B76504F6943}" type="datetimeFigureOut">
              <a:rPr lang="en-US" smtClean="0"/>
              <a:t>6/12/23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8ED8-B325-E04F-AFF8-F3F2FFB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8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F957DC8-EB3F-C247-BDC1-9B76504F6943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9F48ED8-B325-E04F-AFF8-F3F2FFB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6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.ai/jaredandrews99/loan_approval_project?workspace=user-jaredandrews9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.ai/jaredandrews99/loan_approval_project?workspace=user-jaredandrews9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redandrews97/Sample-Project-Blast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5FFA-28B4-8366-EE5C-111A2B15E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Blastpoint</a:t>
            </a:r>
            <a:r>
              <a:rPr lang="en-US" b="1" dirty="0"/>
              <a:t> Loan Approval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9F2DE-B267-925E-9A76-A66E53A10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Jared Andrews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6274-E21E-2B5B-07D1-0F0F199E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7797"/>
            <a:ext cx="7729728" cy="11887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Model Training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0375C-481C-4549-0ED7-5BB7A9345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38526"/>
            <a:ext cx="7729728" cy="3701502"/>
          </a:xfrm>
        </p:spPr>
        <p:txBody>
          <a:bodyPr>
            <a:normAutofit lnSpcReduction="10000"/>
          </a:bodyPr>
          <a:lstStyle/>
          <a:p>
            <a:r>
              <a:rPr lang="en-US" sz="2000" b="1" i="1" dirty="0"/>
              <a:t>Creation of train/test datasets</a:t>
            </a:r>
          </a:p>
          <a:p>
            <a:pPr lvl="1"/>
            <a:r>
              <a:rPr lang="en-US" sz="1800" dirty="0"/>
              <a:t>Split samples sequentially based on application submit date</a:t>
            </a:r>
          </a:p>
          <a:p>
            <a:pPr lvl="1"/>
            <a:r>
              <a:rPr lang="en-US" sz="1800" i="1" dirty="0"/>
              <a:t>Train</a:t>
            </a:r>
            <a:r>
              <a:rPr lang="en-US" sz="1800" dirty="0"/>
              <a:t>: 80% of data, </a:t>
            </a:r>
            <a:r>
              <a:rPr lang="en-US" sz="1800" i="1" dirty="0"/>
              <a:t>Test</a:t>
            </a:r>
            <a:r>
              <a:rPr lang="en-US" sz="1800" dirty="0"/>
              <a:t>: 20% of data	</a:t>
            </a:r>
          </a:p>
          <a:p>
            <a:pPr lvl="2"/>
            <a:r>
              <a:rPr lang="en-US" dirty="0"/>
              <a:t>During feature selection and hp-tuning, the training data was used to create 3-fold cross validation splits</a:t>
            </a:r>
          </a:p>
          <a:p>
            <a:r>
              <a:rPr lang="en-US" sz="2000" b="1" i="1" dirty="0"/>
              <a:t>Training sample weights</a:t>
            </a:r>
          </a:p>
          <a:p>
            <a:pPr lvl="1"/>
            <a:r>
              <a:rPr lang="en-US" sz="1800" dirty="0"/>
              <a:t>Weigh more recent samples higher </a:t>
            </a:r>
          </a:p>
          <a:p>
            <a:r>
              <a:rPr lang="en-US" sz="2000" b="1" i="1" dirty="0"/>
              <a:t>Preprocessing</a:t>
            </a:r>
          </a:p>
          <a:p>
            <a:pPr lvl="1"/>
            <a:r>
              <a:rPr lang="en-US" sz="1800" dirty="0"/>
              <a:t>One-hot-encoding of categorical features</a:t>
            </a:r>
          </a:p>
          <a:p>
            <a:pPr lvl="1"/>
            <a:r>
              <a:rPr lang="en-US" sz="1800" dirty="0"/>
              <a:t>Min/Max scaling of numeric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38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C192-01EE-EB7F-53AB-1D687203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7797"/>
            <a:ext cx="7729728" cy="11887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08B19-FC90-4874-0B90-40CAC9A2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213" y="1740259"/>
            <a:ext cx="8895573" cy="4689944"/>
          </a:xfrm>
        </p:spPr>
        <p:txBody>
          <a:bodyPr numCol="2" spcCol="182880">
            <a:noAutofit/>
          </a:bodyPr>
          <a:lstStyle/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600" b="1" i="1" dirty="0"/>
              <a:t>Perform Feature Selection</a:t>
            </a:r>
          </a:p>
          <a:p>
            <a:pPr lvl="1">
              <a:spcBef>
                <a:spcPts val="400"/>
              </a:spcBef>
            </a:pPr>
            <a:r>
              <a:rPr lang="en-US" sz="1400" dirty="0"/>
              <a:t>For ensemble models, feature selection wasn’t explicitly performed</a:t>
            </a:r>
          </a:p>
          <a:p>
            <a:pPr lvl="1">
              <a:spcBef>
                <a:spcPts val="400"/>
              </a:spcBef>
            </a:pPr>
            <a:r>
              <a:rPr lang="en-US" sz="1400" dirty="0"/>
              <a:t>For non-ensemble models, used the SFS (Sequential Forward Selection) feature selection wrapper method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600" b="1" i="1" dirty="0"/>
              <a:t>Perform Hyper-parameter Tuning</a:t>
            </a:r>
          </a:p>
          <a:p>
            <a:pPr lvl="1">
              <a:spcBef>
                <a:spcPts val="400"/>
              </a:spcBef>
            </a:pPr>
            <a:r>
              <a:rPr lang="en-US" sz="1400" dirty="0"/>
              <a:t>Utilize </a:t>
            </a:r>
            <a:r>
              <a:rPr lang="en-US" sz="1400" dirty="0" err="1"/>
              <a:t>Optuna</a:t>
            </a:r>
            <a:r>
              <a:rPr lang="en-US" sz="1400" dirty="0"/>
              <a:t> (automatic hyperparameter optimization software framework)</a:t>
            </a:r>
          </a:p>
          <a:p>
            <a:pPr lvl="2">
              <a:spcBef>
                <a:spcPts val="400"/>
              </a:spcBef>
            </a:pPr>
            <a:r>
              <a:rPr lang="en-US" sz="1200" dirty="0"/>
              <a:t>Pruner: Hyperband</a:t>
            </a:r>
          </a:p>
          <a:p>
            <a:pPr lvl="2">
              <a:spcBef>
                <a:spcPts val="400"/>
              </a:spcBef>
            </a:pPr>
            <a:r>
              <a:rPr lang="en-US" sz="1200" dirty="0"/>
              <a:t>Sampler: Tree-structure </a:t>
            </a:r>
            <a:r>
              <a:rPr lang="en-US" sz="1200" dirty="0" err="1"/>
              <a:t>Parzen</a:t>
            </a:r>
            <a:r>
              <a:rPr lang="en-US" sz="1200" dirty="0"/>
              <a:t> Estimator (TPE) </a:t>
            </a:r>
          </a:p>
          <a:p>
            <a:pPr lvl="1">
              <a:spcBef>
                <a:spcPts val="400"/>
              </a:spcBef>
            </a:pPr>
            <a:r>
              <a:rPr lang="en-US" sz="1400" dirty="0"/>
              <a:t>Used training set to produce time-based 3-fold cross-validation sets</a:t>
            </a:r>
          </a:p>
          <a:p>
            <a:pPr lvl="2">
              <a:spcBef>
                <a:spcPts val="400"/>
              </a:spcBef>
            </a:pPr>
            <a:r>
              <a:rPr lang="en-US" sz="1400" dirty="0"/>
              <a:t>HP configuration with the highest average scoring metric across all folds was selected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600" b="1" i="1" dirty="0"/>
              <a:t>Model Training</a:t>
            </a:r>
          </a:p>
          <a:p>
            <a:pPr lvl="1">
              <a:spcBef>
                <a:spcPts val="400"/>
              </a:spcBef>
            </a:pPr>
            <a:r>
              <a:rPr lang="en-US" sz="1400" dirty="0"/>
              <a:t>Train model using train set with the best feature set and best hyperparameters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/>
            </a:pPr>
            <a:r>
              <a:rPr lang="en-US" sz="1600" b="1" i="1" dirty="0"/>
              <a:t>Model Evaluation</a:t>
            </a:r>
          </a:p>
          <a:p>
            <a:pPr lvl="1">
              <a:spcBef>
                <a:spcPts val="400"/>
              </a:spcBef>
            </a:pPr>
            <a:r>
              <a:rPr lang="en-US" sz="1400" dirty="0"/>
              <a:t>Perform model evaluation on test set</a:t>
            </a:r>
          </a:p>
          <a:p>
            <a:pPr lvl="1">
              <a:spcBef>
                <a:spcPts val="400"/>
              </a:spcBef>
            </a:pPr>
            <a:r>
              <a:rPr lang="en-US" sz="1400" dirty="0"/>
              <a:t>Metrics: Accuracy, F1-Score,  AUC Score, Recall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1600" b="1" i="1" dirty="0"/>
              <a:t> Model </a:t>
            </a:r>
            <a:r>
              <a:rPr lang="en-US" sz="1600" b="1" i="1" dirty="0" err="1"/>
              <a:t>Explainability</a:t>
            </a:r>
            <a:endParaRPr lang="en-US" sz="1600" b="1" i="1" dirty="0"/>
          </a:p>
          <a:p>
            <a:pPr lvl="1">
              <a:spcBef>
                <a:spcPts val="400"/>
              </a:spcBef>
            </a:pPr>
            <a:r>
              <a:rPr lang="en-US" sz="1400" dirty="0"/>
              <a:t>Utilize native feature importance scores and SHAP values to gain insight into impact of features on the testing results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b="1" i="1" dirty="0"/>
              <a:t>   Final Model Training</a:t>
            </a:r>
          </a:p>
          <a:p>
            <a:pPr lvl="1">
              <a:spcBef>
                <a:spcPts val="400"/>
              </a:spcBef>
            </a:pPr>
            <a:r>
              <a:rPr lang="en-US" sz="1400" dirty="0"/>
              <a:t>Train model using all the data with the best feature set and best hyperparameters (used in “production”)</a:t>
            </a:r>
            <a:endParaRPr lang="en-US" sz="1400" b="1" i="1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b="1" i="1" dirty="0"/>
              <a:t>   Experiment Tracking</a:t>
            </a:r>
          </a:p>
          <a:p>
            <a:pPr lvl="1">
              <a:spcBef>
                <a:spcPts val="400"/>
              </a:spcBef>
            </a:pPr>
            <a:r>
              <a:rPr lang="en-US" sz="1400" dirty="0"/>
              <a:t>Log and track model training artifacts/results via the Weights and Biases </a:t>
            </a:r>
            <a:r>
              <a:rPr lang="en-US" sz="1400" dirty="0" err="1"/>
              <a:t>MLOps</a:t>
            </a:r>
            <a:r>
              <a:rPr lang="en-US" sz="1400" dirty="0"/>
              <a:t> platform</a:t>
            </a:r>
          </a:p>
        </p:txBody>
      </p:sp>
    </p:spTree>
    <p:extLst>
      <p:ext uri="{BB962C8B-B14F-4D97-AF65-F5344CB8AC3E}">
        <p14:creationId xmlns:p14="http://schemas.microsoft.com/office/powerpoint/2010/main" val="2908298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6A86-3BCF-AB44-A6F5-E55AC919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7797"/>
            <a:ext cx="7729728" cy="11887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Model 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2E09F-7F9A-FDD4-08D1-941454180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45005"/>
            <a:ext cx="7729728" cy="3101983"/>
          </a:xfrm>
        </p:spPr>
        <p:txBody>
          <a:bodyPr/>
          <a:lstStyle/>
          <a:p>
            <a:r>
              <a:rPr lang="en-US" b="1" i="1" dirty="0"/>
              <a:t>Train/Tested models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r>
              <a:rPr lang="en-US" b="1" i="1" dirty="0"/>
              <a:t>Test Results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WeightsAndBiases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91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2814-10F9-6257-244E-6C9FD5C4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37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Final Model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D9E2B-4A72-A14B-E39E-19B488C4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239"/>
            <a:ext cx="4793055" cy="4351338"/>
          </a:xfrm>
        </p:spPr>
        <p:txBody>
          <a:bodyPr/>
          <a:lstStyle/>
          <a:p>
            <a:r>
              <a:rPr lang="en-US" dirty="0"/>
              <a:t>Based on test results, the </a:t>
            </a:r>
            <a:r>
              <a:rPr lang="en-US" b="1" i="1" dirty="0"/>
              <a:t>Random Forest Classifier</a:t>
            </a:r>
            <a:r>
              <a:rPr lang="en-US" dirty="0"/>
              <a:t> would be chosen as the production model</a:t>
            </a:r>
          </a:p>
          <a:p>
            <a:pPr lvl="1"/>
            <a:r>
              <a:rPr lang="en-US" sz="1400" dirty="0"/>
              <a:t>Best AUC, F1 and recall scores, training efficiency</a:t>
            </a:r>
          </a:p>
          <a:p>
            <a:pPr lvl="1"/>
            <a:r>
              <a:rPr lang="en-US" sz="1400" dirty="0"/>
              <a:t>Caveat: further training improvements/more training data would likely improve </a:t>
            </a:r>
            <a:r>
              <a:rPr lang="en-US" sz="1400" dirty="0" err="1"/>
              <a:t>XGBoost’s</a:t>
            </a:r>
            <a:r>
              <a:rPr lang="en-US" sz="1400" dirty="0"/>
              <a:t> results when compared to </a:t>
            </a:r>
            <a:r>
              <a:rPr lang="en-US" sz="1400" dirty="0" err="1"/>
              <a:t>RandomForest’s</a:t>
            </a:r>
            <a:r>
              <a:rPr lang="en-US" sz="1400" dirty="0"/>
              <a:t> results</a:t>
            </a:r>
          </a:p>
          <a:p>
            <a:r>
              <a:rPr lang="en-US" b="1" i="1" dirty="0"/>
              <a:t>Best</a:t>
            </a:r>
            <a:r>
              <a:rPr lang="en-US" dirty="0"/>
              <a:t> </a:t>
            </a:r>
            <a:r>
              <a:rPr lang="en-US" b="1" i="1" dirty="0"/>
              <a:t>HP configuration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CD323-A346-D192-6B0F-0825F9108192}"/>
              </a:ext>
            </a:extLst>
          </p:cNvPr>
          <p:cNvSpPr txBox="1"/>
          <p:nvPr/>
        </p:nvSpPr>
        <p:spPr>
          <a:xfrm>
            <a:off x="7230753" y="1960103"/>
            <a:ext cx="3298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 dirty="0"/>
              <a:t>Random Forest Testing Results</a:t>
            </a:r>
            <a:r>
              <a:rPr lang="en-US" dirty="0"/>
              <a:t>:</a:t>
            </a:r>
          </a:p>
        </p:txBody>
      </p:sp>
      <p:pic>
        <p:nvPicPr>
          <p:cNvPr id="13" name="Picture 12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F1FE6AAC-1D70-CF6D-0E28-2E0935055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151" y="2329435"/>
            <a:ext cx="3535680" cy="2651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734FF26-2543-6804-F1FE-758E44F774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726"/>
          <a:stretch/>
        </p:blipFill>
        <p:spPr>
          <a:xfrm>
            <a:off x="790350" y="4418206"/>
            <a:ext cx="4157740" cy="16566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A15BD50F-D983-2DAF-C73D-771DD7256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763" y="5088647"/>
            <a:ext cx="5290455" cy="1645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581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2793-3A4D-CC2C-F2C6-3B35E0D21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7797"/>
            <a:ext cx="7729728" cy="11887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Explainability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Feature Importance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7DA985F-562F-87A9-C8BB-3B7C7C0EA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02"/>
            <a:ext cx="10515600" cy="5192998"/>
          </a:xfrm>
        </p:spPr>
        <p:txBody>
          <a:bodyPr>
            <a:normAutofit/>
          </a:bodyPr>
          <a:lstStyle/>
          <a:p>
            <a:pPr lvl="1">
              <a:spcBef>
                <a:spcPts val="400"/>
              </a:spcBef>
            </a:pPr>
            <a:r>
              <a:rPr lang="en-US" sz="2000" dirty="0"/>
              <a:t>Calculated via </a:t>
            </a:r>
            <a:r>
              <a:rPr lang="en-US" sz="2000" dirty="0" err="1"/>
              <a:t>RandomForest’s</a:t>
            </a:r>
            <a:r>
              <a:rPr lang="en-US" sz="2000" dirty="0"/>
              <a:t> native feature importance score method</a:t>
            </a:r>
          </a:p>
          <a:p>
            <a:pPr lvl="1">
              <a:spcBef>
                <a:spcPts val="400"/>
              </a:spcBef>
            </a:pPr>
            <a:r>
              <a:rPr lang="en-US" sz="2000" dirty="0"/>
              <a:t>Utilizes “mean decrease in impurity” which quantifies how well a feature was able to split good and bad loans across all splits the feature was used in</a:t>
            </a:r>
          </a:p>
          <a:p>
            <a:pPr lvl="1">
              <a:spcBef>
                <a:spcPts val="400"/>
              </a:spcBef>
            </a:pPr>
            <a:endParaRPr lang="en-US" sz="2000" dirty="0"/>
          </a:p>
          <a:p>
            <a:pPr lvl="1">
              <a:spcBef>
                <a:spcPts val="400"/>
              </a:spcBef>
            </a:pPr>
            <a:endParaRPr lang="en-US" sz="2000" dirty="0"/>
          </a:p>
          <a:p>
            <a:pPr lvl="1">
              <a:spcBef>
                <a:spcPts val="400"/>
              </a:spcBef>
            </a:pPr>
            <a:endParaRPr lang="en-US" sz="2000" dirty="0"/>
          </a:p>
          <a:p>
            <a:pPr lvl="1">
              <a:spcBef>
                <a:spcPts val="400"/>
              </a:spcBef>
            </a:pPr>
            <a:endParaRPr lang="en-US" sz="2000" dirty="0"/>
          </a:p>
          <a:p>
            <a:pPr lvl="1">
              <a:spcBef>
                <a:spcPts val="400"/>
              </a:spcBef>
            </a:pPr>
            <a:endParaRPr lang="en-US" sz="2000" dirty="0"/>
          </a:p>
          <a:p>
            <a:pPr marL="457200" lvl="1" indent="0">
              <a:spcBef>
                <a:spcPts val="400"/>
              </a:spcBef>
              <a:buNone/>
            </a:pPr>
            <a:endParaRPr lang="en-US" sz="2000" dirty="0"/>
          </a:p>
          <a:p>
            <a:pPr marL="457200" lvl="1" indent="0">
              <a:spcBef>
                <a:spcPts val="400"/>
              </a:spcBef>
              <a:buNone/>
            </a:pPr>
            <a:endParaRPr lang="en-US" sz="2000" dirty="0"/>
          </a:p>
          <a:p>
            <a:pPr lvl="1">
              <a:spcBef>
                <a:spcPts val="400"/>
              </a:spcBef>
            </a:pPr>
            <a:endParaRPr lang="en-US" sz="2000" b="1" i="1" dirty="0"/>
          </a:p>
          <a:p>
            <a:pPr lvl="1">
              <a:spcBef>
                <a:spcPts val="400"/>
              </a:spcBef>
            </a:pPr>
            <a:r>
              <a:rPr lang="en-US" sz="2000" b="1" i="1" dirty="0"/>
              <a:t>Observations</a:t>
            </a:r>
            <a:r>
              <a:rPr lang="en-US" sz="2000" dirty="0"/>
              <a:t>:</a:t>
            </a:r>
          </a:p>
          <a:p>
            <a:pPr lvl="2">
              <a:spcBef>
                <a:spcPts val="400"/>
              </a:spcBef>
            </a:pPr>
            <a:r>
              <a:rPr lang="en-US" dirty="0"/>
              <a:t>Important Features: credit scores, income, payment frequencies, numeric payment info</a:t>
            </a:r>
          </a:p>
          <a:p>
            <a:pPr lvl="2">
              <a:spcBef>
                <a:spcPts val="400"/>
              </a:spcBef>
            </a:pPr>
            <a:r>
              <a:rPr lang="en-US" dirty="0"/>
              <a:t>Unimportant Features: address zip codes, email durations, bank routing numbers</a:t>
            </a:r>
          </a:p>
        </p:txBody>
      </p:sp>
      <p:pic>
        <p:nvPicPr>
          <p:cNvPr id="9" name="Picture 8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27458D10-7587-5C17-7DF3-BF2F259A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20" y="2752741"/>
            <a:ext cx="4023360" cy="3017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0143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7A49-9486-EEEA-E562-99E8F5F95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7796"/>
            <a:ext cx="7729728" cy="11887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Explainability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SHAP Values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68E0-E0A7-AC12-B846-5FFE6BE90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116"/>
            <a:ext cx="52578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SHAP values encode the impact specific inputs features have on the resulting output</a:t>
            </a:r>
          </a:p>
          <a:p>
            <a:pPr lvl="1"/>
            <a:r>
              <a:rPr lang="en-US" sz="1800" dirty="0"/>
              <a:t>Based on testing data</a:t>
            </a:r>
          </a:p>
          <a:p>
            <a:r>
              <a:rPr lang="en-US" sz="2000" b="1" i="1" dirty="0"/>
              <a:t>Some observations</a:t>
            </a:r>
          </a:p>
          <a:p>
            <a:pPr lvl="1"/>
            <a:r>
              <a:rPr lang="en-US" sz="1800" dirty="0"/>
              <a:t>Higher credit scores led to higher output probabilities</a:t>
            </a:r>
          </a:p>
          <a:p>
            <a:pPr lvl="1"/>
            <a:r>
              <a:rPr lang="en-US" sz="1800" dirty="0"/>
              <a:t>Paying semi-monthly led to higher output probabilities</a:t>
            </a:r>
          </a:p>
          <a:p>
            <a:pPr lvl="1"/>
            <a:r>
              <a:rPr lang="en-US" sz="1800" dirty="0"/>
              <a:t>Higher requested amounts led to lower output probabilities</a:t>
            </a:r>
          </a:p>
          <a:p>
            <a:pPr lvl="1"/>
            <a:r>
              <a:rPr lang="en-US" sz="1800" dirty="0"/>
              <a:t>Lower number of payments led to higher output probabilities</a:t>
            </a:r>
          </a:p>
        </p:txBody>
      </p:sp>
      <p:pic>
        <p:nvPicPr>
          <p:cNvPr id="6" name="Picture 5" descr="A screen shot of a graph&#10;&#10;Description automatically generated with low confidence">
            <a:extLst>
              <a:ext uri="{FF2B5EF4-FFF2-40B4-BE49-F238E27FC236}">
                <a16:creationId xmlns:a16="http://schemas.microsoft.com/office/drawing/2014/main" id="{A990644D-8EFA-0D74-A3FD-16FE606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633" y="1819746"/>
            <a:ext cx="4081111" cy="4846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3511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9600-60D9-4DAA-7C48-86E5C945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0538"/>
            <a:ext cx="7729728" cy="1188720"/>
          </a:xfrm>
        </p:spPr>
        <p:txBody>
          <a:bodyPr/>
          <a:lstStyle/>
          <a:p>
            <a:r>
              <a:rPr lang="en-US" dirty="0" err="1"/>
              <a:t>preprocessed_df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3563F-F720-4841-1980-DA22D8AFE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13355"/>
            <a:ext cx="7729728" cy="3853291"/>
          </a:xfrm>
        </p:spPr>
        <p:txBody>
          <a:bodyPr/>
          <a:lstStyle/>
          <a:p>
            <a:r>
              <a:rPr lang="en-US" dirty="0"/>
              <a:t>Utilized weights and biases to log/store the following training results and artifacts:</a:t>
            </a:r>
          </a:p>
          <a:p>
            <a:pPr lvl="1"/>
            <a:r>
              <a:rPr lang="en-US" dirty="0"/>
              <a:t>Raw, intermediate and final datasets</a:t>
            </a:r>
          </a:p>
          <a:p>
            <a:pPr lvl="1"/>
            <a:r>
              <a:rPr lang="en-US" dirty="0"/>
              <a:t>EDA analysis plots</a:t>
            </a:r>
          </a:p>
          <a:p>
            <a:pPr lvl="1"/>
            <a:r>
              <a:rPr lang="en-US" dirty="0"/>
              <a:t>Best hyperparameter configuration</a:t>
            </a:r>
          </a:p>
          <a:p>
            <a:pPr lvl="1"/>
            <a:r>
              <a:rPr lang="en-US" dirty="0"/>
              <a:t>Final trained model</a:t>
            </a:r>
          </a:p>
          <a:p>
            <a:pPr lvl="1"/>
            <a:r>
              <a:rPr lang="en-US" dirty="0"/>
              <a:t>Raw/binarized model predictions for testing dataset</a:t>
            </a:r>
          </a:p>
          <a:p>
            <a:pPr lvl="1"/>
            <a:r>
              <a:rPr lang="en-US" dirty="0"/>
              <a:t>Testing metrics (accuracy, F1,  ROC-AUC, Recall scores)</a:t>
            </a:r>
          </a:p>
          <a:p>
            <a:pPr lvl="1"/>
            <a:r>
              <a:rPr lang="en-US" dirty="0"/>
              <a:t>Model analysis outputs (feature importance, ROC AUC, SHAP plots)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AA5DE2-F502-C3B4-DD0A-EBB1CE095C26}"/>
              </a:ext>
            </a:extLst>
          </p:cNvPr>
          <p:cNvSpPr txBox="1">
            <a:spLocks/>
          </p:cNvSpPr>
          <p:nvPr/>
        </p:nvSpPr>
        <p:spPr bwMode="black">
          <a:xfrm>
            <a:off x="2231136" y="430538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Experiment Tracking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9678F-903B-6E40-3928-CA91C044E677}"/>
              </a:ext>
            </a:extLst>
          </p:cNvPr>
          <p:cNvSpPr txBox="1"/>
          <p:nvPr/>
        </p:nvSpPr>
        <p:spPr>
          <a:xfrm>
            <a:off x="4827277" y="5686839"/>
            <a:ext cx="23702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dirty="0">
                <a:hlinkClick r:id="rId2"/>
              </a:rPr>
              <a:t>WeightsAndBiases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89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A2443-AD4F-866B-6B76-4DBBDFC91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03478"/>
            <a:ext cx="7729728" cy="385329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Unable to efficiently get “ground truth” label for production data that forms the basis of typical model monitoring data </a:t>
            </a:r>
          </a:p>
          <a:p>
            <a:pPr lvl="1"/>
            <a:r>
              <a:rPr lang="en-US" sz="1700" dirty="0"/>
              <a:t>Loan repayments take many months or years</a:t>
            </a:r>
          </a:p>
          <a:p>
            <a:r>
              <a:rPr lang="en-US" sz="2200" dirty="0"/>
              <a:t>Use proxy for ground truth label</a:t>
            </a:r>
          </a:p>
          <a:p>
            <a:pPr lvl="1"/>
            <a:r>
              <a:rPr lang="en-US" sz="1700" dirty="0"/>
              <a:t>Monitor the percentage of people who have made a late payment over the past month</a:t>
            </a:r>
          </a:p>
          <a:p>
            <a:pPr lvl="1"/>
            <a:r>
              <a:rPr lang="en-US" sz="1700" dirty="0"/>
              <a:t>Dramatic increases or decreases can trigger a refresh of the model or signify the need to develop a completely new model	</a:t>
            </a:r>
          </a:p>
          <a:p>
            <a:r>
              <a:rPr lang="en-US" sz="2200" dirty="0"/>
              <a:t>Monitor prediction drift</a:t>
            </a:r>
          </a:p>
          <a:p>
            <a:pPr lvl="1"/>
            <a:r>
              <a:rPr lang="en-US" sz="1700" dirty="0"/>
              <a:t>Utilize distribution distance metrics to quantify prediction drift (e.g., </a:t>
            </a:r>
            <a:r>
              <a:rPr lang="en-US" sz="1700" dirty="0" err="1"/>
              <a:t>Kullback-Leibler</a:t>
            </a:r>
            <a:r>
              <a:rPr lang="en-US" sz="1700" dirty="0"/>
              <a:t> Divergence, Population Stability Index (PSI))</a:t>
            </a:r>
          </a:p>
          <a:p>
            <a:pPr lvl="2"/>
            <a:endParaRPr lang="en-US" sz="1700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EE5AAC-6AB4-65F2-D098-0C5C1C23CBE5}"/>
              </a:ext>
            </a:extLst>
          </p:cNvPr>
          <p:cNvSpPr txBox="1">
            <a:spLocks/>
          </p:cNvSpPr>
          <p:nvPr/>
        </p:nvSpPr>
        <p:spPr bwMode="black">
          <a:xfrm>
            <a:off x="2231136" y="430538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Model Monitoring</a:t>
            </a:r>
          </a:p>
        </p:txBody>
      </p:sp>
    </p:spTree>
    <p:extLst>
      <p:ext uri="{BB962C8B-B14F-4D97-AF65-F5344CB8AC3E}">
        <p14:creationId xmlns:p14="http://schemas.microsoft.com/office/powerpoint/2010/main" val="3675864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95D4-FF75-45E3-E578-0E5CA761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6791"/>
            <a:ext cx="7729728" cy="11887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Limitations/Shortcomings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F1EA1-5532-0109-F09A-C6B9BD131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85361"/>
            <a:ext cx="7729728" cy="4364609"/>
          </a:xfrm>
        </p:spPr>
        <p:txBody>
          <a:bodyPr>
            <a:normAutofit/>
          </a:bodyPr>
          <a:lstStyle/>
          <a:p>
            <a:r>
              <a:rPr lang="en-US" dirty="0"/>
              <a:t>Data limitations</a:t>
            </a:r>
          </a:p>
          <a:p>
            <a:pPr lvl="1"/>
            <a:r>
              <a:rPr lang="en-US" dirty="0"/>
              <a:t>Only contained approved loans; an actual in-production model will encounter loans that will be denied</a:t>
            </a:r>
          </a:p>
          <a:p>
            <a:pPr lvl="1"/>
            <a:r>
              <a:rPr lang="en-US" i="0" dirty="0">
                <a:effectLst/>
              </a:rPr>
              <a:t>Small sample size</a:t>
            </a:r>
            <a:endParaRPr lang="en-US" dirty="0"/>
          </a:p>
          <a:p>
            <a:pPr lvl="1"/>
            <a:r>
              <a:rPr lang="en-US" dirty="0"/>
              <a:t>No data dictionary provided</a:t>
            </a:r>
          </a:p>
          <a:p>
            <a:pPr lvl="1"/>
            <a:r>
              <a:rPr lang="en-US" dirty="0"/>
              <a:t>No macro-economic factors</a:t>
            </a:r>
          </a:p>
          <a:p>
            <a:r>
              <a:rPr lang="en-US" dirty="0"/>
              <a:t>Personal knowledge</a:t>
            </a:r>
          </a:p>
          <a:p>
            <a:pPr lvl="1"/>
            <a:r>
              <a:rPr lang="en-US" dirty="0"/>
              <a:t>Minimal knowledge of the lending space</a:t>
            </a:r>
          </a:p>
          <a:p>
            <a:pPr lvl="1"/>
            <a:r>
              <a:rPr lang="en-US" dirty="0"/>
              <a:t>Minimal research into prior loan approval ML models</a:t>
            </a:r>
          </a:p>
        </p:txBody>
      </p:sp>
    </p:spTree>
    <p:extLst>
      <p:ext uri="{BB962C8B-B14F-4D97-AF65-F5344CB8AC3E}">
        <p14:creationId xmlns:p14="http://schemas.microsoft.com/office/powerpoint/2010/main" val="3844663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9F52D-D04A-676D-F458-5EE40B816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19937"/>
            <a:ext cx="772972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hlinkClick r:id="rId3"/>
              </a:rPr>
              <a:t>Project Github</a:t>
            </a:r>
            <a:endParaRPr lang="en-US" sz="20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1C4E15-6DE1-ECD6-F4B6-5F22654B9660}"/>
              </a:ext>
            </a:extLst>
          </p:cNvPr>
          <p:cNvSpPr txBox="1">
            <a:spLocks/>
          </p:cNvSpPr>
          <p:nvPr/>
        </p:nvSpPr>
        <p:spPr bwMode="black">
          <a:xfrm>
            <a:off x="2231136" y="349057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Project Code</a:t>
            </a:r>
          </a:p>
        </p:txBody>
      </p:sp>
    </p:spTree>
    <p:extLst>
      <p:ext uri="{BB962C8B-B14F-4D97-AF65-F5344CB8AC3E}">
        <p14:creationId xmlns:p14="http://schemas.microsoft.com/office/powerpoint/2010/main" val="137834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37669-9FB0-18D6-9F0B-DA26CF6C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1334"/>
            <a:ext cx="7729728" cy="11887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Project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25F7A-261E-4B5B-F727-87963E62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88191"/>
            <a:ext cx="7729728" cy="4346196"/>
          </a:xfrm>
        </p:spPr>
        <p:txBody>
          <a:bodyPr>
            <a:normAutofit/>
          </a:bodyPr>
          <a:lstStyle/>
          <a:p>
            <a:r>
              <a:rPr lang="en-US" sz="1600" b="1" i="1" dirty="0"/>
              <a:t>Goal</a:t>
            </a:r>
            <a:r>
              <a:rPr lang="en-US" sz="1600" dirty="0"/>
              <a:t>: Develop an ML model to automate the loan approval process for new applicants </a:t>
            </a:r>
          </a:p>
          <a:p>
            <a:r>
              <a:rPr lang="en-US" sz="1600" b="1" i="1" dirty="0"/>
              <a:t>Provided Data</a:t>
            </a:r>
            <a:endParaRPr lang="en-US" sz="1600" dirty="0"/>
          </a:p>
          <a:p>
            <a:pPr lvl="1"/>
            <a:r>
              <a:rPr lang="en-US" sz="1400" dirty="0"/>
              <a:t>Application data for every loan approved between 10/6/2010 and 4/17/2011</a:t>
            </a:r>
          </a:p>
          <a:p>
            <a:pPr lvl="1"/>
            <a:r>
              <a:rPr lang="en-US" sz="1400" dirty="0"/>
              <a:t>Binary indicator signifying loan performance (i.e., ‘Good’ or ‘Bad’)</a:t>
            </a:r>
          </a:p>
          <a:p>
            <a:r>
              <a:rPr lang="en-US" sz="1600" b="1" i="1" dirty="0"/>
              <a:t>High-level Modeling Approach</a:t>
            </a:r>
            <a:endParaRPr lang="en-US" sz="1600" dirty="0"/>
          </a:p>
          <a:p>
            <a:pPr lvl="1"/>
            <a:r>
              <a:rPr lang="en-US" sz="1400" dirty="0"/>
              <a:t>Binary classification task</a:t>
            </a:r>
          </a:p>
          <a:p>
            <a:pPr lvl="1"/>
            <a:r>
              <a:rPr lang="en-US" sz="1400" dirty="0"/>
              <a:t>Training:</a:t>
            </a:r>
          </a:p>
          <a:p>
            <a:pPr lvl="2"/>
            <a:r>
              <a:rPr lang="en-US" sz="1400" dirty="0"/>
              <a:t>Input features: Application data</a:t>
            </a:r>
          </a:p>
          <a:p>
            <a:pPr lvl="2"/>
            <a:r>
              <a:rPr lang="en-US" sz="1400" dirty="0"/>
              <a:t>Target feature: Loan performance indicator </a:t>
            </a:r>
          </a:p>
          <a:p>
            <a:pPr lvl="1"/>
            <a:r>
              <a:rPr lang="en-US" sz="1400" dirty="0"/>
              <a:t>Online Prediction:</a:t>
            </a:r>
          </a:p>
          <a:p>
            <a:pPr lvl="2"/>
            <a:r>
              <a:rPr lang="en-US" sz="1400" dirty="0"/>
              <a:t>Output: Binary output indicating if a specific loan should or shouldn’t be approved</a:t>
            </a:r>
          </a:p>
        </p:txBody>
      </p:sp>
    </p:spTree>
    <p:extLst>
      <p:ext uri="{BB962C8B-B14F-4D97-AF65-F5344CB8AC3E}">
        <p14:creationId xmlns:p14="http://schemas.microsoft.com/office/powerpoint/2010/main" val="282568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6901-0CED-1F90-ED25-4840CCDF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9723"/>
            <a:ext cx="7729728" cy="11887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Model 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8AAE2-DCF7-D14D-3B39-69B82FC1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37858"/>
            <a:ext cx="7729728" cy="4412608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/>
              <a:t>Assumption</a:t>
            </a:r>
            <a:r>
              <a:rPr lang="en-US" dirty="0"/>
              <a:t>: absolute accuracy is not the primary performance metric</a:t>
            </a:r>
          </a:p>
          <a:p>
            <a:pPr lvl="1"/>
            <a:r>
              <a:rPr lang="en-US" dirty="0"/>
              <a:t>Given imbalanced training data, accuracy can be potentially maximized by always predicting the majority label (given scale of imbalance)</a:t>
            </a:r>
          </a:p>
          <a:p>
            <a:pPr lvl="1"/>
            <a:r>
              <a:rPr lang="en-US" dirty="0"/>
              <a:t>Consider F1-score/AUC-score evaluation metrics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i="1" dirty="0"/>
              <a:t>Assumption</a:t>
            </a:r>
            <a:r>
              <a:rPr lang="en-US" dirty="0"/>
              <a:t>: Better to miss approving a good loan than approving a bad loan</a:t>
            </a:r>
          </a:p>
          <a:p>
            <a:pPr lvl="1"/>
            <a:r>
              <a:rPr lang="en-US" dirty="0"/>
              <a:t>Minimize false positives </a:t>
            </a:r>
          </a:p>
          <a:p>
            <a:pPr lvl="1"/>
            <a:r>
              <a:rPr lang="en-US" dirty="0"/>
              <a:t>Consider recall evaluation metric</a:t>
            </a:r>
          </a:p>
          <a:p>
            <a:pPr lvl="2"/>
            <a:r>
              <a:rPr lang="en-US" dirty="0"/>
              <a:t>The proportion of all bad loans correctly identified</a:t>
            </a:r>
          </a:p>
          <a:p>
            <a:pPr lvl="1"/>
            <a:r>
              <a:rPr lang="en-US" dirty="0"/>
              <a:t>Action: Lower threshold which converts projected probability into class label</a:t>
            </a:r>
          </a:p>
          <a:p>
            <a:pPr lvl="2"/>
            <a:r>
              <a:rPr lang="en-US" dirty="0"/>
              <a:t>Can be individually catered based on level of risk a bank is willing to take on</a:t>
            </a:r>
          </a:p>
          <a:p>
            <a:pPr lvl="2"/>
            <a:endParaRPr lang="en-US" dirty="0"/>
          </a:p>
          <a:p>
            <a:r>
              <a:rPr lang="en-US" b="1" i="1" dirty="0"/>
              <a:t>Evaluation Metrics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Accuracy, F1-score,  AUC-score, recall</a:t>
            </a:r>
          </a:p>
        </p:txBody>
      </p:sp>
    </p:spTree>
    <p:extLst>
      <p:ext uri="{BB962C8B-B14F-4D97-AF65-F5344CB8AC3E}">
        <p14:creationId xmlns:p14="http://schemas.microsoft.com/office/powerpoint/2010/main" val="354718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B360-9125-6F68-0511-4D94BE6E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7797"/>
            <a:ext cx="7729728" cy="1188720"/>
          </a:xfrm>
        </p:spPr>
        <p:txBody>
          <a:bodyPr/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7E3FE-9AE6-CAF7-36DD-3586859FD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323" y="1784390"/>
            <a:ext cx="5199677" cy="4742534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US" b="1" i="1" dirty="0"/>
              <a:t>Form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2 datasets provided: </a:t>
            </a:r>
          </a:p>
          <a:p>
            <a:pPr lvl="2">
              <a:spcBef>
                <a:spcPts val="400"/>
              </a:spcBef>
            </a:pPr>
            <a:r>
              <a:rPr lang="en-US" dirty="0"/>
              <a:t>Application data,  Loan quality indicator data</a:t>
            </a:r>
          </a:p>
          <a:p>
            <a:pPr lvl="2">
              <a:spcBef>
                <a:spcPts val="400"/>
              </a:spcBef>
            </a:pPr>
            <a:r>
              <a:rPr lang="en-US" dirty="0"/>
              <a:t>Merge key: </a:t>
            </a:r>
            <a:r>
              <a:rPr lang="en-US" dirty="0" err="1"/>
              <a:t>CustomerId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en-US" b="1" i="1" dirty="0"/>
              <a:t>Volume (after merge)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650 samples, 33 features</a:t>
            </a:r>
            <a:endParaRPr lang="en-US" sz="1800" dirty="0"/>
          </a:p>
          <a:p>
            <a:pPr>
              <a:spcBef>
                <a:spcPts val="400"/>
              </a:spcBef>
            </a:pPr>
            <a:r>
              <a:rPr lang="en-US" b="1" i="1" dirty="0"/>
              <a:t>Features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Customer Specific Information</a:t>
            </a:r>
          </a:p>
          <a:p>
            <a:pPr lvl="2">
              <a:spcBef>
                <a:spcPts val="400"/>
              </a:spcBef>
            </a:pPr>
            <a:r>
              <a:rPr lang="en-US" i="1" dirty="0"/>
              <a:t>General</a:t>
            </a:r>
            <a:r>
              <a:rPr lang="en-US" dirty="0"/>
              <a:t>: Birth date, owns or rents residence, address zip code, email, etc.</a:t>
            </a:r>
          </a:p>
          <a:p>
            <a:pPr lvl="2">
              <a:spcBef>
                <a:spcPts val="400"/>
              </a:spcBef>
            </a:pPr>
            <a:r>
              <a:rPr lang="en-US" i="1" dirty="0"/>
              <a:t>Duration/Frequency</a:t>
            </a:r>
            <a:r>
              <a:rPr lang="en-US" dirty="0"/>
              <a:t>: Residence duration, bank account duration, etc.</a:t>
            </a:r>
          </a:p>
          <a:p>
            <a:pPr lvl="2">
              <a:spcBef>
                <a:spcPts val="400"/>
              </a:spcBef>
            </a:pPr>
            <a:r>
              <a:rPr lang="en-US" i="1" dirty="0"/>
              <a:t>Credit History</a:t>
            </a:r>
            <a:r>
              <a:rPr lang="en-US" dirty="0"/>
              <a:t>: Link2Credit score, FICO scores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Loan Specific Information:</a:t>
            </a:r>
          </a:p>
          <a:p>
            <a:pPr lvl="2">
              <a:spcBef>
                <a:spcPts val="400"/>
              </a:spcBef>
            </a:pPr>
            <a:r>
              <a:rPr lang="en-US" dirty="0"/>
              <a:t>Amount requested, payment frequency, loan duration, application submit date, etc.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84297F-53FE-62E1-D792-BA70F0074DF2}"/>
              </a:ext>
            </a:extLst>
          </p:cNvPr>
          <p:cNvSpPr txBox="1">
            <a:spLocks/>
          </p:cNvSpPr>
          <p:nvPr/>
        </p:nvSpPr>
        <p:spPr>
          <a:xfrm>
            <a:off x="6096000" y="1952263"/>
            <a:ext cx="5199677" cy="4742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/>
              <a:t>Notes/Limitations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Application data contains only approved loans</a:t>
            </a:r>
          </a:p>
          <a:p>
            <a:pPr lvl="2"/>
            <a:r>
              <a:rPr lang="en-US" dirty="0"/>
              <a:t>Skews real distribution of good/bad loans</a:t>
            </a:r>
          </a:p>
          <a:p>
            <a:pPr lvl="1"/>
            <a:r>
              <a:rPr lang="en-US" dirty="0"/>
              <a:t>Imperfect merge of provided data</a:t>
            </a:r>
          </a:p>
          <a:p>
            <a:pPr lvl="2"/>
            <a:r>
              <a:rPr lang="en-US" dirty="0" err="1"/>
              <a:t>CustomerId</a:t>
            </a:r>
            <a:r>
              <a:rPr lang="en-US" dirty="0"/>
              <a:t> not unique in loan indicator data</a:t>
            </a:r>
          </a:p>
          <a:p>
            <a:pPr lvl="2"/>
            <a:r>
              <a:rPr lang="en-US" dirty="0"/>
              <a:t>3 instances where same customer had at least one bad loan and at least one good loan</a:t>
            </a:r>
          </a:p>
          <a:p>
            <a:pPr lvl="1"/>
            <a:r>
              <a:rPr lang="en-US" i="0" dirty="0">
                <a:effectLst/>
                <a:latin typeface="-apple-system"/>
              </a:rPr>
              <a:t>Small sample size</a:t>
            </a:r>
            <a:endParaRPr lang="en-US" dirty="0"/>
          </a:p>
          <a:p>
            <a:pPr lvl="1"/>
            <a:r>
              <a:rPr lang="en-US" dirty="0"/>
              <a:t>No data dictionary provided</a:t>
            </a:r>
          </a:p>
          <a:p>
            <a:pPr lvl="1"/>
            <a:r>
              <a:rPr lang="en-US" dirty="0"/>
              <a:t>No macro-economic factors</a:t>
            </a:r>
          </a:p>
          <a:p>
            <a:pPr lvl="1"/>
            <a:r>
              <a:rPr lang="en-US" dirty="0"/>
              <a:t>One loan application per customer (no repeat customers)</a:t>
            </a:r>
          </a:p>
          <a:p>
            <a:pPr lvl="2"/>
            <a:r>
              <a:rPr lang="en-US" dirty="0"/>
              <a:t>Intended since goal is to identify if a new applicant should be given a loan</a:t>
            </a:r>
          </a:p>
        </p:txBody>
      </p:sp>
    </p:spTree>
    <p:extLst>
      <p:ext uri="{BB962C8B-B14F-4D97-AF65-F5344CB8AC3E}">
        <p14:creationId xmlns:p14="http://schemas.microsoft.com/office/powerpoint/2010/main" val="374810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F151-C178-0A56-7E8F-B46AE6E1F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6186"/>
            <a:ext cx="7729728" cy="11887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Initial Preprocessing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6DE10C-D8FA-51B0-B102-8BAF50D524AF}"/>
              </a:ext>
            </a:extLst>
          </p:cNvPr>
          <p:cNvSpPr txBox="1">
            <a:spLocks/>
          </p:cNvSpPr>
          <p:nvPr/>
        </p:nvSpPr>
        <p:spPr>
          <a:xfrm>
            <a:off x="1286314" y="1966152"/>
            <a:ext cx="4569203" cy="1737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i="1" dirty="0"/>
              <a:t>Handling Null Values</a:t>
            </a:r>
          </a:p>
          <a:p>
            <a:pPr lvl="1"/>
            <a:r>
              <a:rPr lang="en-US" sz="6400" i="1" dirty="0" err="1"/>
              <a:t>other_phone_type</a:t>
            </a:r>
            <a:r>
              <a:rPr lang="en-US" sz="6400" dirty="0"/>
              <a:t>: 291 nulls </a:t>
            </a:r>
            <a:r>
              <a:rPr lang="en-US" sz="6400" dirty="0">
                <a:sym typeface="Wingdings" pitchFamily="2" charset="2"/>
              </a:rPr>
              <a:t></a:t>
            </a:r>
            <a:r>
              <a:rPr lang="en-US" sz="6400" dirty="0"/>
              <a:t>  drop feature</a:t>
            </a:r>
          </a:p>
          <a:p>
            <a:pPr lvl="1"/>
            <a:r>
              <a:rPr lang="en-US" sz="6400" i="1" dirty="0" err="1"/>
              <a:t>payment_amount_approved</a:t>
            </a:r>
            <a:r>
              <a:rPr lang="en-US" sz="6400" dirty="0"/>
              <a:t>: 22 nulls </a:t>
            </a:r>
            <a:r>
              <a:rPr lang="en-US" sz="6400" dirty="0">
                <a:sym typeface="Wingdings" pitchFamily="2" charset="2"/>
              </a:rPr>
              <a:t> drop feature (not present in production data)</a:t>
            </a:r>
          </a:p>
          <a:p>
            <a:pPr lvl="1"/>
            <a:r>
              <a:rPr lang="en-US" sz="6400" i="1" dirty="0" err="1"/>
              <a:t>how_use_money</a:t>
            </a:r>
            <a:r>
              <a:rPr lang="en-US" sz="6400" dirty="0"/>
              <a:t>: 2 nulls </a:t>
            </a:r>
            <a:r>
              <a:rPr lang="en-US" sz="6400" dirty="0">
                <a:sym typeface="Wingdings" pitchFamily="2" charset="2"/>
              </a:rPr>
              <a:t> drop null rows</a:t>
            </a:r>
          </a:p>
          <a:p>
            <a:pPr lvl="1"/>
            <a:r>
              <a:rPr lang="en-US" sz="6400" i="1" dirty="0" err="1"/>
              <a:t>bank_account_duration</a:t>
            </a:r>
            <a:r>
              <a:rPr lang="en-US" sz="6400" dirty="0"/>
              <a:t>: 1 null </a:t>
            </a:r>
            <a:r>
              <a:rPr lang="en-US" sz="6400" dirty="0">
                <a:sym typeface="Wingdings" pitchFamily="2" charset="2"/>
              </a:rPr>
              <a:t> drop null row</a:t>
            </a:r>
          </a:p>
          <a:p>
            <a:pPr lvl="1"/>
            <a:endParaRPr lang="en-US" sz="5600" dirty="0">
              <a:sym typeface="Wingdings" pitchFamily="2" charset="2"/>
            </a:endParaRPr>
          </a:p>
          <a:p>
            <a:pPr lvl="1"/>
            <a:endParaRPr lang="en-US" sz="2000" dirty="0">
              <a:sym typeface="Wingdings" pitchFamily="2" charset="2"/>
            </a:endParaRPr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2C8916-CF22-CB47-ED63-678129B83214}"/>
              </a:ext>
            </a:extLst>
          </p:cNvPr>
          <p:cNvSpPr txBox="1">
            <a:spLocks/>
          </p:cNvSpPr>
          <p:nvPr/>
        </p:nvSpPr>
        <p:spPr>
          <a:xfrm>
            <a:off x="1286314" y="4044950"/>
            <a:ext cx="4569203" cy="1737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/>
              <a:t>Handling </a:t>
            </a:r>
            <a:r>
              <a:rPr lang="en-US" b="1" i="1" dirty="0">
                <a:sym typeface="Wingdings" pitchFamily="2" charset="2"/>
              </a:rPr>
              <a:t>Boolean Values</a:t>
            </a:r>
          </a:p>
          <a:p>
            <a:pPr lvl="1"/>
            <a:r>
              <a:rPr lang="en-US" dirty="0">
                <a:sym typeface="Wingdings" pitchFamily="2" charset="2"/>
              </a:rPr>
              <a:t>Encode T/F,  Y/N, Good/Bad as 1/0</a:t>
            </a:r>
          </a:p>
          <a:p>
            <a:pPr lvl="1"/>
            <a:r>
              <a:rPr lang="en-US" dirty="0">
                <a:sym typeface="Wingdings" pitchFamily="2" charset="2"/>
              </a:rPr>
              <a:t>Features: </a:t>
            </a:r>
            <a:r>
              <a:rPr lang="en-US" i="1" dirty="0" err="1"/>
              <a:t>residence_rent_or_own</a:t>
            </a:r>
            <a:r>
              <a:rPr lang="en-US" dirty="0"/>
              <a:t>, </a:t>
            </a:r>
            <a:r>
              <a:rPr lang="en-US" i="1" dirty="0" err="1"/>
              <a:t>bank_account_direct_deposit</a:t>
            </a:r>
            <a:r>
              <a:rPr lang="en-US" dirty="0"/>
              <a:t>, </a:t>
            </a:r>
            <a:r>
              <a:rPr lang="en-US" i="1" dirty="0" err="1"/>
              <a:t>payment_ach</a:t>
            </a:r>
            <a:endParaRPr lang="en-US" i="1" dirty="0"/>
          </a:p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74F3A1-B40E-F103-6ED9-62CC2EA9ABCF}"/>
              </a:ext>
            </a:extLst>
          </p:cNvPr>
          <p:cNvSpPr txBox="1">
            <a:spLocks/>
          </p:cNvSpPr>
          <p:nvPr/>
        </p:nvSpPr>
        <p:spPr>
          <a:xfrm>
            <a:off x="6157519" y="1966152"/>
            <a:ext cx="4569203" cy="1737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ym typeface="Wingdings" pitchFamily="2" charset="2"/>
              </a:rPr>
              <a:t>Handling of Categorical Features Represented Numerically</a:t>
            </a:r>
          </a:p>
          <a:p>
            <a:pPr lvl="1"/>
            <a:r>
              <a:rPr lang="en-US" dirty="0">
                <a:sym typeface="Wingdings" pitchFamily="2" charset="2"/>
              </a:rPr>
              <a:t>Cast int as string</a:t>
            </a:r>
          </a:p>
          <a:p>
            <a:pPr lvl="1"/>
            <a:r>
              <a:rPr lang="en-US" dirty="0">
                <a:sym typeface="Wingdings" pitchFamily="2" charset="2"/>
              </a:rPr>
              <a:t>Features: </a:t>
            </a:r>
            <a:r>
              <a:rPr lang="en-US" i="1" dirty="0" err="1">
                <a:sym typeface="Wingdings" pitchFamily="2" charset="2"/>
              </a:rPr>
              <a:t>address_zip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i="1" dirty="0" err="1">
                <a:sym typeface="Wingdings" pitchFamily="2" charset="2"/>
              </a:rPr>
              <a:t>bank_routing_number</a:t>
            </a:r>
            <a:endParaRPr lang="en-US" i="1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951FA-C857-FAAA-C3BB-649E7C65F56D}"/>
              </a:ext>
            </a:extLst>
          </p:cNvPr>
          <p:cNvSpPr txBox="1">
            <a:spLocks/>
          </p:cNvSpPr>
          <p:nvPr/>
        </p:nvSpPr>
        <p:spPr>
          <a:xfrm>
            <a:off x="6157519" y="4044949"/>
            <a:ext cx="4569203" cy="1737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sym typeface="Wingdings" pitchFamily="2" charset="2"/>
              </a:rPr>
              <a:t>Credit Score Based Filtering</a:t>
            </a:r>
          </a:p>
          <a:p>
            <a:pPr lvl="1"/>
            <a:r>
              <a:rPr lang="en-US" dirty="0">
                <a:sym typeface="Wingdings" pitchFamily="2" charset="2"/>
              </a:rPr>
              <a:t>L2C and FICO credit scores range from      300-850</a:t>
            </a:r>
          </a:p>
          <a:p>
            <a:pPr lvl="1"/>
            <a:r>
              <a:rPr lang="en-US" dirty="0">
                <a:sym typeface="Wingdings" pitchFamily="2" charset="2"/>
              </a:rPr>
              <a:t>Remove anyone outside of predefined range -30 samples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5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9A9E-A070-9C2A-FCE4-0120F8C6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8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Analysis- Univariate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47FD-F0EF-7D80-7E66-3AD2ED736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301"/>
            <a:ext cx="8441602" cy="4351338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sz="2000" b="1" i="1" dirty="0"/>
              <a:t>Purpose</a:t>
            </a:r>
            <a:r>
              <a:rPr lang="en-US" sz="2000" dirty="0"/>
              <a:t>: Get overall feel for features – possible values, variance,                 mean, mode</a:t>
            </a:r>
          </a:p>
          <a:p>
            <a:pPr lvl="1">
              <a:spcBef>
                <a:spcPts val="400"/>
              </a:spcBef>
            </a:pPr>
            <a:r>
              <a:rPr lang="en-US" sz="1800" dirty="0"/>
              <a:t>Gives intuition into feature engineering and feature selection </a:t>
            </a:r>
            <a:endParaRPr lang="en-US" sz="2000" dirty="0"/>
          </a:p>
          <a:p>
            <a:pPr>
              <a:spcBef>
                <a:spcPts val="400"/>
              </a:spcBef>
            </a:pPr>
            <a:r>
              <a:rPr lang="en-US" sz="2000" dirty="0"/>
              <a:t>Categorical Features </a:t>
            </a:r>
            <a:r>
              <a:rPr lang="en-US" sz="2000" dirty="0">
                <a:sym typeface="Wingdings" pitchFamily="2" charset="2"/>
              </a:rPr>
              <a:t> Value Counts, Histograms</a:t>
            </a:r>
          </a:p>
          <a:p>
            <a:pPr>
              <a:spcBef>
                <a:spcPts val="400"/>
              </a:spcBef>
            </a:pPr>
            <a:r>
              <a:rPr lang="en-US" sz="2000" dirty="0"/>
              <a:t>Numeric Features </a:t>
            </a:r>
            <a:r>
              <a:rPr lang="en-US" sz="2000" dirty="0">
                <a:sym typeface="Wingdings" pitchFamily="2" charset="2"/>
              </a:rPr>
              <a:t> Descriptive Statistics, Histograms</a:t>
            </a:r>
          </a:p>
          <a:p>
            <a:pPr>
              <a:spcBef>
                <a:spcPts val="400"/>
              </a:spcBef>
            </a:pPr>
            <a:r>
              <a:rPr lang="en-US" sz="2000" b="1" i="1" dirty="0"/>
              <a:t>Target Feature Distribution</a:t>
            </a:r>
            <a:endParaRPr lang="en-US" sz="2000" dirty="0"/>
          </a:p>
          <a:p>
            <a:pPr lvl="1">
              <a:spcBef>
                <a:spcPts val="400"/>
              </a:spcBef>
            </a:pPr>
            <a:r>
              <a:rPr lang="en-US" dirty="0"/>
              <a:t>55.3% Bad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44.7% Good</a:t>
            </a:r>
            <a:endParaRPr lang="en-US" sz="1400" dirty="0"/>
          </a:p>
        </p:txBody>
      </p:sp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8E7FF2A6-A3C1-122D-C5A7-26092151A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226" y="4038970"/>
            <a:ext cx="3703320" cy="2468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2003D2E2-140C-9ABE-999B-2F559A5B9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142" y="4038970"/>
            <a:ext cx="3703320" cy="2468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824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2A5F-0D52-9796-8525-071737D37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5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Analysis- Bivariate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1FA65-41B2-C1B9-4513-92D0452E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649"/>
            <a:ext cx="10515600" cy="4351338"/>
          </a:xfrm>
        </p:spPr>
        <p:txBody>
          <a:bodyPr/>
          <a:lstStyle/>
          <a:p>
            <a:r>
              <a:rPr lang="en-US" sz="2400" b="1" i="1" dirty="0"/>
              <a:t>Purpose</a:t>
            </a:r>
            <a:r>
              <a:rPr lang="en-US" sz="2400" dirty="0"/>
              <a:t>: See if feature may be a good predictor of loan quality</a:t>
            </a:r>
          </a:p>
          <a:p>
            <a:pPr lvl="1"/>
            <a:r>
              <a:rPr lang="en-US" sz="2000" dirty="0"/>
              <a:t>See if feature can separate good and bad loans</a:t>
            </a:r>
            <a:endParaRPr lang="en-US" sz="2400" dirty="0"/>
          </a:p>
          <a:p>
            <a:r>
              <a:rPr lang="en-US" sz="2400" dirty="0"/>
              <a:t>Categorical Features </a:t>
            </a:r>
            <a:r>
              <a:rPr lang="en-US" sz="2400" dirty="0">
                <a:sym typeface="Wingdings" pitchFamily="2" charset="2"/>
              </a:rPr>
              <a:t> Conditioned Value Counts, </a:t>
            </a:r>
            <a:r>
              <a:rPr lang="en-US" sz="2400" dirty="0" err="1">
                <a:sym typeface="Wingdings" pitchFamily="2" charset="2"/>
              </a:rPr>
              <a:t>Barplots</a:t>
            </a:r>
            <a:endParaRPr lang="en-US" sz="2400" dirty="0">
              <a:sym typeface="Wingdings" pitchFamily="2" charset="2"/>
            </a:endParaRPr>
          </a:p>
          <a:p>
            <a:r>
              <a:rPr lang="en-US" sz="2400" dirty="0"/>
              <a:t>Numeric Features </a:t>
            </a:r>
            <a:r>
              <a:rPr lang="en-US" sz="2400" dirty="0">
                <a:sym typeface="Wingdings" pitchFamily="2" charset="2"/>
              </a:rPr>
              <a:t> Scatter plots</a:t>
            </a:r>
          </a:p>
        </p:txBody>
      </p:sp>
      <p:pic>
        <p:nvPicPr>
          <p:cNvPr id="15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B86C25C-B516-F9D2-6653-76E4BF13D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238" y="4261301"/>
            <a:ext cx="3566160" cy="2377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2" name="Picture 11" descr="A screenshot of a number&#10;&#10;Description automatically generated with low confidence">
            <a:extLst>
              <a:ext uri="{FF2B5EF4-FFF2-40B4-BE49-F238E27FC236}">
                <a16:creationId xmlns:a16="http://schemas.microsoft.com/office/drawing/2014/main" id="{4CB12929-C832-8FAB-3819-EE7B12641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02" y="4247577"/>
            <a:ext cx="4355433" cy="23774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24C45F22-E166-CF75-9E42-D649AF422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676" y="4261301"/>
            <a:ext cx="3169920" cy="2377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631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381D-D9EF-F30F-4049-9FDA7B36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6186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Analysis-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1B30A-9B7C-5641-6019-43310E332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08870"/>
            <a:ext cx="7729728" cy="310198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Initial round of feature selection based on univariate/bivariate analysis</a:t>
            </a:r>
          </a:p>
          <a:p>
            <a:r>
              <a:rPr lang="en-US" sz="2400" dirty="0"/>
              <a:t>Remove features with that have zero/little predictive power</a:t>
            </a:r>
          </a:p>
          <a:p>
            <a:r>
              <a:rPr lang="en-US" sz="2400" b="1" i="1" dirty="0"/>
              <a:t>Removed Features</a:t>
            </a:r>
          </a:p>
          <a:p>
            <a:pPr lvl="1"/>
            <a:r>
              <a:rPr lang="en-US" sz="2000" i="1" dirty="0" err="1"/>
              <a:t>customer_id</a:t>
            </a:r>
            <a:r>
              <a:rPr lang="en-US" sz="2000" i="1" dirty="0"/>
              <a:t>, status, email, </a:t>
            </a:r>
            <a:r>
              <a:rPr lang="en-US" sz="2000" i="1" dirty="0" err="1"/>
              <a:t>home_phone_type</a:t>
            </a:r>
            <a:r>
              <a:rPr lang="en-US" sz="2000" i="1" dirty="0"/>
              <a:t>, </a:t>
            </a:r>
            <a:r>
              <a:rPr lang="en-US" sz="2000" i="1" dirty="0" err="1"/>
              <a:t>how_use_money</a:t>
            </a:r>
            <a:r>
              <a:rPr lang="en-US" sz="2000" i="1" dirty="0"/>
              <a:t>, </a:t>
            </a:r>
            <a:r>
              <a:rPr lang="en-US" sz="2000" i="1" dirty="0" err="1"/>
              <a:t>idLoan</a:t>
            </a:r>
            <a:r>
              <a:rPr lang="en-US" sz="2000" i="1" dirty="0"/>
              <a:t>, </a:t>
            </a:r>
            <a:r>
              <a:rPr lang="en-US" sz="2000" i="1" dirty="0" err="1"/>
              <a:t>payment_ach</a:t>
            </a:r>
            <a:r>
              <a:rPr lang="en-US" sz="2000" i="1" dirty="0"/>
              <a:t>, </a:t>
            </a:r>
            <a:r>
              <a:rPr lang="en-US" sz="2000" i="1" dirty="0" err="1"/>
              <a:t>birth_date</a:t>
            </a:r>
            <a:endParaRPr lang="en-US" sz="2000" i="1" dirty="0"/>
          </a:p>
          <a:p>
            <a:pPr lvl="2"/>
            <a:r>
              <a:rPr lang="en-US" sz="2000" i="1" dirty="0" err="1"/>
              <a:t>birth_date</a:t>
            </a:r>
            <a:r>
              <a:rPr lang="en-US" sz="2000" i="1" dirty="0"/>
              <a:t>: </a:t>
            </a:r>
            <a:r>
              <a:rPr lang="en-US" sz="2000" dirty="0"/>
              <a:t>Equal Credit Opportunity Act</a:t>
            </a:r>
          </a:p>
        </p:txBody>
      </p:sp>
    </p:spTree>
    <p:extLst>
      <p:ext uri="{BB962C8B-B14F-4D97-AF65-F5344CB8AC3E}">
        <p14:creationId xmlns:p14="http://schemas.microsoft.com/office/powerpoint/2010/main" val="118750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FCF1-BD9A-38B6-4DBD-2E8A43D4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7797"/>
            <a:ext cx="7729728" cy="11887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564EF-69C1-FC3C-46AE-44454D895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78217"/>
            <a:ext cx="7729728" cy="4534291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US" sz="1600" b="1" i="1" dirty="0"/>
              <a:t>Bin categorical features </a:t>
            </a:r>
          </a:p>
          <a:p>
            <a:pPr lvl="1">
              <a:spcBef>
                <a:spcPts val="400"/>
              </a:spcBef>
            </a:pPr>
            <a:r>
              <a:rPr lang="en-US" sz="1400" dirty="0"/>
              <a:t>Serves to reduce the dimensionality of one-hot encoded outputs by removing low frequency values</a:t>
            </a:r>
          </a:p>
          <a:p>
            <a:pPr lvl="1">
              <a:spcBef>
                <a:spcPts val="400"/>
              </a:spcBef>
            </a:pPr>
            <a:r>
              <a:rPr lang="en-US" sz="1400" dirty="0"/>
              <a:t>Features:</a:t>
            </a:r>
          </a:p>
          <a:p>
            <a:pPr lvl="2">
              <a:spcBef>
                <a:spcPts val="400"/>
              </a:spcBef>
            </a:pPr>
            <a:r>
              <a:rPr lang="en-US" sz="1400" i="1" dirty="0"/>
              <a:t>Address zip</a:t>
            </a:r>
            <a:r>
              <a:rPr lang="en-US" sz="1400" dirty="0"/>
              <a:t>: Keep first 2 digits of zip code</a:t>
            </a:r>
            <a:r>
              <a:rPr lang="en-US" sz="1400" dirty="0">
                <a:sym typeface="Wingdings" pitchFamily="2" charset="2"/>
              </a:rPr>
              <a:t>; 193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400" dirty="0">
                <a:sym typeface="Wingdings" pitchFamily="2" charset="2"/>
              </a:rPr>
              <a:t>-&gt; 3 unique values</a:t>
            </a:r>
          </a:p>
          <a:p>
            <a:pPr lvl="2">
              <a:spcBef>
                <a:spcPts val="400"/>
              </a:spcBef>
            </a:pPr>
            <a:r>
              <a:rPr lang="en-US" sz="1400" i="1" dirty="0"/>
              <a:t>Bank routing number</a:t>
            </a:r>
            <a:r>
              <a:rPr lang="en-US" sz="1400" dirty="0"/>
              <a:t>: Keep high frequency BRNs, move others into ‘default’ category;  130 -&gt; 9 unique values</a:t>
            </a:r>
          </a:p>
          <a:p>
            <a:pPr lvl="2">
              <a:spcBef>
                <a:spcPts val="400"/>
              </a:spcBef>
            </a:pPr>
            <a:r>
              <a:rPr lang="en-US" sz="1400" i="1" dirty="0"/>
              <a:t>Duration features</a:t>
            </a:r>
            <a:r>
              <a:rPr lang="en-US" sz="1400" dirty="0"/>
              <a:t>: Create category of ‘0-12 months’ (previous ‘months’ values were very low frequency)</a:t>
            </a:r>
          </a:p>
          <a:p>
            <a:pPr>
              <a:spcBef>
                <a:spcPts val="400"/>
              </a:spcBef>
            </a:pPr>
            <a:r>
              <a:rPr lang="en-US" sz="1600" b="1" i="1" dirty="0"/>
              <a:t>Creation of new features</a:t>
            </a:r>
          </a:p>
          <a:p>
            <a:pPr lvl="1">
              <a:spcBef>
                <a:spcPts val="400"/>
              </a:spcBef>
            </a:pPr>
            <a:r>
              <a:rPr lang="en-US" sz="1400" i="1" dirty="0" err="1"/>
              <a:t>pays_rent</a:t>
            </a:r>
            <a:r>
              <a:rPr lang="en-US" sz="1400" dirty="0"/>
              <a:t>: </a:t>
            </a:r>
            <a:r>
              <a:rPr lang="en-US" sz="1400" dirty="0" err="1"/>
              <a:t>boolean</a:t>
            </a:r>
            <a:r>
              <a:rPr lang="en-US" sz="1400" dirty="0"/>
              <a:t> feature indicating if the loanee pays rent</a:t>
            </a:r>
          </a:p>
          <a:p>
            <a:pPr lvl="1">
              <a:spcBef>
                <a:spcPts val="400"/>
              </a:spcBef>
            </a:pPr>
            <a:r>
              <a:rPr lang="en-US" sz="1400" i="1" dirty="0" err="1"/>
              <a:t>monthly_income_after_rent</a:t>
            </a:r>
            <a:r>
              <a:rPr lang="en-US" sz="1400" dirty="0"/>
              <a:t>: feature capturing income level after paying rent </a:t>
            </a:r>
          </a:p>
          <a:p>
            <a:pPr>
              <a:spcBef>
                <a:spcPts val="400"/>
              </a:spcBef>
            </a:pPr>
            <a:r>
              <a:rPr lang="en-US" sz="1600" b="1" i="1" dirty="0"/>
              <a:t>Base Feature Set</a:t>
            </a:r>
          </a:p>
          <a:p>
            <a:pPr lvl="1">
              <a:spcBef>
                <a:spcPts val="400"/>
              </a:spcBef>
            </a:pPr>
            <a:r>
              <a:rPr lang="en-US" sz="1400" i="1" dirty="0" err="1"/>
              <a:t>amount_requested</a:t>
            </a:r>
            <a:r>
              <a:rPr lang="en-US" sz="1400" i="1" dirty="0"/>
              <a:t>, </a:t>
            </a:r>
            <a:r>
              <a:rPr lang="en-US" sz="1400" i="1" dirty="0" err="1"/>
              <a:t>monthly_income_after_rent</a:t>
            </a:r>
            <a:r>
              <a:rPr lang="en-US" sz="1400" i="1" dirty="0"/>
              <a:t>, </a:t>
            </a:r>
            <a:r>
              <a:rPr lang="en-US" sz="1400" i="1" dirty="0" err="1"/>
              <a:t>residence_rent_or_own</a:t>
            </a:r>
            <a:r>
              <a:rPr lang="en-US" sz="1400" i="1" dirty="0"/>
              <a:t>, </a:t>
            </a:r>
            <a:r>
              <a:rPr lang="en-US" sz="1400" i="1" dirty="0" err="1"/>
              <a:t>bank_account_direct_deposit</a:t>
            </a:r>
            <a:r>
              <a:rPr lang="en-US" sz="1400" i="1" dirty="0"/>
              <a:t>, </a:t>
            </a:r>
            <a:r>
              <a:rPr lang="en-US" sz="1400" i="1" dirty="0" err="1"/>
              <a:t>loan_duration</a:t>
            </a:r>
            <a:r>
              <a:rPr lang="en-US" sz="1400" i="1" dirty="0"/>
              <a:t>, </a:t>
            </a:r>
            <a:r>
              <a:rPr lang="en-US" sz="1400" i="1" dirty="0" err="1"/>
              <a:t>num_payments</a:t>
            </a:r>
            <a:r>
              <a:rPr lang="en-US" sz="1400" i="1" dirty="0"/>
              <a:t>, </a:t>
            </a:r>
            <a:r>
              <a:rPr lang="en-US" sz="1400" i="1" dirty="0" err="1"/>
              <a:t>payment_amount</a:t>
            </a:r>
            <a:r>
              <a:rPr lang="en-US" sz="1400" i="1" dirty="0"/>
              <a:t>,  </a:t>
            </a:r>
            <a:r>
              <a:rPr lang="en-US" sz="1400" i="1" dirty="0" err="1"/>
              <a:t>amount_approved</a:t>
            </a:r>
            <a:r>
              <a:rPr lang="en-US" sz="1400" i="1" dirty="0"/>
              <a:t>, </a:t>
            </a:r>
            <a:r>
              <a:rPr lang="en-US" sz="1400" i="1" dirty="0" err="1"/>
              <a:t>duration_approved</a:t>
            </a:r>
            <a:r>
              <a:rPr lang="en-US" sz="1400" i="1" dirty="0"/>
              <a:t>, </a:t>
            </a:r>
            <a:r>
              <a:rPr lang="en-US" sz="1400" i="1" dirty="0" err="1"/>
              <a:t>address_zip</a:t>
            </a:r>
            <a:r>
              <a:rPr lang="en-US" sz="1400" i="1" dirty="0"/>
              <a:t>, </a:t>
            </a:r>
            <a:r>
              <a:rPr lang="en-US" sz="1400" i="1" dirty="0" err="1"/>
              <a:t>bank_routing_number</a:t>
            </a:r>
            <a:r>
              <a:rPr lang="en-US" sz="1400" i="1" dirty="0"/>
              <a:t>,  </a:t>
            </a:r>
            <a:r>
              <a:rPr lang="en-US" sz="1400" i="1" dirty="0" err="1"/>
              <a:t>email_duration</a:t>
            </a:r>
            <a:r>
              <a:rPr lang="en-US" sz="1400" i="1" dirty="0"/>
              <a:t>, </a:t>
            </a:r>
            <a:r>
              <a:rPr lang="en-US" sz="1400" i="1" dirty="0" err="1"/>
              <a:t>residence_duration</a:t>
            </a:r>
            <a:r>
              <a:rPr lang="en-US" sz="1400" i="1" dirty="0"/>
              <a:t>, </a:t>
            </a:r>
            <a:r>
              <a:rPr lang="en-US" sz="1400" i="1" dirty="0" err="1"/>
              <a:t>bank_account_duration</a:t>
            </a:r>
            <a:r>
              <a:rPr lang="en-US" sz="1400" i="1" dirty="0"/>
              <a:t>, </a:t>
            </a:r>
            <a:r>
              <a:rPr lang="en-US" sz="1400" i="1" dirty="0" err="1"/>
              <a:t>payment_frequency</a:t>
            </a:r>
            <a:r>
              <a:rPr lang="en-US" sz="1400" i="1" dirty="0"/>
              <a:t>, raw_l2c_score, </a:t>
            </a:r>
            <a:r>
              <a:rPr lang="en-US" sz="1400" i="1" dirty="0" err="1"/>
              <a:t>raw_FICO_telecom</a:t>
            </a:r>
            <a:r>
              <a:rPr lang="en-US" sz="1400" i="1" dirty="0"/>
              <a:t>, </a:t>
            </a:r>
            <a:r>
              <a:rPr lang="en-US" sz="1400" i="1" dirty="0" err="1"/>
              <a:t>raw_FICO_retail</a:t>
            </a:r>
            <a:r>
              <a:rPr lang="en-US" sz="1400" i="1" dirty="0"/>
              <a:t>, </a:t>
            </a:r>
            <a:r>
              <a:rPr lang="en-US" sz="1400" i="1" dirty="0" err="1"/>
              <a:t>raw_FICO_bank_card</a:t>
            </a:r>
            <a:r>
              <a:rPr lang="en-US" sz="1400" i="1" dirty="0"/>
              <a:t>, </a:t>
            </a:r>
            <a:r>
              <a:rPr lang="en-US" sz="1400" i="1" dirty="0" err="1"/>
              <a:t>raw_FICO_money</a:t>
            </a:r>
            <a:r>
              <a:rPr lang="en-US" sz="1400" i="1" dirty="0"/>
              <a:t>, </a:t>
            </a:r>
            <a:r>
              <a:rPr lang="en-US" sz="1400" i="1" dirty="0" err="1"/>
              <a:t>pays_rent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2693805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{AD58FEEF-7ABF-1D41-9C0B-C2A4016923AD}tf10001120</Template>
  <TotalTime>2952</TotalTime>
  <Words>1547</Words>
  <Application>Microsoft Macintosh PowerPoint</Application>
  <PresentationFormat>Widescreen</PresentationFormat>
  <Paragraphs>199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-apple-system</vt:lpstr>
      <vt:lpstr>Arial</vt:lpstr>
      <vt:lpstr>Calibri</vt:lpstr>
      <vt:lpstr>Gill Sans MT</vt:lpstr>
      <vt:lpstr>Parcel</vt:lpstr>
      <vt:lpstr>Blastpoint Loan Approval Project</vt:lpstr>
      <vt:lpstr>Project Context</vt:lpstr>
      <vt:lpstr>Model Performance Metrics</vt:lpstr>
      <vt:lpstr>Data</vt:lpstr>
      <vt:lpstr>Initial Preprocessing </vt:lpstr>
      <vt:lpstr>Exploratory Data Analysis- Univariate</vt:lpstr>
      <vt:lpstr>Exploratory Data Analysis- Bivariate</vt:lpstr>
      <vt:lpstr>Exploratory Data Analysis- Feature Selection</vt:lpstr>
      <vt:lpstr>Feature Engineering</vt:lpstr>
      <vt:lpstr>Model Training Preparation</vt:lpstr>
      <vt:lpstr>Training Process</vt:lpstr>
      <vt:lpstr>Model Experimentation</vt:lpstr>
      <vt:lpstr>Final Model Analysis</vt:lpstr>
      <vt:lpstr>Model Explainability - Feature Importance</vt:lpstr>
      <vt:lpstr>Model Explainability - SHAP Values</vt:lpstr>
      <vt:lpstr>preprocessed_df </vt:lpstr>
      <vt:lpstr>PowerPoint Presentation</vt:lpstr>
      <vt:lpstr>Limitations/Shortcomings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Zest AI Loan Approval ML Project</dc:title>
  <dc:creator>Jared Andrews1</dc:creator>
  <cp:lastModifiedBy>Jared Andrews</cp:lastModifiedBy>
  <cp:revision>10</cp:revision>
  <dcterms:created xsi:type="dcterms:W3CDTF">2023-05-01T19:50:10Z</dcterms:created>
  <dcterms:modified xsi:type="dcterms:W3CDTF">2023-06-13T02:28:36Z</dcterms:modified>
</cp:coreProperties>
</file>