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3" r:id="rId23"/>
    <p:sldId id="281" r:id="rId24"/>
    <p:sldId id="282" r:id="rId25"/>
    <p:sldId id="285" r:id="rId26"/>
    <p:sldId id="286" r:id="rId27"/>
    <p:sldId id="288" r:id="rId28"/>
    <p:sldId id="287" r:id="rId29"/>
    <p:sldId id="289" r:id="rId30"/>
    <p:sldId id="291" r:id="rId31"/>
    <p:sldId id="290" r:id="rId32"/>
    <p:sldId id="292" r:id="rId33"/>
    <p:sldId id="293" r:id="rId34"/>
    <p:sldId id="294" r:id="rId35"/>
    <p:sldId id="295" r:id="rId36"/>
    <p:sldId id="29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7030"/>
  </p:normalViewPr>
  <p:slideViewPr>
    <p:cSldViewPr snapToGrid="0" snapToObjects="1">
      <p:cViewPr varScale="1">
        <p:scale>
          <a:sx n="160" d="100"/>
          <a:sy n="16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1869A-761F-E747-9E97-1B6C185E3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0AFBF-AB49-5748-914B-E3E758FBC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E263A-340C-D043-BE64-CDAB7CE4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E293-B583-F24B-B0F5-759AED1D4BD6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BE968-6B83-7E4B-803C-C3F6CD2B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79111-15DC-2E46-AD15-44351A2A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7A83-8F31-7244-A431-4B2581D8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2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8D0E-5348-1A48-97F4-D51DB276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F2B54-5917-674E-A11D-0EE6E00A2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22244-8857-4943-9700-3AA2D1317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E293-B583-F24B-B0F5-759AED1D4BD6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677D3-2E65-6A4E-9E46-C4F0ED83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5C70F-0EB4-0841-848E-BB5E2DAA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7A83-8F31-7244-A431-4B2581D8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5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F19DD-FC69-CB4A-AE56-8437E81C3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E2F96-5ACD-9F4E-A590-6961654D4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46A18-5D9F-1C4C-82E8-815B5B4E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E293-B583-F24B-B0F5-759AED1D4BD6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B9FAA-4241-5642-B340-66BEFF1E5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E06BA-892B-724C-A6E0-2A255701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7A83-8F31-7244-A431-4B2581D8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5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B443-730F-D446-AEF4-5286D59C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E057-3099-BB45-B7CD-03255C3E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7A4AD-B898-ED4F-B375-CAE11B2A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E293-B583-F24B-B0F5-759AED1D4BD6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CE4A5-5394-3144-AC8F-9758AD40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A8F49-86BC-CF41-9A48-E21FB2B1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7A83-8F31-7244-A431-4B2581D8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1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86AA-5749-D640-B0BB-718066544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0784B-20F4-0041-853D-05BFE7351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7422C-2052-9B46-A088-DB5275D70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E293-B583-F24B-B0F5-759AED1D4BD6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12F25-6AA1-7B4F-AC8F-774464C7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D849F-B792-A44A-8F8C-15B5B51B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7A83-8F31-7244-A431-4B2581D8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4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062A-5BFE-C949-BF30-A83AE0F1C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52819-54BA-0349-AB29-3444BA200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F981D-2CF3-CC46-8D1A-7AE34FF04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398AA-39D6-F74E-8CBA-199A873E6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E293-B583-F24B-B0F5-759AED1D4BD6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92E3C-805B-654C-BC1E-3A9883CA4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404B8-009E-9347-86A8-6E8C407B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7A83-8F31-7244-A431-4B2581D8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3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35F7-2C07-8C44-A956-DC5C08145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085E7-4776-A145-A867-88EF20923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EB44D-DCF2-514A-A948-095F29045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4F575B-B7B2-1849-B74B-03F28BF73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1A216-3C0A-EF48-9A55-C25453E68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E7A3D-C3E9-3546-9211-15DF9EF77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E293-B583-F24B-B0F5-759AED1D4BD6}" type="datetimeFigureOut">
              <a:rPr lang="en-US" smtClean="0"/>
              <a:t>11/1/21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ADCF7C-C9DC-F14B-B81C-FE65C4E3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EE0F9A-E580-EB4C-A15D-4F79B1E3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7A83-8F31-7244-A431-4B2581D8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0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70B6-1D30-AC4B-BB30-86C53260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61836-04FB-574D-A859-460281EE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E293-B583-F24B-B0F5-759AED1D4BD6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70FD8-E0FE-8D46-B19F-1BD49E44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C4D47-CF4D-BA4D-89D1-02530183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7A83-8F31-7244-A431-4B2581D8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6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E20C8C-2F3F-0045-BA0A-22112282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E293-B583-F24B-B0F5-759AED1D4BD6}" type="datetimeFigureOut">
              <a:rPr lang="en-US" smtClean="0"/>
              <a:t>11/1/21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8CE45-7A94-3448-B50C-1D4FA998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3357C-8567-3643-B5DF-DA61848C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7A83-8F31-7244-A431-4B2581D8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8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F0CF-9145-F24E-9D34-F6E63EE9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810BE-71BF-0B45-B0C7-6AA6FCB63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5C1A1-F3C9-064A-BB1E-E4C83049C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3A8A7-FEDE-5840-B4D2-A3EDF32DB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E293-B583-F24B-B0F5-759AED1D4BD6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BB586-93A5-544A-900C-49C43DBB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64507-4D3A-5343-88CC-FDE6A409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7A83-8F31-7244-A431-4B2581D8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46F0-3711-CA43-A54B-0E03CC8C7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9B987B-51B3-7D44-9FA7-D5451A478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F0C9F-117D-9B46-9E66-E52980369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35BF5-8E27-D242-AC86-DCFA8FA8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E293-B583-F24B-B0F5-759AED1D4BD6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0F6C9-6867-214A-9621-8814F9B5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7E67D-A4EB-8F4A-A959-AF304A2F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7A83-8F31-7244-A431-4B2581D8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8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98DA02-304D-2A4F-B8B8-F2A1A70E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15B85-1044-3B4C-8F81-3F329AC4C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2E980-28F3-924D-ACAA-4A5BF21FC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BE293-B583-F24B-B0F5-759AED1D4BD6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D42F8-02A8-AE45-8872-42C8362A2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BEDBB-26A8-EC48-B310-24576DA05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17A83-8F31-7244-A431-4B2581D8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4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500E-B244-4940-A7D3-64EF2B0B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RPD Building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BB051-D349-4144-B955-789446FAF7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46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3B9D5D-995F-9041-BE3D-17FE8D1EF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732"/>
          <a:stretch/>
        </p:blipFill>
        <p:spPr>
          <a:xfrm>
            <a:off x="895301" y="774884"/>
            <a:ext cx="5374011" cy="5214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FF58AE-770D-C641-A543-DEEEB7C515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2"/>
          <a:stretch/>
        </p:blipFill>
        <p:spPr>
          <a:xfrm>
            <a:off x="1425271" y="1237546"/>
            <a:ext cx="2670303" cy="29950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9E080-DBC6-F044-AE36-12FAAF9B8C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06" r="-1" b="8147"/>
          <a:stretch/>
        </p:blipFill>
        <p:spPr>
          <a:xfrm>
            <a:off x="4039575" y="1245497"/>
            <a:ext cx="1251448" cy="309108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8EB49E20-D060-0847-A9BF-BB3C2930F723}"/>
              </a:ext>
            </a:extLst>
          </p:cNvPr>
          <p:cNvSpPr/>
          <p:nvPr/>
        </p:nvSpPr>
        <p:spPr>
          <a:xfrm>
            <a:off x="6615853" y="3281764"/>
            <a:ext cx="658639" cy="396237"/>
          </a:xfrm>
          <a:prstGeom prst="rightArrow">
            <a:avLst>
              <a:gd name="adj1" fmla="val 50000"/>
              <a:gd name="adj2" fmla="val 519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FF5A07-369A-914C-A056-34813CE1B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1015" y="1237546"/>
            <a:ext cx="3784833" cy="4382908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3D0E9A55-ED2C-5047-9D17-985A52D40048}"/>
              </a:ext>
            </a:extLst>
          </p:cNvPr>
          <p:cNvSpPr/>
          <p:nvPr/>
        </p:nvSpPr>
        <p:spPr>
          <a:xfrm>
            <a:off x="8240192" y="1893235"/>
            <a:ext cx="1003200" cy="2412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80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5E1CE0-4B83-5B48-9F93-D6A06770F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321" y="1050327"/>
            <a:ext cx="4211171" cy="4876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619C46-EDF5-6042-A2BF-DF268D183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483" y="1050327"/>
            <a:ext cx="4211171" cy="4898099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652E1C74-CFDE-7941-B2A6-0DBEC89D3699}"/>
              </a:ext>
            </a:extLst>
          </p:cNvPr>
          <p:cNvSpPr/>
          <p:nvPr/>
        </p:nvSpPr>
        <p:spPr>
          <a:xfrm>
            <a:off x="5795168" y="3290516"/>
            <a:ext cx="658639" cy="396237"/>
          </a:xfrm>
          <a:prstGeom prst="rightArrow">
            <a:avLst>
              <a:gd name="adj1" fmla="val 50000"/>
              <a:gd name="adj2" fmla="val 519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0BFE49-68EB-8746-A7A3-9A51302DD424}"/>
              </a:ext>
            </a:extLst>
          </p:cNvPr>
          <p:cNvSpPr/>
          <p:nvPr/>
        </p:nvSpPr>
        <p:spPr>
          <a:xfrm>
            <a:off x="2097156" y="1441173"/>
            <a:ext cx="536713" cy="188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0F67A3-5F20-5046-B07C-EE9C25F03BD5}"/>
              </a:ext>
            </a:extLst>
          </p:cNvPr>
          <p:cNvSpPr/>
          <p:nvPr/>
        </p:nvSpPr>
        <p:spPr>
          <a:xfrm>
            <a:off x="7196585" y="1441173"/>
            <a:ext cx="536713" cy="188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63250E-4997-8B49-9503-FE5B40125BF1}"/>
              </a:ext>
            </a:extLst>
          </p:cNvPr>
          <p:cNvSpPr/>
          <p:nvPr/>
        </p:nvSpPr>
        <p:spPr>
          <a:xfrm>
            <a:off x="9528967" y="1772477"/>
            <a:ext cx="377687" cy="2551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5C00F5-2A66-AD44-A17A-46FB418EF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11" y="880003"/>
            <a:ext cx="4189344" cy="509799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364C23F-893B-B54A-ACA8-A8BB3ABD87FF}"/>
              </a:ext>
            </a:extLst>
          </p:cNvPr>
          <p:cNvSpPr/>
          <p:nvPr/>
        </p:nvSpPr>
        <p:spPr>
          <a:xfrm>
            <a:off x="1586777" y="1585120"/>
            <a:ext cx="1003200" cy="2412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26919A-5E3B-0B46-A91E-C16221D295D7}"/>
              </a:ext>
            </a:extLst>
          </p:cNvPr>
          <p:cNvSpPr/>
          <p:nvPr/>
        </p:nvSpPr>
        <p:spPr>
          <a:xfrm>
            <a:off x="4247153" y="2040833"/>
            <a:ext cx="377687" cy="2551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5C11959F-5865-F74B-8C13-62B423F58025}"/>
              </a:ext>
            </a:extLst>
          </p:cNvPr>
          <p:cNvSpPr/>
          <p:nvPr/>
        </p:nvSpPr>
        <p:spPr>
          <a:xfrm>
            <a:off x="5293163" y="3032762"/>
            <a:ext cx="658639" cy="396237"/>
          </a:xfrm>
          <a:prstGeom prst="rightArrow">
            <a:avLst>
              <a:gd name="adj1" fmla="val 50000"/>
              <a:gd name="adj2" fmla="val 519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461C8-A2B3-DD43-AA0B-116DD42C7010}"/>
              </a:ext>
            </a:extLst>
          </p:cNvPr>
          <p:cNvSpPr txBox="1"/>
          <p:nvPr/>
        </p:nvSpPr>
        <p:spPr>
          <a:xfrm>
            <a:off x="6541768" y="968606"/>
            <a:ext cx="4808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Tables to Map: FreightRates, PortCarrier, Dest_Port_Locations, and Orig_Port_Locations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536459-93E1-5345-8E14-5AB049087F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1"/>
          <a:stretch/>
        </p:blipFill>
        <p:spPr>
          <a:xfrm>
            <a:off x="6120510" y="1668543"/>
            <a:ext cx="5651065" cy="345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35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B725A1-0200-6A4B-BD32-A40A38E24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54" y="821619"/>
            <a:ext cx="4295085" cy="5214762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2FB8807C-1D6D-9243-B4B2-887DB8C5614A}"/>
              </a:ext>
            </a:extLst>
          </p:cNvPr>
          <p:cNvSpPr/>
          <p:nvPr/>
        </p:nvSpPr>
        <p:spPr>
          <a:xfrm>
            <a:off x="5541641" y="3032763"/>
            <a:ext cx="658639" cy="396237"/>
          </a:xfrm>
          <a:prstGeom prst="rightArrow">
            <a:avLst>
              <a:gd name="adj1" fmla="val 50000"/>
              <a:gd name="adj2" fmla="val 519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30C614D-F46C-3547-8A03-0C3268C7AF73}"/>
              </a:ext>
            </a:extLst>
          </p:cNvPr>
          <p:cNvSpPr/>
          <p:nvPr/>
        </p:nvSpPr>
        <p:spPr>
          <a:xfrm>
            <a:off x="1596716" y="1172818"/>
            <a:ext cx="907945" cy="2161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CBAE7-5D86-6C4E-9FA2-49E2BD5DF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182" y="821619"/>
            <a:ext cx="4295085" cy="523006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12D26B0-9F2A-E942-A626-B6F6FD69902A}"/>
              </a:ext>
            </a:extLst>
          </p:cNvPr>
          <p:cNvSpPr/>
          <p:nvPr/>
        </p:nvSpPr>
        <p:spPr>
          <a:xfrm>
            <a:off x="10184950" y="1752599"/>
            <a:ext cx="377687" cy="2551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83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DC2995-D076-A24B-8BA8-444197BE3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755" y="909878"/>
            <a:ext cx="6422798" cy="503824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A5AD58F-F2BE-144D-815D-C8B9574B5B90}"/>
              </a:ext>
            </a:extLst>
          </p:cNvPr>
          <p:cNvSpPr/>
          <p:nvPr/>
        </p:nvSpPr>
        <p:spPr>
          <a:xfrm>
            <a:off x="3603057" y="1564479"/>
            <a:ext cx="96758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56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2C52DE-2432-524B-BBF0-BA8C0E411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601" y="909878"/>
            <a:ext cx="6422798" cy="503824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8AF6748-6A6D-334C-BFBB-59C5B9EA93E9}"/>
              </a:ext>
            </a:extLst>
          </p:cNvPr>
          <p:cNvSpPr/>
          <p:nvPr/>
        </p:nvSpPr>
        <p:spPr>
          <a:xfrm>
            <a:off x="3508167" y="1245531"/>
            <a:ext cx="848310" cy="2385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66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A1A356-F781-674A-AD8F-E16C85C4D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072" y="1004745"/>
            <a:ext cx="6466711" cy="503824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9736F69-9E92-244C-B71B-A0F775517605}"/>
              </a:ext>
            </a:extLst>
          </p:cNvPr>
          <p:cNvSpPr/>
          <p:nvPr/>
        </p:nvSpPr>
        <p:spPr>
          <a:xfrm>
            <a:off x="3604420" y="1341783"/>
            <a:ext cx="848310" cy="2385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C6394E-7923-5C49-987D-76F4A5C458B5}"/>
              </a:ext>
            </a:extLst>
          </p:cNvPr>
          <p:cNvSpPr/>
          <p:nvPr/>
        </p:nvSpPr>
        <p:spPr>
          <a:xfrm>
            <a:off x="3515794" y="3081130"/>
            <a:ext cx="261076" cy="2385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Cursor with solid fill">
            <a:extLst>
              <a:ext uri="{FF2B5EF4-FFF2-40B4-BE49-F238E27FC236}">
                <a16:creationId xmlns:a16="http://schemas.microsoft.com/office/drawing/2014/main" id="{8084A705-051C-EB45-A493-73313EA61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0260" y="3540211"/>
            <a:ext cx="465438" cy="46543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C0C11EB-62FC-B845-BD6B-0B61853FC597}"/>
              </a:ext>
            </a:extLst>
          </p:cNvPr>
          <p:cNvSpPr/>
          <p:nvPr/>
        </p:nvSpPr>
        <p:spPr>
          <a:xfrm>
            <a:off x="7019004" y="5647039"/>
            <a:ext cx="790466" cy="2760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75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DABD1C-61E1-C542-87B7-23549D04A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343" y="790155"/>
            <a:ext cx="4332432" cy="527768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1B88986-092F-7140-B522-FFB090B121D1}"/>
              </a:ext>
            </a:extLst>
          </p:cNvPr>
          <p:cNvSpPr/>
          <p:nvPr/>
        </p:nvSpPr>
        <p:spPr>
          <a:xfrm>
            <a:off x="4807363" y="1161767"/>
            <a:ext cx="944217" cy="2408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Cursor with solid fill">
            <a:extLst>
              <a:ext uri="{FF2B5EF4-FFF2-40B4-BE49-F238E27FC236}">
                <a16:creationId xmlns:a16="http://schemas.microsoft.com/office/drawing/2014/main" id="{0C0D14F6-2014-D54F-9A28-A5908F5D6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38249" y="2358691"/>
            <a:ext cx="465438" cy="465438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4CC6EE1-B7D6-494B-9F88-403DD8F9BE60}"/>
              </a:ext>
            </a:extLst>
          </p:cNvPr>
          <p:cNvSpPr/>
          <p:nvPr/>
        </p:nvSpPr>
        <p:spPr>
          <a:xfrm>
            <a:off x="6673577" y="1432471"/>
            <a:ext cx="261076" cy="2385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19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401C3-8BED-1F4C-BCDF-E7D98E88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Steps For Rest of Columns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31B4B-0C3E-E64F-81F9-377FD0B72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Mode_DSC, Carrier_Type, Carrier, Service_Level, Dest_Port, Dest_Port_City, Dest_Port_State_Name, Dest_Port_State, Dest_Port_Longitude, Dest_Port_Latitude, Orig_Port, Orig_Port_City, Orig_Port_State_Name, Orig_Port_State, Orig_Port_Longitude, Orig_Port_Latitude</a:t>
            </a:r>
          </a:p>
        </p:txBody>
      </p:sp>
    </p:spTree>
    <p:extLst>
      <p:ext uri="{BB962C8B-B14F-4D97-AF65-F5344CB8AC3E}">
        <p14:creationId xmlns:p14="http://schemas.microsoft.com/office/powerpoint/2010/main" val="1203815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AC4D3D-7F30-3941-9C33-A7A9B37F7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20" y="1145719"/>
            <a:ext cx="4734711" cy="456656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50E5AD7-304A-CF4C-803E-EBF9867CFF12}"/>
              </a:ext>
            </a:extLst>
          </p:cNvPr>
          <p:cNvSpPr/>
          <p:nvPr/>
        </p:nvSpPr>
        <p:spPr>
          <a:xfrm>
            <a:off x="3448032" y="5380521"/>
            <a:ext cx="729332" cy="2538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051DFBB2-3210-1D47-AA01-9A5B20F7683A}"/>
              </a:ext>
            </a:extLst>
          </p:cNvPr>
          <p:cNvSpPr/>
          <p:nvPr/>
        </p:nvSpPr>
        <p:spPr>
          <a:xfrm>
            <a:off x="5974777" y="3230881"/>
            <a:ext cx="658639" cy="396237"/>
          </a:xfrm>
          <a:prstGeom prst="rightArrow">
            <a:avLst>
              <a:gd name="adj1" fmla="val 50000"/>
              <a:gd name="adj2" fmla="val 519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53644-0326-6B4D-BAD8-F8936138F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662" y="1145719"/>
            <a:ext cx="3924825" cy="456656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E8D46F0-A94E-BE49-9B9C-11F6A00F47EA}"/>
              </a:ext>
            </a:extLst>
          </p:cNvPr>
          <p:cNvSpPr/>
          <p:nvPr/>
        </p:nvSpPr>
        <p:spPr>
          <a:xfrm>
            <a:off x="8517408" y="5126704"/>
            <a:ext cx="729332" cy="2538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F47A-6BEB-2C47-81B9-1DDDECF6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Metadata Into 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72EC2-E187-5E49-B1A6-9E9A2B7CC1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15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4679FF-F4A2-A64D-86D5-67A96ABA9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45" y="775168"/>
            <a:ext cx="5375276" cy="53076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42F3DF-5FEB-C341-9ABD-CAD172EDD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965" y="2485240"/>
            <a:ext cx="1711625" cy="30998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53786E-BFE4-E241-8E37-A9620CB17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1591" y="4593634"/>
            <a:ext cx="1711626" cy="600181"/>
          </a:xfrm>
          <a:prstGeom prst="rect">
            <a:avLst/>
          </a:prstGeom>
        </p:spPr>
      </p:pic>
      <p:pic>
        <p:nvPicPr>
          <p:cNvPr id="6" name="Graphic 5" descr="Cursor with solid fill">
            <a:extLst>
              <a:ext uri="{FF2B5EF4-FFF2-40B4-BE49-F238E27FC236}">
                <a16:creationId xmlns:a16="http://schemas.microsoft.com/office/drawing/2014/main" id="{1043B087-DAA0-7244-92C3-B17FA08D11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48167" y="4593634"/>
            <a:ext cx="465438" cy="46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37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01A20A-4F41-E543-99EC-517DBCE18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70" y="1504075"/>
            <a:ext cx="3165583" cy="31818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84E3F7-F9AD-164A-A732-1F59C1D26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389" y="531941"/>
            <a:ext cx="5314785" cy="70736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9011D01-D6DB-2148-9D02-7743F1CED4F1}"/>
              </a:ext>
            </a:extLst>
          </p:cNvPr>
          <p:cNvSpPr/>
          <p:nvPr/>
        </p:nvSpPr>
        <p:spPr>
          <a:xfrm>
            <a:off x="8476781" y="956612"/>
            <a:ext cx="339960" cy="2538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ursor with solid fill">
            <a:extLst>
              <a:ext uri="{FF2B5EF4-FFF2-40B4-BE49-F238E27FC236}">
                <a16:creationId xmlns:a16="http://schemas.microsoft.com/office/drawing/2014/main" id="{0452E742-AEF0-1C45-8980-626D35681F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6761" y="1169662"/>
            <a:ext cx="465438" cy="4654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BCB653-15F9-4047-8982-E596B6CF96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156" y="1446239"/>
            <a:ext cx="3611615" cy="345488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61EE405-730E-F94F-9F48-E9F303BE33CE}"/>
              </a:ext>
            </a:extLst>
          </p:cNvPr>
          <p:cNvSpPr/>
          <p:nvPr/>
        </p:nvSpPr>
        <p:spPr>
          <a:xfrm>
            <a:off x="6858083" y="4628057"/>
            <a:ext cx="491839" cy="1960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6190E0-2D2B-A24A-A580-23F4EECDD8E5}"/>
              </a:ext>
            </a:extLst>
          </p:cNvPr>
          <p:cNvSpPr/>
          <p:nvPr/>
        </p:nvSpPr>
        <p:spPr>
          <a:xfrm>
            <a:off x="3973808" y="2975562"/>
            <a:ext cx="658639" cy="396237"/>
          </a:xfrm>
          <a:prstGeom prst="rightArrow">
            <a:avLst>
              <a:gd name="adj1" fmla="val 50000"/>
              <a:gd name="adj2" fmla="val 519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85899F-58A6-E842-928B-1511119330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0003" y="3094984"/>
            <a:ext cx="2999389" cy="313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34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C5A9-B461-8249-971C-51CAA6708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This Process To Create a Logical Dimension For OrderList and PlantConstraints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4B24E-FA36-204B-9905-B8619ADEA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90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7A0EBC-9BCD-3944-A8AD-2FACF7FAC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70" y="1468029"/>
            <a:ext cx="9331859" cy="458816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9A923D5-F0DA-454C-939D-75431BEA09DB}"/>
              </a:ext>
            </a:extLst>
          </p:cNvPr>
          <p:cNvSpPr/>
          <p:nvPr/>
        </p:nvSpPr>
        <p:spPr>
          <a:xfrm>
            <a:off x="8350861" y="2710552"/>
            <a:ext cx="1516708" cy="757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595D89-DDBF-534B-8E29-BBF42DEE6D51}"/>
              </a:ext>
            </a:extLst>
          </p:cNvPr>
          <p:cNvSpPr/>
          <p:nvPr/>
        </p:nvSpPr>
        <p:spPr>
          <a:xfrm>
            <a:off x="7348998" y="3887345"/>
            <a:ext cx="1516708" cy="8189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E1D885-3C43-4B43-A8BA-5FF92207CBC2}"/>
              </a:ext>
            </a:extLst>
          </p:cNvPr>
          <p:cNvSpPr/>
          <p:nvPr/>
        </p:nvSpPr>
        <p:spPr>
          <a:xfrm>
            <a:off x="5538193" y="3467783"/>
            <a:ext cx="1516707" cy="757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212993-2DEA-454C-A99B-915879D78CB0}"/>
              </a:ext>
            </a:extLst>
          </p:cNvPr>
          <p:cNvSpPr/>
          <p:nvPr/>
        </p:nvSpPr>
        <p:spPr>
          <a:xfrm>
            <a:off x="8797460" y="4655833"/>
            <a:ext cx="1516707" cy="757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A8592-3FEC-154C-896A-E04ED53DE285}"/>
              </a:ext>
            </a:extLst>
          </p:cNvPr>
          <p:cNvSpPr txBox="1"/>
          <p:nvPr/>
        </p:nvSpPr>
        <p:spPr>
          <a:xfrm>
            <a:off x="1324975" y="396951"/>
            <a:ext cx="95420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Join OrderList, PortCarrier, Dest_Port_Locations, Orig_Port_Locations, PlantProdCust, PlantLocations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A84599-64B3-0C4A-94E9-977BC82F77C0}"/>
              </a:ext>
            </a:extLst>
          </p:cNvPr>
          <p:cNvSpPr/>
          <p:nvPr/>
        </p:nvSpPr>
        <p:spPr>
          <a:xfrm>
            <a:off x="3841140" y="3010014"/>
            <a:ext cx="1516707" cy="757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698E47-E28B-DD4F-9A8A-4ACD25B60F12}"/>
              </a:ext>
            </a:extLst>
          </p:cNvPr>
          <p:cNvSpPr/>
          <p:nvPr/>
        </p:nvSpPr>
        <p:spPr>
          <a:xfrm>
            <a:off x="3007236" y="1650169"/>
            <a:ext cx="1516708" cy="757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11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7A0EBC-9BCD-3944-A8AD-2FACF7FAC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70" y="1468029"/>
            <a:ext cx="9331859" cy="458816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2595D89-DDBF-534B-8E29-BBF42DEE6D51}"/>
              </a:ext>
            </a:extLst>
          </p:cNvPr>
          <p:cNvSpPr/>
          <p:nvPr/>
        </p:nvSpPr>
        <p:spPr>
          <a:xfrm>
            <a:off x="1877833" y="5207831"/>
            <a:ext cx="1516708" cy="8189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E1D885-3C43-4B43-A8BA-5FF92207CBC2}"/>
              </a:ext>
            </a:extLst>
          </p:cNvPr>
          <p:cNvSpPr/>
          <p:nvPr/>
        </p:nvSpPr>
        <p:spPr>
          <a:xfrm>
            <a:off x="3326296" y="4551999"/>
            <a:ext cx="1516707" cy="757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A8592-3FEC-154C-896A-E04ED53DE285}"/>
              </a:ext>
            </a:extLst>
          </p:cNvPr>
          <p:cNvSpPr txBox="1"/>
          <p:nvPr/>
        </p:nvSpPr>
        <p:spPr>
          <a:xfrm>
            <a:off x="752322" y="814042"/>
            <a:ext cx="10687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Join PlantConstraints, Port_Locations, PlantProdCust, Plant_Locations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A84599-64B3-0C4A-94E9-977BC82F77C0}"/>
              </a:ext>
            </a:extLst>
          </p:cNvPr>
          <p:cNvSpPr/>
          <p:nvPr/>
        </p:nvSpPr>
        <p:spPr>
          <a:xfrm>
            <a:off x="3841140" y="3010014"/>
            <a:ext cx="1516707" cy="757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698E47-E28B-DD4F-9A8A-4ACD25B60F12}"/>
              </a:ext>
            </a:extLst>
          </p:cNvPr>
          <p:cNvSpPr/>
          <p:nvPr/>
        </p:nvSpPr>
        <p:spPr>
          <a:xfrm>
            <a:off x="3007236" y="1650169"/>
            <a:ext cx="1516708" cy="757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35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615CB-E165-3844-B2A9-9D314A11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Mapping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1A0D6-5DE2-354B-9683-6126C17645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01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6C1ED1-0047-2847-B2DA-0F1049EBD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775" y="815741"/>
            <a:ext cx="8483973" cy="522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67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44C75-77EA-9844-AA01-768FCF94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Date_ID and Customer_Name to Fact Table, Created New Dimensions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A72E8-01A1-E64A-A3F1-D9D18E77E9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Imported Physical Tables, Then Created Logical Tables in BMM</a:t>
            </a:r>
          </a:p>
        </p:txBody>
      </p:sp>
    </p:spTree>
    <p:extLst>
      <p:ext uri="{BB962C8B-B14F-4D97-AF65-F5344CB8AC3E}">
        <p14:creationId xmlns:p14="http://schemas.microsoft.com/office/powerpoint/2010/main" val="336342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41E6E3-5FD9-3446-8099-55005CA50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556" y="403636"/>
            <a:ext cx="8098887" cy="605072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DD850B4-1C7C-2B40-99C3-E22C0DA83A79}"/>
              </a:ext>
            </a:extLst>
          </p:cNvPr>
          <p:cNvSpPr/>
          <p:nvPr/>
        </p:nvSpPr>
        <p:spPr>
          <a:xfrm>
            <a:off x="2282024" y="3291841"/>
            <a:ext cx="2274074" cy="14073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2EDD7A-FA38-924D-AD14-8F281C1FAEB5}"/>
              </a:ext>
            </a:extLst>
          </p:cNvPr>
          <p:cNvSpPr/>
          <p:nvPr/>
        </p:nvSpPr>
        <p:spPr>
          <a:xfrm>
            <a:off x="3189798" y="403636"/>
            <a:ext cx="2274074" cy="12708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59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FA648-5CB1-854F-925A-69EE6F7E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Created 5 Hierarchies in BMM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82662-E5B5-0140-9DDB-36C7F19498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3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B35A78-C5CF-B541-A4F1-1659923D7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181" y="755673"/>
            <a:ext cx="5837685" cy="38153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28FF79-D5A3-B145-9710-E24F39DC0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520" y="2218714"/>
            <a:ext cx="5862262" cy="381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4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02BCEE-D1DE-1747-A12E-F09B936C90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41" t="259" r="1141" b="64175"/>
          <a:stretch/>
        </p:blipFill>
        <p:spPr>
          <a:xfrm>
            <a:off x="1137630" y="1335945"/>
            <a:ext cx="3148123" cy="47427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081BAF-EF2F-7B44-A12D-90FC1EA85E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25" b="31852"/>
          <a:stretch/>
        </p:blipFill>
        <p:spPr>
          <a:xfrm>
            <a:off x="4601342" y="1552148"/>
            <a:ext cx="3148123" cy="431029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B3F554-0404-DA4C-9F82-70535F001B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148"/>
          <a:stretch/>
        </p:blipFill>
        <p:spPr>
          <a:xfrm>
            <a:off x="8065054" y="1552148"/>
            <a:ext cx="3194714" cy="431029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F3E0DF-6169-EE42-A918-4729D3E8F838}"/>
              </a:ext>
            </a:extLst>
          </p:cNvPr>
          <p:cNvSpPr txBox="1"/>
          <p:nvPr/>
        </p:nvSpPr>
        <p:spPr>
          <a:xfrm>
            <a:off x="4933053" y="575703"/>
            <a:ext cx="2325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Order List Dim</a:t>
            </a:r>
          </a:p>
        </p:txBody>
      </p:sp>
    </p:spTree>
    <p:extLst>
      <p:ext uri="{BB962C8B-B14F-4D97-AF65-F5344CB8AC3E}">
        <p14:creationId xmlns:p14="http://schemas.microsoft.com/office/powerpoint/2010/main" val="3528982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F10011-B7D4-CE44-B948-96C82595A3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0" b="44328"/>
          <a:stretch/>
        </p:blipFill>
        <p:spPr>
          <a:xfrm>
            <a:off x="3116911" y="1806175"/>
            <a:ext cx="3297141" cy="358171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2D3B65-71CF-674F-BD9E-17F567607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92" b="406"/>
          <a:stretch/>
        </p:blipFill>
        <p:spPr>
          <a:xfrm>
            <a:off x="6769527" y="2162755"/>
            <a:ext cx="3216556" cy="276705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0C5478-1110-9841-BDBE-3C19D1BAA657}"/>
              </a:ext>
            </a:extLst>
          </p:cNvPr>
          <p:cNvSpPr txBox="1"/>
          <p:nvPr/>
        </p:nvSpPr>
        <p:spPr>
          <a:xfrm>
            <a:off x="4908505" y="1074107"/>
            <a:ext cx="2756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Freight Rates Dim</a:t>
            </a:r>
          </a:p>
        </p:txBody>
      </p:sp>
    </p:spTree>
    <p:extLst>
      <p:ext uri="{BB962C8B-B14F-4D97-AF65-F5344CB8AC3E}">
        <p14:creationId xmlns:p14="http://schemas.microsoft.com/office/powerpoint/2010/main" val="1826103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31271C-EE77-3248-9B93-BF5E4436C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2823" b="3101"/>
          <a:stretch/>
        </p:blipFill>
        <p:spPr>
          <a:xfrm>
            <a:off x="6554975" y="1344121"/>
            <a:ext cx="2877809" cy="84229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89CD50-4676-0641-A40D-C66F8D44DC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10" t="1061" b="1100"/>
          <a:stretch/>
        </p:blipFill>
        <p:spPr>
          <a:xfrm>
            <a:off x="6554975" y="2911839"/>
            <a:ext cx="3047788" cy="291687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A15862-3189-E34F-B28B-AD1F40C777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9"/>
          <a:stretch/>
        </p:blipFill>
        <p:spPr>
          <a:xfrm>
            <a:off x="3265586" y="1146650"/>
            <a:ext cx="2945774" cy="489674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9C3548-3DB8-844E-8478-1185F051E4E0}"/>
              </a:ext>
            </a:extLst>
          </p:cNvPr>
          <p:cNvSpPr txBox="1"/>
          <p:nvPr/>
        </p:nvSpPr>
        <p:spPr>
          <a:xfrm>
            <a:off x="3517213" y="703287"/>
            <a:ext cx="2433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Plant Constraints Dim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3C5465-8484-8C48-9743-7E7A82770D6D}"/>
              </a:ext>
            </a:extLst>
          </p:cNvPr>
          <p:cNvSpPr txBox="1"/>
          <p:nvPr/>
        </p:nvSpPr>
        <p:spPr>
          <a:xfrm>
            <a:off x="7360449" y="2452135"/>
            <a:ext cx="1255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Dates Dim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AD0DB1-8AE5-0448-BB60-467BAA8B4A16}"/>
              </a:ext>
            </a:extLst>
          </p:cNvPr>
          <p:cNvSpPr txBox="1"/>
          <p:nvPr/>
        </p:nvSpPr>
        <p:spPr>
          <a:xfrm>
            <a:off x="7108123" y="888711"/>
            <a:ext cx="1771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Customers Dim</a:t>
            </a:r>
          </a:p>
        </p:txBody>
      </p:sp>
    </p:spTree>
    <p:extLst>
      <p:ext uri="{BB962C8B-B14F-4D97-AF65-F5344CB8AC3E}">
        <p14:creationId xmlns:p14="http://schemas.microsoft.com/office/powerpoint/2010/main" val="203468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86AB-CBDA-3548-86AC-FDCA1D76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Facts as Averages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42987-5B44-E44D-910B-F45B06879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83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BFF323-426C-B144-BCB3-77531882A4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3" t="1190" b="638"/>
          <a:stretch/>
        </p:blipFill>
        <p:spPr>
          <a:xfrm>
            <a:off x="4878588" y="1560442"/>
            <a:ext cx="2609752" cy="422881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6F0C7F-3125-EC40-9E18-2888921856A2}"/>
              </a:ext>
            </a:extLst>
          </p:cNvPr>
          <p:cNvSpPr txBox="1"/>
          <p:nvPr/>
        </p:nvSpPr>
        <p:spPr>
          <a:xfrm>
            <a:off x="5201529" y="1060790"/>
            <a:ext cx="1963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Facts Aggregated</a:t>
            </a:r>
          </a:p>
        </p:txBody>
      </p:sp>
    </p:spTree>
    <p:extLst>
      <p:ext uri="{BB962C8B-B14F-4D97-AF65-F5344CB8AC3E}">
        <p14:creationId xmlns:p14="http://schemas.microsoft.com/office/powerpoint/2010/main" val="3672266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AD4A-CCF1-6441-9791-31C4811EC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RPD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87C4C-A956-104C-AA49-ABE29C36B3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40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BACAC4-210B-0046-A8F9-0F8613331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45" y="520928"/>
            <a:ext cx="10726310" cy="581614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833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005AD7-8A64-1C48-9FB8-DE9F7E688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436" y="742976"/>
            <a:ext cx="9029128" cy="556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3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15B4D-6D0F-BC46-89F2-835ECA5F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Business Model and Mapping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F2CA0-39D0-014B-909A-86FC66EEE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6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4E56EA-0AA9-F446-989A-585921420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16" y="908992"/>
            <a:ext cx="3178732" cy="50476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DF5CA3-F3F9-AC43-AF58-85A7D812D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859" y="1345910"/>
            <a:ext cx="3118728" cy="35751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9352D3-557C-4D49-B3BE-FD150F3A1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668" y="908992"/>
            <a:ext cx="3178733" cy="5040015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7EB34AF1-9F00-2049-AA36-A15A7E519314}"/>
              </a:ext>
            </a:extLst>
          </p:cNvPr>
          <p:cNvSpPr/>
          <p:nvPr/>
        </p:nvSpPr>
        <p:spPr>
          <a:xfrm>
            <a:off x="7108308" y="3032762"/>
            <a:ext cx="658639" cy="396237"/>
          </a:xfrm>
          <a:prstGeom prst="rightArrow">
            <a:avLst>
              <a:gd name="adj1" fmla="val 50000"/>
              <a:gd name="adj2" fmla="val 519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2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9E4324-0BF3-C747-B0F9-342535C29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467" y="769197"/>
            <a:ext cx="6575065" cy="531960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700A0BD-A328-B244-BBEB-F08138978D17}"/>
              </a:ext>
            </a:extLst>
          </p:cNvPr>
          <p:cNvSpPr/>
          <p:nvPr/>
        </p:nvSpPr>
        <p:spPr>
          <a:xfrm>
            <a:off x="6718851" y="1470991"/>
            <a:ext cx="620203" cy="2067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E7ED57A7-984A-A540-8B5C-F86B2204F5F7}"/>
              </a:ext>
            </a:extLst>
          </p:cNvPr>
          <p:cNvSpPr/>
          <p:nvPr/>
        </p:nvSpPr>
        <p:spPr>
          <a:xfrm flipH="1">
            <a:off x="5783075" y="1398353"/>
            <a:ext cx="538389" cy="3520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814F2F-F83F-6D4B-AE18-62D7EB6807A0}"/>
              </a:ext>
            </a:extLst>
          </p:cNvPr>
          <p:cNvSpPr txBox="1"/>
          <p:nvPr/>
        </p:nvSpPr>
        <p:spPr>
          <a:xfrm>
            <a:off x="3996857" y="1251192"/>
            <a:ext cx="1786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Drag FactTable onto BMM Layer</a:t>
            </a:r>
          </a:p>
        </p:txBody>
      </p:sp>
    </p:spTree>
    <p:extLst>
      <p:ext uri="{BB962C8B-B14F-4D97-AF65-F5344CB8AC3E}">
        <p14:creationId xmlns:p14="http://schemas.microsoft.com/office/powerpoint/2010/main" val="3034854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15B4D-6D0F-BC46-89F2-835ECA5F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Melting the Snowflake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F2CA0-39D0-014B-909A-86FC66EEE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62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7A0EBC-9BCD-3944-A8AD-2FACF7FAC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70" y="1468029"/>
            <a:ext cx="9331859" cy="458816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9A923D5-F0DA-454C-939D-75431BEA09DB}"/>
              </a:ext>
            </a:extLst>
          </p:cNvPr>
          <p:cNvSpPr/>
          <p:nvPr/>
        </p:nvSpPr>
        <p:spPr>
          <a:xfrm>
            <a:off x="8350861" y="2710552"/>
            <a:ext cx="1516708" cy="757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595D89-DDBF-534B-8E29-BBF42DEE6D51}"/>
              </a:ext>
            </a:extLst>
          </p:cNvPr>
          <p:cNvSpPr/>
          <p:nvPr/>
        </p:nvSpPr>
        <p:spPr>
          <a:xfrm>
            <a:off x="7348998" y="3887345"/>
            <a:ext cx="1516708" cy="8189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E1D885-3C43-4B43-A8BA-5FF92207CBC2}"/>
              </a:ext>
            </a:extLst>
          </p:cNvPr>
          <p:cNvSpPr/>
          <p:nvPr/>
        </p:nvSpPr>
        <p:spPr>
          <a:xfrm>
            <a:off x="6394841" y="5237209"/>
            <a:ext cx="1516707" cy="757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212993-2DEA-454C-A99B-915879D78CB0}"/>
              </a:ext>
            </a:extLst>
          </p:cNvPr>
          <p:cNvSpPr/>
          <p:nvPr/>
        </p:nvSpPr>
        <p:spPr>
          <a:xfrm>
            <a:off x="8797460" y="4655833"/>
            <a:ext cx="1516707" cy="757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A8592-3FEC-154C-896A-E04ED53DE285}"/>
              </a:ext>
            </a:extLst>
          </p:cNvPr>
          <p:cNvSpPr txBox="1"/>
          <p:nvPr/>
        </p:nvSpPr>
        <p:spPr>
          <a:xfrm>
            <a:off x="1324975" y="396951"/>
            <a:ext cx="95420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Join FreightRates, PortCarrier, Dest_Port_Locations, Orig_Port_Locations</a:t>
            </a:r>
          </a:p>
        </p:txBody>
      </p:sp>
    </p:spTree>
    <p:extLst>
      <p:ext uri="{BB962C8B-B14F-4D97-AF65-F5344CB8AC3E}">
        <p14:creationId xmlns:p14="http://schemas.microsoft.com/office/powerpoint/2010/main" val="267341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2616</TotalTime>
  <Words>246</Words>
  <Application>Microsoft Macintosh PowerPoint</Application>
  <PresentationFormat>Widescreen</PresentationFormat>
  <Paragraphs>24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RPD Building</vt:lpstr>
      <vt:lpstr>Import Metadata Into Repository</vt:lpstr>
      <vt:lpstr>PowerPoint Presentation</vt:lpstr>
      <vt:lpstr>PowerPoint Presentation</vt:lpstr>
      <vt:lpstr>Create Business Model and Mapping Layer</vt:lpstr>
      <vt:lpstr>PowerPoint Presentation</vt:lpstr>
      <vt:lpstr>PowerPoint Presentation</vt:lpstr>
      <vt:lpstr>Melting the Snowflake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Repeat Steps For Rest of Columns</vt:lpstr>
      <vt:lpstr>PowerPoint Presentation</vt:lpstr>
      <vt:lpstr>PowerPoint Presentation</vt:lpstr>
      <vt:lpstr>PowerPoint Presentation</vt:lpstr>
      <vt:lpstr>Repeat This Process To Create a Logical Dimension For OrderList and PlantConstraints</vt:lpstr>
      <vt:lpstr>PowerPoint Presentation</vt:lpstr>
      <vt:lpstr>PowerPoint Presentation</vt:lpstr>
      <vt:lpstr>Final Mapping</vt:lpstr>
      <vt:lpstr>PowerPoint Presentation</vt:lpstr>
      <vt:lpstr>Added Date_ID and Customer_Name to Fact Table, Created New Dimensions</vt:lpstr>
      <vt:lpstr>PowerPoint Presentation</vt:lpstr>
      <vt:lpstr>Created 5 Hierarchies in BMM</vt:lpstr>
      <vt:lpstr>PowerPoint Presentation</vt:lpstr>
      <vt:lpstr>PowerPoint Presentation</vt:lpstr>
      <vt:lpstr>PowerPoint Presentation</vt:lpstr>
      <vt:lpstr>Aggregate Facts as Averages</vt:lpstr>
      <vt:lpstr>PowerPoint Presentation</vt:lpstr>
      <vt:lpstr>Final RPD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RPD Building</dc:title>
  <dc:creator>Jared Bach</dc:creator>
  <cp:lastModifiedBy>Jared Bach</cp:lastModifiedBy>
  <cp:revision>3</cp:revision>
  <dcterms:created xsi:type="dcterms:W3CDTF">2021-11-01T20:29:07Z</dcterms:created>
  <dcterms:modified xsi:type="dcterms:W3CDTF">2021-11-03T16:05:12Z</dcterms:modified>
</cp:coreProperties>
</file>