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81"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CA"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CA"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CA"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CA"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CA"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CA"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CA"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CA"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CA"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CA"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CA"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CA"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CA"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CA"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CA"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CA"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CA"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CA"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CA"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CA"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CA"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CA"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CA"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CA"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CA"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CA"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CA"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CA"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CA"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CA"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CA"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CA"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CA"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454680"/>
            <a:ext cx="10514880" cy="1145160"/>
          </a:xfrm>
          <a:prstGeom prst="rect">
            <a:avLst/>
          </a:prstGeom>
        </p:spPr>
        <p:txBody>
          <a:bodyPr lIns="0" tIns="0" rIns="0" bIns="0" anchor="ctr">
            <a:spAutoFit/>
          </a:bodyPr>
          <a:lstStyle/>
          <a:p>
            <a:r>
              <a:rPr lang="en-CA"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latin typeface="Arial"/>
              </a:rPr>
              <a:t>Second Outline Level</a:t>
            </a:r>
          </a:p>
          <a:p>
            <a:pPr marL="1296000" lvl="2" indent="-288000">
              <a:spcBef>
                <a:spcPts val="850"/>
              </a:spcBef>
              <a:buClr>
                <a:srgbClr val="000000"/>
              </a:buClr>
              <a:buSzPct val="45000"/>
              <a:buFont typeface="Wingdings" charset="2"/>
              <a:buChar char=""/>
            </a:pPr>
            <a:r>
              <a:rPr lang="en-CA" sz="2400" b="0" strike="noStrike" spc="-1">
                <a:latin typeface="Arial"/>
              </a:rPr>
              <a:t>Third Outline Level</a:t>
            </a:r>
          </a:p>
          <a:p>
            <a:pPr marL="1728000" lvl="3" indent="-216000">
              <a:spcBef>
                <a:spcPts val="567"/>
              </a:spcBef>
              <a:buClr>
                <a:srgbClr val="000000"/>
              </a:buClr>
              <a:buSzPct val="75000"/>
              <a:buFont typeface="Symbol" charset="2"/>
              <a:buChar char=""/>
            </a:pPr>
            <a:r>
              <a:rPr lang="en-CA" sz="2000" b="0" strike="noStrike" spc="-1">
                <a:latin typeface="Arial"/>
              </a:rPr>
              <a:t>Fourth Outline Level</a:t>
            </a:r>
          </a:p>
          <a:p>
            <a:pPr marL="2160000" lvl="4" indent="-216000">
              <a:spcBef>
                <a:spcPts val="283"/>
              </a:spcBef>
              <a:buClr>
                <a:srgbClr val="000000"/>
              </a:buClr>
              <a:buSzPct val="45000"/>
              <a:buFont typeface="Wingdings" charset="2"/>
              <a:buChar char=""/>
            </a:pPr>
            <a:r>
              <a:rPr lang="en-CA" sz="2000" b="0" strike="noStrike" spc="-1">
                <a:latin typeface="Arial"/>
              </a:rPr>
              <a:t>Fifth Outline Level</a:t>
            </a:r>
          </a:p>
          <a:p>
            <a:pPr marL="2592000" lvl="5" indent="-216000">
              <a:spcBef>
                <a:spcPts val="283"/>
              </a:spcBef>
              <a:buClr>
                <a:srgbClr val="000000"/>
              </a:buClr>
              <a:buSzPct val="45000"/>
              <a:buFont typeface="Wingdings" charset="2"/>
              <a:buChar char=""/>
            </a:pPr>
            <a:r>
              <a:rPr lang="en-CA" sz="2000" b="0" strike="noStrike" spc="-1">
                <a:latin typeface="Arial"/>
              </a:rPr>
              <a:t>Sixth Outline Level</a:t>
            </a:r>
          </a:p>
          <a:p>
            <a:pPr marL="3024000" lvl="6" indent="-216000">
              <a:spcBef>
                <a:spcPts val="283"/>
              </a:spcBef>
              <a:buClr>
                <a:srgbClr val="000000"/>
              </a:buClr>
              <a:buSzPct val="45000"/>
              <a:buFont typeface="Wingdings" charset="2"/>
              <a:buChar char=""/>
            </a:pPr>
            <a:r>
              <a:rPr lang="en-CA"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CA"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latin typeface="Arial"/>
              </a:rPr>
              <a:t>Second Outline Level</a:t>
            </a:r>
          </a:p>
          <a:p>
            <a:pPr marL="1296000" lvl="2" indent="-288000">
              <a:spcBef>
                <a:spcPts val="850"/>
              </a:spcBef>
              <a:buClr>
                <a:srgbClr val="000000"/>
              </a:buClr>
              <a:buSzPct val="45000"/>
              <a:buFont typeface="Wingdings" charset="2"/>
              <a:buChar char=""/>
            </a:pPr>
            <a:r>
              <a:rPr lang="en-CA" sz="2400" b="0" strike="noStrike" spc="-1">
                <a:latin typeface="Arial"/>
              </a:rPr>
              <a:t>Third Outline Level</a:t>
            </a:r>
          </a:p>
          <a:p>
            <a:pPr marL="1728000" lvl="3" indent="-216000">
              <a:spcBef>
                <a:spcPts val="567"/>
              </a:spcBef>
              <a:buClr>
                <a:srgbClr val="000000"/>
              </a:buClr>
              <a:buSzPct val="75000"/>
              <a:buFont typeface="Symbol" charset="2"/>
              <a:buChar char=""/>
            </a:pPr>
            <a:r>
              <a:rPr lang="en-CA" sz="2000" b="0" strike="noStrike" spc="-1">
                <a:latin typeface="Arial"/>
              </a:rPr>
              <a:t>Fourth Outline Level</a:t>
            </a:r>
          </a:p>
          <a:p>
            <a:pPr marL="2160000" lvl="4" indent="-216000">
              <a:spcBef>
                <a:spcPts val="283"/>
              </a:spcBef>
              <a:buClr>
                <a:srgbClr val="000000"/>
              </a:buClr>
              <a:buSzPct val="45000"/>
              <a:buFont typeface="Wingdings" charset="2"/>
              <a:buChar char=""/>
            </a:pPr>
            <a:r>
              <a:rPr lang="en-CA" sz="2000" b="0" strike="noStrike" spc="-1">
                <a:latin typeface="Arial"/>
              </a:rPr>
              <a:t>Fifth Outline Level</a:t>
            </a:r>
          </a:p>
          <a:p>
            <a:pPr marL="2592000" lvl="5" indent="-216000">
              <a:spcBef>
                <a:spcPts val="283"/>
              </a:spcBef>
              <a:buClr>
                <a:srgbClr val="000000"/>
              </a:buClr>
              <a:buSzPct val="45000"/>
              <a:buFont typeface="Wingdings" charset="2"/>
              <a:buChar char=""/>
            </a:pPr>
            <a:r>
              <a:rPr lang="en-CA" sz="2000" b="0" strike="noStrike" spc="-1">
                <a:latin typeface="Arial"/>
              </a:rPr>
              <a:t>Sixth Outline Level</a:t>
            </a:r>
          </a:p>
          <a:p>
            <a:pPr marL="3024000" lvl="6" indent="-216000">
              <a:spcBef>
                <a:spcPts val="283"/>
              </a:spcBef>
              <a:buClr>
                <a:srgbClr val="000000"/>
              </a:buClr>
              <a:buSzPct val="45000"/>
              <a:buFont typeface="Wingdings" charset="2"/>
              <a:buChar char=""/>
            </a:pPr>
            <a:r>
              <a:rPr lang="en-CA"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CA" sz="6000" b="0" strike="noStrike" spc="-1">
                <a:solidFill>
                  <a:srgbClr val="000000"/>
                </a:solidFill>
                <a:latin typeface="Calibri Light"/>
              </a:rPr>
              <a:t>Mini Project 2 – Line ‘em Up with Minimax and Alpha Beta</a:t>
            </a:r>
            <a:endParaRPr lang="en-CA" sz="6000" b="0" strike="noStrike" spc="-1">
              <a:latin typeface="Arial"/>
            </a:endParaRPr>
          </a:p>
        </p:txBody>
      </p:sp>
      <p:sp>
        <p:nvSpPr>
          <p:cNvPr id="77"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001"/>
              </a:spcBef>
            </a:pPr>
            <a:r>
              <a:rPr lang="en-CA" sz="2400" b="0" strike="noStrike" spc="-1">
                <a:solidFill>
                  <a:srgbClr val="000000"/>
                </a:solidFill>
                <a:latin typeface="Calibri"/>
              </a:rPr>
              <a:t>By: Jared Cohen, Ryan Feher, Jason Forte</a:t>
            </a:r>
            <a:endParaRPr lang="en-CA"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0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4</a:t>
            </a: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2 + 4 – 2</a:t>
            </a:r>
            <a:endParaRPr lang="en-CA" sz="2400" b="0" strike="noStrike" spc="-1" dirty="0">
              <a:latin typeface="Arial"/>
            </a:endParaRPr>
          </a:p>
        </p:txBody>
      </p:sp>
      <p:pic>
        <p:nvPicPr>
          <p:cNvPr id="104" name="Picture 4"/>
          <p:cNvPicPr/>
          <p:nvPr/>
        </p:nvPicPr>
        <p:blipFill>
          <a:blip r:embed="rId2"/>
          <a:stretch/>
        </p:blipFill>
        <p:spPr>
          <a:xfrm>
            <a:off x="7539480" y="4259160"/>
            <a:ext cx="4197600" cy="2598120"/>
          </a:xfrm>
          <a:prstGeom prst="rect">
            <a:avLst/>
          </a:prstGeom>
          <a:ln>
            <a:noFill/>
          </a:ln>
        </p:spPr>
      </p:pic>
      <p:pic>
        <p:nvPicPr>
          <p:cNvPr id="105" name="Picture 10"/>
          <p:cNvPicPr/>
          <p:nvPr/>
        </p:nvPicPr>
        <p:blipFill>
          <a:blip r:embed="rId3"/>
          <a:stretch/>
        </p:blipFill>
        <p:spPr>
          <a:xfrm rot="5400000">
            <a:off x="8163446" y="3175975"/>
            <a:ext cx="1538280" cy="874080"/>
          </a:xfrm>
          <a:prstGeom prst="rect">
            <a:avLst/>
          </a:prstGeom>
          <a:ln>
            <a:noFill/>
          </a:ln>
        </p:spPr>
      </p:pic>
    </p:spTree>
    <p:extLst>
      <p:ext uri="{BB962C8B-B14F-4D97-AF65-F5344CB8AC3E}">
        <p14:creationId xmlns:p14="http://schemas.microsoft.com/office/powerpoint/2010/main" val="418170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0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4</a:t>
            </a: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2</a:t>
            </a:r>
            <a:r>
              <a:rPr lang="en-CA" sz="2400" b="0" strike="noStrike" spc="-1" dirty="0">
                <a:solidFill>
                  <a:srgbClr val="000000"/>
                </a:solidFill>
                <a:latin typeface="Calibri"/>
              </a:rPr>
              <a:t> + 4 – 2 + 0</a:t>
            </a:r>
            <a:endParaRPr lang="en-CA" sz="2400" b="0" strike="noStrike" spc="-1" dirty="0">
              <a:latin typeface="Arial"/>
            </a:endParaRPr>
          </a:p>
        </p:txBody>
      </p:sp>
      <p:pic>
        <p:nvPicPr>
          <p:cNvPr id="108" name="Picture 4"/>
          <p:cNvPicPr/>
          <p:nvPr/>
        </p:nvPicPr>
        <p:blipFill>
          <a:blip r:embed="rId2"/>
          <a:stretch/>
        </p:blipFill>
        <p:spPr>
          <a:xfrm>
            <a:off x="7539480" y="4259160"/>
            <a:ext cx="4197600" cy="2598120"/>
          </a:xfrm>
          <a:prstGeom prst="rect">
            <a:avLst/>
          </a:prstGeom>
          <a:ln>
            <a:noFill/>
          </a:ln>
        </p:spPr>
      </p:pic>
      <p:pic>
        <p:nvPicPr>
          <p:cNvPr id="109" name="Picture 10"/>
          <p:cNvPicPr/>
          <p:nvPr/>
        </p:nvPicPr>
        <p:blipFill>
          <a:blip r:embed="rId3"/>
          <a:stretch/>
        </p:blipFill>
        <p:spPr>
          <a:xfrm rot="5400000">
            <a:off x="8706600" y="3174480"/>
            <a:ext cx="1538280" cy="8740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1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4</a:t>
            </a: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2</a:t>
            </a:r>
            <a:r>
              <a:rPr lang="en-CA" sz="2400" b="0" strike="noStrike" spc="-1" dirty="0">
                <a:solidFill>
                  <a:srgbClr val="000000"/>
                </a:solidFill>
                <a:latin typeface="Calibri"/>
              </a:rPr>
              <a:t> + 4 – 2 + 0 + 0</a:t>
            </a:r>
            <a:endParaRPr lang="en-CA" sz="2400" b="0" strike="noStrike" spc="-1" dirty="0">
              <a:latin typeface="Arial"/>
            </a:endParaRPr>
          </a:p>
        </p:txBody>
      </p:sp>
      <p:pic>
        <p:nvPicPr>
          <p:cNvPr id="112" name="Picture 4"/>
          <p:cNvPicPr/>
          <p:nvPr/>
        </p:nvPicPr>
        <p:blipFill>
          <a:blip r:embed="rId2"/>
          <a:stretch/>
        </p:blipFill>
        <p:spPr>
          <a:xfrm>
            <a:off x="7539480" y="4259160"/>
            <a:ext cx="4197600" cy="2598120"/>
          </a:xfrm>
          <a:prstGeom prst="rect">
            <a:avLst/>
          </a:prstGeom>
          <a:ln>
            <a:noFill/>
          </a:ln>
        </p:spPr>
      </p:pic>
      <p:pic>
        <p:nvPicPr>
          <p:cNvPr id="113" name="Picture 10"/>
          <p:cNvPicPr/>
          <p:nvPr/>
        </p:nvPicPr>
        <p:blipFill>
          <a:blip r:embed="rId3"/>
          <a:stretch/>
        </p:blipFill>
        <p:spPr>
          <a:xfrm rot="5400000">
            <a:off x="9210600" y="3174480"/>
            <a:ext cx="1538280" cy="8740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1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4</a:t>
            </a: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2</a:t>
            </a:r>
            <a:r>
              <a:rPr lang="en-CA" sz="2400" b="0" strike="noStrike" spc="-1" dirty="0">
                <a:solidFill>
                  <a:srgbClr val="000000"/>
                </a:solidFill>
                <a:latin typeface="Calibri"/>
              </a:rPr>
              <a:t> + 4 – 2 + 0 + 0 + 0</a:t>
            </a:r>
            <a:endParaRPr lang="en-CA" sz="2400" b="0" strike="noStrike" spc="-1" dirty="0">
              <a:latin typeface="Arial"/>
            </a:endParaRPr>
          </a:p>
        </p:txBody>
      </p:sp>
      <p:pic>
        <p:nvPicPr>
          <p:cNvPr id="116" name="Picture 4"/>
          <p:cNvPicPr/>
          <p:nvPr/>
        </p:nvPicPr>
        <p:blipFill>
          <a:blip r:embed="rId2"/>
          <a:stretch/>
        </p:blipFill>
        <p:spPr>
          <a:xfrm>
            <a:off x="7539480" y="4259160"/>
            <a:ext cx="4197600" cy="2598120"/>
          </a:xfrm>
          <a:prstGeom prst="rect">
            <a:avLst/>
          </a:prstGeom>
          <a:ln>
            <a:noFill/>
          </a:ln>
        </p:spPr>
      </p:pic>
      <p:pic>
        <p:nvPicPr>
          <p:cNvPr id="117" name="Picture 10"/>
          <p:cNvPicPr/>
          <p:nvPr/>
        </p:nvPicPr>
        <p:blipFill>
          <a:blip r:embed="rId3"/>
          <a:stretch/>
        </p:blipFill>
        <p:spPr>
          <a:xfrm rot="5400000">
            <a:off x="9778680" y="3200760"/>
            <a:ext cx="1538280" cy="87408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1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4</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4 + 0</a:t>
            </a:r>
            <a:endParaRPr lang="en-CA" sz="2400" b="0" strike="noStrike" spc="-1" dirty="0">
              <a:latin typeface="Arial"/>
            </a:endParaRPr>
          </a:p>
        </p:txBody>
      </p:sp>
      <p:pic>
        <p:nvPicPr>
          <p:cNvPr id="120" name="Picture 4"/>
          <p:cNvPicPr/>
          <p:nvPr/>
        </p:nvPicPr>
        <p:blipFill>
          <a:blip r:embed="rId2"/>
          <a:stretch/>
        </p:blipFill>
        <p:spPr>
          <a:xfrm>
            <a:off x="7539480" y="4259160"/>
            <a:ext cx="4197600" cy="2598120"/>
          </a:xfrm>
          <a:prstGeom prst="rect">
            <a:avLst/>
          </a:prstGeom>
          <a:ln>
            <a:noFill/>
          </a:ln>
        </p:spPr>
      </p:pic>
      <p:pic>
        <p:nvPicPr>
          <p:cNvPr id="121" name="Picture 10"/>
          <p:cNvPicPr/>
          <p:nvPr/>
        </p:nvPicPr>
        <p:blipFill>
          <a:blip r:embed="rId3"/>
          <a:stretch/>
        </p:blipFill>
        <p:spPr>
          <a:xfrm rot="2335800">
            <a:off x="6268320" y="3339360"/>
            <a:ext cx="1538280" cy="8740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2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6</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4 + 0 + 2</a:t>
            </a:r>
            <a:endParaRPr lang="en-CA" sz="2400" b="0" strike="noStrike" spc="-1" dirty="0">
              <a:latin typeface="Arial"/>
            </a:endParaRPr>
          </a:p>
        </p:txBody>
      </p:sp>
      <p:pic>
        <p:nvPicPr>
          <p:cNvPr id="124" name="Picture 4"/>
          <p:cNvPicPr/>
          <p:nvPr/>
        </p:nvPicPr>
        <p:blipFill>
          <a:blip r:embed="rId2"/>
          <a:stretch/>
        </p:blipFill>
        <p:spPr>
          <a:xfrm>
            <a:off x="7539480" y="4259160"/>
            <a:ext cx="4197600" cy="2598120"/>
          </a:xfrm>
          <a:prstGeom prst="rect">
            <a:avLst/>
          </a:prstGeom>
          <a:ln>
            <a:noFill/>
          </a:ln>
        </p:spPr>
      </p:pic>
      <p:pic>
        <p:nvPicPr>
          <p:cNvPr id="125" name="Picture 10"/>
          <p:cNvPicPr/>
          <p:nvPr/>
        </p:nvPicPr>
        <p:blipFill>
          <a:blip r:embed="rId3"/>
          <a:stretch/>
        </p:blipFill>
        <p:spPr>
          <a:xfrm rot="2335800">
            <a:off x="6150240" y="4029840"/>
            <a:ext cx="1538280" cy="87408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2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6</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4 + 0 + 2 + 0</a:t>
            </a:r>
            <a:endParaRPr lang="en-CA" sz="2400" b="0" strike="noStrike" spc="-1" dirty="0">
              <a:latin typeface="Arial"/>
            </a:endParaRPr>
          </a:p>
        </p:txBody>
      </p:sp>
      <p:pic>
        <p:nvPicPr>
          <p:cNvPr id="128" name="Picture 4"/>
          <p:cNvPicPr/>
          <p:nvPr/>
        </p:nvPicPr>
        <p:blipFill>
          <a:blip r:embed="rId2"/>
          <a:stretch/>
        </p:blipFill>
        <p:spPr>
          <a:xfrm>
            <a:off x="7539480" y="4259160"/>
            <a:ext cx="4197600" cy="2598120"/>
          </a:xfrm>
          <a:prstGeom prst="rect">
            <a:avLst/>
          </a:prstGeom>
          <a:ln>
            <a:noFill/>
          </a:ln>
        </p:spPr>
      </p:pic>
      <p:pic>
        <p:nvPicPr>
          <p:cNvPr id="129" name="Picture 10"/>
          <p:cNvPicPr/>
          <p:nvPr/>
        </p:nvPicPr>
        <p:blipFill>
          <a:blip r:embed="rId3"/>
          <a:stretch/>
        </p:blipFill>
        <p:spPr>
          <a:xfrm rot="2335800">
            <a:off x="7195320" y="3320640"/>
            <a:ext cx="1538280" cy="87408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3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4</a:t>
            </a: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6 - 2</a:t>
            </a:r>
            <a:endParaRPr lang="en-CA" sz="2400" b="0" strike="noStrike" spc="-1" dirty="0">
              <a:latin typeface="Arial"/>
            </a:endParaRPr>
          </a:p>
        </p:txBody>
      </p:sp>
      <p:pic>
        <p:nvPicPr>
          <p:cNvPr id="132" name="Picture 4"/>
          <p:cNvPicPr/>
          <p:nvPr/>
        </p:nvPicPr>
        <p:blipFill>
          <a:blip r:embed="rId2"/>
          <a:stretch/>
        </p:blipFill>
        <p:spPr>
          <a:xfrm>
            <a:off x="7539480" y="4259160"/>
            <a:ext cx="4197600" cy="2598120"/>
          </a:xfrm>
          <a:prstGeom prst="rect">
            <a:avLst/>
          </a:prstGeom>
          <a:ln>
            <a:noFill/>
          </a:ln>
        </p:spPr>
      </p:pic>
      <p:pic>
        <p:nvPicPr>
          <p:cNvPr id="133" name="Picture 10"/>
          <p:cNvPicPr/>
          <p:nvPr/>
        </p:nvPicPr>
        <p:blipFill>
          <a:blip r:embed="rId3"/>
          <a:stretch/>
        </p:blipFill>
        <p:spPr>
          <a:xfrm rot="7077000">
            <a:off x="10380240" y="3227400"/>
            <a:ext cx="1538280" cy="87408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3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4</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4 + 0</a:t>
            </a:r>
            <a:endParaRPr lang="en-CA" sz="2400" b="0" strike="noStrike" spc="-1" dirty="0">
              <a:latin typeface="Arial"/>
            </a:endParaRPr>
          </a:p>
        </p:txBody>
      </p:sp>
      <p:pic>
        <p:nvPicPr>
          <p:cNvPr id="136" name="Picture 4"/>
          <p:cNvPicPr/>
          <p:nvPr/>
        </p:nvPicPr>
        <p:blipFill>
          <a:blip r:embed="rId2"/>
          <a:stretch/>
        </p:blipFill>
        <p:spPr>
          <a:xfrm>
            <a:off x="7539480" y="4259160"/>
            <a:ext cx="4197600" cy="2598120"/>
          </a:xfrm>
          <a:prstGeom prst="rect">
            <a:avLst/>
          </a:prstGeom>
          <a:ln>
            <a:noFill/>
          </a:ln>
        </p:spPr>
      </p:pic>
      <p:pic>
        <p:nvPicPr>
          <p:cNvPr id="137" name="Picture 10"/>
          <p:cNvPicPr/>
          <p:nvPr/>
        </p:nvPicPr>
        <p:blipFill>
          <a:blip r:embed="rId3"/>
          <a:stretch/>
        </p:blipFill>
        <p:spPr>
          <a:xfrm rot="7077000">
            <a:off x="10776600" y="3308400"/>
            <a:ext cx="1538280" cy="87408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3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4</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4 + 0</a:t>
            </a:r>
            <a:endParaRPr lang="en-CA" sz="2400" b="0" strike="noStrike" spc="-1" dirty="0">
              <a:latin typeface="Arial"/>
            </a:endParaRPr>
          </a:p>
        </p:txBody>
      </p:sp>
      <p:pic>
        <p:nvPicPr>
          <p:cNvPr id="140" name="Picture 4"/>
          <p:cNvPicPr/>
          <p:nvPr/>
        </p:nvPicPr>
        <p:blipFill>
          <a:blip r:embed="rId2"/>
          <a:stretch/>
        </p:blipFill>
        <p:spPr>
          <a:xfrm>
            <a:off x="7539480" y="4259160"/>
            <a:ext cx="4197600" cy="2598120"/>
          </a:xfrm>
          <a:prstGeom prst="rect">
            <a:avLst/>
          </a:prstGeom>
          <a:ln>
            <a:noFill/>
          </a:ln>
        </p:spPr>
      </p:pic>
      <p:pic>
        <p:nvPicPr>
          <p:cNvPr id="141" name="Picture 10"/>
          <p:cNvPicPr/>
          <p:nvPr/>
        </p:nvPicPr>
        <p:blipFill>
          <a:blip r:embed="rId3"/>
          <a:stretch/>
        </p:blipFill>
        <p:spPr>
          <a:xfrm rot="7077000">
            <a:off x="10029600" y="3264840"/>
            <a:ext cx="1538280" cy="8740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Heuristics</a:t>
            </a:r>
            <a:endParaRPr lang="en-CA" sz="4400" b="0" strike="noStrike" spc="-1">
              <a:latin typeface="Arial"/>
            </a:endParaRPr>
          </a:p>
        </p:txBody>
      </p:sp>
      <p:sp>
        <p:nvSpPr>
          <p:cNvPr id="7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We implemented 2 heuristic functions</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def </a:t>
            </a:r>
            <a:r>
              <a:rPr lang="en-CA" sz="2400" b="0" strike="noStrike" spc="-1" dirty="0" err="1">
                <a:solidFill>
                  <a:srgbClr val="000000"/>
                </a:solidFill>
                <a:latin typeface="Calibri"/>
              </a:rPr>
              <a:t>simple_heuristic</a:t>
            </a:r>
            <a:r>
              <a:rPr lang="en-CA" sz="2400" b="0" strike="noStrike" spc="-1" dirty="0">
                <a:solidFill>
                  <a:srgbClr val="000000"/>
                </a:solidFill>
                <a:latin typeface="Calibri"/>
              </a:rPr>
              <a:t>()</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def </a:t>
            </a:r>
            <a:r>
              <a:rPr lang="en-CA" sz="2400" b="0" strike="noStrike" spc="-1" dirty="0" err="1">
                <a:solidFill>
                  <a:srgbClr val="000000"/>
                </a:solidFill>
                <a:latin typeface="Calibri"/>
              </a:rPr>
              <a:t>complex_heuristic</a:t>
            </a:r>
            <a:r>
              <a:rPr lang="en-CA" sz="2400" b="0" strike="noStrike" spc="-1" dirty="0">
                <a:solidFill>
                  <a:srgbClr val="000000"/>
                </a:solidFill>
                <a:latin typeface="Calibri"/>
              </a:rPr>
              <a:t>()</a:t>
            </a:r>
            <a:endParaRPr lang="en-CA" sz="24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4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a:solidFill>
                  <a:srgbClr val="000000"/>
                </a:solidFill>
                <a:latin typeface="Calibri"/>
              </a:rPr>
              <a:t>For each row, column and diagonal</a:t>
            </a:r>
            <a:endParaRPr lang="en-CA" sz="2800" b="0" strike="noStrike" spc="-1">
              <a:latin typeface="Arial"/>
            </a:endParaRPr>
          </a:p>
          <a:p>
            <a:pPr marL="685800" lvl="1" indent="-227880">
              <a:lnSpc>
                <a:spcPct val="90000"/>
              </a:lnSpc>
              <a:spcBef>
                <a:spcPts val="499"/>
              </a:spcBef>
              <a:buClr>
                <a:srgbClr val="000000"/>
              </a:buClr>
              <a:buFont typeface="Arial"/>
              <a:buChar char="•"/>
            </a:pPr>
            <a:r>
              <a:rPr lang="en-CA" sz="2400" b="0" strike="noStrike" spc="-1">
                <a:solidFill>
                  <a:srgbClr val="000000"/>
                </a:solidFill>
                <a:latin typeface="Calibri"/>
              </a:rPr>
              <a:t>If it’s our piece, add 2 to the total score</a:t>
            </a:r>
            <a:endParaRPr lang="en-CA" sz="2400" b="0" strike="noStrike" spc="-1">
              <a:latin typeface="Arial"/>
            </a:endParaRPr>
          </a:p>
          <a:p>
            <a:pPr marL="685800" lvl="1" indent="-227880">
              <a:lnSpc>
                <a:spcPct val="90000"/>
              </a:lnSpc>
              <a:spcBef>
                <a:spcPts val="499"/>
              </a:spcBef>
              <a:buClr>
                <a:srgbClr val="000000"/>
              </a:buClr>
              <a:buFont typeface="Arial"/>
              <a:buChar char="•"/>
            </a:pPr>
            <a:r>
              <a:rPr lang="en-CA" sz="2400" b="0" strike="noStrike" spc="-1">
                <a:solidFill>
                  <a:srgbClr val="000000"/>
                </a:solidFill>
                <a:latin typeface="Calibri"/>
              </a:rPr>
              <a:t>If it’s the opponent piece, subtract 2 from the total score</a:t>
            </a:r>
            <a:endParaRPr lang="en-CA" sz="2400" b="0" strike="noStrike" spc="-1">
              <a:latin typeface="Arial"/>
            </a:endParaRPr>
          </a:p>
          <a:p>
            <a:pPr>
              <a:lnSpc>
                <a:spcPct val="100000"/>
              </a:lnSpc>
            </a:pPr>
            <a:endParaRPr lang="en-CA" sz="2400" b="0" strike="noStrike" spc="-1">
              <a:latin typeface="Arial"/>
            </a:endParaRPr>
          </a:p>
          <a:p>
            <a:pPr>
              <a:lnSpc>
                <a:spcPct val="100000"/>
              </a:lnSpc>
            </a:pPr>
            <a:endParaRPr lang="en-CA" sz="2400" b="0" strike="noStrike" spc="-1">
              <a:latin typeface="Arial"/>
            </a:endParaRPr>
          </a:p>
          <a:p>
            <a:pPr marL="457200">
              <a:lnSpc>
                <a:spcPct val="90000"/>
              </a:lnSpc>
              <a:spcBef>
                <a:spcPts val="499"/>
              </a:spcBef>
            </a:pPr>
            <a:endParaRPr lang="en-CA" sz="2400" b="0" strike="noStrike" spc="-1">
              <a:latin typeface="Arial"/>
            </a:endParaRPr>
          </a:p>
          <a:p>
            <a:pPr marL="457200">
              <a:lnSpc>
                <a:spcPct val="100000"/>
              </a:lnSpc>
            </a:pPr>
            <a:endParaRPr lang="en-CA" sz="2400" b="0" strike="noStrike" spc="-1">
              <a:latin typeface="Arial"/>
            </a:endParaRPr>
          </a:p>
          <a:p>
            <a:pPr marL="685800" lvl="1" indent="-227880">
              <a:lnSpc>
                <a:spcPct val="90000"/>
              </a:lnSpc>
              <a:spcBef>
                <a:spcPts val="499"/>
              </a:spcBef>
              <a:buClr>
                <a:srgbClr val="000000"/>
              </a:buClr>
              <a:buFont typeface="Arial"/>
              <a:buChar char="•"/>
            </a:pPr>
            <a:r>
              <a:rPr lang="en-CA" sz="2400" b="0" strike="noStrike" spc="-1">
                <a:solidFill>
                  <a:srgbClr val="000000"/>
                </a:solidFill>
                <a:latin typeface="Calibri"/>
              </a:rPr>
              <a:t>Total score = 4</a:t>
            </a:r>
            <a:endParaRPr lang="en-CA" sz="2400" b="0" strike="noStrike" spc="-1">
              <a:latin typeface="Arial"/>
            </a:endParaRPr>
          </a:p>
        </p:txBody>
      </p:sp>
      <p:pic>
        <p:nvPicPr>
          <p:cNvPr id="144" name="Picture 4"/>
          <p:cNvPicPr/>
          <p:nvPr/>
        </p:nvPicPr>
        <p:blipFill>
          <a:blip r:embed="rId2"/>
          <a:stretch/>
        </p:blipFill>
        <p:spPr>
          <a:xfrm>
            <a:off x="5731200" y="3324240"/>
            <a:ext cx="4908600" cy="30380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complex_heuristic()</a:t>
            </a:r>
            <a:endParaRPr lang="en-CA" sz="4400" b="0" strike="noStrike" spc="-1">
              <a:latin typeface="Arial"/>
            </a:endParaRPr>
          </a:p>
        </p:txBody>
      </p:sp>
      <p:sp>
        <p:nvSpPr>
          <p:cNvPr id="146"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Complex and slow, but very good at determining how good a board state is</a:t>
            </a:r>
          </a:p>
          <a:p>
            <a:pPr marL="228600" indent="-227880">
              <a:lnSpc>
                <a:spcPct val="90000"/>
              </a:lnSpc>
              <a:spcBef>
                <a:spcPts val="1001"/>
              </a:spcBef>
              <a:buClr>
                <a:srgbClr val="000000"/>
              </a:buClr>
              <a:buFont typeface="Arial"/>
              <a:buChar char="•"/>
            </a:pPr>
            <a:endParaRPr lang="en-CA" sz="2800" b="0" strike="noStrike" spc="-1" dirty="0">
              <a:solidFill>
                <a:srgbClr val="000000"/>
              </a:solidFill>
              <a:latin typeface="Calibri"/>
            </a:endParaRPr>
          </a:p>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we have a line with a potential winning combination, exponentially increase a total score by the winning length (s) subtracted by how many empty tiles are left</a:t>
            </a:r>
            <a:endParaRPr lang="en-CA" sz="24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For example: Having one empty tile till you win is much more valuable than having 3 empty tiles</a:t>
            </a:r>
            <a:endParaRPr lang="en-CA" sz="20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Streaks which are in favor of the opponent will multiply this score by -1</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A win nets an increase of 100000000000</a:t>
            </a:r>
            <a:endParaRPr lang="en-CA" sz="24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complex_heuristic() (s=4)</a:t>
            </a:r>
            <a:endParaRPr lang="en-CA" sz="4400" b="0" strike="noStrike" spc="-1">
              <a:latin typeface="Arial"/>
            </a:endParaRPr>
          </a:p>
        </p:txBody>
      </p:sp>
      <p:sp>
        <p:nvSpPr>
          <p:cNvPr id="148"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we have a line with a potential winning combination, exponentially increase a total score by the winning length (s) subtracted by how many empty tiles are left by a power of 3</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A win nets an increase of 100000000000</a:t>
            </a:r>
            <a:endParaRPr lang="en-CA" sz="2400" b="0" strike="noStrike" spc="-1" dirty="0">
              <a:latin typeface="Arial"/>
            </a:endParaRPr>
          </a:p>
          <a:p>
            <a:pPr>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Rows</a:t>
            </a:r>
            <a:endParaRPr lang="en-CA" sz="24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A1,B1,C1,D1 = potential win combination for O=1</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B1,C1,D1,E1 = potential win combination for O=2</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A2,B2,C2,D2 = potential win combination for O=8</a:t>
            </a:r>
            <a:endParaRPr lang="en-CA" sz="20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11</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p:txBody>
      </p:sp>
      <p:pic>
        <p:nvPicPr>
          <p:cNvPr id="149" name="Picture 4"/>
          <p:cNvPicPr/>
          <p:nvPr/>
        </p:nvPicPr>
        <p:blipFill>
          <a:blip r:embed="rId2"/>
          <a:stretch/>
        </p:blipFill>
        <p:spPr>
          <a:xfrm>
            <a:off x="7512120" y="3860640"/>
            <a:ext cx="3522240" cy="274392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complex_heuristic() (s=4)</a:t>
            </a:r>
            <a:endParaRPr lang="en-CA" sz="4400" b="0" strike="noStrike" spc="-1">
              <a:latin typeface="Arial"/>
            </a:endParaRPr>
          </a:p>
        </p:txBody>
      </p:sp>
      <p:sp>
        <p:nvSpPr>
          <p:cNvPr id="15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500" lnSpcReduction="20000"/>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we have a line with a potential winning combination, exponentially increase a total score by the winning length (s) subtracted by how many empty tiles are left by a power of 3</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A win nets an increase of 100000000000</a:t>
            </a:r>
            <a:endParaRPr lang="en-CA" sz="2400" b="0" strike="noStrike" spc="-1" dirty="0">
              <a:latin typeface="Arial"/>
            </a:endParaRPr>
          </a:p>
          <a:p>
            <a:pPr>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Columns</a:t>
            </a:r>
            <a:endParaRPr lang="en-CA" sz="24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B0,B1,B2,B3 = potential win combination for O=12</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B1,B2,B3,B4 = potential win combination for O=14</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C0,C1,C2,C3 = potential win combination for O=15</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C1,C2,C3,C4 = potential win combination for O=16</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D0,D1,D2,D3 = potential win combination for O=17</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D1,D2,D3,D4 = potential win combination for O=18</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E0,E1,E2,E3 = potential win combination for X=17</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E1,E2,E3,E4 = potential win combination for X=16</a:t>
            </a:r>
            <a:endParaRPr lang="en-CA" sz="20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16</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p:txBody>
      </p:sp>
      <p:pic>
        <p:nvPicPr>
          <p:cNvPr id="152" name="Picture 4"/>
          <p:cNvPicPr/>
          <p:nvPr/>
        </p:nvPicPr>
        <p:blipFill>
          <a:blip r:embed="rId2"/>
          <a:stretch/>
        </p:blipFill>
        <p:spPr>
          <a:xfrm>
            <a:off x="7512120" y="3860640"/>
            <a:ext cx="3522240" cy="274392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complex_heuristic() (s=4)</a:t>
            </a:r>
            <a:endParaRPr lang="en-CA" sz="4400" b="0" strike="noStrike" spc="-1">
              <a:latin typeface="Arial"/>
            </a:endParaRPr>
          </a:p>
        </p:txBody>
      </p:sp>
      <p:sp>
        <p:nvSpPr>
          <p:cNvPr id="154"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we have a line with a potential winning combination, exponentially increase a total score by the winning length (s) subtracted by how many empty tiles are left by a power of 3</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A win nets an increase of 100000000000</a:t>
            </a:r>
            <a:endParaRPr lang="en-CA" sz="2400" b="0" strike="noStrike" spc="-1" dirty="0">
              <a:latin typeface="Arial"/>
            </a:endParaRPr>
          </a:p>
          <a:p>
            <a:pPr>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Diagonals</a:t>
            </a:r>
            <a:endParaRPr lang="en-CA" sz="24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B1,C2,D3,E4 = potential win combination for O=26</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B0,C1,D2,E3 = potential win combination for O=28</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E0,D1,C2,B3 = potential win combination for O=30</a:t>
            </a:r>
            <a:endParaRPr lang="en-CA" sz="2000" b="0" strike="noStrike" spc="-1" dirty="0">
              <a:latin typeface="Arial"/>
            </a:endParaRPr>
          </a:p>
          <a:p>
            <a:pPr marL="1143000" lvl="2" indent="-227880">
              <a:lnSpc>
                <a:spcPct val="90000"/>
              </a:lnSpc>
              <a:spcBef>
                <a:spcPts val="499"/>
              </a:spcBef>
              <a:buClr>
                <a:srgbClr val="000000"/>
              </a:buClr>
              <a:buFont typeface="Arial"/>
              <a:buChar char="•"/>
            </a:pPr>
            <a:r>
              <a:rPr lang="en-CA" sz="2000" b="0" strike="noStrike" spc="-1" dirty="0">
                <a:solidFill>
                  <a:srgbClr val="000000"/>
                </a:solidFill>
                <a:latin typeface="Calibri"/>
              </a:rPr>
              <a:t>E1,D2,C3,B4 = potential win combination </a:t>
            </a:r>
            <a:r>
              <a:rPr lang="en-CA" sz="2000" b="0" strike="noStrike" spc="-1">
                <a:solidFill>
                  <a:srgbClr val="000000"/>
                </a:solidFill>
                <a:latin typeface="Calibri"/>
              </a:rPr>
              <a:t>for O=32</a:t>
            </a:r>
            <a:endParaRPr lang="en-CA" sz="2000" b="0" strike="noStrike" spc="-1" dirty="0">
              <a:latin typeface="Arial"/>
            </a:endParaRPr>
          </a:p>
          <a:p>
            <a:pPr>
              <a:lnSpc>
                <a:spcPct val="100000"/>
              </a:lnSpc>
            </a:pPr>
            <a:endParaRPr lang="en-CA" sz="20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Total score = 32</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p:txBody>
      </p:sp>
      <p:pic>
        <p:nvPicPr>
          <p:cNvPr id="155" name="Picture 4"/>
          <p:cNvPicPr/>
          <p:nvPr/>
        </p:nvPicPr>
        <p:blipFill>
          <a:blip r:embed="rId2"/>
          <a:stretch/>
        </p:blipFill>
        <p:spPr>
          <a:xfrm>
            <a:off x="7512120" y="3860640"/>
            <a:ext cx="3522240" cy="27439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838080" y="752760"/>
            <a:ext cx="10514880" cy="549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3600" b="0" strike="noStrike" spc="-1">
                <a:solidFill>
                  <a:srgbClr val="000000"/>
                </a:solidFill>
                <a:latin typeface="Calibri"/>
              </a:rPr>
              <a:t>Game Result Analysis</a:t>
            </a:r>
            <a:endParaRPr lang="en-CA" sz="3600" b="0" strike="noStrike" spc="-1">
              <a:latin typeface="Arial"/>
            </a:endParaRPr>
          </a:p>
        </p:txBody>
      </p:sp>
      <p:sp>
        <p:nvSpPr>
          <p:cNvPr id="157" name="CustomShape 2"/>
          <p:cNvSpPr/>
          <p:nvPr/>
        </p:nvSpPr>
        <p:spPr>
          <a:xfrm>
            <a:off x="1512000" y="1741680"/>
            <a:ext cx="9719640" cy="47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CA" sz="1800" b="0" strike="noStrike" spc="-1" dirty="0">
                <a:latin typeface="Arial"/>
              </a:rPr>
              <a:t>Over all 80 games, E1 (Simple heuristic) won 6 games (7.5%).</a:t>
            </a:r>
          </a:p>
          <a:p>
            <a:pPr>
              <a:lnSpc>
                <a:spcPct val="100000"/>
              </a:lnSpc>
            </a:pPr>
            <a:r>
              <a:rPr lang="en-CA" sz="1800" b="0" strike="noStrike" spc="-1" dirty="0">
                <a:latin typeface="Arial"/>
              </a:rPr>
              <a:t>E2 (Complex heuristic) won 74 games (92.5%).</a:t>
            </a:r>
          </a:p>
          <a:p>
            <a:pPr>
              <a:lnSpc>
                <a:spcPct val="100000"/>
              </a:lnSpc>
            </a:pPr>
            <a:endParaRPr lang="en-CA" sz="1800" b="0" strike="noStrike" spc="-1" dirty="0">
              <a:latin typeface="Arial"/>
            </a:endParaRPr>
          </a:p>
          <a:p>
            <a:pPr>
              <a:lnSpc>
                <a:spcPct val="100000"/>
              </a:lnSpc>
            </a:pPr>
            <a:r>
              <a:rPr lang="en-CA" sz="1800" b="0" strike="noStrike" spc="-1" dirty="0">
                <a:latin typeface="Arial"/>
              </a:rPr>
              <a:t>Therefore it is clear that the complex heuristic E2 greatly outperforms the simple heuristic E1.</a:t>
            </a:r>
          </a:p>
          <a:p>
            <a:pPr>
              <a:lnSpc>
                <a:spcPct val="100000"/>
              </a:lnSpc>
            </a:pPr>
            <a:endParaRPr lang="en-CA" sz="1800" b="0" strike="noStrike" spc="-1" dirty="0">
              <a:latin typeface="Arial"/>
            </a:endParaRPr>
          </a:p>
          <a:p>
            <a:pPr>
              <a:lnSpc>
                <a:spcPct val="100000"/>
              </a:lnSpc>
            </a:pPr>
            <a:r>
              <a:rPr lang="en-CA" sz="1800" b="0" strike="noStrike" spc="-1" dirty="0">
                <a:latin typeface="Arial"/>
              </a:rPr>
              <a:t>We can examine the configurations that allowed E1 to win games, to see what other parameters could have benefited it. The games were won in the following scoreboards (8555, 8551, 4435).</a:t>
            </a:r>
          </a:p>
          <a:p>
            <a:pPr>
              <a:lnSpc>
                <a:spcPct val="100000"/>
              </a:lnSpc>
            </a:pPr>
            <a:endParaRPr lang="en-CA" sz="1800" b="0" strike="noStrike" spc="-1" dirty="0">
              <a:latin typeface="Arial"/>
            </a:endParaRPr>
          </a:p>
          <a:p>
            <a:pPr>
              <a:lnSpc>
                <a:spcPct val="100000"/>
              </a:lnSpc>
            </a:pPr>
            <a:r>
              <a:rPr lang="en-CA" sz="1800" b="0" strike="noStrike" spc="-1" dirty="0">
                <a:latin typeface="Arial"/>
              </a:rPr>
              <a:t>The scoreboards 8555 and 8551 are scoreboards where the depth of E1 is 2, and the depth of E2 is 6. Although you would expect the depth to be beneficial, we can look at the game-traces of these games to see why a lower depth is beneficial. The ARD for E1 is 2.0 for every move meaning that every state is explored, but for E2 the ARD is close to 1.0 meaning that a significant amount of states are left unexplored leading to low performance, this means that exploring all states at depth 2, can be better than exploring some states at depth 6, and some states at depth 1. It is likely that if the AI timeout was infinite, to allow for all states to be evaluated, E2 would win  all of the games rather than 92.5%.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838080" y="752760"/>
            <a:ext cx="10514880" cy="549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3600" b="0" strike="noStrike" spc="-1">
                <a:solidFill>
                  <a:srgbClr val="000000"/>
                </a:solidFill>
                <a:latin typeface="Calibri"/>
              </a:rPr>
              <a:t>Game Result Analysis (Continued)</a:t>
            </a:r>
            <a:endParaRPr lang="en-CA" sz="3600" b="0" strike="noStrike" spc="-1">
              <a:latin typeface="Arial"/>
            </a:endParaRPr>
          </a:p>
        </p:txBody>
      </p:sp>
      <p:sp>
        <p:nvSpPr>
          <p:cNvPr id="159" name="CustomShape 2"/>
          <p:cNvSpPr/>
          <p:nvPr/>
        </p:nvSpPr>
        <p:spPr>
          <a:xfrm>
            <a:off x="1512000" y="1741680"/>
            <a:ext cx="971964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CA" sz="1800" b="0" strike="noStrike" spc="-1">
                <a:latin typeface="Arial"/>
              </a:rPr>
              <a:t>The scoreboards 4435 is the scoreboard where minimax is used in place of alpha-beta, like in the previous wins we have cases where the ARD of E2 is lower then the ARD of E1, the take away of this is that alpha-beta will benefit the slower running heuristic as less unnecessary states will have to be calculated. </a:t>
            </a:r>
          </a:p>
          <a:p>
            <a:pPr>
              <a:lnSpc>
                <a:spcPct val="100000"/>
              </a:lnSpc>
            </a:pPr>
            <a:endParaRPr lang="en-CA" sz="1800" b="0" strike="noStrike" spc="-1">
              <a:latin typeface="Arial"/>
            </a:endParaRPr>
          </a:p>
          <a:p>
            <a:pPr>
              <a:lnSpc>
                <a:spcPct val="100000"/>
              </a:lnSpc>
            </a:pPr>
            <a:r>
              <a:rPr lang="en-CA" sz="1800" b="0" strike="noStrike" spc="-1">
                <a:latin typeface="Arial"/>
              </a:rPr>
              <a:t>To summarize, E2 significantly outperforms E1 even in cases where it has a lower ARD, this means that the complex heuristic is good enough to outperform the simple heuristic even with many states left un-evaluated. Despite this we can see that having an ARD as close to possible to your average depth is beneficial. Lastly alpha-beta is better than mini-max as it allows many unnecessary states to remain unexplored, this saves so much time that the ARD for 4431 was actually higher than that of 4435 meaning that one second when using alpha-beta explored more relevant states than five seconds when using mini-max.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a:t>
            </a:r>
            <a:endParaRPr lang="en-CA" sz="4400" b="0" strike="noStrike" spc="-1">
              <a:latin typeface="Arial"/>
            </a:endParaRPr>
          </a:p>
        </p:txBody>
      </p:sp>
      <p:sp>
        <p:nvSpPr>
          <p:cNvPr id="8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Simple and fast, but not the smartest at determining how good a board state is</a:t>
            </a:r>
          </a:p>
          <a:p>
            <a:pPr marL="228600" indent="-227880">
              <a:lnSpc>
                <a:spcPct val="90000"/>
              </a:lnSpc>
              <a:spcBef>
                <a:spcPts val="1001"/>
              </a:spcBef>
              <a:buClr>
                <a:srgbClr val="000000"/>
              </a:buClr>
              <a:buFont typeface="Arial"/>
              <a:buChar char="•"/>
            </a:pPr>
            <a:endParaRPr lang="en-CA" sz="2800" b="0" strike="noStrike" spc="-1" dirty="0">
              <a:solidFill>
                <a:srgbClr val="000000"/>
              </a:solidFill>
              <a:latin typeface="Calibri"/>
            </a:endParaRPr>
          </a:p>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dirty="0">
                <a:solidFill>
                  <a:srgbClr val="000000"/>
                </a:solidFill>
                <a:latin typeface="Calibri Light"/>
              </a:rPr>
              <a:t>def </a:t>
            </a:r>
            <a:r>
              <a:rPr lang="en-CA" sz="4400" b="0" strike="noStrike" spc="-1" dirty="0" err="1">
                <a:solidFill>
                  <a:srgbClr val="000000"/>
                </a:solidFill>
                <a:latin typeface="Calibri Light"/>
              </a:rPr>
              <a:t>simple_heuristic</a:t>
            </a:r>
            <a:r>
              <a:rPr lang="en-CA" sz="4400" b="0" strike="noStrike" spc="-1" dirty="0">
                <a:solidFill>
                  <a:srgbClr val="000000"/>
                </a:solidFill>
                <a:latin typeface="Calibri Light"/>
              </a:rPr>
              <a:t>() (s=4)</a:t>
            </a:r>
            <a:endParaRPr lang="en-CA" sz="4400" b="0" strike="noStrike" spc="-1" dirty="0">
              <a:latin typeface="Arial"/>
            </a:endParaRPr>
          </a:p>
        </p:txBody>
      </p:sp>
      <p:sp>
        <p:nvSpPr>
          <p:cNvPr id="8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920" lvl="1">
              <a:lnSpc>
                <a:spcPct val="90000"/>
              </a:lnSpc>
              <a:spcBef>
                <a:spcPts val="499"/>
              </a:spcBef>
              <a:buClr>
                <a:srgbClr val="000000"/>
              </a:buClr>
            </a:pPr>
            <a:endParaRPr lang="en-CA" sz="2400" spc="-1" dirty="0">
              <a:latin typeface="Arial"/>
            </a:endParaRPr>
          </a:p>
          <a:p>
            <a:pPr marL="457920" lvl="1">
              <a:lnSpc>
                <a:spcPct val="90000"/>
              </a:lnSpc>
              <a:spcBef>
                <a:spcPts val="499"/>
              </a:spcBef>
              <a:buClr>
                <a:srgbClr val="000000"/>
              </a:buClr>
            </a:pPr>
            <a:endParaRPr lang="en-CA" sz="2400" b="0" strike="noStrike" spc="-1" dirty="0">
              <a:solidFill>
                <a:srgbClr val="000000"/>
              </a:solidFill>
              <a:latin typeface="Calibri"/>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0</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0</a:t>
            </a:r>
            <a:endParaRPr lang="en-CA" sz="2400" b="0" strike="noStrike" spc="-1" dirty="0">
              <a:latin typeface="Arial"/>
            </a:endParaRPr>
          </a:p>
          <a:p>
            <a:pPr marL="685800" lvl="1" indent="-227880">
              <a:lnSpc>
                <a:spcPct val="90000"/>
              </a:lnSpc>
              <a:spcBef>
                <a:spcPts val="499"/>
              </a:spcBef>
              <a:buClr>
                <a:srgbClr val="000000"/>
              </a:buClr>
              <a:buFont typeface="Arial"/>
              <a:buChar char="•"/>
            </a:pPr>
            <a:endParaRPr lang="en-CA" sz="2400" b="0" strike="noStrike" spc="-1" dirty="0">
              <a:latin typeface="Arial"/>
            </a:endParaRPr>
          </a:p>
        </p:txBody>
      </p:sp>
      <p:pic>
        <p:nvPicPr>
          <p:cNvPr id="84" name="Picture 4"/>
          <p:cNvPicPr/>
          <p:nvPr/>
        </p:nvPicPr>
        <p:blipFill>
          <a:blip r:embed="rId2"/>
          <a:stretch/>
        </p:blipFill>
        <p:spPr>
          <a:xfrm>
            <a:off x="5909760" y="3272400"/>
            <a:ext cx="5087160" cy="3148560"/>
          </a:xfrm>
          <a:prstGeom prst="rect">
            <a:avLst/>
          </a:prstGeom>
          <a:ln>
            <a:noFill/>
          </a:ln>
        </p:spPr>
      </p:pic>
      <p:pic>
        <p:nvPicPr>
          <p:cNvPr id="85" name="Picture 10"/>
          <p:cNvPicPr/>
          <p:nvPr/>
        </p:nvPicPr>
        <p:blipFill>
          <a:blip r:embed="rId3"/>
          <a:stretch/>
        </p:blipFill>
        <p:spPr>
          <a:xfrm>
            <a:off x="3543120" y="3328560"/>
            <a:ext cx="2365920" cy="134460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8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2</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0 + 2</a:t>
            </a:r>
            <a:endParaRPr lang="en-CA" sz="2400" b="0" strike="noStrike" spc="-1" dirty="0">
              <a:latin typeface="Arial"/>
            </a:endParaRPr>
          </a:p>
        </p:txBody>
      </p:sp>
      <p:pic>
        <p:nvPicPr>
          <p:cNvPr id="88" name="Picture 4"/>
          <p:cNvPicPr/>
          <p:nvPr/>
        </p:nvPicPr>
        <p:blipFill>
          <a:blip r:embed="rId2"/>
          <a:stretch/>
        </p:blipFill>
        <p:spPr>
          <a:xfrm>
            <a:off x="5909760" y="3272400"/>
            <a:ext cx="5087160" cy="3148560"/>
          </a:xfrm>
          <a:prstGeom prst="rect">
            <a:avLst/>
          </a:prstGeom>
          <a:ln>
            <a:noFill/>
          </a:ln>
        </p:spPr>
      </p:pic>
      <p:pic>
        <p:nvPicPr>
          <p:cNvPr id="89" name="Picture 10"/>
          <p:cNvPicPr/>
          <p:nvPr/>
        </p:nvPicPr>
        <p:blipFill>
          <a:blip r:embed="rId3"/>
          <a:stretch/>
        </p:blipFill>
        <p:spPr>
          <a:xfrm>
            <a:off x="3543120" y="3894840"/>
            <a:ext cx="2365920" cy="13446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9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4</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0 + 2 + 2</a:t>
            </a:r>
            <a:endParaRPr lang="en-CA" sz="2400" b="0" strike="noStrike" spc="-1" dirty="0">
              <a:latin typeface="Arial"/>
            </a:endParaRPr>
          </a:p>
        </p:txBody>
      </p:sp>
      <p:pic>
        <p:nvPicPr>
          <p:cNvPr id="92" name="Picture 4"/>
          <p:cNvPicPr/>
          <p:nvPr/>
        </p:nvPicPr>
        <p:blipFill>
          <a:blip r:embed="rId2"/>
          <a:stretch/>
        </p:blipFill>
        <p:spPr>
          <a:xfrm>
            <a:off x="5909760" y="3272400"/>
            <a:ext cx="5087160" cy="3148560"/>
          </a:xfrm>
          <a:prstGeom prst="rect">
            <a:avLst/>
          </a:prstGeom>
          <a:ln>
            <a:noFill/>
          </a:ln>
        </p:spPr>
      </p:pic>
      <p:pic>
        <p:nvPicPr>
          <p:cNvPr id="93" name="Picture 10"/>
          <p:cNvPicPr/>
          <p:nvPr/>
        </p:nvPicPr>
        <p:blipFill>
          <a:blip r:embed="rId3"/>
          <a:stretch/>
        </p:blipFill>
        <p:spPr>
          <a:xfrm>
            <a:off x="3592800" y="4342680"/>
            <a:ext cx="2365920" cy="13446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9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2</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0 + 2 + 2 – 2</a:t>
            </a:r>
            <a:endParaRPr lang="en-CA" sz="2400" b="0" strike="noStrike" spc="-1" dirty="0">
              <a:latin typeface="Arial"/>
            </a:endParaRPr>
          </a:p>
        </p:txBody>
      </p:sp>
      <p:pic>
        <p:nvPicPr>
          <p:cNvPr id="96" name="Picture 4"/>
          <p:cNvPicPr/>
          <p:nvPr/>
        </p:nvPicPr>
        <p:blipFill>
          <a:blip r:embed="rId2"/>
          <a:stretch/>
        </p:blipFill>
        <p:spPr>
          <a:xfrm>
            <a:off x="5909760" y="3272400"/>
            <a:ext cx="5087160" cy="3148560"/>
          </a:xfrm>
          <a:prstGeom prst="rect">
            <a:avLst/>
          </a:prstGeom>
          <a:ln>
            <a:noFill/>
          </a:ln>
        </p:spPr>
      </p:pic>
      <p:pic>
        <p:nvPicPr>
          <p:cNvPr id="97" name="Picture 10"/>
          <p:cNvPicPr/>
          <p:nvPr/>
        </p:nvPicPr>
        <p:blipFill>
          <a:blip r:embed="rId3"/>
          <a:stretch/>
        </p:blipFill>
        <p:spPr>
          <a:xfrm>
            <a:off x="3592800" y="4847040"/>
            <a:ext cx="2365920" cy="13446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9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2</a:t>
            </a: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0 + 2 + 2 – 2</a:t>
            </a:r>
            <a:r>
              <a:rPr lang="en-CA" sz="2400" spc="-1" dirty="0">
                <a:solidFill>
                  <a:srgbClr val="000000"/>
                </a:solidFill>
                <a:latin typeface="Arial"/>
              </a:rPr>
              <a:t> + 0</a:t>
            </a:r>
            <a:endParaRPr lang="en-CA" sz="2400" b="0" strike="noStrike" spc="-1" dirty="0">
              <a:latin typeface="Arial"/>
            </a:endParaRPr>
          </a:p>
        </p:txBody>
      </p:sp>
      <p:pic>
        <p:nvPicPr>
          <p:cNvPr id="100" name="Picture 4"/>
          <p:cNvPicPr/>
          <p:nvPr/>
        </p:nvPicPr>
        <p:blipFill>
          <a:blip r:embed="rId2"/>
          <a:stretch/>
        </p:blipFill>
        <p:spPr>
          <a:xfrm>
            <a:off x="5909760" y="3272400"/>
            <a:ext cx="5087160" cy="3148560"/>
          </a:xfrm>
          <a:prstGeom prst="rect">
            <a:avLst/>
          </a:prstGeom>
          <a:ln>
            <a:noFill/>
          </a:ln>
        </p:spPr>
      </p:pic>
      <p:pic>
        <p:nvPicPr>
          <p:cNvPr id="101" name="Picture 10"/>
          <p:cNvPicPr/>
          <p:nvPr/>
        </p:nvPicPr>
        <p:blipFill>
          <a:blip r:embed="rId3"/>
          <a:stretch/>
        </p:blipFill>
        <p:spPr>
          <a:xfrm>
            <a:off x="3599280" y="5331960"/>
            <a:ext cx="2365920" cy="13446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CA" sz="4400" b="0" strike="noStrike" spc="-1">
                <a:solidFill>
                  <a:srgbClr val="000000"/>
                </a:solidFill>
                <a:latin typeface="Calibri Light"/>
              </a:rPr>
              <a:t>def simple_heuristic() (s=4)</a:t>
            </a:r>
            <a:endParaRPr lang="en-CA" sz="4400" b="0" strike="noStrike" spc="-1">
              <a:latin typeface="Arial"/>
            </a:endParaRPr>
          </a:p>
        </p:txBody>
      </p:sp>
      <p:sp>
        <p:nvSpPr>
          <p:cNvPr id="10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CA" sz="2800" b="0" strike="noStrike" spc="-1" dirty="0">
                <a:solidFill>
                  <a:srgbClr val="000000"/>
                </a:solidFill>
                <a:latin typeface="Calibri"/>
              </a:rPr>
              <a:t>For each row, column and diagonal</a:t>
            </a:r>
            <a:endParaRPr lang="en-CA" sz="28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our piece, add 2 to the total score</a:t>
            </a: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b="0" strike="noStrike" spc="-1" dirty="0">
                <a:solidFill>
                  <a:srgbClr val="000000"/>
                </a:solidFill>
                <a:latin typeface="Calibri"/>
              </a:rPr>
              <a:t>If it’s the opponent piece, subtract 2 from the total score</a:t>
            </a:r>
            <a:endParaRPr lang="en-CA" sz="2400" b="0" strike="noStrike" spc="-1" dirty="0">
              <a:latin typeface="Arial"/>
            </a:endParaRPr>
          </a:p>
          <a:p>
            <a:pPr>
              <a:lnSpc>
                <a:spcPct val="100000"/>
              </a:lnSpc>
            </a:pPr>
            <a:endParaRPr lang="en-CA" sz="2400" b="0" strike="noStrike" spc="-1" dirty="0">
              <a:latin typeface="Arial"/>
            </a:endParaRPr>
          </a:p>
          <a:p>
            <a:pPr>
              <a:lnSpc>
                <a:spcPct val="100000"/>
              </a:lnSpc>
            </a:pPr>
            <a:endParaRPr lang="en-CA" sz="2400" b="0" strike="noStrike" spc="-1" dirty="0">
              <a:latin typeface="Arial"/>
            </a:endParaRPr>
          </a:p>
          <a:p>
            <a:pPr marL="457200">
              <a:lnSpc>
                <a:spcPct val="90000"/>
              </a:lnSpc>
              <a:spcBef>
                <a:spcPts val="499"/>
              </a:spcBef>
            </a:pPr>
            <a:endParaRPr lang="en-CA" sz="2400" b="0" strike="noStrike" spc="-1" dirty="0">
              <a:latin typeface="Arial"/>
            </a:endParaRPr>
          </a:p>
          <a:p>
            <a:pPr marL="457200">
              <a:lnSpc>
                <a:spcPct val="100000"/>
              </a:lnSpc>
            </a:pPr>
            <a:endParaRPr lang="en-CA" sz="2400" b="0" strike="noStrike" spc="-1" dirty="0">
              <a:latin typeface="Arial"/>
            </a:endParaRP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Total score: 6</a:t>
            </a:r>
          </a:p>
          <a:p>
            <a:pPr marL="685800" lvl="1" indent="-227880">
              <a:lnSpc>
                <a:spcPct val="90000"/>
              </a:lnSpc>
              <a:spcBef>
                <a:spcPts val="499"/>
              </a:spcBef>
              <a:buClr>
                <a:srgbClr val="000000"/>
              </a:buClr>
              <a:buFont typeface="Arial"/>
              <a:buChar char="•"/>
            </a:pPr>
            <a:r>
              <a:rPr lang="en-CA" sz="2400" spc="-1" dirty="0">
                <a:solidFill>
                  <a:srgbClr val="000000"/>
                </a:solidFill>
                <a:latin typeface="Calibri"/>
              </a:rPr>
              <a:t>2 + 4</a:t>
            </a:r>
            <a:endParaRPr lang="en-CA" sz="2400" b="0" strike="noStrike" spc="-1" dirty="0">
              <a:latin typeface="Arial"/>
            </a:endParaRPr>
          </a:p>
        </p:txBody>
      </p:sp>
      <p:pic>
        <p:nvPicPr>
          <p:cNvPr id="104" name="Picture 4"/>
          <p:cNvPicPr/>
          <p:nvPr/>
        </p:nvPicPr>
        <p:blipFill>
          <a:blip r:embed="rId2"/>
          <a:stretch/>
        </p:blipFill>
        <p:spPr>
          <a:xfrm>
            <a:off x="7539480" y="4259160"/>
            <a:ext cx="4197600" cy="2598120"/>
          </a:xfrm>
          <a:prstGeom prst="rect">
            <a:avLst/>
          </a:prstGeom>
          <a:ln>
            <a:noFill/>
          </a:ln>
        </p:spPr>
      </p:pic>
      <p:pic>
        <p:nvPicPr>
          <p:cNvPr id="105" name="Picture 10"/>
          <p:cNvPicPr/>
          <p:nvPr/>
        </p:nvPicPr>
        <p:blipFill>
          <a:blip r:embed="rId3"/>
          <a:stretch/>
        </p:blipFill>
        <p:spPr>
          <a:xfrm rot="5400000">
            <a:off x="7661520" y="3230640"/>
            <a:ext cx="1538280" cy="8740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1843</Words>
  <Application>Microsoft Office PowerPoint</Application>
  <PresentationFormat>Widescreen</PresentationFormat>
  <Paragraphs>247</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Calibri Light</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2 – Line ‘em Up with Minimax and Alpha Beta</dc:title>
  <dc:subject/>
  <dc:creator>Jared Cohen</dc:creator>
  <dc:description/>
  <cp:lastModifiedBy>Jared Cohen</cp:lastModifiedBy>
  <cp:revision>65</cp:revision>
  <dcterms:created xsi:type="dcterms:W3CDTF">2021-11-15T20:24:59Z</dcterms:created>
  <dcterms:modified xsi:type="dcterms:W3CDTF">2021-11-15T23:12:55Z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