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8" r:id="rId3"/>
    <p:sldId id="261" r:id="rId4"/>
    <p:sldId id="262" r:id="rId5"/>
    <p:sldId id="268" r:id="rId6"/>
    <p:sldId id="269" r:id="rId7"/>
    <p:sldId id="270" r:id="rId8"/>
    <p:sldId id="263" r:id="rId9"/>
    <p:sldId id="271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8132811-0224-341A-A022-478AE8D7F92E}" name="Ragnauth, Shaun" initials="RS" userId="S::Ragnauth.Shaun@epa.gov::62089c96-d066-4110-9413-00339099052d" providerId="AD"/>
  <p188:author id="{95CC1A2A-B0ED-242A-6392-C34A3887819D}" name="Creason, Jared" initials="CJ" userId="S::creason.jared@epa.gov::b4b2844a-9802-43cc-a6c4-951c085bcae7" providerId="AD"/>
  <p188:author id="{58E3A46E-186D-76AF-8A4A-2B7BEF60F180}" name="Smith, Eric" initials="SE" userId="S::Smith.Eric@epa.gov::a0291d40-c226-4ffb-b848-b21056702d4a" providerId="AD"/>
  <p188:author id="{F290038C-0255-3CA7-3935-9551DECE82CA}" name="Ohrel, Sara" initials="OS" userId="S::Ohrel.Sara@epa.gov::3021847d-d230-4570-8cc2-ab2264aa37c0" providerId="AD"/>
  <p188:author id="{E714CFFB-88EA-268E-8F77-C7AD05D32A72}" name="Creason, Jared" initials="JC" userId="Creason, Jared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6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E2C543-F0E7-49B6-BC90-C656FB102116}" v="6" dt="2024-04-02T20:05:34.999"/>
    <p1510:client id="{0AE92C0B-0BAB-C2CE-7326-BE30A0459AF3}" v="4" dt="2024-04-02T12:57:09.789"/>
    <p1510:client id="{35A4D590-BD35-EC92-D6D4-2C2EDAD4FEF1}" v="2" dt="2024-04-02T19:40:39.254"/>
    <p1510:client id="{48AF8205-5E53-B281-8AC8-9E6336389797}" v="50" dt="2024-04-02T18:10:56.698"/>
    <p1510:client id="{85D7736D-84A1-A934-7DEA-66DA075584ED}" v="509" dt="2024-04-02T20:32:59.047"/>
    <p1510:client id="{99EF0554-2D15-45F8-8331-EE0A1975E793}" v="1058" dt="2024-04-02T19:15:56.176"/>
    <p1510:client id="{AF5DA041-B1F9-4040-B43B-E485FDFD4F63}" v="4" dt="2024-04-02T20:30:57.8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pez, David" userId="39f69886-4cbe-45a9-bc6a-400241d32aa5" providerId="ADAL" clId="{36F7119C-011A-4A11-844F-1E6D11E9ACCE}"/>
    <pc:docChg chg="">
      <pc:chgData name="Lopez, David" userId="39f69886-4cbe-45a9-bc6a-400241d32aa5" providerId="ADAL" clId="{36F7119C-011A-4A11-844F-1E6D11E9ACCE}" dt="2024-04-02T20:35:33.772" v="3"/>
      <pc:docMkLst>
        <pc:docMk/>
      </pc:docMkLst>
      <pc:sldChg chg="delCm modCm">
        <pc:chgData name="Lopez, David" userId="39f69886-4cbe-45a9-bc6a-400241d32aa5" providerId="ADAL" clId="{36F7119C-011A-4A11-844F-1E6D11E9ACCE}" dt="2024-04-02T20:34:56.337" v="1"/>
        <pc:sldMkLst>
          <pc:docMk/>
          <pc:sldMk cId="3127086966" sldId="2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Lopez, David" userId="39f69886-4cbe-45a9-bc6a-400241d32aa5" providerId="ADAL" clId="{36F7119C-011A-4A11-844F-1E6D11E9ACCE}" dt="2024-04-02T20:34:56.337" v="1"/>
              <pc2:cmMkLst xmlns:pc2="http://schemas.microsoft.com/office/powerpoint/2019/9/main/command">
                <pc:docMk/>
                <pc:sldMk cId="3127086966" sldId="259"/>
                <pc2:cmMk id="{F9C69524-AC4D-4EC6-B26B-4CEF55A14936}"/>
              </pc2:cmMkLst>
            </pc226:cmChg>
          </p:ext>
        </pc:extLst>
      </pc:sldChg>
      <pc:sldChg chg="delCm">
        <pc:chgData name="Lopez, David" userId="39f69886-4cbe-45a9-bc6a-400241d32aa5" providerId="ADAL" clId="{36F7119C-011A-4A11-844F-1E6D11E9ACCE}" dt="2024-04-02T20:35:08.860" v="2"/>
        <pc:sldMkLst>
          <pc:docMk/>
          <pc:sldMk cId="813859963" sldId="26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Lopez, David" userId="39f69886-4cbe-45a9-bc6a-400241d32aa5" providerId="ADAL" clId="{36F7119C-011A-4A11-844F-1E6D11E9ACCE}" dt="2024-04-02T20:35:08.860" v="2"/>
              <pc2:cmMkLst xmlns:pc2="http://schemas.microsoft.com/office/powerpoint/2019/9/main/command">
                <pc:docMk/>
                <pc:sldMk cId="813859963" sldId="263"/>
                <pc2:cmMk id="{BF914BE2-7187-4FF0-B855-D7498668FA47}"/>
              </pc2:cmMkLst>
            </pc226:cmChg>
          </p:ext>
        </pc:extLst>
      </pc:sldChg>
      <pc:sldChg chg="delCm">
        <pc:chgData name="Lopez, David" userId="39f69886-4cbe-45a9-bc6a-400241d32aa5" providerId="ADAL" clId="{36F7119C-011A-4A11-844F-1E6D11E9ACCE}" dt="2024-04-02T20:35:33.772" v="3"/>
        <pc:sldMkLst>
          <pc:docMk/>
          <pc:sldMk cId="3643547217" sldId="27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Lopez, David" userId="39f69886-4cbe-45a9-bc6a-400241d32aa5" providerId="ADAL" clId="{36F7119C-011A-4A11-844F-1E6D11E9ACCE}" dt="2024-04-02T20:35:33.772" v="3"/>
              <pc2:cmMkLst xmlns:pc2="http://schemas.microsoft.com/office/powerpoint/2019/9/main/command">
                <pc:docMk/>
                <pc:sldMk cId="3643547217" sldId="271"/>
                <pc2:cmMk id="{1AE5E697-958B-4EE9-BDBC-558C46C30838}"/>
              </pc2:cmMkLst>
            </pc226:cmChg>
          </p:ext>
        </pc:ext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F8B62-7E91-2473-8107-4F3C466A7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9374" y="1122363"/>
            <a:ext cx="838862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B341D-BC79-F5AB-489F-F6CDFAE0D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9372" y="3602038"/>
            <a:ext cx="838862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7786A-9664-E11B-A5DA-B4D54613D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BF56-5776-9043-9A47-E5AFC0EB042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850E7-9B08-176E-B6A7-EC896699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91B08-CCF6-EA9B-D3DC-3A85DD98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C08F-6B31-684A-A63A-FDD1D25458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C64249-5CBA-12BD-97A5-111C25A12A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8254" y="365782"/>
            <a:ext cx="1543263" cy="47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88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EC03-B928-2E07-9FB2-30B921ED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162CC-96BB-76FA-6E82-07F694065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BA1A4-35A3-FCA7-0186-F7B75BF0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BF56-5776-9043-9A47-E5AFC0EB042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AED3B-A1C7-38CA-D461-15556183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5611A-C837-1E02-808D-51565A711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C08F-6B31-684A-A63A-FDD1D254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9937-BDB6-5E3C-E929-17B3B95F4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564" y="463826"/>
            <a:ext cx="9425885" cy="4098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9940C-DFA2-EEA1-7C7A-6DAE956F4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564" y="4562475"/>
            <a:ext cx="9425886" cy="15271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C5FBC-651C-A6C4-4186-4774D38CD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BF56-5776-9043-9A47-E5AFC0EB042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E46F1-FEA1-2BF2-7E2B-EAF67987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B0041-2639-5643-0881-16132E0D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C08F-6B31-684A-A63A-FDD1D254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3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E87E1-D510-FD83-DC67-94CEFE5F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61E17-46BA-8C6A-2B64-FF9535D37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9104" y="1847850"/>
            <a:ext cx="45720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289EC-1AA3-BDB0-40CF-8C3E75619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1847022"/>
            <a:ext cx="480722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AD8C8-ABE0-0C3C-65C2-AD32B3263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BF56-5776-9043-9A47-E5AFC0EB042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00100-FC62-5D66-1460-F7997E08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5F0C5-88D2-9C0F-0154-5B5F46DBD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C08F-6B31-684A-A63A-FDD1D254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3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85E33-D97B-3973-EC74-AB4ABB46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2" y="365125"/>
            <a:ext cx="956634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E3215-9E1E-FE4B-C868-855F5CCFC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9043" y="1690688"/>
            <a:ext cx="450242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4E652-4F40-10CE-CFAD-946005A51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89043" y="2514600"/>
            <a:ext cx="450242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6005C-82F0-FACF-A0E9-23825F156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54924" y="1690688"/>
            <a:ext cx="47988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ECCEEF-61F2-CECC-B4C7-E97449630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54924" y="2514600"/>
            <a:ext cx="479887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7458D-5461-E9CE-6FA9-CC40C7438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BF56-5776-9043-9A47-E5AFC0EB042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4B7FC9-B819-BCC8-4425-5083E814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95D963-41D4-1EDC-DBD4-C8A266C6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C08F-6B31-684A-A63A-FDD1D254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6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D4948-1201-1943-220A-FAC4BF67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BD8ED-2647-8400-8455-1EF877501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BF56-5776-9043-9A47-E5AFC0EB042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7CBBB-1C51-3C7D-984D-9518FA05D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0A8E9-0FB9-7E06-EB71-27551C4C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C08F-6B31-684A-A63A-FDD1D254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5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33588D-459F-5B42-A7C5-6D005094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BF56-5776-9043-9A47-E5AFC0EB042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B81416-0865-BCAA-F1F6-276CE6EF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60081-864D-24A2-A21C-0630FBB0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C08F-6B31-684A-A63A-FDD1D254584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A488E5-E5BE-0780-9A9A-49BFE1E58C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8254" y="365782"/>
            <a:ext cx="1543263" cy="47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3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1B75AC2-FD82-6962-19BC-9894B793B31C}"/>
              </a:ext>
            </a:extLst>
          </p:cNvPr>
          <p:cNvSpPr/>
          <p:nvPr userDrawn="1"/>
        </p:nvSpPr>
        <p:spPr>
          <a:xfrm>
            <a:off x="838200" y="0"/>
            <a:ext cx="92454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42F645F-4370-AC93-91F6-BD5231991309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1351602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F7AAD6-DBAA-55A3-03B0-49AF3F464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154" y="365125"/>
            <a:ext cx="93386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FC6BD-E0FE-CF8B-FC93-532902B85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2226" y="1825625"/>
            <a:ext cx="9431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183AD-0677-1ABE-183F-82706DE6A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A0A78-C976-9174-B6FD-A1FE692F8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8C08F-6B31-684A-A63A-FDD1D254584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E2B95-15A1-4F07-C8D3-7A8021C34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6BF56-5776-9043-9A47-E5AFC0EB042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1E9B50-0BD9-23AE-A446-ECE3629B2BDB}"/>
              </a:ext>
            </a:extLst>
          </p:cNvPr>
          <p:cNvSpPr/>
          <p:nvPr userDrawn="1"/>
        </p:nvSpPr>
        <p:spPr>
          <a:xfrm>
            <a:off x="11810998" y="1"/>
            <a:ext cx="381001" cy="687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8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n.com/interactive/2021/07/us/american-south-biomass-energy-invs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46A6C-BA4B-BAC2-7295-2F9B543754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CEB Biomass &amp;</a:t>
            </a:r>
            <a:br>
              <a:rPr lang="en-US" sz="4800" dirty="0"/>
            </a:br>
            <a:r>
              <a:rPr lang="en-US" sz="4800" dirty="0"/>
              <a:t>Proximity Analysis EJ Update</a:t>
            </a:r>
            <a:endParaRPr lang="en-US" sz="4800" dirty="0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09B00-E0D4-D948-20C8-63F4141A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Briefing for Sharyn Lie</a:t>
            </a:r>
          </a:p>
          <a:p>
            <a:r>
              <a:rPr lang="en-US"/>
              <a:t>April 3, 2024</a:t>
            </a:r>
          </a:p>
        </p:txBody>
      </p:sp>
    </p:spTree>
    <p:extLst>
      <p:ext uri="{BB962C8B-B14F-4D97-AF65-F5344CB8AC3E}">
        <p14:creationId xmlns:p14="http://schemas.microsoft.com/office/powerpoint/2010/main" val="3127086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FC33-D9F3-BE47-997E-BD131A1AC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218" y="57867"/>
            <a:ext cx="9338645" cy="1325563"/>
          </a:xfrm>
        </p:spPr>
        <p:txBody>
          <a:bodyPr>
            <a:normAutofit/>
          </a:bodyPr>
          <a:lstStyle/>
          <a:p>
            <a:r>
              <a:rPr lang="en-US" sz="4000"/>
              <a:t>Summary Tables: NC Pellet Mills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1BBC38-0798-16F1-02AB-B904A970E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218" y="967838"/>
            <a:ext cx="9902852" cy="5052160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B08E80E9-DEFE-27B7-9956-8C8DCB2E4C23}"/>
              </a:ext>
            </a:extLst>
          </p:cNvPr>
          <p:cNvSpPr/>
          <p:nvPr/>
        </p:nvSpPr>
        <p:spPr>
          <a:xfrm>
            <a:off x="7220196" y="2007443"/>
            <a:ext cx="4552703" cy="1875789"/>
          </a:xfrm>
          <a:prstGeom prst="frame">
            <a:avLst>
              <a:gd name="adj1" fmla="val 3006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4DE3C9C0-C4C4-A1C1-AE88-8D1953FD7287}"/>
              </a:ext>
            </a:extLst>
          </p:cNvPr>
          <p:cNvSpPr/>
          <p:nvPr/>
        </p:nvSpPr>
        <p:spPr>
          <a:xfrm>
            <a:off x="7220196" y="3883232"/>
            <a:ext cx="4552704" cy="2006930"/>
          </a:xfrm>
          <a:prstGeom prst="frame">
            <a:avLst>
              <a:gd name="adj1" fmla="val 3006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895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FC33-D9F3-BE47-997E-BD131A1AC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 &amp; Potential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A32B8-9115-9E6B-DE2F-3ECE4F32C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2226" y="1825624"/>
            <a:ext cx="9431573" cy="4529957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/>
              <a:t>Technical model improvements</a:t>
            </a:r>
          </a:p>
          <a:p>
            <a:pPr lvl="1"/>
            <a:r>
              <a:rPr lang="en-US" dirty="0"/>
              <a:t>Expand proximity analysis to include Census block groups within a generalized “blob” shape </a:t>
            </a:r>
          </a:p>
          <a:p>
            <a:pPr lvl="1"/>
            <a:r>
              <a:rPr lang="en-US" dirty="0"/>
              <a:t>Investigate effects of wind on air pollution dispersion patterns, focusing on EJ-related effects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Integrate demographic analysis within PE model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“Fused” data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Explore alternative tract-mapping</a:t>
            </a:r>
            <a:endParaRPr lang="en-US" dirty="0"/>
          </a:p>
          <a:p>
            <a:r>
              <a:rPr lang="en-US" dirty="0"/>
              <a:t>Research topics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Do EJ impacts of biomass differ by facility type (e.g., sawmill, pulp &amp; paper)? Region? Age of facility? </a:t>
            </a:r>
          </a:p>
          <a:p>
            <a:pPr lvl="1"/>
            <a:r>
              <a:rPr lang="en-US" dirty="0"/>
              <a:t>Are there differences in air pollution volumes and related health effects between </a:t>
            </a:r>
            <a:r>
              <a:rPr lang="en-US"/>
              <a:t>entities with Major vs Minor Title V permits?</a:t>
            </a:r>
            <a:endParaRPr lang="en-US" dirty="0">
              <a:cs typeface="Calibri"/>
            </a:endParaRPr>
          </a:p>
          <a:p>
            <a:r>
              <a:rPr lang="en-US" dirty="0"/>
              <a:t>Possible Applications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Explore the extent to which these findings and/or tools can be applied within EPA regulatory settings (e.g., in RIAs)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Augment work by R4 and ORD looking at HAPs in US Southeast</a:t>
            </a:r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5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FC33-D9F3-BE47-997E-BD131A1AC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 &amp; Context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77762B-C83B-8461-B81F-3095D05D8614}"/>
              </a:ext>
            </a:extLst>
          </p:cNvPr>
          <p:cNvSpPr>
            <a:spLocks noGrp="1"/>
          </p:cNvSpPr>
          <p:nvPr/>
        </p:nvSpPr>
        <p:spPr>
          <a:xfrm>
            <a:off x="1806210" y="1468629"/>
            <a:ext cx="9756531" cy="33105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cs typeface="Calibri"/>
              </a:rPr>
              <a:t>Proximity analysis code was originally developed by NCEE for HFC Facility Analysis.</a:t>
            </a:r>
          </a:p>
          <a:p>
            <a:r>
              <a:rPr lang="en-US" sz="1800" dirty="0">
                <a:cs typeface="Calibri"/>
              </a:rPr>
              <a:t>New automated process allows for the easy-swapping of locations and tract-level data.</a:t>
            </a:r>
          </a:p>
          <a:p>
            <a:pPr marL="0" indent="0">
              <a:buNone/>
            </a:pPr>
            <a:endParaRPr lang="en-US" sz="1800" dirty="0">
              <a:cs typeface="Calibri"/>
            </a:endParaRPr>
          </a:p>
          <a:p>
            <a:r>
              <a:rPr lang="en-US" sz="1800" dirty="0"/>
              <a:t>CCD has worked closely with colleagues including OAQPS, ORD, Region 4 on issues like biogenic CO2 emissions and wood pellet production for over a decade. </a:t>
            </a:r>
            <a:endParaRPr lang="en-US" sz="1800" dirty="0">
              <a:cs typeface="Calibri"/>
            </a:endParaRPr>
          </a:p>
          <a:p>
            <a:r>
              <a:rPr lang="en-US" sz="1800" dirty="0"/>
              <a:t>In August 2022, OAP held a listening session with the Dogwood Alliance, the People’s Justice Council and residents concerning environmental justice (EJ) issues surrounding pellet mills in the Southeast.</a:t>
            </a:r>
            <a:endParaRPr lang="en-US" sz="1800" dirty="0">
              <a:cs typeface="Calibri"/>
            </a:endParaRPr>
          </a:p>
          <a:p>
            <a:r>
              <a:rPr lang="en-US" sz="1800" dirty="0"/>
              <a:t>Concerns focused on Title V permits for pellet mills, and the conditions documented in EJ reports submitted by the applicant and reported by CNN and others. </a:t>
            </a:r>
            <a:endParaRPr lang="en-US" sz="1800" dirty="0">
              <a:cs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E610EF-613C-E835-7CE3-01A69354C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656" y="4791503"/>
            <a:ext cx="6567949" cy="134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8677251A-7AB6-B3C4-8ED1-7790D22A0C6C}"/>
              </a:ext>
            </a:extLst>
          </p:cNvPr>
          <p:cNvSpPr txBox="1"/>
          <p:nvPr/>
        </p:nvSpPr>
        <p:spPr>
          <a:xfrm>
            <a:off x="2734230" y="5986196"/>
            <a:ext cx="7379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Source: CNN, How marginalized communities in the South are paying the price for ‘green energy’ in Europe (</a:t>
            </a:r>
            <a:r>
              <a:rPr lang="en-US" sz="1200">
                <a:hlinkClick r:id="rId3"/>
              </a:rPr>
              <a:t>link</a:t>
            </a:r>
            <a:r>
              <a:rPr lang="en-US" sz="1200"/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326991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FC33-D9F3-BE47-997E-BD131A1AC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 (cont’d)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5AA0B3-E263-FFC8-26A8-4DB91EB12E70}"/>
              </a:ext>
            </a:extLst>
          </p:cNvPr>
          <p:cNvSpPr>
            <a:spLocks noGrp="1"/>
          </p:cNvSpPr>
          <p:nvPr/>
        </p:nvSpPr>
        <p:spPr>
          <a:xfrm>
            <a:off x="1946031" y="1930339"/>
            <a:ext cx="9598269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CEB had previously (2020) started work with Dr. Greg Latta, developer of the LURA and FASOM models, on this topic and he shared a spreadsheet with all the forest product mills (all mill types), their locations, and demographics from the Census block group where they were located.</a:t>
            </a:r>
            <a:endParaRPr lang="en-US" sz="2000">
              <a:cs typeface="Calibri"/>
            </a:endParaRPr>
          </a:p>
          <a:p>
            <a:r>
              <a:rPr lang="en-US" sz="2000" dirty="0"/>
              <a:t>Our work builds on Latta’s by including additional datasets describing health conditions, and other nearby emitters at multiple scales.</a:t>
            </a:r>
            <a:endParaRPr lang="en-US" sz="2000">
              <a:cs typeface="Calibri"/>
            </a:endParaRPr>
          </a:p>
          <a:p>
            <a:r>
              <a:rPr lang="en-US" sz="2000" dirty="0">
                <a:cs typeface="Calibri"/>
              </a:rPr>
              <a:t>Latta's "All Mills" dataset served as the first exploratory use-case for automation. </a:t>
            </a:r>
          </a:p>
          <a:p>
            <a:r>
              <a:rPr lang="en-US" sz="2000" dirty="0"/>
              <a:t>CCD has been working with Tom Casey, a UMD master’s student on his capstone project “Community assessments of pulp and paper mills in Georgia”.  We are scheduling a brownbag for Tom on May 21</a:t>
            </a:r>
            <a:r>
              <a:rPr lang="en-US" sz="2000" baseline="30000" dirty="0"/>
              <a:t>st </a:t>
            </a:r>
            <a:r>
              <a:rPr lang="en-US" sz="2000" dirty="0"/>
              <a:t>.</a:t>
            </a:r>
          </a:p>
          <a:p>
            <a:endParaRPr lang="en-US" sz="2000" baseline="30000" dirty="0">
              <a:cs typeface="Calibri" panose="020F0502020204030204"/>
            </a:endParaRPr>
          </a:p>
          <a:p>
            <a:endParaRPr lang="en-US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2396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FC33-D9F3-BE47-997E-BD131A1AC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Automated Proximity Analysis using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A32B8-9115-9E6B-DE2F-3ECE4F32C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5154" y="1690688"/>
            <a:ext cx="4514200" cy="435133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/>
              <a:t>Input facility coordinates</a:t>
            </a:r>
          </a:p>
          <a:p>
            <a:pPr marL="457200" indent="-457200">
              <a:buAutoNum type="arabicPeriod"/>
            </a:pPr>
            <a:r>
              <a:rPr lang="en-US" sz="2400"/>
              <a:t>Create buffer zones and map census tracts</a:t>
            </a:r>
          </a:p>
          <a:p>
            <a:pPr marL="457200" indent="-457200">
              <a:buAutoNum type="arabicPeriod"/>
            </a:pPr>
            <a:r>
              <a:rPr lang="en-US" sz="2400"/>
              <a:t>Calculate variable means and standard deviations for each buffer zone </a:t>
            </a:r>
          </a:p>
          <a:p>
            <a:pPr marL="457200" indent="-457200">
              <a:buAutoNum type="arabicPeriod"/>
            </a:pPr>
            <a:r>
              <a:rPr lang="en-US" sz="2400"/>
              <a:t>Merge results into single table and export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645F10-138F-9687-8C65-DF5D37DD0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904" y="1690688"/>
            <a:ext cx="5401901" cy="323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1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47D1D2-B4C1-AD93-25A1-812DC9177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354" y="2241885"/>
            <a:ext cx="6673049" cy="41350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B7780A-F221-53CB-54C7-C408EC8F653F}"/>
              </a:ext>
            </a:extLst>
          </p:cNvPr>
          <p:cNvSpPr txBox="1"/>
          <p:nvPr/>
        </p:nvSpPr>
        <p:spPr>
          <a:xfrm>
            <a:off x="2143125" y="1506022"/>
            <a:ext cx="3887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Ex. Change facility inputs to pellet mills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1C8F14-2A32-7457-9618-136619FB2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407" y="2241885"/>
            <a:ext cx="1241905" cy="237422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0E3C397-E67C-C22C-817E-5E0695E8D7AB}"/>
              </a:ext>
            </a:extLst>
          </p:cNvPr>
          <p:cNvSpPr txBox="1">
            <a:spLocks/>
          </p:cNvSpPr>
          <p:nvPr/>
        </p:nvSpPr>
        <p:spPr>
          <a:xfrm>
            <a:off x="2015153" y="374220"/>
            <a:ext cx="93386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Automated Proximity Analysis using targets</a:t>
            </a:r>
          </a:p>
        </p:txBody>
      </p:sp>
    </p:spTree>
    <p:extLst>
      <p:ext uri="{BB962C8B-B14F-4D97-AF65-F5344CB8AC3E}">
        <p14:creationId xmlns:p14="http://schemas.microsoft.com/office/powerpoint/2010/main" val="313310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1B7780A-F221-53CB-54C7-C408EC8F653F}"/>
              </a:ext>
            </a:extLst>
          </p:cNvPr>
          <p:cNvSpPr txBox="1"/>
          <p:nvPr/>
        </p:nvSpPr>
        <p:spPr>
          <a:xfrm>
            <a:off x="2127109" y="1431541"/>
            <a:ext cx="397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Ex. Change facility inputs to pellets mills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1D0F22-AB0D-98A7-E1E8-AEA66FF30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935" y="2159564"/>
            <a:ext cx="5347548" cy="36940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D686F8-F6FE-88A8-1E7D-5B859A2F2653}"/>
              </a:ext>
            </a:extLst>
          </p:cNvPr>
          <p:cNvSpPr txBox="1"/>
          <p:nvPr/>
        </p:nvSpPr>
        <p:spPr>
          <a:xfrm>
            <a:off x="2392507" y="1832793"/>
            <a:ext cx="2733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1. Input facility coordinates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7CAD0E9-FB0D-F7BC-42A7-81D327088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780" y="485950"/>
            <a:ext cx="9338645" cy="1325563"/>
          </a:xfrm>
        </p:spPr>
        <p:txBody>
          <a:bodyPr>
            <a:normAutofit/>
          </a:bodyPr>
          <a:lstStyle/>
          <a:p>
            <a:r>
              <a:rPr lang="en-US" sz="4000"/>
              <a:t>Automated Proximity Analysis using targets</a:t>
            </a:r>
          </a:p>
        </p:txBody>
      </p:sp>
    </p:spTree>
    <p:extLst>
      <p:ext uri="{BB962C8B-B14F-4D97-AF65-F5344CB8AC3E}">
        <p14:creationId xmlns:p14="http://schemas.microsoft.com/office/powerpoint/2010/main" val="11340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5233DB-011C-E7B9-9DCD-D7B442284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070" y="2733839"/>
            <a:ext cx="2839133" cy="32999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668E02-DD71-E869-3EFF-2AE3E8418598}"/>
              </a:ext>
            </a:extLst>
          </p:cNvPr>
          <p:cNvSpPr txBox="1"/>
          <p:nvPr/>
        </p:nvSpPr>
        <p:spPr>
          <a:xfrm>
            <a:off x="2014401" y="1767974"/>
            <a:ext cx="288444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2. Create buffer zones</a:t>
            </a:r>
          </a:p>
          <a:p>
            <a:r>
              <a:rPr lang="en-US" dirty="0"/>
              <a:t> and map census tracts based on intersection for each facility</a:t>
            </a:r>
            <a:endParaRPr lang="en-US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14925B-A9A5-5D9C-7ED4-7085D88BE5F3}"/>
              </a:ext>
            </a:extLst>
          </p:cNvPr>
          <p:cNvSpPr txBox="1"/>
          <p:nvPr/>
        </p:nvSpPr>
        <p:spPr>
          <a:xfrm>
            <a:off x="5211002" y="1811197"/>
            <a:ext cx="2716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3. Calculate variable means and standard deviations for each buffer zone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3E11EF-B7CA-AF1F-D571-78635C221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088" y="2700729"/>
            <a:ext cx="3687309" cy="35173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BC8E36-38D8-2C81-4E27-DD4B09751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454" y="2805875"/>
            <a:ext cx="2578237" cy="31602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4BD764-15EF-2E59-7DDA-1D37CA9A0A24}"/>
              </a:ext>
            </a:extLst>
          </p:cNvPr>
          <p:cNvSpPr txBox="1"/>
          <p:nvPr/>
        </p:nvSpPr>
        <p:spPr>
          <a:xfrm>
            <a:off x="8522413" y="1812118"/>
            <a:ext cx="2762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4. Combine results into summary table and export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95550E1-E642-34B7-0890-A45DF03CA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154" y="365125"/>
            <a:ext cx="9338645" cy="1325563"/>
          </a:xfrm>
        </p:spPr>
        <p:txBody>
          <a:bodyPr>
            <a:normAutofit/>
          </a:bodyPr>
          <a:lstStyle/>
          <a:p>
            <a:r>
              <a:rPr lang="en-US" sz="4000"/>
              <a:t>Automated Proximity Analysis using targets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65A756-EA92-8220-A962-49DA31791980}"/>
              </a:ext>
            </a:extLst>
          </p:cNvPr>
          <p:cNvSpPr txBox="1"/>
          <p:nvPr/>
        </p:nvSpPr>
        <p:spPr>
          <a:xfrm>
            <a:off x="2161393" y="1343858"/>
            <a:ext cx="397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Ex. Change facility inputs to pellets mills </a:t>
            </a:r>
          </a:p>
        </p:txBody>
      </p:sp>
    </p:spTree>
    <p:extLst>
      <p:ext uri="{BB962C8B-B14F-4D97-AF65-F5344CB8AC3E}">
        <p14:creationId xmlns:p14="http://schemas.microsoft.com/office/powerpoint/2010/main" val="3260163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FC33-D9F3-BE47-997E-BD131A1AC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Tract-Level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A32B8-9115-9E6B-DE2F-3ECE4F32C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2226" y="1436158"/>
            <a:ext cx="9431573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lvl="1"/>
            <a:r>
              <a:rPr lang="en-US" dirty="0"/>
              <a:t>American Community Survey 2019 (ACS)*</a:t>
            </a:r>
          </a:p>
          <a:p>
            <a:pPr lvl="2"/>
            <a:r>
              <a:rPr lang="en-US" sz="2200" dirty="0"/>
              <a:t>Race and ethnicity demographics</a:t>
            </a:r>
            <a:endParaRPr lang="en-US" sz="2200" dirty="0">
              <a:cs typeface="Calibri"/>
            </a:endParaRPr>
          </a:p>
          <a:p>
            <a:pPr lvl="2"/>
            <a:r>
              <a:rPr lang="en-US" sz="2200" dirty="0"/>
              <a:t>Median household income</a:t>
            </a:r>
            <a:endParaRPr lang="en-US" sz="2200" dirty="0">
              <a:cs typeface="Calibri"/>
            </a:endParaRPr>
          </a:p>
          <a:p>
            <a:pPr lvl="1"/>
            <a:r>
              <a:rPr lang="en-US" dirty="0" err="1"/>
              <a:t>AirToxScreen</a:t>
            </a:r>
            <a:r>
              <a:rPr lang="en-US" dirty="0"/>
              <a:t> 2019</a:t>
            </a:r>
            <a:endParaRPr lang="en-US" dirty="0">
              <a:cs typeface="Calibri"/>
            </a:endParaRPr>
          </a:p>
          <a:p>
            <a:pPr lvl="2"/>
            <a:r>
              <a:rPr lang="en-US" sz="2200" dirty="0"/>
              <a:t>Cancer risk</a:t>
            </a:r>
            <a:endParaRPr lang="en-US" sz="2200" dirty="0">
              <a:cs typeface="Calibri"/>
            </a:endParaRPr>
          </a:p>
          <a:p>
            <a:pPr lvl="2"/>
            <a:r>
              <a:rPr lang="en-US" sz="2200" dirty="0"/>
              <a:t>Respiratory illness risk</a:t>
            </a:r>
            <a:endParaRPr lang="en-US" sz="2200" dirty="0">
              <a:cs typeface="Calibri"/>
            </a:endParaRPr>
          </a:p>
          <a:p>
            <a:pPr lvl="1"/>
            <a:r>
              <a:rPr lang="en-US" dirty="0"/>
              <a:t>CDC PLACES, 2021 release*</a:t>
            </a:r>
            <a:endParaRPr lang="en-US" dirty="0">
              <a:cs typeface="Calibri"/>
            </a:endParaRPr>
          </a:p>
          <a:p>
            <a:pPr lvl="2"/>
            <a:r>
              <a:rPr lang="en-US" sz="2200" dirty="0"/>
              <a:t>Asthma prevalence</a:t>
            </a:r>
            <a:endParaRPr lang="en-US" sz="2200" dirty="0">
              <a:cs typeface="Calibri"/>
            </a:endParaRPr>
          </a:p>
          <a:p>
            <a:pPr lvl="2"/>
            <a:r>
              <a:rPr lang="en-US" dirty="0"/>
              <a:t>Heart disease prevalence</a:t>
            </a:r>
            <a:endParaRPr lang="en-US" dirty="0">
              <a:cs typeface="Calibri"/>
            </a:endParaRPr>
          </a:p>
          <a:p>
            <a:pPr lvl="2"/>
            <a:r>
              <a:rPr lang="en-US" dirty="0">
                <a:cs typeface="Calibri"/>
              </a:rPr>
              <a:t>Cancer (excl. Skin) prevalence</a:t>
            </a:r>
          </a:p>
          <a:p>
            <a:pPr lvl="2"/>
            <a:endParaRPr lang="en-US" sz="2400"/>
          </a:p>
          <a:p>
            <a:pPr lvl="1"/>
            <a:r>
              <a:rPr lang="en-US" dirty="0"/>
              <a:t>All sources utilize 2010 census tract boundaries</a:t>
            </a:r>
            <a:endParaRPr lang="en-US" dirty="0">
              <a:cs typeface="Calibri"/>
            </a:endParaRPr>
          </a:p>
          <a:p>
            <a:pPr lvl="2"/>
            <a:r>
              <a:rPr lang="en-US" sz="2200" dirty="0"/>
              <a:t>*: More recent versions available</a:t>
            </a:r>
            <a:endParaRPr lang="en-US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3859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FC33-D9F3-BE47-997E-BD131A1AC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218" y="57867"/>
            <a:ext cx="9338645" cy="1325563"/>
          </a:xfrm>
        </p:spPr>
        <p:txBody>
          <a:bodyPr>
            <a:normAutofit/>
          </a:bodyPr>
          <a:lstStyle/>
          <a:p>
            <a:r>
              <a:rPr lang="en-US" sz="4000"/>
              <a:t>Summary Tables: NC Pellet Mills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1BBC38-0798-16F1-02AB-B904A970E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218" y="967838"/>
            <a:ext cx="9902852" cy="50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47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 2013 - 2022</vt:lpstr>
      <vt:lpstr>CEB Biomass &amp; Proximity Analysis EJ Update</vt:lpstr>
      <vt:lpstr>Background &amp; Context</vt:lpstr>
      <vt:lpstr>Background (cont’d)</vt:lpstr>
      <vt:lpstr>Automated Proximity Analysis using targets</vt:lpstr>
      <vt:lpstr>PowerPoint Presentation</vt:lpstr>
      <vt:lpstr>Automated Proximity Analysis using targets</vt:lpstr>
      <vt:lpstr>Automated Proximity Analysis using targets</vt:lpstr>
      <vt:lpstr>Tract-Level Data Sources</vt:lpstr>
      <vt:lpstr>Summary Tables: NC Pellet Mills</vt:lpstr>
      <vt:lpstr>Summary Tables: NC Pellet Mills</vt:lpstr>
      <vt:lpstr>Next Steps &amp; Potential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Londa Forte</dc:creator>
  <cp:lastModifiedBy>Lopez, David</cp:lastModifiedBy>
  <cp:revision>427</cp:revision>
  <dcterms:created xsi:type="dcterms:W3CDTF">2023-01-04T11:41:40Z</dcterms:created>
  <dcterms:modified xsi:type="dcterms:W3CDTF">2024-04-02T20:35:52Z</dcterms:modified>
</cp:coreProperties>
</file>