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8"/>
  </p:notesMasterIdLst>
  <p:handoutMasterIdLst>
    <p:handoutMasterId r:id="rId39"/>
  </p:handoutMasterIdLst>
  <p:sldIdLst>
    <p:sldId id="307" r:id="rId2"/>
    <p:sldId id="308" r:id="rId3"/>
    <p:sldId id="258" r:id="rId4"/>
    <p:sldId id="282" r:id="rId5"/>
    <p:sldId id="280" r:id="rId6"/>
    <p:sldId id="263" r:id="rId7"/>
    <p:sldId id="260" r:id="rId8"/>
    <p:sldId id="275" r:id="rId9"/>
    <p:sldId id="298" r:id="rId10"/>
    <p:sldId id="283" r:id="rId11"/>
    <p:sldId id="286" r:id="rId12"/>
    <p:sldId id="274" r:id="rId13"/>
    <p:sldId id="285" r:id="rId14"/>
    <p:sldId id="277" r:id="rId15"/>
    <p:sldId id="284" r:id="rId16"/>
    <p:sldId id="287" r:id="rId17"/>
    <p:sldId id="267" r:id="rId18"/>
    <p:sldId id="268" r:id="rId19"/>
    <p:sldId id="262" r:id="rId20"/>
    <p:sldId id="295" r:id="rId21"/>
    <p:sldId id="270" r:id="rId22"/>
    <p:sldId id="271" r:id="rId23"/>
    <p:sldId id="296" r:id="rId24"/>
    <p:sldId id="272" r:id="rId25"/>
    <p:sldId id="297" r:id="rId26"/>
    <p:sldId id="273" r:id="rId27"/>
    <p:sldId id="301" r:id="rId28"/>
    <p:sldId id="305" r:id="rId29"/>
    <p:sldId id="302" r:id="rId30"/>
    <p:sldId id="303" r:id="rId31"/>
    <p:sldId id="304" r:id="rId32"/>
    <p:sldId id="306" r:id="rId33"/>
    <p:sldId id="309" r:id="rId34"/>
    <p:sldId id="310" r:id="rId35"/>
    <p:sldId id="311" r:id="rId36"/>
    <p:sldId id="31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E7A269-65D2-4321-8784-EAB95B6ACFAA}">
          <p14:sldIdLst>
            <p14:sldId id="307"/>
            <p14:sldId id="308"/>
            <p14:sldId id="258"/>
          </p14:sldIdLst>
        </p14:section>
        <p14:section name="Introduction" id="{F7A96C3B-A095-4050-9429-C5C1E52C73C4}">
          <p14:sldIdLst>
            <p14:sldId id="282"/>
            <p14:sldId id="280"/>
            <p14:sldId id="263"/>
            <p14:sldId id="260"/>
            <p14:sldId id="275"/>
            <p14:sldId id="298"/>
            <p14:sldId id="283"/>
          </p14:sldIdLst>
        </p14:section>
        <p14:section name="this usages" id="{FEB4CFEC-EDDF-4973-9654-32128F049786}">
          <p14:sldIdLst>
            <p14:sldId id="286"/>
            <p14:sldId id="274"/>
            <p14:sldId id="285"/>
            <p14:sldId id="277"/>
            <p14:sldId id="284"/>
          </p14:sldIdLst>
        </p14:section>
        <p14:section name="This in Functions" id="{8BFF4E79-DAFC-4080-960A-C6A1575698D8}">
          <p14:sldIdLst>
            <p14:sldId id="287"/>
            <p14:sldId id="267"/>
            <p14:sldId id="268"/>
          </p14:sldIdLst>
        </p14:section>
        <p14:section name="Explicit Function Binding" id="{789D8A11-C167-4D3B-A2DA-9048E24EF640}">
          <p14:sldIdLst>
            <p14:sldId id="262"/>
            <p14:sldId id="295"/>
            <p14:sldId id="270"/>
            <p14:sldId id="271"/>
            <p14:sldId id="296"/>
            <p14:sldId id="272"/>
            <p14:sldId id="297"/>
            <p14:sldId id="273"/>
            <p14:sldId id="301"/>
            <p14:sldId id="305"/>
            <p14:sldId id="302"/>
            <p14:sldId id="303"/>
            <p14:sldId id="304"/>
            <p14:sldId id="306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3BEC-D651-4C08-A0CE-4767AEA6BD01}" type="datetimeFigureOut">
              <a:rPr lang="en-SG" smtClean="0"/>
              <a:t>29/6/2020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F867-AFFA-4654-93D7-0E54A4F31B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9904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B9F45-42B5-4429-8D4A-0122BF3A1DB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45468-A44F-4BC4-9FE0-7C967D2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9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5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2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5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5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06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4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1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2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79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1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6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4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52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8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16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2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6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4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96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1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468-A44F-4BC4-9FE0-7C967D2F8F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1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1412FD-7B13-42A9-962E-81CDF8B75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350446-BB3E-473B-8A63-3625501F5F57}"/>
              </a:ext>
            </a:extLst>
          </p:cNvPr>
          <p:cNvSpPr/>
          <p:nvPr/>
        </p:nvSpPr>
        <p:spPr>
          <a:xfrm>
            <a:off x="1" y="4523876"/>
            <a:ext cx="12192000" cy="882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8D23D-2399-4D4D-B8AB-27526D53C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1" y="4665971"/>
            <a:ext cx="9144000" cy="638245"/>
          </a:xfrm>
        </p:spPr>
        <p:txBody>
          <a:bodyPr anchor="b">
            <a:normAutofit/>
          </a:bodyPr>
          <a:lstStyle>
            <a:lvl1pPr algn="ctr">
              <a:defRPr sz="3599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44D218-0D76-4B38-8C47-5C46C8E2A335}"/>
              </a:ext>
            </a:extLst>
          </p:cNvPr>
          <p:cNvSpPr txBox="1">
            <a:spLocks/>
          </p:cNvSpPr>
          <p:nvPr/>
        </p:nvSpPr>
        <p:spPr>
          <a:xfrm>
            <a:off x="838201" y="5905362"/>
            <a:ext cx="10515600" cy="226732"/>
          </a:xfrm>
          <a:prstGeom prst="rect">
            <a:avLst/>
          </a:prstGeom>
        </p:spPr>
        <p:txBody>
          <a:bodyPr vert="horz" lIns="91416" tIns="45708" rIns="91416" bIns="45708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spc="600" dirty="0">
              <a:solidFill>
                <a:schemeClr val="bg1"/>
              </a:solidFill>
              <a:latin typeface="Museo Sans Rounded 100" charset="0"/>
              <a:ea typeface="Museo Sans Rounded 100" charset="0"/>
              <a:cs typeface="Museo Sans Rounded 1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79" y="952189"/>
            <a:ext cx="3629823" cy="28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213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BD0A47-A6D2-499E-B91C-E96636C2D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44" y="0"/>
            <a:ext cx="536685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9CB1D-E653-4F06-A508-6CE41946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4E692-50F9-4E9B-8B90-B5D5BD69D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2E18A-A17D-436C-BAC8-9AACB56F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344-101C-4812-93A2-811064F39B9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945E9-7E96-43B5-B617-0EF34D16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123" y="74423"/>
            <a:ext cx="496504" cy="4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773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729806-F050-4270-9FD9-D5F6293B66B2}"/>
              </a:ext>
            </a:extLst>
          </p:cNvPr>
          <p:cNvSpPr/>
          <p:nvPr/>
        </p:nvSpPr>
        <p:spPr>
          <a:xfrm>
            <a:off x="4889241" y="6167536"/>
            <a:ext cx="7203232" cy="550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D0A47-A6D2-499E-B91C-E96636C2D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5" y="0"/>
            <a:ext cx="536685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9CB1D-E653-4F06-A508-6CE41946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3367"/>
            <a:ext cx="4802155" cy="1600200"/>
          </a:xfrm>
        </p:spPr>
        <p:txBody>
          <a:bodyPr anchor="b">
            <a:noAutofit/>
          </a:bodyPr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4E692-50F9-4E9B-8B90-B5D5BD69D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283567"/>
            <a:ext cx="4802155" cy="3811588"/>
          </a:xfrm>
        </p:spPr>
        <p:txBody>
          <a:bodyPr>
            <a:normAutofit/>
          </a:bodyPr>
          <a:lstStyle>
            <a:lvl1pPr marL="285664" indent="-285664">
              <a:buFontTx/>
              <a:buBlip>
                <a:blip r:embed="rId3"/>
              </a:buBlip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945E9-7E96-43B5-B617-0EF34D166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2" y="74422"/>
            <a:ext cx="496504" cy="4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77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E8D84-7402-4CEE-A1A6-5A6436C3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0981AE-8D91-441C-92E4-EE64C4F76AB8}"/>
              </a:ext>
            </a:extLst>
          </p:cNvPr>
          <p:cNvSpPr/>
          <p:nvPr/>
        </p:nvSpPr>
        <p:spPr>
          <a:xfrm>
            <a:off x="1" y="4523876"/>
            <a:ext cx="12192000" cy="882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2E6488-D17C-4801-B5FB-4837D43115EE}"/>
              </a:ext>
            </a:extLst>
          </p:cNvPr>
          <p:cNvSpPr txBox="1">
            <a:spLocks/>
          </p:cNvSpPr>
          <p:nvPr/>
        </p:nvSpPr>
        <p:spPr>
          <a:xfrm>
            <a:off x="3409721" y="2819680"/>
            <a:ext cx="5658853" cy="716350"/>
          </a:xfrm>
          <a:prstGeom prst="rect">
            <a:avLst/>
          </a:prstGeom>
        </p:spPr>
        <p:txBody>
          <a:bodyPr vert="horz" lIns="91416" tIns="45708" rIns="91416" bIns="4570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998" spc="600" dirty="0">
                <a:solidFill>
                  <a:schemeClr val="bg1"/>
                </a:solidFill>
                <a:latin typeface="Museo Sans Rounded 100" charset="0"/>
                <a:ea typeface="Museo Sans Rounded 100" charset="0"/>
                <a:cs typeface="Museo Sans Rounded 100" charset="0"/>
              </a:rPr>
              <a:t>THANK YOU</a:t>
            </a:r>
          </a:p>
        </p:txBody>
      </p:sp>
      <p:pic>
        <p:nvPicPr>
          <p:cNvPr id="1034" name="Picture 10" descr="Image result for kingsland university logo"/>
          <p:cNvPicPr>
            <a:picLocks noChangeAspect="1" noChangeArrowheads="1"/>
          </p:cNvPicPr>
          <p:nvPr/>
        </p:nvPicPr>
        <p:blipFill>
          <a:blip r:embed="rId3">
            <a:lum bright="9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22" y="1066800"/>
            <a:ext cx="3048794" cy="76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9465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7A18-DBC1-4D87-B6E4-D295B3F2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E571-DC24-4C89-B9BD-8B5F61D7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569D-070C-48A4-A3C7-1291041C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344-101C-4812-93A2-811064F39B9D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11A7088A-565A-4D8B-A6E2-BCB6D4DA9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7749" y="214842"/>
            <a:ext cx="2126081" cy="6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289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E8D84-7402-4CEE-A1A6-5A6436C3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0981AE-8D91-441C-92E4-EE64C4F76AB8}"/>
              </a:ext>
            </a:extLst>
          </p:cNvPr>
          <p:cNvSpPr/>
          <p:nvPr/>
        </p:nvSpPr>
        <p:spPr>
          <a:xfrm>
            <a:off x="1" y="4523876"/>
            <a:ext cx="12192000" cy="882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99AFD-4633-4619-B85A-05AEC0FD4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23874"/>
            <a:ext cx="10515600" cy="872984"/>
          </a:xfrm>
        </p:spPr>
        <p:txBody>
          <a:bodyPr anchor="ctr">
            <a:normAutofit/>
          </a:bodyPr>
          <a:lstStyle>
            <a:lvl1pPr algn="ctr">
              <a:defRPr sz="4799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4354-34AC-4A45-91E4-9B8FD53A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5647451"/>
            <a:ext cx="10515600" cy="882315"/>
          </a:xfrm>
        </p:spPr>
        <p:txBody>
          <a:bodyPr>
            <a:normAutofit/>
          </a:bodyPr>
          <a:lstStyle>
            <a:lvl1pPr marL="0" indent="0" algn="ctr">
              <a:buNone/>
              <a:defRPr sz="3199" spc="600">
                <a:solidFill>
                  <a:schemeClr val="bg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7A31BC-2EDC-4BA2-9B90-2409ADF1F3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08338" y="720645"/>
            <a:ext cx="5775325" cy="3395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99777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064B-1420-4B55-9800-DB425B06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4BB4-EAF0-4534-98CE-26C9AE04A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C750B-8539-41C7-B516-57144BBC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74B44-148C-4A43-BD5E-7E86466E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344-101C-4812-93A2-811064F39B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3012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D810-1C51-4B9A-90BB-8F319F06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D191C-BC57-49D8-949C-22F16C70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0C893-0ECB-47C5-8167-FC2F7786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FFF6B-D3E2-47BC-9201-DA7A9CEF4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20C43-2B56-4147-8993-5E1051BA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B9946-55F1-4BD2-B521-0183BB7D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344-101C-4812-93A2-811064F39B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73843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3874-5ACD-42A5-A23C-ACF31EC9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A9F6B-2EDD-432D-8473-B9C7F803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344-101C-4812-93A2-811064F39B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487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A962E-9C5A-41A7-A5B4-AC92648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344-101C-4812-93A2-811064F39B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980276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B47B-0318-4FD6-831A-639EBFC9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D17F-24F5-4D75-A027-7431FE54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•"/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0AC0E-7474-4D07-ACA9-761F68D2A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52C28-A530-4612-852A-2DBC2C7D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344-101C-4812-93A2-811064F39B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0309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CB1D-E653-4F06-A508-6CE41946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8F38F-23C4-4B1C-8480-A6D7E96AE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4E692-50F9-4E9B-8B90-B5D5BD69D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2E18A-A17D-436C-BAC8-9AACB56F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344-101C-4812-93A2-811064F39B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8511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5E19D-CDD5-4464-A512-B264225B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58F81-1AE4-4E85-867B-FBFEF20C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61921-4708-4DFC-A67A-85878541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7006" y="6272438"/>
            <a:ext cx="7262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B344-101C-4812-93A2-811064F39B9D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88EB4-DD0D-49BC-AD88-BB2B1FB44F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27" y="778041"/>
            <a:ext cx="5301918" cy="5301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5D1CD-79C7-4CB4-AFD3-36B2DDD049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56" y="74423"/>
            <a:ext cx="496504" cy="499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77F24B-C7FD-4A48-A748-1C4D4974F43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30123" y="74423"/>
            <a:ext cx="496504" cy="4997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C84326C-9BD0-4EC6-9550-B24A3440BDC5}"/>
              </a:ext>
            </a:extLst>
          </p:cNvPr>
          <p:cNvGrpSpPr/>
          <p:nvPr/>
        </p:nvGrpSpPr>
        <p:grpSpPr>
          <a:xfrm>
            <a:off x="0" y="6333374"/>
            <a:ext cx="11563815" cy="224590"/>
            <a:chOff x="0" y="6176211"/>
            <a:chExt cx="11563815" cy="2245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13B6F2-96AD-44FB-83BC-1B494F06A5BC}"/>
                </a:ext>
              </a:extLst>
            </p:cNvPr>
            <p:cNvSpPr/>
            <p:nvPr/>
          </p:nvSpPr>
          <p:spPr>
            <a:xfrm>
              <a:off x="0" y="6176211"/>
              <a:ext cx="11454063" cy="224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58905C34-E679-497F-81EE-D990370DDF27}"/>
                </a:ext>
              </a:extLst>
            </p:cNvPr>
            <p:cNvSpPr/>
            <p:nvPr/>
          </p:nvSpPr>
          <p:spPr>
            <a:xfrm rot="5400000">
              <a:off x="11396644" y="6233630"/>
              <a:ext cx="224590" cy="109752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3B8C731E-8E10-4FF7-AC23-E067368397E0}"/>
              </a:ext>
            </a:extLst>
          </p:cNvPr>
          <p:cNvSpPr txBox="1">
            <a:spLocks/>
          </p:cNvSpPr>
          <p:nvPr/>
        </p:nvSpPr>
        <p:spPr>
          <a:xfrm>
            <a:off x="381002" y="6333376"/>
            <a:ext cx="6205537" cy="224589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spc="300" dirty="0">
                <a:solidFill>
                  <a:schemeClr val="bg1">
                    <a:lumMod val="65000"/>
                  </a:schemeClr>
                </a:solidFill>
                <a:latin typeface="Museo Sans Rounded 100" charset="0"/>
                <a:ea typeface="Museo Sans Rounded 100" charset="0"/>
                <a:cs typeface="Museo Sans Rounded 100" charset="0"/>
              </a:rPr>
              <a:t>KINGSLAND</a:t>
            </a:r>
            <a:r>
              <a:rPr lang="en-US" sz="800" spc="300" baseline="0" dirty="0">
                <a:solidFill>
                  <a:schemeClr val="bg1">
                    <a:lumMod val="65000"/>
                  </a:schemeClr>
                </a:solidFill>
                <a:latin typeface="Museo Sans Rounded 100" charset="0"/>
                <a:ea typeface="Museo Sans Rounded 100" charset="0"/>
                <a:cs typeface="Museo Sans Rounded 100" charset="0"/>
              </a:rPr>
              <a:t> UNIVERSITY </a:t>
            </a:r>
            <a:r>
              <a:rPr lang="en-US" sz="800" spc="300" dirty="0">
                <a:solidFill>
                  <a:schemeClr val="bg1">
                    <a:lumMod val="65000"/>
                  </a:schemeClr>
                </a:solidFill>
                <a:latin typeface="Museo Sans Rounded 100" charset="0"/>
                <a:ea typeface="Museo Sans Rounded 100" charset="0"/>
                <a:cs typeface="Museo Sans Rounded 10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22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spc="300">
          <a:solidFill>
            <a:srgbClr val="002060"/>
          </a:solidFill>
          <a:latin typeface="Museo Sans Rounded 100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799" kern="1200">
          <a:solidFill>
            <a:schemeClr val="tx1"/>
          </a:solidFill>
          <a:latin typeface="Museo Sans Rounded 500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399" kern="1200">
          <a:solidFill>
            <a:schemeClr val="tx1"/>
          </a:solidFill>
          <a:latin typeface="Museo Sans Rounded 500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999" kern="1200">
          <a:solidFill>
            <a:schemeClr val="tx1"/>
          </a:solidFill>
          <a:latin typeface="Museo Sans Rounded 500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799" kern="1200">
          <a:solidFill>
            <a:schemeClr val="tx1"/>
          </a:solidFill>
          <a:latin typeface="Museo Sans Rounded 500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799" kern="1200">
          <a:solidFill>
            <a:schemeClr val="tx1"/>
          </a:solidFill>
          <a:latin typeface="Museo Sans Rounded 500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landuniversity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55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"This" in Strict Mode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Strict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8201" y="2661934"/>
            <a:ext cx="4660434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function solve() {</a:t>
            </a:r>
          </a:p>
          <a:p>
            <a:r>
              <a:rPr lang="en-US" dirty="0"/>
              <a:t>  "use strict";</a:t>
            </a:r>
          </a:p>
          <a:p>
            <a:r>
              <a:rPr lang="en-US" dirty="0"/>
              <a:t>  console.log(this);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solve(); 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431280" y="2814219"/>
            <a:ext cx="466344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solve()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console.log(this);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solve(); 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 Object [global]</a:t>
            </a:r>
          </a:p>
        </p:txBody>
      </p:sp>
    </p:spTree>
    <p:extLst>
      <p:ext uri="{BB962C8B-B14F-4D97-AF65-F5344CB8AC3E}">
        <p14:creationId xmlns:p14="http://schemas.microsoft.com/office/powerpoint/2010/main" val="60494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"This" in Different Context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75" y="861114"/>
            <a:ext cx="2963049" cy="29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6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7381" y="108508"/>
            <a:ext cx="10515600" cy="1325563"/>
          </a:xfrm>
        </p:spPr>
        <p:txBody>
          <a:bodyPr/>
          <a:lstStyle/>
          <a:p>
            <a:r>
              <a:rPr lang="en-US" dirty="0"/>
              <a:t>"This" in a 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964605" y="1099483"/>
            <a:ext cx="10515600" cy="43513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Refers to the </a:t>
            </a:r>
            <a:r>
              <a:rPr lang="en-US" b="1" dirty="0"/>
              <a:t>owner</a:t>
            </a:r>
            <a:r>
              <a:rPr lang="en-US" dirty="0"/>
              <a:t> of the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4605" y="1651862"/>
            <a:ext cx="8147217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let person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: "Peter",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: "Ivanov",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fullName</a:t>
            </a:r>
            <a:r>
              <a:rPr lang="en-US" sz="2000" dirty="0">
                <a:solidFill>
                  <a:schemeClr val="tx1"/>
                </a:solidFill>
              </a:rPr>
              <a:t>: function(){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return </a:t>
            </a:r>
            <a:r>
              <a:rPr lang="en-US" sz="2000" dirty="0" err="1">
                <a:solidFill>
                  <a:schemeClr val="tx1"/>
                </a:solidFill>
              </a:rPr>
              <a:t>this.firstName</a:t>
            </a:r>
            <a:r>
              <a:rPr lang="en-US" sz="2000" dirty="0">
                <a:solidFill>
                  <a:schemeClr val="tx1"/>
                </a:solidFill>
              </a:rPr>
              <a:t> + " " + </a:t>
            </a:r>
            <a:r>
              <a:rPr lang="en-US" sz="2000" dirty="0" err="1">
                <a:solidFill>
                  <a:schemeClr val="tx1"/>
                </a:solidFill>
              </a:rPr>
              <a:t>this.lastName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whatIsThis</a:t>
            </a:r>
            <a:r>
              <a:rPr lang="en-US" sz="2000" dirty="0">
                <a:solidFill>
                  <a:schemeClr val="tx1"/>
                </a:solidFill>
              </a:rPr>
              <a:t>: function(){ return this 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</a:rPr>
              <a:t>person.fullName</a:t>
            </a:r>
            <a:r>
              <a:rPr lang="en-US" sz="2000" dirty="0">
                <a:solidFill>
                  <a:schemeClr val="tx1"/>
                </a:solidFill>
              </a:rPr>
              <a:t>());  </a:t>
            </a:r>
            <a:r>
              <a:rPr lang="en-US" sz="2000" i="1" dirty="0">
                <a:solidFill>
                  <a:schemeClr val="accent2"/>
                </a:solidFill>
              </a:rPr>
              <a:t>// Peter Ivanov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</a:rPr>
              <a:t>person.whatIsThis</a:t>
            </a:r>
            <a:r>
              <a:rPr lang="en-US" sz="2000" dirty="0">
                <a:solidFill>
                  <a:schemeClr val="tx1"/>
                </a:solidFill>
              </a:rPr>
              <a:t>()); </a:t>
            </a:r>
            <a:r>
              <a:rPr lang="en-US" sz="2000" i="1" dirty="0">
                <a:solidFill>
                  <a:schemeClr val="accent2"/>
                </a:solidFill>
              </a:rPr>
              <a:t>// person</a:t>
            </a:r>
          </a:p>
        </p:txBody>
      </p:sp>
    </p:spTree>
    <p:extLst>
      <p:ext uri="{BB962C8B-B14F-4D97-AF65-F5344CB8AC3E}">
        <p14:creationId xmlns:p14="http://schemas.microsoft.com/office/powerpoint/2010/main" val="106901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"This" Refers to the Parent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68911" y="1421585"/>
            <a:ext cx="9044580" cy="475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foo()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  console.log(this === global);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let user =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  count: 10,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  foo: foo,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  bar: function () { console.log(this === global);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user.foo</a:t>
            </a:r>
            <a:r>
              <a:rPr lang="en-US" sz="2000" dirty="0">
                <a:solidFill>
                  <a:schemeClr val="tx1"/>
                </a:solidFill>
              </a:rPr>
              <a:t>()  </a:t>
            </a:r>
            <a:r>
              <a:rPr lang="en-US" sz="2000" i="1" dirty="0">
                <a:solidFill>
                  <a:schemeClr val="accent2"/>
                </a:solidFill>
              </a:rPr>
              <a:t>// false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let </a:t>
            </a:r>
            <a:r>
              <a:rPr lang="en-US" sz="2000" dirty="0" err="1">
                <a:solidFill>
                  <a:schemeClr val="tx1"/>
                </a:solidFill>
              </a:rPr>
              <a:t>func</a:t>
            </a:r>
            <a:r>
              <a:rPr lang="en-US" sz="2000" dirty="0">
                <a:solidFill>
                  <a:schemeClr val="tx1"/>
                </a:solidFill>
              </a:rPr>
              <a:t> = </a:t>
            </a:r>
            <a:r>
              <a:rPr lang="en-US" sz="2000" dirty="0" err="1">
                <a:solidFill>
                  <a:schemeClr val="tx1"/>
                </a:solidFill>
              </a:rPr>
              <a:t>user.bar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func</a:t>
            </a:r>
            <a:r>
              <a:rPr lang="en-US" sz="2000" dirty="0">
                <a:solidFill>
                  <a:schemeClr val="tx1"/>
                </a:solidFill>
              </a:rPr>
              <a:t>() </a:t>
            </a:r>
            <a:r>
              <a:rPr lang="en-US" sz="2000" i="1" dirty="0">
                <a:solidFill>
                  <a:schemeClr val="accent2"/>
                </a:solidFill>
              </a:rPr>
              <a:t>// 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user.bar</a:t>
            </a:r>
            <a:r>
              <a:rPr lang="en-US" sz="2000" dirty="0">
                <a:solidFill>
                  <a:schemeClr val="tx1"/>
                </a:solidFill>
              </a:rPr>
              <a:t>()  </a:t>
            </a:r>
            <a:r>
              <a:rPr lang="en-US" sz="2000" i="1" dirty="0">
                <a:solidFill>
                  <a:schemeClr val="accent2"/>
                </a:solidFill>
              </a:rPr>
              <a:t>// false</a:t>
            </a:r>
          </a:p>
        </p:txBody>
      </p:sp>
    </p:spTree>
    <p:extLst>
      <p:ext uri="{BB962C8B-B14F-4D97-AF65-F5344CB8AC3E}">
        <p14:creationId xmlns:p14="http://schemas.microsoft.com/office/powerpoint/2010/main" val="8132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Events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905313" y="1571270"/>
            <a:ext cx="10515600" cy="4351338"/>
          </a:xfrm>
        </p:spPr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is set to the </a:t>
            </a:r>
            <a:r>
              <a:rPr lang="en-US" b="1" dirty="0"/>
              <a:t>element</a:t>
            </a:r>
            <a:r>
              <a:rPr lang="en-US" dirty="0"/>
              <a:t> the </a:t>
            </a:r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fired</a:t>
            </a:r>
            <a:r>
              <a:rPr lang="en-US" dirty="0"/>
              <a:t> </a:t>
            </a:r>
            <a:r>
              <a:rPr lang="en-US" b="1" dirty="0"/>
              <a:t>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8" y="285488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function(e) {</a:t>
            </a: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tx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1307" y="221691"/>
            <a:ext cx="10515600" cy="1325563"/>
          </a:xfrm>
        </p:spPr>
        <p:txBody>
          <a:bodyPr/>
          <a:lstStyle/>
          <a:p>
            <a:r>
              <a:rPr lang="en-US" dirty="0"/>
              <a:t>"This" in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65093" y="1162236"/>
            <a:ext cx="10515600" cy="43513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value of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b="1" dirty="0"/>
              <a:t>refers</a:t>
            </a:r>
            <a:r>
              <a:rPr lang="en-US" dirty="0"/>
              <a:t> to the </a:t>
            </a:r>
            <a:r>
              <a:rPr lang="en-US" b="1" dirty="0"/>
              <a:t>newly</a:t>
            </a:r>
            <a:r>
              <a:rPr lang="en-US" dirty="0"/>
              <a:t> </a:t>
            </a:r>
            <a:r>
              <a:rPr lang="en-US" b="1" dirty="0"/>
              <a:t>created</a:t>
            </a:r>
            <a:r>
              <a:rPr lang="en-US" dirty="0"/>
              <a:t> </a:t>
            </a:r>
            <a:r>
              <a:rPr lang="en-US" b="1" dirty="0"/>
              <a:t>instance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7662" y="1680916"/>
            <a:ext cx="11101575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constructor(</a:t>
            </a:r>
            <a:r>
              <a:rPr lang="en-US" sz="2200" dirty="0" err="1">
                <a:solidFill>
                  <a:schemeClr val="tx1"/>
                </a:solidFill>
              </a:rPr>
              <a:t>fn</a:t>
            </a:r>
            <a:r>
              <a:rPr lang="en-US" sz="2200" dirty="0">
                <a:solidFill>
                  <a:schemeClr val="tx1"/>
                </a:solidFill>
              </a:rPr>
              <a:t>, ln) 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this.first_name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fn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this.last_name</a:t>
            </a:r>
            <a:r>
              <a:rPr lang="en-US" sz="2200" dirty="0">
                <a:solidFill>
                  <a:schemeClr val="tx1"/>
                </a:solidFill>
              </a:rPr>
              <a:t> = ln;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this.displayName</a:t>
            </a:r>
            <a:r>
              <a:rPr lang="en-US" sz="2200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console.log(`Name: ${</a:t>
            </a:r>
            <a:r>
              <a:rPr lang="en-US" sz="2200" dirty="0" err="1">
                <a:solidFill>
                  <a:schemeClr val="tx1"/>
                </a:solidFill>
              </a:rPr>
              <a:t>this.first_name</a:t>
            </a:r>
            <a:r>
              <a:rPr lang="en-US" sz="2200" dirty="0">
                <a:solidFill>
                  <a:schemeClr val="tx1"/>
                </a:solidFill>
              </a:rPr>
              <a:t>} ${</a:t>
            </a:r>
            <a:r>
              <a:rPr lang="en-US" sz="2200" dirty="0" err="1">
                <a:solidFill>
                  <a:schemeClr val="tx1"/>
                </a:solidFill>
              </a:rPr>
              <a:t>this.last_name</a:t>
            </a:r>
            <a:r>
              <a:rPr lang="en-US" sz="2200" dirty="0">
                <a:solidFill>
                  <a:schemeClr val="tx1"/>
                </a:solidFill>
              </a:rPr>
              <a:t>}`);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} } };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let person = new Person("John", "Doe");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person.displayName</a:t>
            </a:r>
            <a:r>
              <a:rPr lang="en-US" sz="2200" dirty="0">
                <a:solidFill>
                  <a:schemeClr val="tx1"/>
                </a:solidFill>
              </a:rPr>
              <a:t>();  </a:t>
            </a:r>
            <a:r>
              <a:rPr lang="en-US" sz="2200" i="1" dirty="0">
                <a:solidFill>
                  <a:schemeClr val="accent2"/>
                </a:solidFill>
              </a:rPr>
              <a:t>// 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"This" in Functions 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"This" in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4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"This" with Inner 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4522" y="1326480"/>
            <a:ext cx="10515600" cy="4351338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this</a:t>
            </a:r>
            <a:r>
              <a:rPr lang="en-US" sz="2800" dirty="0"/>
              <a:t> variable is </a:t>
            </a:r>
            <a:r>
              <a:rPr lang="en-US" sz="2800" b="1" dirty="0"/>
              <a:t>accessible</a:t>
            </a:r>
            <a:r>
              <a:rPr lang="en-US" sz="2800" dirty="0"/>
              <a:t> only by the </a:t>
            </a:r>
            <a:r>
              <a:rPr lang="en-US" sz="2800" b="1" dirty="0"/>
              <a:t>function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74479" y="1898897"/>
            <a:ext cx="8367294" cy="42898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 outer()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console.log(this); </a:t>
            </a:r>
            <a:r>
              <a:rPr lang="en-US" sz="2000" i="1" dirty="0">
                <a:solidFill>
                  <a:schemeClr val="accent2"/>
                </a:solidFill>
              </a:rPr>
              <a:t>// Object {name: "Peter"}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function inner()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console.log(this); </a:t>
            </a:r>
            <a:r>
              <a:rPr lang="en-US" sz="2000" i="1" dirty="0">
                <a:solidFill>
                  <a:schemeClr val="accent2"/>
                </a:solidFill>
              </a:rPr>
              <a:t>// Window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inner();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const </a:t>
            </a:r>
            <a:r>
              <a:rPr lang="en-US" sz="2000" dirty="0" err="1">
                <a:solidFill>
                  <a:schemeClr val="tx1"/>
                </a:solidFill>
              </a:rPr>
              <a:t>obj</a:t>
            </a:r>
            <a:r>
              <a:rPr lang="en-US" sz="2000" dirty="0">
                <a:solidFill>
                  <a:schemeClr val="tx1"/>
                </a:solidFill>
              </a:rPr>
              <a:t> = { name: 'Peter', </a:t>
            </a:r>
            <a:r>
              <a:rPr lang="en-US" sz="2000" dirty="0" err="1">
                <a:solidFill>
                  <a:schemeClr val="tx1"/>
                </a:solidFill>
              </a:rPr>
              <a:t>func</a:t>
            </a:r>
            <a:r>
              <a:rPr lang="en-US" sz="2000" dirty="0">
                <a:solidFill>
                  <a:schemeClr val="tx1"/>
                </a:solidFill>
              </a:rPr>
              <a:t>: outer }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obj.func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"This" with Arrow Functions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003925" y="1360036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this</a:t>
            </a:r>
            <a:r>
              <a:rPr lang="en-US" sz="2400" dirty="0"/>
              <a:t> </a:t>
            </a:r>
            <a:r>
              <a:rPr lang="en-US" sz="2800" dirty="0"/>
              <a:t>retains the value of the </a:t>
            </a:r>
            <a:r>
              <a:rPr lang="en-US" sz="2800" b="1" dirty="0"/>
              <a:t>enclosing lexical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875544" y="1883592"/>
            <a:ext cx="7422472" cy="4328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 outer()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inner = () =&gt; console.log(this);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inner();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const </a:t>
            </a:r>
            <a:r>
              <a:rPr lang="en-US" sz="2000" dirty="0" err="1">
                <a:solidFill>
                  <a:schemeClr val="tx1"/>
                </a:solidFill>
              </a:rPr>
              <a:t>obj</a:t>
            </a:r>
            <a:r>
              <a:rPr lang="en-US" sz="2000" dirty="0">
                <a:solidFill>
                  <a:schemeClr val="tx1"/>
                </a:solidFill>
              </a:rPr>
              <a:t>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name: 'Peter',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func</a:t>
            </a:r>
            <a:r>
              <a:rPr lang="en-US" sz="2000" dirty="0">
                <a:solidFill>
                  <a:schemeClr val="tx1"/>
                </a:solidFill>
              </a:rPr>
              <a:t>: outer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obj.func</a:t>
            </a:r>
            <a:r>
              <a:rPr lang="en-US" sz="2000" dirty="0">
                <a:solidFill>
                  <a:schemeClr val="tx1"/>
                </a:solidFill>
              </a:rPr>
              <a:t>(); </a:t>
            </a:r>
            <a:r>
              <a:rPr lang="en-US" sz="2000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/>
              <a:t>Explicit Function Binding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call, apply, bind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4496576" y="1514697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35731" y="1533632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866034" y="2240072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14002" y="322153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09446" y="994871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11861" y="982198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4732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Understanding the "this" keyword in JavaScript</a:t>
            </a:r>
            <a:endParaRPr lang="en-SG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31" y="774707"/>
            <a:ext cx="3287538" cy="32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78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932606" y="1456920"/>
            <a:ext cx="10515600" cy="4351338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45151" y="3006647"/>
            <a:ext cx="8890509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console.log(this.name);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r>
              <a:rPr lang="en-US" dirty="0" err="1">
                <a:solidFill>
                  <a:schemeClr val="tx1"/>
                </a:solidFill>
              </a:rPr>
              <a:t>greet.call</a:t>
            </a:r>
            <a:r>
              <a:rPr lang="en-US" dirty="0">
                <a:solidFill>
                  <a:schemeClr val="tx1"/>
                </a:solidFill>
              </a:rPr>
              <a:t>(person,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60" y="247678"/>
            <a:ext cx="10515600" cy="1325563"/>
          </a:xfrm>
        </p:spPr>
        <p:txBody>
          <a:bodyPr/>
          <a:lstStyle/>
          <a:p>
            <a:r>
              <a:rPr lang="en-US"/>
              <a:t>Changing the Context: Call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991506" y="1253331"/>
            <a:ext cx="10515600" cy="4351338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2400" dirty="0"/>
              <a:t>Calls a function with a given </a:t>
            </a:r>
            <a:r>
              <a:rPr lang="en-US" sz="2400" b="1" dirty="0">
                <a:latin typeface="Consolas" panose="020B0609020204030204" pitchFamily="49" charset="0"/>
              </a:rPr>
              <a:t>this</a:t>
            </a:r>
            <a:r>
              <a:rPr lang="en-US" sz="2400" dirty="0"/>
              <a:t> value and </a:t>
            </a:r>
            <a:r>
              <a:rPr lang="en-US" sz="2400" b="1" dirty="0">
                <a:latin typeface="Consolas" panose="020B0609020204030204" pitchFamily="49" charset="0"/>
              </a:rPr>
              <a:t>arguments</a:t>
            </a:r>
            <a:r>
              <a:rPr lang="en-US" sz="2400" dirty="0"/>
              <a:t> provided individually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B2450-9E24-4B37-9DE5-7422658E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29864" y="1885453"/>
            <a:ext cx="900399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sz="2000" dirty="0">
                <a:solidFill>
                  <a:schemeClr val="tx1"/>
                </a:solidFill>
              </a:rPr>
              <a:t>const sharePersonalInfo = function (...activities) {</a:t>
            </a:r>
          </a:p>
          <a:p>
            <a:pPr latinLnBrk="0"/>
            <a:r>
              <a:rPr lang="en-US" sz="2000" dirty="0">
                <a:solidFill>
                  <a:schemeClr val="tx1"/>
                </a:solidFill>
              </a:rPr>
              <a:t>  let info = `Hello, my name is ${this.name} and`+      	   + `I'm a ${this.profession}.\n`;</a:t>
            </a:r>
          </a:p>
          <a:p>
            <a:pPr latinLnBrk="0"/>
            <a:r>
              <a:rPr lang="en-US" sz="2000" dirty="0">
                <a:solidFill>
                  <a:schemeClr val="tx1"/>
                </a:solidFill>
              </a:rPr>
              <a:t>  info += </a:t>
            </a:r>
            <a:r>
              <a:rPr lang="en-US" sz="2000" dirty="0" err="1">
                <a:solidFill>
                  <a:schemeClr val="tx1"/>
                </a:solidFill>
              </a:rPr>
              <a:t>activities.reduce</a:t>
            </a:r>
            <a:r>
              <a:rPr lang="en-US" sz="2000" dirty="0">
                <a:solidFill>
                  <a:schemeClr val="tx1"/>
                </a:solidFill>
              </a:rPr>
              <a:t>((</a:t>
            </a:r>
            <a:r>
              <a:rPr lang="en-US" sz="2000" dirty="0" err="1">
                <a:solidFill>
                  <a:schemeClr val="tx1"/>
                </a:solidFill>
              </a:rPr>
              <a:t>acc</a:t>
            </a:r>
            <a:r>
              <a:rPr lang="en-US" sz="2000" dirty="0">
                <a:solidFill>
                  <a:schemeClr val="tx1"/>
                </a:solidFill>
              </a:rPr>
              <a:t>, </a:t>
            </a:r>
            <a:r>
              <a:rPr lang="en-US" sz="2000" dirty="0" err="1">
                <a:solidFill>
                  <a:schemeClr val="tx1"/>
                </a:solidFill>
              </a:rPr>
              <a:t>curr</a:t>
            </a:r>
            <a:r>
              <a:rPr lang="en-US" sz="2000" dirty="0">
                <a:solidFill>
                  <a:schemeClr val="tx1"/>
                </a:solidFill>
              </a:rPr>
              <a:t>) =&gt; {</a:t>
            </a:r>
          </a:p>
          <a:p>
            <a:pPr latinLnBrk="0"/>
            <a:r>
              <a:rPr lang="en-US" sz="2000" dirty="0">
                <a:solidFill>
                  <a:schemeClr val="tx1"/>
                </a:solidFill>
              </a:rPr>
              <a:t>      let el  = `--- ${</a:t>
            </a:r>
            <a:r>
              <a:rPr lang="en-US" sz="2000" dirty="0" err="1">
                <a:solidFill>
                  <a:schemeClr val="tx1"/>
                </a:solidFill>
              </a:rPr>
              <a:t>curr</a:t>
            </a:r>
            <a:r>
              <a:rPr lang="en-US" sz="2000" dirty="0">
                <a:solidFill>
                  <a:schemeClr val="tx1"/>
                </a:solidFill>
              </a:rPr>
              <a:t>}\n`;</a:t>
            </a:r>
          </a:p>
          <a:p>
            <a:pPr latinLnBrk="0"/>
            <a:r>
              <a:rPr lang="en-US" sz="2000" dirty="0">
                <a:solidFill>
                  <a:schemeClr val="tx1"/>
                </a:solidFill>
              </a:rPr>
              <a:t>      return </a:t>
            </a:r>
            <a:r>
              <a:rPr lang="en-US" sz="2000" dirty="0" err="1">
                <a:solidFill>
                  <a:schemeClr val="tx1"/>
                </a:solidFill>
              </a:rPr>
              <a:t>acc</a:t>
            </a:r>
            <a:r>
              <a:rPr lang="en-US" sz="2000" dirty="0">
                <a:solidFill>
                  <a:schemeClr val="tx1"/>
                </a:solidFill>
              </a:rPr>
              <a:t> + el;</a:t>
            </a:r>
          </a:p>
          <a:p>
            <a:pPr latinLnBrk="0"/>
            <a:r>
              <a:rPr lang="en-US" sz="20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return info;</a:t>
            </a:r>
          </a:p>
          <a:p>
            <a:pPr latinLnBrk="0"/>
            <a:r>
              <a:rPr lang="en-US" sz="2000" dirty="0">
                <a:solidFill>
                  <a:schemeClr val="tx1"/>
                </a:solidFill>
              </a:rPr>
              <a:t>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2521"/>
            <a:ext cx="10515600" cy="866452"/>
          </a:xfrm>
        </p:spPr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C4B5-D355-4D24-B8E8-8B582F5E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576" y="1311018"/>
            <a:ext cx="10934845" cy="461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/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chemeClr val="tx1"/>
              </a:solidFill>
            </a:endParaRPr>
          </a:p>
          <a:p>
            <a:pPr latinLnBrk="0" hangingPunct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'biking', '</a:t>
            </a:r>
            <a:r>
              <a:rPr lang="en-US" dirty="0" err="1">
                <a:solidFill>
                  <a:schemeClr val="tx1"/>
                </a:solidFill>
              </a:rPr>
              <a:t>swimming','football</a:t>
            </a:r>
            <a:r>
              <a:rPr lang="en-US" dirty="0">
                <a:solidFill>
                  <a:schemeClr val="tx1"/>
                </a:solidFill>
              </a:rPr>
              <a:t>'));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1" y="293874"/>
            <a:ext cx="10515600" cy="1325563"/>
          </a:xfrm>
        </p:spPr>
        <p:txBody>
          <a:bodyPr/>
          <a:lstStyle/>
          <a:p>
            <a:r>
              <a:rPr lang="en-US" dirty="0"/>
              <a:t>Changing the Context: Apply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922091" y="1543936"/>
            <a:ext cx="10515600" cy="435133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/>
              <a:t>given</a:t>
            </a:r>
            <a:r>
              <a:rPr lang="en-US" dirty="0"/>
              <a:t>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, and </a:t>
            </a:r>
            <a:r>
              <a:rPr lang="en-US" b="1" dirty="0"/>
              <a:t>arguments</a:t>
            </a:r>
            <a:r>
              <a:rPr lang="en-US" dirty="0"/>
              <a:t> provided as an </a:t>
            </a:r>
            <a:r>
              <a:rPr lang="en-US" b="1" dirty="0"/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array</a:t>
            </a:r>
            <a:r>
              <a:rPr lang="en-US" dirty="0"/>
              <a:t> of arguments, while </a:t>
            </a:r>
            <a:r>
              <a:rPr lang="en-US" b="1" dirty="0"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/>
              <a:t>argument</a:t>
            </a:r>
            <a:r>
              <a:rPr lang="en-US" dirty="0"/>
              <a:t> </a:t>
            </a:r>
            <a:r>
              <a:rPr lang="en-US" b="1" dirty="0"/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/>
              <a:t>undefined</a:t>
            </a:r>
            <a:r>
              <a:rPr lang="en-US" dirty="0"/>
              <a:t> or </a:t>
            </a:r>
            <a:r>
              <a:rPr lang="en-US" b="1" dirty="0"/>
              <a:t>null</a:t>
            </a:r>
            <a:r>
              <a:rPr lang="en-US" dirty="0"/>
              <a:t> a similar outcome can be achieved using the array </a:t>
            </a:r>
            <a:r>
              <a:rPr lang="en-US" b="1" dirty="0"/>
              <a:t>spread</a:t>
            </a:r>
            <a:r>
              <a:rPr lang="en-US" dirty="0"/>
              <a:t> </a:t>
            </a:r>
            <a:r>
              <a:rPr lang="en-US" b="1" dirty="0"/>
              <a:t>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48585"/>
            <a:ext cx="10515600" cy="1325563"/>
          </a:xfrm>
        </p:spPr>
        <p:txBody>
          <a:bodyPr/>
          <a:lstStyle/>
          <a:p>
            <a:r>
              <a:rPr lang="en-US" dirty="0"/>
              <a:t>Apply() - Example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4551-471F-4A92-94F9-246FD476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34698" y="1361138"/>
            <a:ext cx="9922606" cy="48037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</a:t>
            </a:r>
            <a:r>
              <a:rPr lang="en-US" sz="2000" dirty="0" err="1">
                <a:solidFill>
                  <a:schemeClr val="tx1"/>
                </a:solidFill>
              </a:rPr>
              <a:t>shareInfo</a:t>
            </a:r>
            <a:r>
              <a:rPr lang="en-US" sz="2000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console.log(`${this.name} works as a ${</a:t>
            </a:r>
            <a:r>
              <a:rPr lang="en-US" sz="2000" dirty="0" err="1">
                <a:solidFill>
                  <a:schemeClr val="tx1"/>
                </a:solidFill>
              </a:rPr>
              <a:t>this.prof</a:t>
            </a:r>
            <a:r>
              <a:rPr lang="en-US" sz="2000" dirty="0">
                <a:solidFill>
                  <a:schemeClr val="tx1"/>
                </a:solidFill>
              </a:rPr>
              <a:t>}`);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firstPerson.shareInfo.apply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secondPerson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1" y="564712"/>
            <a:ext cx="10515600" cy="860180"/>
          </a:xfrm>
        </p:spPr>
        <p:txBody>
          <a:bodyPr/>
          <a:lstStyle/>
          <a:p>
            <a:r>
              <a:rPr lang="en-US" dirty="0"/>
              <a:t>Changing the Context: Bind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838201" y="1511860"/>
            <a:ext cx="10515600" cy="4351338"/>
          </a:xfrm>
        </p:spPr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/>
              <a:t>set</a:t>
            </a:r>
            <a:r>
              <a:rPr lang="en-US" dirty="0"/>
              <a:t> to the </a:t>
            </a:r>
            <a:r>
              <a:rPr lang="en-US" b="1" dirty="0"/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/>
              <a:t>execution</a:t>
            </a:r>
            <a:r>
              <a:rPr lang="en-US" dirty="0"/>
              <a:t> of its </a:t>
            </a:r>
            <a:r>
              <a:rPr lang="en-US" b="1" dirty="0"/>
              <a:t>wrapped</a:t>
            </a:r>
            <a:r>
              <a:rPr lang="en-US" dirty="0"/>
              <a:t> </a:t>
            </a:r>
            <a:r>
              <a:rPr lang="en-US" b="1" dirty="0"/>
              <a:t>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94253" y="136856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tx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unboundGetX.bind</a:t>
            </a:r>
            <a:r>
              <a:rPr lang="en-US" dirty="0">
                <a:solidFill>
                  <a:schemeClr val="tx1"/>
                </a:solidFill>
              </a:rPr>
              <a:t>(module);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bg-BG" dirty="0"/>
              <a:t>: </a:t>
            </a:r>
            <a:r>
              <a:rPr lang="en-US" dirty="0"/>
              <a:t>Area and Volume Calculator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1" y="1359461"/>
            <a:ext cx="10515600" cy="4351338"/>
          </a:xfrm>
        </p:spPr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/>
              <a:t>passed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b="1" dirty="0"/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192306" y="2433686"/>
            <a:ext cx="6345238" cy="151182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function area() {</a:t>
            </a:r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this.x</a:t>
            </a:r>
            <a:r>
              <a:rPr lang="en-US" dirty="0"/>
              <a:t> * </a:t>
            </a:r>
            <a:r>
              <a:rPr lang="en-US" dirty="0" err="1"/>
              <a:t>this.y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1074473" y="4310480"/>
            <a:ext cx="63448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vol</a:t>
            </a:r>
            <a:r>
              <a:rPr lang="en-US" dirty="0">
                <a:solidFill>
                  <a:schemeClr val="tx1"/>
                </a:solidFill>
              </a:rPr>
              <a:t>() {</a:t>
            </a:r>
          </a:p>
          <a:p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 err="1">
                <a:solidFill>
                  <a:schemeClr val="tx1"/>
                </a:solidFill>
              </a:rPr>
              <a:t>this.y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 err="1">
                <a:solidFill>
                  <a:schemeClr val="tx1"/>
                </a:solidFill>
              </a:rPr>
              <a:t>this.z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12" y="2195306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bg-BG" dirty="0"/>
              <a:t>: </a:t>
            </a:r>
            <a:r>
              <a:rPr lang="en-US" dirty="0"/>
              <a:t>Area and Volume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38201" y="2885438"/>
            <a:ext cx="4459940" cy="296851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l-PL" dirty="0"/>
              <a:t>'[</a:t>
            </a:r>
          </a:p>
          <a:p>
            <a:pPr marL="0" indent="0">
              <a:buNone/>
            </a:pPr>
            <a:r>
              <a:rPr lang="pl-PL" dirty="0"/>
              <a:t>{"x":"1","y":"2","z":"10"},</a:t>
            </a:r>
          </a:p>
          <a:p>
            <a:pPr marL="0" indent="0">
              <a:buNone/>
            </a:pPr>
            <a:r>
              <a:rPr lang="pl-PL" dirty="0"/>
              <a:t>{"x":"7","y":"7","z":"10"},</a:t>
            </a:r>
          </a:p>
          <a:p>
            <a:pPr marL="0" indent="0">
              <a:buNone/>
            </a:pPr>
            <a:r>
              <a:rPr lang="pl-PL" dirty="0"/>
              <a:t>{"x":"5","y":"2","z":"10"}</a:t>
            </a:r>
          </a:p>
          <a:p>
            <a:pPr marL="0" indent="0">
              <a:buNone/>
            </a:pPr>
            <a:r>
              <a:rPr lang="pl-PL" dirty="0"/>
              <a:t>]'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81000" y="1451201"/>
            <a:ext cx="10886006" cy="5186362"/>
          </a:xfrm>
        </p:spPr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/>
              <a:t>area</a:t>
            </a:r>
            <a:r>
              <a:rPr lang="en-US" dirty="0"/>
              <a:t> and the </a:t>
            </a:r>
            <a:r>
              <a:rPr lang="en-US" b="1" dirty="0"/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 and </a:t>
            </a:r>
            <a:r>
              <a:rPr lang="en-US" b="1" dirty="0"/>
              <a:t>z</a:t>
            </a:r>
            <a:r>
              <a:rPr lang="en-US" dirty="0"/>
              <a:t>), </a:t>
            </a:r>
            <a:r>
              <a:rPr lang="en-US" b="1" dirty="0"/>
              <a:t>using</a:t>
            </a:r>
            <a:r>
              <a:rPr lang="en-US" dirty="0"/>
              <a:t> the </a:t>
            </a:r>
            <a:r>
              <a:rPr lang="en-US" b="1" dirty="0"/>
              <a:t>provided</a:t>
            </a:r>
            <a:r>
              <a:rPr lang="en-US" dirty="0"/>
              <a:t>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14421" y="2885438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</a:p>
          <a:p>
            <a:r>
              <a:rPr lang="en-US" dirty="0"/>
              <a:t>  { area: 2, volume: 20 },</a:t>
            </a:r>
          </a:p>
          <a:p>
            <a:r>
              <a:rPr lang="en-US" dirty="0"/>
              <a:t>  { area: 49, volume: 490 },</a:t>
            </a:r>
          </a:p>
          <a:p>
            <a:r>
              <a:rPr lang="en-US" dirty="0"/>
              <a:t>  { area: 10, volume: 100 }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656785" y="4044382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1" y="185833"/>
            <a:ext cx="10515600" cy="1325563"/>
          </a:xfrm>
        </p:spPr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201" y="1333204"/>
            <a:ext cx="10515600" cy="460728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function solve(area, </a:t>
            </a:r>
            <a:r>
              <a:rPr lang="en-US" dirty="0" err="1"/>
              <a:t>vol</a:t>
            </a:r>
            <a:r>
              <a:rPr lang="en-US" dirty="0"/>
              <a:t>, input) {</a:t>
            </a:r>
          </a:p>
          <a:p>
            <a:pPr marL="0" indent="0">
              <a:buNone/>
            </a:pPr>
            <a:r>
              <a:rPr lang="en-US" dirty="0"/>
              <a:t>  let objects = </a:t>
            </a:r>
            <a:r>
              <a:rPr lang="en-US" dirty="0" err="1"/>
              <a:t>JSON.parse</a:t>
            </a:r>
            <a:r>
              <a:rPr lang="en-US" dirty="0"/>
              <a:t>(input);</a:t>
            </a:r>
          </a:p>
          <a:p>
            <a:pPr marL="0" indent="0">
              <a:buNone/>
            </a:pPr>
            <a:r>
              <a:rPr lang="en-US" dirty="0"/>
              <a:t>  function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let </a:t>
            </a:r>
            <a:r>
              <a:rPr lang="en-US" dirty="0" err="1"/>
              <a:t>areaObj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area.call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let </a:t>
            </a:r>
            <a:r>
              <a:rPr lang="en-US" dirty="0" err="1"/>
              <a:t>volumeObj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vol.call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return { area: </a:t>
            </a:r>
            <a:r>
              <a:rPr lang="en-US" dirty="0" err="1"/>
              <a:t>areaObj</a:t>
            </a:r>
            <a:r>
              <a:rPr lang="en-US" dirty="0"/>
              <a:t>, volume: </a:t>
            </a:r>
            <a:r>
              <a:rPr lang="en-US" dirty="0" err="1"/>
              <a:t>volumeObj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objects.map</a:t>
            </a:r>
            <a:r>
              <a:rPr lang="en-US" dirty="0"/>
              <a:t>(</a:t>
            </a:r>
            <a:r>
              <a:rPr lang="en-US" dirty="0" err="1"/>
              <a:t>calc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65" y="2982425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947258" y="14762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"This"?</a:t>
            </a:r>
          </a:p>
          <a:p>
            <a:pPr>
              <a:lnSpc>
                <a:spcPct val="150000"/>
              </a:lnSpc>
            </a:pPr>
            <a:r>
              <a:rPr lang="en-US" dirty="0"/>
              <a:t>Usages Of "This" Keyword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Objects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Browser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Events</a:t>
            </a:r>
          </a:p>
          <a:p>
            <a:pPr>
              <a:lnSpc>
                <a:spcPct val="150000"/>
              </a:lnSpc>
            </a:pPr>
            <a:r>
              <a:rPr lang="en-US" dirty="0"/>
              <a:t>"This" In 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Explicit Binding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751406" y="1395319"/>
            <a:ext cx="10515600" cy="4351338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Return an object with </a:t>
            </a:r>
            <a:r>
              <a:rPr lang="en-US" sz="3200" b="1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and </a:t>
            </a:r>
            <a:r>
              <a:rPr lang="en-US" sz="3200" b="1" dirty="0" err="1">
                <a:latin typeface="Consolas" panose="020B0609020204030204" pitchFamily="49" charset="0"/>
              </a:rPr>
              <a:t>fullName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2800" dirty="0"/>
              <a:t>If </a:t>
            </a:r>
            <a:r>
              <a:rPr lang="en-US" sz="2800" dirty="0" err="1">
                <a:latin typeface="Consolas" panose="020B0609020204030204" pitchFamily="49" charset="0"/>
              </a:rPr>
              <a:t>firstName</a:t>
            </a:r>
            <a:r>
              <a:rPr lang="en-US" sz="2800" dirty="0"/>
              <a:t> or </a:t>
            </a:r>
            <a:r>
              <a:rPr lang="en-US" sz="2800" dirty="0" err="1">
                <a:latin typeface="Consolas" panose="020B0609020204030204" pitchFamily="49" charset="0"/>
              </a:rPr>
              <a:t>lastName</a:t>
            </a:r>
            <a:r>
              <a:rPr lang="en-US" sz="2800" dirty="0"/>
              <a:t> are </a:t>
            </a:r>
            <a:r>
              <a:rPr lang="en-US" sz="2800" b="1" dirty="0"/>
              <a:t>changed</a:t>
            </a:r>
            <a:r>
              <a:rPr lang="en-US" sz="2800" dirty="0"/>
              <a:t>, then </a:t>
            </a:r>
            <a:r>
              <a:rPr lang="en-US" sz="2800" dirty="0" err="1">
                <a:latin typeface="Consolas" panose="020B0609020204030204" pitchFamily="49" charset="0"/>
              </a:rPr>
              <a:t>fullName</a:t>
            </a:r>
            <a:r>
              <a:rPr lang="en-US" sz="2800" dirty="0"/>
              <a:t> should </a:t>
            </a:r>
            <a:r>
              <a:rPr lang="en-US" sz="2800" b="1" dirty="0"/>
              <a:t>also</a:t>
            </a:r>
            <a:r>
              <a:rPr lang="en-US" sz="2800" dirty="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2800" dirty="0"/>
              <a:t>If </a:t>
            </a:r>
            <a:r>
              <a:rPr lang="en-US" sz="2800" dirty="0" err="1">
                <a:latin typeface="Consolas" panose="020B0609020204030204" pitchFamily="49" charset="0"/>
              </a:rPr>
              <a:t>fullName</a:t>
            </a:r>
            <a:r>
              <a:rPr lang="en-US" sz="2800" dirty="0"/>
              <a:t> is changed, then </a:t>
            </a:r>
            <a:r>
              <a:rPr lang="en-US" sz="2800" dirty="0" err="1">
                <a:latin typeface="Consolas" panose="020B0609020204030204" pitchFamily="49" charset="0"/>
              </a:rPr>
              <a:t>firstName</a:t>
            </a:r>
            <a:r>
              <a:rPr lang="en-US" sz="2800" dirty="0"/>
              <a:t> and </a:t>
            </a:r>
            <a:r>
              <a:rPr lang="en-US" sz="2800" dirty="0" err="1">
                <a:latin typeface="Consolas" panose="020B0609020204030204" pitchFamily="49" charset="0"/>
              </a:rPr>
              <a:t>lastName</a:t>
            </a:r>
            <a:r>
              <a:rPr lang="en-US" sz="2800" dirty="0"/>
              <a:t> should also be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411506" y="4249549"/>
            <a:ext cx="7766050" cy="2527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let person = new Person("Albert", "Simpson");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person.fullName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//Albert Simpson</a:t>
            </a:r>
          </a:p>
          <a:p>
            <a:pPr marL="0" indent="0">
              <a:buNone/>
            </a:pPr>
            <a:r>
              <a:rPr lang="en-US" sz="2400" dirty="0" err="1"/>
              <a:t>person.firstName</a:t>
            </a:r>
            <a:r>
              <a:rPr lang="en-US" sz="2400" dirty="0"/>
              <a:t> = "Simon";</a:t>
            </a:r>
          </a:p>
          <a:p>
            <a:pPr marL="0" indent="0">
              <a:buNone/>
            </a:pPr>
            <a:r>
              <a:rPr lang="en-US" sz="2400" dirty="0"/>
              <a:t>console.log(</a:t>
            </a:r>
            <a:r>
              <a:rPr lang="en-US" sz="2400" dirty="0" err="1"/>
              <a:t>person.fullName</a:t>
            </a:r>
            <a:r>
              <a:rPr lang="en-US" sz="2400" dirty="0"/>
              <a:t>);</a:t>
            </a:r>
            <a:r>
              <a:rPr lang="en-US" sz="2400" i="1" dirty="0"/>
              <a:t>//</a:t>
            </a:r>
            <a:r>
              <a:rPr lang="en-US" sz="2400" i="1" dirty="0">
                <a:solidFill>
                  <a:schemeClr val="accent2"/>
                </a:solidFill>
              </a:rPr>
              <a:t>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7446"/>
            <a:ext cx="10515600" cy="1325563"/>
          </a:xfrm>
        </p:spPr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985420" y="1325563"/>
            <a:ext cx="10515600" cy="487210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function Person(first, last)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this.firstName</a:t>
            </a:r>
            <a:r>
              <a:rPr lang="en-US" sz="1800" dirty="0"/>
              <a:t> = first;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this.lastName</a:t>
            </a:r>
            <a:r>
              <a:rPr lang="en-US" sz="1800" dirty="0"/>
              <a:t> = last;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Object.defineProperty</a:t>
            </a:r>
            <a:r>
              <a:rPr lang="en-US" sz="1800" dirty="0"/>
              <a:t>(this, "</a:t>
            </a:r>
            <a:r>
              <a:rPr lang="en-US" sz="1800" dirty="0" err="1"/>
              <a:t>fullName</a:t>
            </a:r>
            <a:r>
              <a:rPr lang="en-US" sz="1800" dirty="0"/>
              <a:t>", {</a:t>
            </a:r>
          </a:p>
          <a:p>
            <a:pPr marL="0" indent="0">
              <a:buNone/>
            </a:pPr>
            <a:r>
              <a:rPr lang="en-US" sz="1800" dirty="0"/>
              <a:t>      set: function(value)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i="1" dirty="0">
                <a:solidFill>
                  <a:schemeClr val="accent2"/>
                </a:solidFill>
              </a:rPr>
              <a:t>// </a:t>
            </a:r>
            <a:r>
              <a:rPr lang="en-US" sz="1800" dirty="0" err="1">
                <a:solidFill>
                  <a:schemeClr val="accent2"/>
                </a:solidFill>
              </a:rPr>
              <a:t>ToDo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      },</a:t>
            </a:r>
          </a:p>
          <a:p>
            <a:pPr marL="0" indent="0">
              <a:buNone/>
            </a:pPr>
            <a:r>
              <a:rPr lang="en-US" sz="1800" dirty="0"/>
              <a:t>      get: function() { 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        // </a:t>
            </a:r>
            <a:r>
              <a:rPr lang="en-US" sz="1800" dirty="0" err="1">
                <a:solidFill>
                  <a:schemeClr val="accent2"/>
                </a:solidFill>
              </a:rPr>
              <a:t>ToDo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      } 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); 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SG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Live Exercise in Class (Lab)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84373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44" y="0"/>
            <a:ext cx="3932237" cy="1600200"/>
          </a:xfrm>
        </p:spPr>
        <p:txBody>
          <a:bodyPr/>
          <a:lstStyle/>
          <a:p>
            <a:r>
              <a:rPr lang="en-SG" dirty="0"/>
              <a:t>Summary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97844" y="1869141"/>
            <a:ext cx="4521105" cy="3811588"/>
          </a:xfrm>
        </p:spPr>
        <p:txBody>
          <a:bodyPr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noProof="1"/>
              <a:t>Functional Context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noProof="1"/>
              <a:t>What </a:t>
            </a:r>
            <a:r>
              <a:rPr lang="en-US" sz="2000" noProof="1">
                <a:latin typeface="Consolas" panose="020B0609020204030204" pitchFamily="49" charset="0"/>
              </a:rPr>
              <a:t>this</a:t>
            </a:r>
            <a:r>
              <a:rPr lang="en-US" sz="2000" noProof="1"/>
              <a:t> refers to depends on where and how the function that is being executed is called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noProof="1"/>
              <a:t>bind, apply and call are all functions that can be used to explicitly set the value of </a:t>
            </a:r>
            <a:r>
              <a:rPr lang="en-US" sz="2000" noProof="1">
                <a:latin typeface="Consolas" panose="020B0609020204030204" pitchFamily="49" charset="0"/>
              </a:rPr>
              <a:t>this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SG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344-101C-4812-93A2-811064F39B9D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075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189" y="2588374"/>
            <a:ext cx="10515600" cy="1325563"/>
          </a:xfrm>
        </p:spPr>
        <p:txBody>
          <a:bodyPr>
            <a:normAutofit/>
          </a:bodyPr>
          <a:lstStyle/>
          <a:p>
            <a:r>
              <a:rPr lang="en-SG" sz="8800"/>
              <a:t>Questions?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B344-101C-4812-93A2-811064F39B9D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8488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7442" y="1732187"/>
            <a:ext cx="11244262" cy="48958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Kingsland University – </a:t>
            </a:r>
            <a:r>
              <a:rPr lang="en-US" dirty="0">
                <a:hlinkClick r:id="rId3"/>
              </a:rPr>
              <a:t>https://kingslanduniversity.com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5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"this" </a:t>
            </a:r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220600" y="1756756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and Execution Context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96923" y="1566224"/>
            <a:ext cx="10515600" cy="435133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Interpreter </a:t>
            </a:r>
            <a:r>
              <a:rPr lang="en-US" b="1" dirty="0"/>
              <a:t>reads</a:t>
            </a:r>
            <a:r>
              <a:rPr lang="en-US" dirty="0"/>
              <a:t> and </a:t>
            </a:r>
            <a:r>
              <a:rPr lang="en-US" b="1" dirty="0"/>
              <a:t>executes</a:t>
            </a:r>
            <a:r>
              <a:rPr lang="en-US" dirty="0"/>
              <a:t> code </a:t>
            </a:r>
            <a:r>
              <a:rPr lang="en-US" b="1" dirty="0"/>
              <a:t>line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b="1" dirty="0"/>
              <a:t>line</a:t>
            </a:r>
          </a:p>
          <a:p>
            <a:pPr latinLnBrk="0"/>
            <a:r>
              <a:rPr lang="en-US" dirty="0"/>
              <a:t>Execution Context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scope</a:t>
            </a:r>
            <a:r>
              <a:rPr lang="en-US" dirty="0"/>
              <a:t> in which the line is being executed</a:t>
            </a:r>
          </a:p>
          <a:p>
            <a:pPr latinLnBrk="0"/>
            <a:r>
              <a:rPr lang="en-US" dirty="0"/>
              <a:t>The JavaScript runtime </a:t>
            </a:r>
            <a:r>
              <a:rPr lang="en-US" b="1" dirty="0"/>
              <a:t>maintains</a:t>
            </a:r>
            <a:r>
              <a:rPr lang="en-US" dirty="0"/>
              <a:t> a </a:t>
            </a:r>
            <a:r>
              <a:rPr lang="en-US" b="1" dirty="0"/>
              <a:t>stack</a:t>
            </a:r>
            <a:r>
              <a:rPr lang="en-US" dirty="0"/>
              <a:t> of these execution contexts </a:t>
            </a:r>
          </a:p>
          <a:p>
            <a:pPr lvl="1" latinLnBrk="0"/>
            <a:r>
              <a:rPr lang="en-US" dirty="0"/>
              <a:t>The execution context present at </a:t>
            </a:r>
            <a:r>
              <a:rPr lang="en-US" b="1" dirty="0"/>
              <a:t>the top </a:t>
            </a:r>
            <a:r>
              <a:rPr lang="en-US" dirty="0"/>
              <a:t>of this </a:t>
            </a:r>
            <a:r>
              <a:rPr lang="en-US" b="1" dirty="0"/>
              <a:t>stack</a:t>
            </a:r>
            <a:r>
              <a:rPr lang="en-US" dirty="0"/>
              <a:t> is currently being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6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69" y="1625264"/>
            <a:ext cx="10515600" cy="4351338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domElement.event()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latin typeface="Consolas" panose="020B0609020204030204" pitchFamily="49" charset="0"/>
              </a:rPr>
              <a:t>call()</a:t>
            </a:r>
            <a:r>
              <a:rPr lang="en-US" dirty="0"/>
              <a:t> / </a:t>
            </a:r>
            <a:r>
              <a:rPr lang="en-US" b="1" dirty="0">
                <a:latin typeface="Consolas" panose="020B0609020204030204" pitchFamily="49" charset="0"/>
              </a:rPr>
              <a:t>apply()</a:t>
            </a:r>
            <a:r>
              <a:rPr lang="en-US" dirty="0"/>
              <a:t> / </a:t>
            </a:r>
            <a:r>
              <a:rPr lang="en-US" b="1" dirty="0"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38201" y="1502895"/>
            <a:ext cx="10515600" cy="4351338"/>
          </a:xfrm>
        </p:spPr>
        <p:txBody>
          <a:bodyPr/>
          <a:lstStyle/>
          <a:p>
            <a:pPr latinLnBrk="0"/>
            <a:r>
              <a:rPr lang="en-US" dirty="0"/>
              <a:t>Special keyword in JavaScript</a:t>
            </a:r>
          </a:p>
          <a:p>
            <a:pPr latinLnBrk="0"/>
            <a:r>
              <a:rPr lang="en-US" dirty="0"/>
              <a:t>Its value is </a:t>
            </a:r>
            <a:r>
              <a:rPr lang="en-US" b="1" dirty="0"/>
              <a:t>based</a:t>
            </a:r>
            <a:r>
              <a:rPr lang="en-US" dirty="0"/>
              <a:t> on the </a:t>
            </a:r>
            <a:r>
              <a:rPr lang="en-US" b="1" dirty="0"/>
              <a:t>context</a:t>
            </a:r>
          </a:p>
          <a:p>
            <a:pPr latinLnBrk="0"/>
            <a:r>
              <a:rPr lang="en-US" dirty="0"/>
              <a:t>There are differences in </a:t>
            </a:r>
            <a:r>
              <a:rPr lang="en-US" b="1" dirty="0"/>
              <a:t>strict</a:t>
            </a:r>
            <a:r>
              <a:rPr lang="en-US" dirty="0"/>
              <a:t> </a:t>
            </a:r>
            <a:r>
              <a:rPr lang="en-US" b="1" dirty="0"/>
              <a:t>mode</a:t>
            </a:r>
          </a:p>
          <a:p>
            <a:pPr latinLnBrk="0"/>
            <a:r>
              <a:rPr lang="en-US" dirty="0"/>
              <a:t>The </a:t>
            </a:r>
            <a:r>
              <a:rPr lang="en-US" b="1" dirty="0"/>
              <a:t>object</a:t>
            </a:r>
            <a:r>
              <a:rPr lang="en-US" dirty="0"/>
              <a:t> that </a:t>
            </a:r>
            <a:r>
              <a:rPr lang="en-US" b="1" dirty="0">
                <a:latin typeface="Consolas" panose="020B0609020204030204" pitchFamily="49" charset="0"/>
              </a:rPr>
              <a:t>this</a:t>
            </a:r>
            <a:r>
              <a:rPr lang="en-US" dirty="0"/>
              <a:t> refers to </a:t>
            </a:r>
            <a:r>
              <a:rPr lang="en-US" b="1" dirty="0"/>
              <a:t>changes</a:t>
            </a:r>
            <a:r>
              <a:rPr lang="en-US" dirty="0"/>
              <a:t> every time execution </a:t>
            </a:r>
            <a:r>
              <a:rPr lang="en-US" b="1" dirty="0"/>
              <a:t>context</a:t>
            </a:r>
            <a:r>
              <a:rPr lang="en-US" dirty="0"/>
              <a:t> is </a:t>
            </a:r>
            <a:r>
              <a:rPr lang="en-US" b="1" dirty="0"/>
              <a:t>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"This" Refers to The Global Object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997591" y="1540668"/>
            <a:ext cx="10515600" cy="43513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used alone, the </a:t>
            </a:r>
            <a:r>
              <a:rPr lang="en-US" b="1" dirty="0"/>
              <a:t>owner</a:t>
            </a:r>
            <a:r>
              <a:rPr lang="en-US" dirty="0"/>
              <a:t> is the </a:t>
            </a:r>
            <a:r>
              <a:rPr lang="en-US" b="1" dirty="0">
                <a:latin typeface="Consolas" panose="020B0609020204030204" pitchFamily="49" charset="0"/>
              </a:rPr>
              <a:t>Object [global]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629694" y="2415988"/>
            <a:ext cx="6932613" cy="3317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console.log(this === global);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function solve() {</a:t>
            </a:r>
          </a:p>
          <a:p>
            <a:pPr marL="0" indent="0">
              <a:buNone/>
            </a:pPr>
            <a:r>
              <a:rPr lang="en-US" dirty="0"/>
              <a:t>  return this;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console.log(solve() === global)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3577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"This" Keyword in the Browser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114522" y="26447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 a = "a";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this.a</a:t>
            </a:r>
            <a:r>
              <a:rPr lang="en-US" dirty="0"/>
              <a:t>);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accent2"/>
                </a:solidFill>
              </a:rPr>
              <a:t>//a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47735" y="1430111"/>
            <a:ext cx="7142163" cy="88239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"b";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this.b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//undefined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147735" y="3940413"/>
            <a:ext cx="7142170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 foo() {</a:t>
            </a:r>
          </a:p>
          <a:p>
            <a:r>
              <a:rPr lang="en-US" dirty="0"/>
              <a:t>  console.log("Simple function call");</a:t>
            </a:r>
          </a:p>
          <a:p>
            <a:r>
              <a:rPr lang="en-US" dirty="0"/>
              <a:t>  console.log(this === window);  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  <a:endParaRPr lang="en-US" dirty="0"/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foo();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</p:bldLst>
  </p:timing>
</p:sld>
</file>

<file path=ppt/theme/theme1.xml><?xml version="1.0" encoding="utf-8"?>
<a:theme xmlns:a="http://schemas.openxmlformats.org/drawingml/2006/main" name="A theme for the king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316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useo Sans Rounded 100"/>
        <a:ea typeface=""/>
        <a:cs typeface=""/>
      </a:majorFont>
      <a:minorFont>
        <a:latin typeface="Museo Sans Rounded 100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theme for the king" id="{94B3AE9C-94C8-48CD-8831-84AE3DA49EAA}" vid="{39608828-7E9E-4FEA-AFFE-D3EE5425C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1846</Words>
  <Application>Microsoft Office PowerPoint</Application>
  <PresentationFormat>Widescreen</PresentationFormat>
  <Paragraphs>323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Comic Sans MS</vt:lpstr>
      <vt:lpstr>Consolas</vt:lpstr>
      <vt:lpstr>Harlow Solid Italic</vt:lpstr>
      <vt:lpstr>Museo Sans Rounded 100</vt:lpstr>
      <vt:lpstr>Museo Sans Rounded 500</vt:lpstr>
      <vt:lpstr>Wingdings</vt:lpstr>
      <vt:lpstr>A theme for the king</vt:lpstr>
      <vt:lpstr>This</vt:lpstr>
      <vt:lpstr>Understanding the "this" keyword in JavaScript</vt:lpstr>
      <vt:lpstr>Table of Content</vt:lpstr>
      <vt:lpstr>Introduction to "this" </vt:lpstr>
      <vt:lpstr>Interpreter and Execution Context</vt:lpstr>
      <vt:lpstr>What is Function Context?</vt:lpstr>
      <vt:lpstr>this</vt:lpstr>
      <vt:lpstr>"This" Refers to The Global Object</vt:lpstr>
      <vt:lpstr>"This" Keyword in the Browser</vt:lpstr>
      <vt:lpstr>"This" in Strict Mode </vt:lpstr>
      <vt:lpstr>"This" in Different Context</vt:lpstr>
      <vt:lpstr>"This" in a Method</vt:lpstr>
      <vt:lpstr>"This" Refers to the Parent Object</vt:lpstr>
      <vt:lpstr>In Events</vt:lpstr>
      <vt:lpstr>"This" in Classes</vt:lpstr>
      <vt:lpstr>"This" in Functions </vt:lpstr>
      <vt:lpstr>"This" with Inner Functions</vt:lpstr>
      <vt:lpstr>"This" with Arrow Functions</vt:lpstr>
      <vt:lpstr>Explicit Function Binding</vt:lpstr>
      <vt:lpstr>Explicit Binding</vt:lpstr>
      <vt:lpstr>Changing the Context: Call</vt:lpstr>
      <vt:lpstr>Changing the Context: Call</vt:lpstr>
      <vt:lpstr>Changing the Context: Apply</vt:lpstr>
      <vt:lpstr>Apply() - Example</vt:lpstr>
      <vt:lpstr>Changing the Context: Bind</vt:lpstr>
      <vt:lpstr>Bind - Example</vt:lpstr>
      <vt:lpstr>Problem: Area and Volume Calculator</vt:lpstr>
      <vt:lpstr>Problem: Area and Volume Calculator</vt:lpstr>
      <vt:lpstr>Solution: Area and Volume Calculator</vt:lpstr>
      <vt:lpstr>Problem: Person</vt:lpstr>
      <vt:lpstr>Solution: Person</vt:lpstr>
      <vt:lpstr>Practice</vt:lpstr>
      <vt:lpstr>Summary </vt:lpstr>
      <vt:lpstr>Questions? </vt:lpstr>
      <vt:lpstr>License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Keyword in JavaScript</dc:title>
  <dc:subject/>
  <dc:creator>Kingsland University</dc:creator>
  <cp:keywords/>
  <dc:description/>
  <cp:lastModifiedBy>Patrick Galloway</cp:lastModifiedBy>
  <cp:revision>81</cp:revision>
  <dcterms:created xsi:type="dcterms:W3CDTF">2019-10-14T11:16:04Z</dcterms:created>
  <dcterms:modified xsi:type="dcterms:W3CDTF">2020-06-29T18:12:11Z</dcterms:modified>
  <cp:category/>
</cp:coreProperties>
</file>