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140"/>
    <a:srgbClr val="252F3E"/>
    <a:srgbClr val="FF9900"/>
    <a:srgbClr val="FFBD00"/>
    <a:srgbClr val="00AA4B"/>
    <a:srgbClr val="0086F8"/>
    <a:srgbClr val="FF413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9" d="100"/>
          <a:sy n="69" d="100"/>
        </p:scale>
        <p:origin x="261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AC4E-E27F-4CC1-8900-846781AD3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679DC-C3B2-4906-AFE6-193C3124C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7470-5643-4911-B355-6CBFFE9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B77-7D7F-4FF7-AC32-F39A4409B8E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BDDA-B556-4847-A04C-68526AF3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CE43-E0E3-4C76-93E2-28D3FD3C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A77-471F-4F9A-8F07-A097662C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D82F-C1D6-474B-8A66-4F381D04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3CE91-0963-46C3-87C2-CCE60E790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19DE-A987-4E1C-A959-FB0FC650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B77-7D7F-4FF7-AC32-F39A4409B8E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FADC-9DE1-4B07-901D-E1A5E8B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0CF0-D899-43CC-B0FE-50D79769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A77-471F-4F9A-8F07-A097662C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F9353-C4AF-4105-AB21-2CEAF7A49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6868E-8ED4-4B32-ADC6-336AF9921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321F-CF95-4955-A63F-42B004D6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B77-7D7F-4FF7-AC32-F39A4409B8E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2BDA-ED57-44E6-9637-2CD797D8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1070-EF48-4655-BEEA-13E09F1A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A77-471F-4F9A-8F07-A097662C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04AD-F208-4A4C-A263-806EF42A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F136-C8A8-492A-96CD-27D1D032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7A5B-B03B-4F51-B27A-A0EEA381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B77-7D7F-4FF7-AC32-F39A4409B8E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6CED2-3EF9-4468-A8E9-AA11A5F5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4AEC-64F6-40B6-ABBC-61FBCE26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A77-471F-4F9A-8F07-A097662C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285E-4F1F-4736-AC37-F12D955A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8BC8F-0830-4E09-B339-0CA31423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9028C-A015-4874-AE29-2D1033D3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B77-7D7F-4FF7-AC32-F39A4409B8E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7117-16DD-4AAF-81E0-2D8E30B6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2AB4-B71A-424B-AD76-A52ED186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A77-471F-4F9A-8F07-A097662C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7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9B14-19EE-4841-8251-3A1DEBEA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40F-0D04-4984-90C9-1F49D0404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20231-93F3-41E4-B14B-C16F2E971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EFB7A-F1B9-4D1E-B97C-576068C9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B77-7D7F-4FF7-AC32-F39A4409B8E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F783D-363D-42DF-B8B6-ED9172E1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4C0C-5988-411E-A169-C4B08C48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A77-471F-4F9A-8F07-A097662C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0BA0-97E8-46E6-BC48-852797C0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0EBDD-30F5-48F1-B87F-A9F9D67A2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AA591-80A3-40DF-9DF6-98C678878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E1935-792D-4C39-B348-6ABA23EDA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2FCB2-7FA9-4962-8BD7-3571D3E6C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D9B90-6507-4594-9794-E830A62C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B77-7D7F-4FF7-AC32-F39A4409B8E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59429-27B4-408E-A29A-CDE5AD3B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3ABD6-E86F-4D18-81F1-D6CA6A11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A77-471F-4F9A-8F07-A097662C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A21C-F6E9-40B0-9940-4499F811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88315-E4BC-4BEA-8B04-01A3B35B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B77-7D7F-4FF7-AC32-F39A4409B8E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A493E-B615-4CD8-A0DB-4B84909F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97ACE-141C-4BA1-BDA7-7C8AA659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A77-471F-4F9A-8F07-A097662C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C58F3-5B1E-4226-A87E-76F78C09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B77-7D7F-4FF7-AC32-F39A4409B8E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7C8A4-0C74-41C5-A2DB-45DF872A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BD473-7E54-4BE9-85E2-22111998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A77-471F-4F9A-8F07-A097662C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3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5E0C-09EA-4295-8FE5-3660FD7C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F9A9-2CF0-4701-A159-B1370A35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8D559-FC4B-434D-B684-BC9B0E67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2BC03-188D-4FFC-A725-256A4C08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B77-7D7F-4FF7-AC32-F39A4409B8E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2310-B7F5-45D0-A7C0-4AC1BE35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A1F1C-C088-4E96-BDB4-7C902E9B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A77-471F-4F9A-8F07-A097662C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9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29BF-F8EA-49F5-BAB6-0B901180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DA968-7EB8-494D-BBAE-B0E5B4117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B6C69-EBA5-44BE-A387-6B18E34DF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8D4B-BBFE-4C66-BE4C-7176F61A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B77-7D7F-4FF7-AC32-F39A4409B8E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4EAE3-EF36-4CEB-8E00-F9B482F8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671FA-59DA-4D0F-A4B5-32BD4ABE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BA77-471F-4F9A-8F07-A097662C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20D19-FE1E-4CAC-A8E8-E001B464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65F0-5B6F-4A93-8761-7EE7754BC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CA0C-8B11-4BE1-AC20-E1B00F531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FB77-7D7F-4FF7-AC32-F39A4409B8E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56679-D83B-4CBB-ABC0-C073034A6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E3C0-C817-49DD-B3EA-F6D4B79DB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BA77-471F-4F9A-8F07-A097662C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35C54C3-113A-42A2-AA76-50241AB5CA0A}"/>
              </a:ext>
            </a:extLst>
          </p:cNvPr>
          <p:cNvSpPr/>
          <p:nvPr/>
        </p:nvSpPr>
        <p:spPr>
          <a:xfrm rot="2884287">
            <a:off x="4685292" y="-3664827"/>
            <a:ext cx="11253379" cy="10808214"/>
          </a:xfrm>
          <a:prstGeom prst="triangle">
            <a:avLst/>
          </a:prstGeom>
          <a:gradFill>
            <a:gsLst>
              <a:gs pos="36000">
                <a:srgbClr val="FF4131">
                  <a:alpha val="25000"/>
                </a:srgbClr>
              </a:gs>
              <a:gs pos="59000">
                <a:srgbClr val="0086F8">
                  <a:alpha val="25000"/>
                </a:srgbClr>
              </a:gs>
              <a:gs pos="77000">
                <a:srgbClr val="00AA4B">
                  <a:lumMod val="50000"/>
                  <a:lumOff val="50000"/>
                  <a:alpha val="25000"/>
                </a:srgbClr>
              </a:gs>
              <a:gs pos="100000">
                <a:srgbClr val="FFBD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Google Cloud Logo | Symbol, History, PNG (3840*2160)">
            <a:extLst>
              <a:ext uri="{FF2B5EF4-FFF2-40B4-BE49-F238E27FC236}">
                <a16:creationId xmlns:a16="http://schemas.microsoft.com/office/drawing/2014/main" id="{1574E881-90E5-4C4F-8BFE-7C4C8963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660" y="-62346"/>
            <a:ext cx="3855493" cy="216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BigQuery: A Tutorial for Marketers | CXL">
            <a:extLst>
              <a:ext uri="{FF2B5EF4-FFF2-40B4-BE49-F238E27FC236}">
                <a16:creationId xmlns:a16="http://schemas.microsoft.com/office/drawing/2014/main" id="{627626C4-6AA1-469C-9017-86BB65691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74" b="78571" l="11373" r="84605">
                        <a14:foregroundMark x1="22399" y1="23399" x2="16505" y2="59113"/>
                        <a14:foregroundMark x1="16505" y1="59113" x2="38003" y2="66749"/>
                        <a14:foregroundMark x1="38003" y1="66749" x2="29057" y2="35345"/>
                        <a14:foregroundMark x1="11442" y1="46182" x2="34397" y2="48153"/>
                        <a14:foregroundMark x1="34397" y1="48153" x2="27531" y2="60714"/>
                        <a14:foregroundMark x1="26976" y1="40764" x2="30583" y2="40764"/>
                        <a14:foregroundMark x1="24827" y1="78571" x2="36685" y2="76355"/>
                        <a14:foregroundMark x1="23578" y1="38054" x2="36408" y2="20197"/>
                        <a14:foregroundMark x1="32455" y1="38054" x2="34882" y2="48892"/>
                        <a14:foregroundMark x1="28779" y1="38547" x2="29057" y2="61823"/>
                        <a14:foregroundMark x1="27531" y1="66133" x2="26630" y2="504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54" t="13346" r="48402" b="16775"/>
          <a:stretch/>
        </p:blipFill>
        <p:spPr bwMode="auto">
          <a:xfrm>
            <a:off x="9815435" y="3855846"/>
            <a:ext cx="989050" cy="89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oogle Cloud Storage Tableau Connector - CData Software">
            <a:extLst>
              <a:ext uri="{FF2B5EF4-FFF2-40B4-BE49-F238E27FC236}">
                <a16:creationId xmlns:a16="http://schemas.microsoft.com/office/drawing/2014/main" id="{888FEAFC-D929-43BD-92F9-28D30CD0F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" t="11303" r="53405" b="12978"/>
          <a:stretch/>
        </p:blipFill>
        <p:spPr bwMode="auto">
          <a:xfrm>
            <a:off x="6989172" y="4060359"/>
            <a:ext cx="1096914" cy="105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w to Manage Hybrid &amp;amp; Multi-Cloud Environments with Google Cloud Composer  - ParkMyCloud">
            <a:extLst>
              <a:ext uri="{FF2B5EF4-FFF2-40B4-BE49-F238E27FC236}">
                <a16:creationId xmlns:a16="http://schemas.microsoft.com/office/drawing/2014/main" id="{6BEF47D2-3736-47B8-8271-012341F91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400" b="76400" l="6375" r="86625">
                        <a14:foregroundMark x1="9875" y1="45000" x2="9875" y2="45000"/>
                        <a14:foregroundMark x1="6375" y1="49400" x2="6375" y2="49400"/>
                        <a14:foregroundMark x1="22750" y1="39800" x2="9375" y2="46800"/>
                        <a14:foregroundMark x1="9375" y1="46800" x2="21625" y2="42200"/>
                        <a14:foregroundMark x1="16125" y1="59200" x2="25125" y2="42400"/>
                        <a14:foregroundMark x1="25125" y1="42400" x2="24750" y2="58800"/>
                        <a14:foregroundMark x1="16750" y1="47600" x2="22250" y2="58400"/>
                        <a14:backgroundMark x1="52000" y1="34800" x2="41875" y2="63000"/>
                        <a14:backgroundMark x1="41875" y1="63000" x2="40875" y2="64400"/>
                        <a14:backgroundMark x1="44250" y1="37000" x2="43250" y2="49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8" t="20320" r="58334" b="17339"/>
          <a:stretch/>
        </p:blipFill>
        <p:spPr bwMode="auto">
          <a:xfrm>
            <a:off x="6152295" y="370157"/>
            <a:ext cx="1378997" cy="138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6675FA0-C35E-4005-90BC-F9F8C87D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98" y="4887792"/>
            <a:ext cx="595120" cy="5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pache Airflow - Wikipedia">
            <a:extLst>
              <a:ext uri="{FF2B5EF4-FFF2-40B4-BE49-F238E27FC236}">
                <a16:creationId xmlns:a16="http://schemas.microsoft.com/office/drawing/2014/main" id="{046BCA4C-0392-4D33-8E14-30E051B69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69" y="1755406"/>
            <a:ext cx="2086971" cy="80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ostgreSQL: Allow Remote Connection to Connect Database – Key to Smart">
            <a:extLst>
              <a:ext uri="{FF2B5EF4-FFF2-40B4-BE49-F238E27FC236}">
                <a16:creationId xmlns:a16="http://schemas.microsoft.com/office/drawing/2014/main" id="{534E724F-0EA8-4933-96B5-94FA2C29F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969" y="2842283"/>
            <a:ext cx="2531743" cy="180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7A7A9974-AEB7-42B8-93E4-6A62D1EE2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1" y="301217"/>
            <a:ext cx="1703373" cy="101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CBE3A0D-E9DE-41B5-9755-E811521E731B}"/>
              </a:ext>
            </a:extLst>
          </p:cNvPr>
          <p:cNvSpPr/>
          <p:nvPr/>
        </p:nvSpPr>
        <p:spPr>
          <a:xfrm rot="20965289">
            <a:off x="-2459193" y="-4066097"/>
            <a:ext cx="5852669" cy="9240417"/>
          </a:xfrm>
          <a:prstGeom prst="triangle">
            <a:avLst/>
          </a:prstGeom>
          <a:gradFill>
            <a:gsLst>
              <a:gs pos="0">
                <a:srgbClr val="FF9900">
                  <a:alpha val="25000"/>
                </a:srgbClr>
              </a:gs>
              <a:gs pos="93000">
                <a:srgbClr val="252F3E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26" descr="CSV icon in iOS Style">
            <a:extLst>
              <a:ext uri="{FF2B5EF4-FFF2-40B4-BE49-F238E27FC236}">
                <a16:creationId xmlns:a16="http://schemas.microsoft.com/office/drawing/2014/main" id="{9521C1E0-91F3-41A6-93D4-DE89DC2B2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479" y="6176672"/>
            <a:ext cx="595121" cy="59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5F321-9FB7-4EB9-862B-BBF5D3305BEB}"/>
              </a:ext>
            </a:extLst>
          </p:cNvPr>
          <p:cNvSpPr txBox="1"/>
          <p:nvPr/>
        </p:nvSpPr>
        <p:spPr>
          <a:xfrm>
            <a:off x="6037830" y="185491"/>
            <a:ext cx="183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Compose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E2DD7-E259-450F-9C48-C8DE358DE28F}"/>
              </a:ext>
            </a:extLst>
          </p:cNvPr>
          <p:cNvSpPr txBox="1"/>
          <p:nvPr/>
        </p:nvSpPr>
        <p:spPr>
          <a:xfrm>
            <a:off x="9761015" y="3561811"/>
            <a:ext cx="10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CEBA4-8DED-4B6A-8867-82C9A239763D}"/>
              </a:ext>
            </a:extLst>
          </p:cNvPr>
          <p:cNvSpPr txBox="1"/>
          <p:nvPr/>
        </p:nvSpPr>
        <p:spPr>
          <a:xfrm>
            <a:off x="6830432" y="3824701"/>
            <a:ext cx="155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Storage</a:t>
            </a:r>
          </a:p>
        </p:txBody>
      </p:sp>
      <p:pic>
        <p:nvPicPr>
          <p:cNvPr id="1052" name="Picture 28" descr="Tsv, tsv extension, tsv file icon - Download on Iconfinder">
            <a:extLst>
              <a:ext uri="{FF2B5EF4-FFF2-40B4-BE49-F238E27FC236}">
                <a16:creationId xmlns:a16="http://schemas.microsoft.com/office/drawing/2014/main" id="{606FC7EC-3FBB-4EE4-AC22-ED9B9156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642" y="5412532"/>
            <a:ext cx="595121" cy="59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D0AE19-1126-4111-86D3-394C9CDB90AB}"/>
              </a:ext>
            </a:extLst>
          </p:cNvPr>
          <p:cNvSpPr txBox="1"/>
          <p:nvPr/>
        </p:nvSpPr>
        <p:spPr>
          <a:xfrm>
            <a:off x="6241504" y="4566966"/>
            <a:ext cx="132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Dags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7B5429-878F-4C7D-8C95-0A9DF9F1DAE0}"/>
              </a:ext>
            </a:extLst>
          </p:cNvPr>
          <p:cNvSpPr txBox="1"/>
          <p:nvPr/>
        </p:nvSpPr>
        <p:spPr>
          <a:xfrm>
            <a:off x="5579777" y="2748804"/>
            <a:ext cx="26815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Uses the </a:t>
            </a:r>
            <a:r>
              <a:rPr lang="en-US" sz="1400" dirty="0" err="1"/>
              <a:t>dags</a:t>
            </a:r>
            <a:r>
              <a:rPr lang="en-US" sz="1400" dirty="0"/>
              <a:t> in the Cloud Storage </a:t>
            </a:r>
            <a:r>
              <a:rPr lang="en-US" sz="1400" dirty="0" err="1"/>
              <a:t>dags</a:t>
            </a:r>
            <a:r>
              <a:rPr lang="en-US" sz="1400" dirty="0"/>
              <a:t> Folder to move data</a:t>
            </a:r>
          </a:p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EFEB46D-3D9C-42F1-94C1-31BDE175A1D2}"/>
              </a:ext>
            </a:extLst>
          </p:cNvPr>
          <p:cNvSpPr/>
          <p:nvPr/>
        </p:nvSpPr>
        <p:spPr>
          <a:xfrm rot="5400000">
            <a:off x="6719109" y="1430346"/>
            <a:ext cx="330381" cy="2403571"/>
          </a:xfrm>
          <a:prstGeom prst="rightBrace">
            <a:avLst>
              <a:gd name="adj1" fmla="val 48927"/>
              <a:gd name="adj2" fmla="val 50000"/>
            </a:avLst>
          </a:prstGeom>
          <a:ln w="12700">
            <a:solidFill>
              <a:srgbClr val="252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B2FC67D-9A63-4B32-A434-4B2EBF7BA61D}"/>
              </a:ext>
            </a:extLst>
          </p:cNvPr>
          <p:cNvCxnSpPr>
            <a:cxnSpLocks/>
            <a:endCxn id="1052" idx="1"/>
          </p:cNvCxnSpPr>
          <p:nvPr/>
        </p:nvCxnSpPr>
        <p:spPr>
          <a:xfrm>
            <a:off x="2146124" y="4429691"/>
            <a:ext cx="5470518" cy="1280402"/>
          </a:xfrm>
          <a:prstGeom prst="curvedConnector3">
            <a:avLst/>
          </a:prstGeom>
          <a:ln w="12700">
            <a:solidFill>
              <a:srgbClr val="252F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6A9554E-ECB4-4287-A90E-96166C27D6CC}"/>
              </a:ext>
            </a:extLst>
          </p:cNvPr>
          <p:cNvCxnSpPr>
            <a:cxnSpLocks/>
            <a:endCxn id="1050" idx="1"/>
          </p:cNvCxnSpPr>
          <p:nvPr/>
        </p:nvCxnSpPr>
        <p:spPr>
          <a:xfrm>
            <a:off x="2125677" y="4587665"/>
            <a:ext cx="5540802" cy="1886568"/>
          </a:xfrm>
          <a:prstGeom prst="curvedConnector3">
            <a:avLst/>
          </a:prstGeom>
          <a:ln w="12700">
            <a:solidFill>
              <a:srgbClr val="252F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1FFACD7-C085-49A6-BD78-087A73E3EA54}"/>
              </a:ext>
            </a:extLst>
          </p:cNvPr>
          <p:cNvCxnSpPr>
            <a:cxnSpLocks/>
            <a:stCxn id="1050" idx="3"/>
            <a:endCxn id="1034" idx="2"/>
          </p:cNvCxnSpPr>
          <p:nvPr/>
        </p:nvCxnSpPr>
        <p:spPr>
          <a:xfrm flipV="1">
            <a:off x="8261600" y="4751632"/>
            <a:ext cx="2048360" cy="1722601"/>
          </a:xfrm>
          <a:prstGeom prst="curvedConnector2">
            <a:avLst/>
          </a:prstGeom>
          <a:ln w="12700">
            <a:solidFill>
              <a:srgbClr val="252F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B934A18-75B8-4B5B-8B9B-663112199063}"/>
              </a:ext>
            </a:extLst>
          </p:cNvPr>
          <p:cNvSpPr txBox="1"/>
          <p:nvPr/>
        </p:nvSpPr>
        <p:spPr>
          <a:xfrm>
            <a:off x="3430672" y="987418"/>
            <a:ext cx="2681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 Composer Creates an instance of Airflow running on at least 3 Compute VMs, a storage bucket, and a database core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D8BAEC-D607-4DF4-B65E-7256D80C30E0}"/>
              </a:ext>
            </a:extLst>
          </p:cNvPr>
          <p:cNvSpPr txBox="1"/>
          <p:nvPr/>
        </p:nvSpPr>
        <p:spPr>
          <a:xfrm rot="20971820">
            <a:off x="7983470" y="5281035"/>
            <a:ext cx="175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TSV files </a:t>
            </a:r>
            <a:r>
              <a:rPr lang="en-US" sz="1200" b="1" dirty="0"/>
              <a:t>cannot</a:t>
            </a:r>
            <a:r>
              <a:rPr lang="en-US" sz="1200" dirty="0"/>
              <a:t> be loaded into </a:t>
            </a:r>
            <a:r>
              <a:rPr lang="en-US" sz="1200" dirty="0" err="1"/>
              <a:t>BigQuery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821991-36B5-49D2-8C63-33A0BF8E1896}"/>
              </a:ext>
            </a:extLst>
          </p:cNvPr>
          <p:cNvSpPr txBox="1"/>
          <p:nvPr/>
        </p:nvSpPr>
        <p:spPr>
          <a:xfrm rot="18980581">
            <a:off x="8995826" y="5791850"/>
            <a:ext cx="1750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CSV files </a:t>
            </a:r>
            <a:r>
              <a:rPr lang="en-US" sz="1200" b="1" dirty="0"/>
              <a:t>can</a:t>
            </a:r>
            <a:r>
              <a:rPr lang="en-US" sz="1200" dirty="0"/>
              <a:t> be loaded into </a:t>
            </a:r>
            <a:r>
              <a:rPr lang="en-US" sz="1200" dirty="0" err="1"/>
              <a:t>BigQuery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F1C836-9675-4697-8468-7D81CD711EEC}"/>
              </a:ext>
            </a:extLst>
          </p:cNvPr>
          <p:cNvSpPr txBox="1"/>
          <p:nvPr/>
        </p:nvSpPr>
        <p:spPr>
          <a:xfrm>
            <a:off x="3127917" y="5222960"/>
            <a:ext cx="1750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Dag uses a Postgres Hook and a Google Storage Operator or Hook to pull data from Postgres into GCS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1B9920-7B60-4760-A033-08EAAFD5FF52}"/>
              </a:ext>
            </a:extLst>
          </p:cNvPr>
          <p:cNvSpPr txBox="1"/>
          <p:nvPr/>
        </p:nvSpPr>
        <p:spPr>
          <a:xfrm>
            <a:off x="10742139" y="3224536"/>
            <a:ext cx="1387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BigQuery</a:t>
            </a:r>
            <a:r>
              <a:rPr lang="en-US" sz="1200" dirty="0"/>
              <a:t> Can act as your data warehouse, bring in data from multiple Postgres Servers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4B065B-7553-4C12-A487-DA54CCB055ED}"/>
              </a:ext>
            </a:extLst>
          </p:cNvPr>
          <p:cNvSpPr txBox="1"/>
          <p:nvPr/>
        </p:nvSpPr>
        <p:spPr>
          <a:xfrm>
            <a:off x="4726848" y="4016995"/>
            <a:ext cx="1750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Dags</a:t>
            </a:r>
            <a:r>
              <a:rPr lang="en-US" sz="1200" dirty="0"/>
              <a:t> are located in the GCS </a:t>
            </a:r>
            <a:r>
              <a:rPr lang="en-US" sz="1200" dirty="0" err="1"/>
              <a:t>dag</a:t>
            </a:r>
            <a:r>
              <a:rPr lang="en-US" sz="1200" dirty="0"/>
              <a:t> folder, they are written in python and tell airflow what to do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965517-6E12-4DD5-AACF-9ED0E53E0D65}"/>
              </a:ext>
            </a:extLst>
          </p:cNvPr>
          <p:cNvSpPr txBox="1"/>
          <p:nvPr/>
        </p:nvSpPr>
        <p:spPr>
          <a:xfrm>
            <a:off x="6209" y="1444434"/>
            <a:ext cx="2649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 tested this code by pulling from a Postgres Server I had running on AWS. But you should be able to pull from any </a:t>
            </a:r>
            <a:r>
              <a:rPr lang="en-US" sz="1200" dirty="0" err="1"/>
              <a:t>productionalized</a:t>
            </a:r>
            <a:r>
              <a:rPr lang="en-US" sz="1200" dirty="0"/>
              <a:t> Postgres server</a:t>
            </a:r>
          </a:p>
        </p:txBody>
      </p:sp>
    </p:spTree>
    <p:extLst>
      <p:ext uri="{BB962C8B-B14F-4D97-AF65-F5344CB8AC3E}">
        <p14:creationId xmlns:p14="http://schemas.microsoft.com/office/powerpoint/2010/main" val="81607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Fiacco</dc:creator>
  <cp:lastModifiedBy>Jared Fiacco</cp:lastModifiedBy>
  <cp:revision>1</cp:revision>
  <dcterms:created xsi:type="dcterms:W3CDTF">2021-08-19T01:05:25Z</dcterms:created>
  <dcterms:modified xsi:type="dcterms:W3CDTF">2021-08-19T02:09:25Z</dcterms:modified>
</cp:coreProperties>
</file>