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8954-907A-C245-988D-C378ADF8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E54D-EE66-1742-A3A1-FC4E98F5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3F53-3833-AB4A-9EF0-1F1B411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E71E-50E8-F546-A854-DAB2ADCE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7175-E5FB-AB4E-AF61-8D817E8A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B896-986D-0C41-ADD3-4C8A9A83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9FD3E-7C5D-9841-9295-5FB89B84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64FF-2C17-4E4E-9EE9-1BAC9878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3AE2-700E-154F-A2F7-727E570A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4D03-991B-6D41-8439-4F0FFFB7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0A90A-B62D-364A-B9AF-5585E7D58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9E90-684D-F14E-BC73-9F6B3E0F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8AF15-DC2C-684E-B165-A7C05167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A60B-5724-694F-8B6C-D0752943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F6191-0A4E-504F-B7E5-A1551D4D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73DD-C87E-2E41-9E64-9F2F4E9E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8B79-702E-AA47-B41D-9438C14E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742D-0652-774A-91E0-B9B47EB3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A77F-2AF9-C24F-9778-7320D124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81C4-EE48-0043-B9D0-0FBF9C1C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4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7835-9481-9E4E-B87F-607CC4CD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28C0-2560-B94C-A65F-3794CAEBB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EE402-3C57-544F-820F-1ACCD0CC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20E5-3893-CD40-810F-7D414B42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DE62-FA3D-1A46-B8D5-8A6A9976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46EF-57C8-5E48-BD85-EA7A2082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A695-8DAE-F24C-8299-5341568BD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A16-AFF0-0E4E-8634-86D21AFB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8D912-67E0-6E4A-BF95-C779DDAC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5A094-F6E4-A448-8B70-4E31D37B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3465B-523B-794E-97BE-9E03D5E3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7CA-270E-9642-87B0-1EE42415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44A2-FD46-6844-80E3-14E2E32DC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65C32-0C51-2946-9089-38D1BACDE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DDEEA-C8B5-9340-9ABD-E972FD998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2C5FF-F0D2-B945-BABF-8236A00D0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0C8E7-D6ED-3E49-BF28-F59E6764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4908A-9DE5-D14B-8C20-7B6B63B2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3CD3E-6665-7545-8937-FB1DEDF6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A09B-F116-6B4D-B281-2FDBC8E2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6B08E-92D8-454F-A3FD-B2D673EF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53AD2-5016-7D4C-80A0-1034A6A0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1F88-D993-9749-A5A1-C2D66F5A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BB8E6-E583-7844-89BA-598D0F4D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31C44-DD97-884E-A09E-7A1A332F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DAF61-EBF2-5447-B9E4-E7D694A8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4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6458-290E-8448-8D37-A5E0CB89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7C93-D042-4E4B-B730-A9AC82E1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385CC-2E8F-7545-95FC-A23AFD77F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19ED2-B2E3-3044-9A6D-8A76861D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9A16-AD07-134F-BE2C-9BA10C9E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7A09-0D36-DF42-A0E1-839540E0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A815-75F1-2E45-A292-43C9F96D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4505D-DA1F-8448-849D-A5F09A62F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EEB38-AC01-2A45-989B-076C0F39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4EE0C-8657-9449-A5E7-31B5C592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DBE85-9C69-7845-B941-3E2F63DD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B2C32-7AC5-8B4A-9B2F-A10A0AF7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289A4-3544-584B-B510-1ABDC841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F0F4-48BB-724D-8B95-AEC0EF7F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AD92-961D-3A47-BA31-D5A2CF569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07BD1-5D4F-4F40-B750-E104C61A6D7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929B-4AEB-5542-9025-5F7A08676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E524-E074-7C4F-A79B-134446477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804E-1DDE-4C45-8F28-24AD5C8C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B13C8-2C9D-294B-B9FC-B4237B14B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IB516 Analytical Workflows </a:t>
            </a:r>
            <a:br>
              <a:rPr lang="en-US" sz="8100"/>
            </a:br>
            <a:r>
              <a:rPr lang="en-US" sz="810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F54F1-252E-C24F-8A80-E1A63F561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Jared Freedman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E214D-25D0-DD42-B292-4174DE86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Background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F439-8884-EB4C-971A-5D75EA78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/>
              <a:t>Some experience in R</a:t>
            </a:r>
          </a:p>
          <a:p>
            <a:pPr lvl="1"/>
            <a:r>
              <a:rPr lang="en-US" dirty="0"/>
              <a:t>Mostly using scripts given to me by an advisor, or using R as a calculator</a:t>
            </a:r>
          </a:p>
          <a:p>
            <a:pPr lvl="1"/>
            <a:endParaRPr lang="en-US" dirty="0"/>
          </a:p>
          <a:p>
            <a:r>
              <a:rPr lang="en-US" sz="2400"/>
              <a:t>I am in the beginning stages of establishing an eDNA metabarcoding pipeline, and am in this class to learn how to create a manageable and reproducible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02864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183D6-1EAD-AC47-9B44-1294D3E8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Project Summary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BA64-2891-F943-80CA-909ACD077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eDNA sampling of tributary and main-stem sites in the Grand Canyon</a:t>
            </a:r>
          </a:p>
          <a:p>
            <a:pPr lvl="1"/>
            <a:r>
              <a:rPr lang="en-US" sz="2200" dirty="0"/>
              <a:t>Assess the genetic connectivity of these communities</a:t>
            </a:r>
          </a:p>
          <a:p>
            <a:pPr lvl="1"/>
            <a:r>
              <a:rPr lang="en-US" sz="1800" dirty="0"/>
              <a:t>Metabarcoding of COI gene fragment using a degenerate primer targeting aquatic macroinvertebrates</a:t>
            </a:r>
          </a:p>
          <a:p>
            <a:r>
              <a:rPr lang="en-US" sz="2200" dirty="0"/>
              <a:t>Are organisms dispersing into the mainstem from the tributaries? Dispersal between tributaries? Are there latitudinal trends in community composition?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475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F6100-3B29-D147-83C5-DA91394A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2035079" cy="448072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Project Goals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B1ED8A-A1A8-8D48-8B44-E57672061A9B}"/>
              </a:ext>
            </a:extLst>
          </p:cNvPr>
          <p:cNvSpPr/>
          <p:nvPr/>
        </p:nvSpPr>
        <p:spPr>
          <a:xfrm>
            <a:off x="4581939" y="1779104"/>
            <a:ext cx="208722" cy="3518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3169-B880-E349-BBCD-5A03654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677" y="1336945"/>
            <a:ext cx="6947452" cy="4180542"/>
          </a:xfrm>
        </p:spPr>
        <p:txBody>
          <a:bodyPr anchor="ctr">
            <a:normAutofit/>
          </a:bodyPr>
          <a:lstStyle/>
          <a:p>
            <a:r>
              <a:rPr lang="en-US" sz="1500" dirty="0"/>
              <a:t>Create an eDNA sequence processing pipeline that is effective, modular, and reproducible for other projects</a:t>
            </a:r>
          </a:p>
          <a:p>
            <a:pPr lvl="1"/>
            <a:r>
              <a:rPr lang="en-US" sz="1500" dirty="0"/>
              <a:t>Including different primers or fieldwork sampling strategies</a:t>
            </a:r>
          </a:p>
          <a:p>
            <a:pPr lvl="1"/>
            <a:endParaRPr lang="en-US" sz="1500" dirty="0"/>
          </a:p>
          <a:p>
            <a:r>
              <a:rPr lang="en-US" sz="1500" dirty="0"/>
              <a:t>Sequencing reads from Illumina </a:t>
            </a:r>
            <a:r>
              <a:rPr lang="en-US" sz="1500" dirty="0" err="1"/>
              <a:t>MiSeq</a:t>
            </a:r>
            <a:r>
              <a:rPr lang="en-US" sz="1500" dirty="0"/>
              <a:t> platform will need to be: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dirty="0"/>
              <a:t>Demultiplexed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dirty="0"/>
              <a:t>Primer sequences removed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dirty="0"/>
              <a:t>Remove singleton reads or reads with high expected error rates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dirty="0"/>
              <a:t>Group remaining reads into Operational Taxonomic Units (OTUs)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dirty="0"/>
              <a:t>*Align OTUs with published invertebrate COI fragments*</a:t>
            </a:r>
          </a:p>
          <a:p>
            <a:r>
              <a:rPr lang="en-US" sz="1500" dirty="0"/>
              <a:t>Utilize published R scripts for completing these tasks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1B41D7-6959-C048-90B9-501169B59652}"/>
              </a:ext>
            </a:extLst>
          </p:cNvPr>
          <p:cNvCxnSpPr/>
          <p:nvPr/>
        </p:nvCxnSpPr>
        <p:spPr>
          <a:xfrm>
            <a:off x="3407105" y="1451113"/>
            <a:ext cx="0" cy="3846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8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DF04-87FB-F845-81D9-C3970A41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Challenges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543014-8895-4748-A8B1-11957F61A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961392"/>
              </p:ext>
            </p:extLst>
          </p:nvPr>
        </p:nvGraphicFramePr>
        <p:xfrm>
          <a:off x="838200" y="1825624"/>
          <a:ext cx="10515600" cy="3326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6184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0368237"/>
                    </a:ext>
                  </a:extLst>
                </a:gridCol>
              </a:tblGrid>
              <a:tr h="420619">
                <a:tc>
                  <a:txBody>
                    <a:bodyPr/>
                    <a:lstStyle/>
                    <a:p>
                      <a:r>
                        <a:rPr lang="en-US" dirty="0"/>
                        <a:t>Anticipated 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64193"/>
                  </a:ext>
                </a:extLst>
              </a:tr>
              <a:tr h="726350">
                <a:tc>
                  <a:txBody>
                    <a:bodyPr/>
                    <a:lstStyle/>
                    <a:p>
                      <a:r>
                        <a:rPr lang="en-US" dirty="0"/>
                        <a:t>Not receiving sequencing data in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and use a different dataset (where to find this?)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38034"/>
                  </a:ext>
                </a:extLst>
              </a:tr>
              <a:tr h="726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Creating a new pipeline from scratch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 what each section of the pipeline </a:t>
                      </a:r>
                      <a:r>
                        <a:rPr lang="en-US"/>
                        <a:t>is doing, don’t just plug and 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8832"/>
                  </a:ext>
                </a:extLst>
              </a:tr>
              <a:tr h="726350">
                <a:tc>
                  <a:txBody>
                    <a:bodyPr/>
                    <a:lstStyle/>
                    <a:p>
                      <a:r>
                        <a:rPr lang="en-US" dirty="0"/>
                        <a:t>Not bogged down with “practice” scripts and output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Intentional and organized data management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3004"/>
                  </a:ext>
                </a:extLst>
              </a:tr>
              <a:tr h="726350">
                <a:tc>
                  <a:txBody>
                    <a:bodyPr/>
                    <a:lstStyle/>
                    <a:p>
                      <a:r>
                        <a:rPr lang="en-US" dirty="0"/>
                        <a:t>Creating something that is intelligible to other collaborators/advisors/mentees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the time to comment and deliberately structure the code/pipeline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5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4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275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IB516 Analytical Workflows  Project Presentation</vt:lpstr>
      <vt:lpstr>Background</vt:lpstr>
      <vt:lpstr>Project Summary</vt:lpstr>
      <vt:lpstr>Project Goals</vt:lpstr>
      <vt:lpstr>Anticipated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IB516 Analytical Workflows  Project Presentation</dc:title>
  <dc:creator>Jared Freedman</dc:creator>
  <cp:lastModifiedBy>Jared Freedman</cp:lastModifiedBy>
  <cp:revision>4</cp:revision>
  <dcterms:created xsi:type="dcterms:W3CDTF">2021-09-28T18:20:09Z</dcterms:created>
  <dcterms:modified xsi:type="dcterms:W3CDTF">2021-09-30T03:05:07Z</dcterms:modified>
</cp:coreProperties>
</file>