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57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C79-3C66-B74F-8451-C4ECBD1AA9C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DA0-6AB9-444B-92A9-ECDB3FCE92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751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C79-3C66-B74F-8451-C4ECBD1AA9C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DA0-6AB9-444B-92A9-ECDB3FCE92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399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C79-3C66-B74F-8451-C4ECBD1AA9C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DA0-6AB9-444B-92A9-ECDB3FCE92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7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C79-3C66-B74F-8451-C4ECBD1AA9C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DA0-6AB9-444B-92A9-ECDB3FCE92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561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C79-3C66-B74F-8451-C4ECBD1AA9C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DA0-6AB9-444B-92A9-ECDB3FCE92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3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C79-3C66-B74F-8451-C4ECBD1AA9C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DA0-6AB9-444B-92A9-ECDB3FCE92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36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C79-3C66-B74F-8451-C4ECBD1AA9C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DA0-6AB9-444B-92A9-ECDB3FCE92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128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C79-3C66-B74F-8451-C4ECBD1AA9C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DA0-6AB9-444B-92A9-ECDB3FCE92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09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C79-3C66-B74F-8451-C4ECBD1AA9C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DA0-6AB9-444B-92A9-ECDB3FCE92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18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C79-3C66-B74F-8451-C4ECBD1AA9C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DA0-6AB9-444B-92A9-ECDB3FCE92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839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BC79-3C66-B74F-8451-C4ECBD1AA9C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2DA0-6AB9-444B-92A9-ECDB3FCE92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842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0FFF7"/>
            </a:gs>
            <a:gs pos="100000">
              <a:srgbClr val="312E3B"/>
            </a:gs>
          </a:gsLst>
          <a:lin ang="158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BC79-3C66-B74F-8451-C4ECBD1AA9C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2DA0-6AB9-444B-92A9-ECDB3FCE92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280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ma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593" y="3340379"/>
            <a:ext cx="4664497" cy="3534333"/>
          </a:xfrm>
          <a:prstGeom prst="rect">
            <a:avLst/>
          </a:prstGeom>
        </p:spPr>
      </p:pic>
      <p:pic>
        <p:nvPicPr>
          <p:cNvPr id="8" name="Image 7" descr="Times_Square_NYC_tax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09" y="3458764"/>
            <a:ext cx="4532315" cy="3399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0094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3175">
                  <a:noFill/>
                </a:ln>
                <a:solidFill>
                  <a:srgbClr val="FF6900"/>
                </a:solidFill>
                <a:effectLst>
                  <a:outerShdw blurRad="50800" dist="38100" dir="2700000" algn="tl" rotWithShape="0">
                    <a:srgbClr val="000000">
                      <a:alpha val="89000"/>
                    </a:srgbClr>
                  </a:outerShdw>
                </a:effectLst>
              </a:rPr>
              <a:t>What is </a:t>
            </a:r>
            <a:r>
              <a:rPr lang="en-US" dirty="0" smtClean="0">
                <a:ln w="3175">
                  <a:noFill/>
                </a:ln>
                <a:solidFill>
                  <a:srgbClr val="FF6900"/>
                </a:solidFill>
                <a:effectLst>
                  <a:outerShdw blurRad="50800" dist="38100" dir="2700000" algn="tl" rotWithShape="0">
                    <a:srgbClr val="000000">
                      <a:alpha val="89000"/>
                    </a:srgbClr>
                  </a:outerShdw>
                </a:effectLst>
              </a:rPr>
              <a:t>a?</a:t>
            </a:r>
            <a:endParaRPr lang="en-US" dirty="0">
              <a:ln w="3175">
                <a:noFill/>
              </a:ln>
              <a:solidFill>
                <a:srgbClr val="FF6900"/>
              </a:solidFill>
              <a:effectLst>
                <a:outerShdw blurRad="50800" dist="38100" dir="2700000" algn="tl" rotWithShape="0">
                  <a:srgbClr val="000000">
                    <a:alpha val="89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3826" y="6488668"/>
            <a:ext cx="15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75F67"/>
                </a:solidFill>
                <a:latin typeface="Calibri"/>
              </a:rPr>
              <a:t>Jared Gabor</a:t>
            </a:r>
          </a:p>
        </p:txBody>
      </p:sp>
      <p:pic>
        <p:nvPicPr>
          <p:cNvPr id="7" name="Image 6" descr="taxi1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92" y="357409"/>
            <a:ext cx="5914935" cy="33191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69630" y="2541371"/>
            <a:ext cx="668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i="1" dirty="0" err="1" smtClean="0">
                <a:solidFill>
                  <a:srgbClr val="FFFF00"/>
                </a:solidFill>
                <a:effectLst>
                  <a:glow rad="114300">
                    <a:schemeClr val="tx1">
                      <a:alpha val="7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Passearch</a:t>
            </a:r>
            <a:endParaRPr lang="fr-FR" sz="8000" i="1" dirty="0">
              <a:solidFill>
                <a:srgbClr val="FFFF00"/>
              </a:solidFill>
              <a:effectLst>
                <a:glow rad="114300">
                  <a:schemeClr val="tx1">
                    <a:alpha val="7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04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33826" y="6488668"/>
            <a:ext cx="15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75F67"/>
                </a:solidFill>
                <a:latin typeface="Calibri"/>
              </a:rPr>
              <a:t>Jared Gabor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69630" y="105327"/>
            <a:ext cx="668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i="1" dirty="0" err="1" smtClean="0">
                <a:solidFill>
                  <a:srgbClr val="FFFF00"/>
                </a:solidFill>
                <a:effectLst>
                  <a:glow rad="114300">
                    <a:schemeClr val="tx1">
                      <a:alpha val="75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Passearch</a:t>
            </a:r>
            <a:endParaRPr lang="fr-FR" sz="8000" i="1" dirty="0">
              <a:solidFill>
                <a:srgbClr val="FFFF00"/>
              </a:solidFill>
              <a:effectLst>
                <a:glow rad="114300">
                  <a:schemeClr val="tx1">
                    <a:alpha val="75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29094" y="1647465"/>
            <a:ext cx="3020824" cy="4618109"/>
          </a:xfrm>
          <a:prstGeom prst="roundRect">
            <a:avLst/>
          </a:prstGeom>
          <a:blipFill rotWithShape="1">
            <a:blip r:embed="rId2"/>
            <a:stretch>
              <a:fillRect/>
            </a:stretch>
          </a:blipFill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387351" y="1647465"/>
            <a:ext cx="3020824" cy="4618109"/>
          </a:xfrm>
          <a:prstGeom prst="roundRect">
            <a:avLst/>
          </a:prstGeom>
          <a:blipFill rotWithShape="1">
            <a:blip r:embed="rId2"/>
            <a:stretch>
              <a:fillRect/>
            </a:stretch>
          </a:blipFill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6415197" y="3020352"/>
            <a:ext cx="330166" cy="617800"/>
          </a:xfrm>
          <a:prstGeom prst="line">
            <a:avLst/>
          </a:prstGeom>
          <a:ln w="76200">
            <a:solidFill>
              <a:srgbClr val="FFFF00"/>
            </a:solidFill>
          </a:ln>
          <a:effectLst>
            <a:outerShdw blurRad="28575" dist="38100" dir="5160000" sx="102000" sy="102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745363" y="3020352"/>
            <a:ext cx="1252955" cy="770200"/>
          </a:xfrm>
          <a:prstGeom prst="line">
            <a:avLst/>
          </a:prstGeom>
          <a:ln w="76200">
            <a:solidFill>
              <a:srgbClr val="FFFF00"/>
            </a:solidFill>
            <a:tailEnd type="arrow"/>
          </a:ln>
          <a:effectLst>
            <a:outerShdw blurRad="28575" dist="38100" dir="5160000" sx="102000" sy="102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lèche vers la droite 20"/>
          <p:cNvSpPr/>
          <p:nvPr/>
        </p:nvSpPr>
        <p:spPr>
          <a:xfrm>
            <a:off x="3655884" y="3277768"/>
            <a:ext cx="1544739" cy="512784"/>
          </a:xfrm>
          <a:prstGeom prst="rightArrow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577439" y="5216972"/>
            <a:ext cx="2735170" cy="60063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>
                <a:solidFill>
                  <a:srgbClr val="FFFF00"/>
                </a:solidFill>
              </a:rPr>
              <a:t>Find</a:t>
            </a:r>
            <a:r>
              <a:rPr lang="fr-FR" sz="2800" dirty="0" smtClean="0">
                <a:solidFill>
                  <a:srgbClr val="FFFF00"/>
                </a:solidFill>
              </a:rPr>
              <a:t> </a:t>
            </a:r>
            <a:r>
              <a:rPr lang="fr-FR" sz="2800" dirty="0" err="1" smtClean="0">
                <a:solidFill>
                  <a:srgbClr val="FFFF00"/>
                </a:solidFill>
              </a:rPr>
              <a:t>Passengers</a:t>
            </a:r>
            <a:r>
              <a:rPr lang="fr-FR" sz="2800" dirty="0" smtClean="0">
                <a:solidFill>
                  <a:srgbClr val="FFFF00"/>
                </a:solidFill>
              </a:rPr>
              <a:t>!</a:t>
            </a:r>
            <a:endParaRPr lang="fr-F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1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0094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3175">
                  <a:noFill/>
                </a:ln>
                <a:solidFill>
                  <a:srgbClr val="FF6900"/>
                </a:solidFill>
                <a:effectLst>
                  <a:outerShdw blurRad="50800" dist="38100" dir="2700000" algn="tl" rotWithShape="0">
                    <a:srgbClr val="000000">
                      <a:alpha val="89000"/>
                    </a:srgbClr>
                  </a:outerShdw>
                </a:effectLst>
              </a:rPr>
              <a:t>&gt; 1 </a:t>
            </a:r>
            <a:r>
              <a:rPr lang="en-US" b="1" i="1" dirty="0" smtClean="0">
                <a:ln w="3175">
                  <a:noFill/>
                </a:ln>
                <a:solidFill>
                  <a:srgbClr val="FF6900"/>
                </a:solidFill>
                <a:effectLst>
                  <a:outerShdw blurRad="50800" dist="38100" dir="2700000" algn="tl" rotWithShape="0">
                    <a:srgbClr val="000000">
                      <a:alpha val="89000"/>
                    </a:srgbClr>
                  </a:outerShdw>
                </a:effectLst>
              </a:rPr>
              <a:t>Billion</a:t>
            </a:r>
            <a:r>
              <a:rPr lang="en-US" dirty="0" smtClean="0">
                <a:ln w="3175">
                  <a:noFill/>
                </a:ln>
                <a:solidFill>
                  <a:srgbClr val="FF6900"/>
                </a:solidFill>
                <a:effectLst>
                  <a:outerShdw blurRad="50800" dist="38100" dir="2700000" algn="tl" rotWithShape="0">
                    <a:srgbClr val="000000">
                      <a:alpha val="89000"/>
                    </a:srgbClr>
                  </a:outerShdw>
                </a:effectLst>
              </a:rPr>
              <a:t> Taxi Rides</a:t>
            </a:r>
            <a:endParaRPr lang="en-US" dirty="0">
              <a:ln w="3175">
                <a:noFill/>
              </a:ln>
              <a:solidFill>
                <a:srgbClr val="FF6900"/>
              </a:solidFill>
              <a:effectLst>
                <a:outerShdw blurRad="50800" dist="38100" dir="2700000" algn="tl" rotWithShape="0">
                  <a:srgbClr val="000000">
                    <a:alpha val="89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1" y="1955284"/>
            <a:ext cx="6082830" cy="459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Pick-up &amp; drop-off times</a:t>
            </a:r>
          </a:p>
          <a:p>
            <a:pPr marL="0" indent="0"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Locations</a:t>
            </a:r>
          </a:p>
          <a:p>
            <a:pPr marL="0" indent="0">
              <a:buNone/>
            </a:pPr>
            <a:endParaRPr lang="en-US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Fare information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25602"/>
            <a:ext cx="7459353" cy="0"/>
          </a:xfrm>
          <a:prstGeom prst="line">
            <a:avLst/>
          </a:prstGeom>
          <a:ln>
            <a:gradFill flip="none" rotWithShape="1">
              <a:gsLst>
                <a:gs pos="100000">
                  <a:srgbClr val="575F67"/>
                </a:gs>
                <a:gs pos="0">
                  <a:srgbClr val="FFFF00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33826" y="6488668"/>
            <a:ext cx="15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75F67"/>
                </a:solidFill>
                <a:latin typeface="Calibri"/>
              </a:rPr>
              <a:t>Jared Gabor</a:t>
            </a:r>
          </a:p>
        </p:txBody>
      </p:sp>
      <p:pic>
        <p:nvPicPr>
          <p:cNvPr id="4" name="Image 3" descr="manhatta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07" y="1062906"/>
            <a:ext cx="3418913" cy="54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0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0094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3175">
                  <a:noFill/>
                </a:ln>
                <a:solidFill>
                  <a:srgbClr val="FF6900"/>
                </a:solidFill>
                <a:effectLst>
                  <a:outerShdw blurRad="50800" dist="38100" dir="2700000" algn="tl" rotWithShape="0">
                    <a:srgbClr val="000000">
                      <a:alpha val="89000"/>
                    </a:srgbClr>
                  </a:outerShdw>
                </a:effectLst>
              </a:rPr>
              <a:t>Algorithms</a:t>
            </a:r>
            <a:endParaRPr lang="en-US" dirty="0">
              <a:ln w="3175">
                <a:noFill/>
              </a:ln>
              <a:solidFill>
                <a:srgbClr val="FF6900"/>
              </a:solidFill>
              <a:effectLst>
                <a:outerShdw blurRad="50800" dist="38100" dir="2700000" algn="tl" rotWithShape="0">
                  <a:srgbClr val="000000">
                    <a:alpha val="89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3826" y="6488668"/>
            <a:ext cx="15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75F67"/>
                </a:solidFill>
                <a:latin typeface="Calibri"/>
              </a:rPr>
              <a:t>Jared Gabor</a:t>
            </a:r>
          </a:p>
        </p:txBody>
      </p:sp>
      <p:cxnSp>
        <p:nvCxnSpPr>
          <p:cNvPr id="7" name="Straight Connector 4"/>
          <p:cNvCxnSpPr/>
          <p:nvPr/>
        </p:nvCxnSpPr>
        <p:spPr>
          <a:xfrm>
            <a:off x="0" y="925602"/>
            <a:ext cx="7459353" cy="0"/>
          </a:xfrm>
          <a:prstGeom prst="line">
            <a:avLst/>
          </a:prstGeom>
          <a:ln>
            <a:gradFill flip="none" rotWithShape="1">
              <a:gsLst>
                <a:gs pos="100000">
                  <a:srgbClr val="575F67"/>
                </a:gs>
                <a:gs pos="0">
                  <a:srgbClr val="FFFF00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46258" y="1476504"/>
            <a:ext cx="80841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Spatial </a:t>
            </a:r>
            <a:r>
              <a:rPr lang="fr-FR" sz="3200" dirty="0" err="1" smtClean="0"/>
              <a:t>clustering</a:t>
            </a:r>
            <a:r>
              <a:rPr lang="fr-FR" sz="3200" dirty="0" smtClean="0"/>
              <a:t>, </a:t>
            </a:r>
            <a:r>
              <a:rPr lang="fr-FR" sz="3200" dirty="0" err="1" smtClean="0"/>
              <a:t>density</a:t>
            </a:r>
            <a:r>
              <a:rPr lang="fr-FR" sz="3200" dirty="0" smtClean="0"/>
              <a:t> estimation </a:t>
            </a:r>
          </a:p>
          <a:p>
            <a:r>
              <a:rPr lang="fr-FR" sz="3200" dirty="0"/>
              <a:t>	</a:t>
            </a:r>
            <a:r>
              <a:rPr lang="fr-FR" sz="3200" dirty="0" smtClean="0"/>
              <a:t>- to combine data </a:t>
            </a:r>
            <a:r>
              <a:rPr lang="fr-FR" sz="3200" dirty="0" err="1" smtClean="0"/>
              <a:t>from</a:t>
            </a:r>
            <a:r>
              <a:rPr lang="fr-FR" sz="3200" dirty="0" smtClean="0"/>
              <a:t> </a:t>
            </a:r>
            <a:r>
              <a:rPr lang="fr-FR" sz="3200" dirty="0" err="1" smtClean="0"/>
              <a:t>similar</a:t>
            </a:r>
            <a:r>
              <a:rPr lang="fr-FR" sz="3200" dirty="0" smtClean="0"/>
              <a:t> locations</a:t>
            </a:r>
            <a:br>
              <a:rPr lang="fr-FR" sz="3200" dirty="0" smtClean="0"/>
            </a:br>
            <a:endParaRPr lang="fr-FR" sz="3200" dirty="0" smtClean="0"/>
          </a:p>
          <a:p>
            <a:r>
              <a:rPr lang="fr-FR" sz="3200" dirty="0" err="1" smtClean="0"/>
              <a:t>Regression</a:t>
            </a:r>
            <a:r>
              <a:rPr lang="fr-FR" sz="3200" dirty="0" smtClean="0"/>
              <a:t> (w/ </a:t>
            </a:r>
            <a:r>
              <a:rPr lang="fr-FR" sz="3200" dirty="0" err="1" smtClean="0"/>
              <a:t>stochastic</a:t>
            </a:r>
            <a:r>
              <a:rPr lang="fr-FR" sz="3200" dirty="0" smtClean="0"/>
              <a:t> gradient </a:t>
            </a:r>
            <a:r>
              <a:rPr lang="fr-FR" sz="3200" dirty="0" err="1" smtClean="0"/>
              <a:t>descent</a:t>
            </a:r>
            <a:r>
              <a:rPr lang="fr-FR" sz="3200" dirty="0" smtClean="0"/>
              <a:t>)</a:t>
            </a:r>
          </a:p>
          <a:p>
            <a:r>
              <a:rPr lang="fr-FR" sz="3200" dirty="0"/>
              <a:t>	</a:t>
            </a:r>
            <a:r>
              <a:rPr lang="fr-FR" sz="3200" dirty="0" smtClean="0"/>
              <a:t>- </a:t>
            </a:r>
            <a:r>
              <a:rPr lang="fr-FR" sz="3200" dirty="0" err="1" smtClean="0"/>
              <a:t>predict</a:t>
            </a:r>
            <a:r>
              <a:rPr lang="fr-FR" sz="3200" dirty="0" smtClean="0"/>
              <a:t> </a:t>
            </a:r>
            <a:r>
              <a:rPr lang="fr-FR" sz="3200" dirty="0" err="1" smtClean="0"/>
              <a:t>demand</a:t>
            </a:r>
            <a:r>
              <a:rPr lang="fr-FR" sz="3200" dirty="0" smtClean="0"/>
              <a:t> index </a:t>
            </a:r>
            <a:r>
              <a:rPr lang="fr-FR" sz="3200" dirty="0" err="1" smtClean="0"/>
              <a:t>at</a:t>
            </a:r>
            <a:r>
              <a:rPr lang="fr-FR" sz="3200" dirty="0" smtClean="0"/>
              <a:t> </a:t>
            </a:r>
            <a:r>
              <a:rPr lang="fr-FR" sz="3200" dirty="0" err="1" smtClean="0"/>
              <a:t>each</a:t>
            </a:r>
            <a:r>
              <a:rPr lang="fr-FR" sz="3200" dirty="0" smtClean="0"/>
              <a:t> location</a:t>
            </a:r>
          </a:p>
          <a:p>
            <a:r>
              <a:rPr lang="fr-FR" sz="3200" dirty="0"/>
              <a:t>	</a:t>
            </a:r>
            <a:r>
              <a:rPr lang="fr-FR" sz="3200" dirty="0" smtClean="0"/>
              <a:t>- </a:t>
            </a:r>
            <a:r>
              <a:rPr lang="fr-FR" sz="3200" dirty="0" err="1" smtClean="0"/>
              <a:t>features</a:t>
            </a:r>
            <a:r>
              <a:rPr lang="fr-FR" sz="3200" dirty="0" smtClean="0"/>
              <a:t>: </a:t>
            </a:r>
          </a:p>
          <a:p>
            <a:r>
              <a:rPr lang="fr-FR" sz="3200" dirty="0"/>
              <a:t>	</a:t>
            </a:r>
            <a:r>
              <a:rPr lang="fr-FR" sz="3200" dirty="0" smtClean="0"/>
              <a:t>	- time of </a:t>
            </a:r>
            <a:r>
              <a:rPr lang="fr-FR" sz="3200" dirty="0" err="1" smtClean="0"/>
              <a:t>day</a:t>
            </a:r>
            <a:r>
              <a:rPr lang="fr-FR" sz="3200" dirty="0" smtClean="0"/>
              <a:t>, </a:t>
            </a:r>
            <a:r>
              <a:rPr lang="fr-FR" sz="3200" dirty="0" err="1" smtClean="0"/>
              <a:t>day</a:t>
            </a:r>
            <a:r>
              <a:rPr lang="fr-FR" sz="3200" dirty="0" smtClean="0"/>
              <a:t> of </a:t>
            </a:r>
            <a:r>
              <a:rPr lang="fr-FR" sz="3200" dirty="0" err="1" smtClean="0"/>
              <a:t>week</a:t>
            </a:r>
            <a:r>
              <a:rPr lang="fr-FR" sz="3200" dirty="0" smtClean="0"/>
              <a:t>, etc.</a:t>
            </a:r>
          </a:p>
          <a:p>
            <a:r>
              <a:rPr lang="fr-FR" sz="3200" dirty="0"/>
              <a:t>	</a:t>
            </a:r>
            <a:r>
              <a:rPr lang="fr-FR" sz="3200" dirty="0" smtClean="0"/>
              <a:t>	- </a:t>
            </a:r>
            <a:r>
              <a:rPr lang="fr-FR" sz="3200" dirty="0" err="1" smtClean="0"/>
              <a:t>weather</a:t>
            </a:r>
            <a:endParaRPr lang="fr-FR" sz="3200" dirty="0" smtClean="0"/>
          </a:p>
          <a:p>
            <a:r>
              <a:rPr lang="fr-FR" sz="3200" dirty="0" smtClean="0"/>
              <a:t>		- </a:t>
            </a:r>
            <a:r>
              <a:rPr lang="fr-FR" sz="3200" dirty="0" err="1" smtClean="0"/>
              <a:t>special</a:t>
            </a:r>
            <a:r>
              <a:rPr lang="fr-FR" sz="3200" dirty="0" smtClean="0"/>
              <a:t> </a:t>
            </a:r>
            <a:r>
              <a:rPr lang="fr-FR" sz="3200" dirty="0" err="1" smtClean="0"/>
              <a:t>events</a:t>
            </a:r>
            <a:r>
              <a:rPr lang="fr-FR" sz="3200" dirty="0" smtClean="0"/>
              <a:t> (concerts, sports)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65845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39</Words>
  <Application>Microsoft Macintosh PowerPoint</Application>
  <PresentationFormat>Présentation à l'écran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1_Office Theme</vt:lpstr>
      <vt:lpstr>What is a?</vt:lpstr>
      <vt:lpstr>Présentation PowerPoint</vt:lpstr>
      <vt:lpstr>&gt; 1 Billion Taxi Rides</vt:lpstr>
      <vt:lpstr>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10</cp:revision>
  <cp:lastPrinted>2016-01-15T20:30:47Z</cp:lastPrinted>
  <dcterms:created xsi:type="dcterms:W3CDTF">2016-01-15T18:43:47Z</dcterms:created>
  <dcterms:modified xsi:type="dcterms:W3CDTF">2016-01-15T20:34:25Z</dcterms:modified>
</cp:coreProperties>
</file>