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65" r:id="rId5"/>
    <p:sldId id="258" r:id="rId6"/>
    <p:sldId id="268" r:id="rId7"/>
    <p:sldId id="269" r:id="rId8"/>
    <p:sldId id="270" r:id="rId9"/>
    <p:sldId id="272" r:id="rId10"/>
    <p:sldId id="271" r:id="rId11"/>
    <p:sldId id="259" r:id="rId12"/>
    <p:sldId id="276" r:id="rId13"/>
    <p:sldId id="260" r:id="rId14"/>
    <p:sldId id="273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1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C8FBD-0542-4B36-B666-3CF4A178E9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33774C-83D2-4CB5-BE44-A2DC64D9E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Uncover insights to help employers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and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international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students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better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understand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this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process.</a:t>
          </a:r>
        </a:p>
      </dgm:t>
    </dgm:pt>
    <dgm:pt modelId="{2E7614A9-5522-4C67-B576-8DE7EC5B9186}" type="parTrans" cxnId="{82447ACA-464E-4842-9003-FDDB0B80831D}">
      <dgm:prSet/>
      <dgm:spPr/>
      <dgm:t>
        <a:bodyPr/>
        <a:lstStyle/>
        <a:p>
          <a:endParaRPr lang="en-US"/>
        </a:p>
      </dgm:t>
    </dgm:pt>
    <dgm:pt modelId="{C1CD8373-C3AA-43CF-97A8-0151824F4417}" type="sibTrans" cxnId="{82447ACA-464E-4842-9003-FDDB0B80831D}">
      <dgm:prSet/>
      <dgm:spPr/>
      <dgm:t>
        <a:bodyPr/>
        <a:lstStyle/>
        <a:p>
          <a:endParaRPr lang="en-US"/>
        </a:p>
      </dgm:t>
    </dgm:pt>
    <dgm:pt modelId="{72CB63AC-B003-4C02-AF7B-29DA448D8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Employers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can:</a:t>
          </a:r>
          <a:r>
            <a:rPr lang="zh-CN" dirty="0">
              <a:latin typeface="Trebuchet MS" panose="020B0703020202090204" pitchFamily="34" charset="0"/>
            </a:rPr>
            <a:t>  </a:t>
          </a:r>
          <a:endParaRPr lang="en-US" altLang="zh-CN" dirty="0">
            <a:latin typeface="Trebuchet MS" panose="020B0703020202090204" pitchFamily="34" charset="0"/>
          </a:endParaRPr>
        </a:p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Make better strategy, and</a:t>
          </a:r>
        </a:p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Avoid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wasting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money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and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efforts</a:t>
          </a:r>
        </a:p>
      </dgm:t>
    </dgm:pt>
    <dgm:pt modelId="{8689CB37-C40E-4B15-AFCC-F80FD8CADE83}" type="parTrans" cxnId="{09503213-B3FE-45B3-AA4A-FC33844F32E4}">
      <dgm:prSet/>
      <dgm:spPr/>
      <dgm:t>
        <a:bodyPr/>
        <a:lstStyle/>
        <a:p>
          <a:endParaRPr lang="en-US"/>
        </a:p>
      </dgm:t>
    </dgm:pt>
    <dgm:pt modelId="{0348D92A-E899-4983-ABA7-D04D051690B8}" type="sibTrans" cxnId="{09503213-B3FE-45B3-AA4A-FC33844F32E4}">
      <dgm:prSet/>
      <dgm:spPr/>
      <dgm:t>
        <a:bodyPr/>
        <a:lstStyle/>
        <a:p>
          <a:endParaRPr lang="en-US"/>
        </a:p>
      </dgm:t>
    </dgm:pt>
    <dgm:pt modelId="{7C2FA675-BCF9-4C46-9F14-16B81228DF7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1925DC2-23B2-48BA-8F05-6442A629E6A1}" type="parTrans" cxnId="{D7D269B9-CBF9-408A-9E40-714030669D31}">
      <dgm:prSet/>
      <dgm:spPr/>
      <dgm:t>
        <a:bodyPr/>
        <a:lstStyle/>
        <a:p>
          <a:endParaRPr lang="en-US"/>
        </a:p>
      </dgm:t>
    </dgm:pt>
    <dgm:pt modelId="{71799F95-A7AD-4C78-80C8-41A4A33AFA3A}" type="sibTrans" cxnId="{D7D269B9-CBF9-408A-9E40-714030669D31}">
      <dgm:prSet/>
      <dgm:spPr/>
      <dgm:t>
        <a:bodyPr/>
        <a:lstStyle/>
        <a:p>
          <a:endParaRPr lang="en-US"/>
        </a:p>
      </dgm:t>
    </dgm:pt>
    <dgm:pt modelId="{165490FE-9E10-448E-81FA-ED49EAB54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Students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can:</a:t>
          </a:r>
        </a:p>
        <a:p>
          <a:pPr>
            <a:lnSpc>
              <a:spcPct val="100000"/>
            </a:lnSpc>
          </a:pPr>
          <a:r>
            <a:rPr lang="en-US" altLang="zh-CN" dirty="0">
              <a:latin typeface="Trebuchet MS" panose="020B0703020202090204" pitchFamily="34" charset="0"/>
            </a:rPr>
            <a:t>Make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better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study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plan</a:t>
          </a:r>
        </a:p>
        <a:p>
          <a:pPr>
            <a:lnSpc>
              <a:spcPct val="100000"/>
            </a:lnSpc>
          </a:pPr>
          <a:r>
            <a:rPr lang="en-US" dirty="0">
              <a:latin typeface="Trebuchet MS" panose="020B0703020202090204" pitchFamily="34" charset="0"/>
            </a:rPr>
            <a:t>Choose a more suitable employer</a:t>
          </a:r>
        </a:p>
        <a:p>
          <a:pPr>
            <a:lnSpc>
              <a:spcPct val="100000"/>
            </a:lnSpc>
          </a:pPr>
          <a:r>
            <a:rPr lang="en-US" altLang="zh-CN" dirty="0">
              <a:latin typeface="Trebuchet MS" panose="020B0703020202090204" pitchFamily="34" charset="0"/>
            </a:rPr>
            <a:t>Better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chance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to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stay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in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the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US</a:t>
          </a:r>
        </a:p>
      </dgm:t>
    </dgm:pt>
    <dgm:pt modelId="{59DB0E44-C782-4EF9-830A-5CBF07E01443}" type="parTrans" cxnId="{B0433E31-55CE-4013-85A4-31B6D75E8A50}">
      <dgm:prSet/>
      <dgm:spPr/>
      <dgm:t>
        <a:bodyPr/>
        <a:lstStyle/>
        <a:p>
          <a:endParaRPr lang="en-US"/>
        </a:p>
      </dgm:t>
    </dgm:pt>
    <dgm:pt modelId="{5C104635-39F2-4B6D-9DD7-96E767689D77}" type="sibTrans" cxnId="{B0433E31-55CE-4013-85A4-31B6D75E8A50}">
      <dgm:prSet/>
      <dgm:spPr/>
      <dgm:t>
        <a:bodyPr/>
        <a:lstStyle/>
        <a:p>
          <a:endParaRPr lang="en-US"/>
        </a:p>
      </dgm:t>
    </dgm:pt>
    <dgm:pt modelId="{54523860-90A0-40CD-82B1-CDF51BAD5D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BDF453-5296-4E01-B535-708CF2FC05D5}" type="parTrans" cxnId="{E07171CB-0167-4C24-A96B-51367EE828DB}">
      <dgm:prSet/>
      <dgm:spPr/>
      <dgm:t>
        <a:bodyPr/>
        <a:lstStyle/>
        <a:p>
          <a:endParaRPr lang="en-US"/>
        </a:p>
      </dgm:t>
    </dgm:pt>
    <dgm:pt modelId="{9D8EB73E-2BA9-4D76-A461-9A80443C4A90}" type="sibTrans" cxnId="{E07171CB-0167-4C24-A96B-51367EE828DB}">
      <dgm:prSet/>
      <dgm:spPr/>
      <dgm:t>
        <a:bodyPr/>
        <a:lstStyle/>
        <a:p>
          <a:endParaRPr lang="en-US"/>
        </a:p>
      </dgm:t>
    </dgm:pt>
    <dgm:pt modelId="{E098E379-69AC-4F47-A79E-711F2C96ED7B}" type="pres">
      <dgm:prSet presAssocID="{BD3C8FBD-0542-4B36-B666-3CF4A178E91E}" presName="root" presStyleCnt="0">
        <dgm:presLayoutVars>
          <dgm:dir/>
          <dgm:resizeHandles val="exact"/>
        </dgm:presLayoutVars>
      </dgm:prSet>
      <dgm:spPr/>
    </dgm:pt>
    <dgm:pt modelId="{D2782077-F8C7-4647-B16A-6801B547BCAB}" type="pres">
      <dgm:prSet presAssocID="{8333774C-83D2-4CB5-BE44-A2DC64D9E0A3}" presName="compNode" presStyleCnt="0"/>
      <dgm:spPr/>
    </dgm:pt>
    <dgm:pt modelId="{7BB29719-D5A5-4127-A77B-1C6BEE729746}" type="pres">
      <dgm:prSet presAssocID="{8333774C-83D2-4CB5-BE44-A2DC64D9E0A3}" presName="bgRect" presStyleLbl="bgShp" presStyleIdx="0" presStyleCnt="3"/>
      <dgm:spPr/>
    </dgm:pt>
    <dgm:pt modelId="{18176EF8-2338-4EE5-B1AF-606B067EBF0E}" type="pres">
      <dgm:prSet presAssocID="{8333774C-83D2-4CB5-BE44-A2DC64D9E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B4CFDB-DC09-441A-ACCE-CBCB3273672F}" type="pres">
      <dgm:prSet presAssocID="{8333774C-83D2-4CB5-BE44-A2DC64D9E0A3}" presName="spaceRect" presStyleCnt="0"/>
      <dgm:spPr/>
    </dgm:pt>
    <dgm:pt modelId="{C9B30906-CBC3-4DB6-BFD7-E4CE27B44FF0}" type="pres">
      <dgm:prSet presAssocID="{8333774C-83D2-4CB5-BE44-A2DC64D9E0A3}" presName="parTx" presStyleLbl="revTx" presStyleIdx="0" presStyleCnt="5" custScaleX="91650">
        <dgm:presLayoutVars>
          <dgm:chMax val="0"/>
          <dgm:chPref val="0"/>
        </dgm:presLayoutVars>
      </dgm:prSet>
      <dgm:spPr/>
    </dgm:pt>
    <dgm:pt modelId="{5F63C8F6-7E58-48CF-A224-4A7A92C3B6E8}" type="pres">
      <dgm:prSet presAssocID="{C1CD8373-C3AA-43CF-97A8-0151824F4417}" presName="sibTrans" presStyleCnt="0"/>
      <dgm:spPr/>
    </dgm:pt>
    <dgm:pt modelId="{1BDE8B90-B031-4A6A-8B0C-CD6D9A3160F7}" type="pres">
      <dgm:prSet presAssocID="{72CB63AC-B003-4C02-AF7B-29DA448D8078}" presName="compNode" presStyleCnt="0"/>
      <dgm:spPr/>
    </dgm:pt>
    <dgm:pt modelId="{5D34A2BA-0065-4F2F-A536-4D9C5A68943C}" type="pres">
      <dgm:prSet presAssocID="{72CB63AC-B003-4C02-AF7B-29DA448D8078}" presName="bgRect" presStyleLbl="bgShp" presStyleIdx="1" presStyleCnt="3"/>
      <dgm:spPr/>
    </dgm:pt>
    <dgm:pt modelId="{A69C49B6-8990-45AF-A8BC-7FF4E1373584}" type="pres">
      <dgm:prSet presAssocID="{72CB63AC-B003-4C02-AF7B-29DA448D8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32040D8-FCD1-4228-A86F-419406B61294}" type="pres">
      <dgm:prSet presAssocID="{72CB63AC-B003-4C02-AF7B-29DA448D8078}" presName="spaceRect" presStyleCnt="0"/>
      <dgm:spPr/>
    </dgm:pt>
    <dgm:pt modelId="{1889D510-A51B-413E-8D19-D787DF9CA15A}" type="pres">
      <dgm:prSet presAssocID="{72CB63AC-B003-4C02-AF7B-29DA448D8078}" presName="parTx" presStyleLbl="revTx" presStyleIdx="1" presStyleCnt="5" custScaleX="119639" custLinFactNeighborX="16332" custLinFactNeighborY="-234">
        <dgm:presLayoutVars>
          <dgm:chMax val="0"/>
          <dgm:chPref val="0"/>
        </dgm:presLayoutVars>
      </dgm:prSet>
      <dgm:spPr/>
    </dgm:pt>
    <dgm:pt modelId="{3CAC1461-BB68-4775-A3D0-8EBA51B0B5A9}" type="pres">
      <dgm:prSet presAssocID="{72CB63AC-B003-4C02-AF7B-29DA448D8078}" presName="desTx" presStyleLbl="revTx" presStyleIdx="2" presStyleCnt="5">
        <dgm:presLayoutVars/>
      </dgm:prSet>
      <dgm:spPr/>
    </dgm:pt>
    <dgm:pt modelId="{B1FFCB46-9DBD-43FB-887A-42C21A002E4D}" type="pres">
      <dgm:prSet presAssocID="{0348D92A-E899-4983-ABA7-D04D051690B8}" presName="sibTrans" presStyleCnt="0"/>
      <dgm:spPr/>
    </dgm:pt>
    <dgm:pt modelId="{360D8DE8-5F94-4D79-AD55-CED05BF85C4E}" type="pres">
      <dgm:prSet presAssocID="{165490FE-9E10-448E-81FA-ED49EAB54974}" presName="compNode" presStyleCnt="0"/>
      <dgm:spPr/>
    </dgm:pt>
    <dgm:pt modelId="{9225AC60-ABF1-4662-84D1-D992B90D194C}" type="pres">
      <dgm:prSet presAssocID="{165490FE-9E10-448E-81FA-ED49EAB54974}" presName="bgRect" presStyleLbl="bgShp" presStyleIdx="2" presStyleCnt="3"/>
      <dgm:spPr/>
    </dgm:pt>
    <dgm:pt modelId="{7054E140-18AD-47CE-AD66-6D2283699978}" type="pres">
      <dgm:prSet presAssocID="{165490FE-9E10-448E-81FA-ED49EAB549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3AC87D0-6FA9-4807-A3DB-B7A2C2E08075}" type="pres">
      <dgm:prSet presAssocID="{165490FE-9E10-448E-81FA-ED49EAB54974}" presName="spaceRect" presStyleCnt="0"/>
      <dgm:spPr/>
    </dgm:pt>
    <dgm:pt modelId="{3C5E6B2C-4932-4412-9D6D-A96177C0F850}" type="pres">
      <dgm:prSet presAssocID="{165490FE-9E10-448E-81FA-ED49EAB54974}" presName="parTx" presStyleLbl="revTx" presStyleIdx="3" presStyleCnt="5" custScaleX="146620" custLinFactNeighborX="29822" custLinFactNeighborY="440">
        <dgm:presLayoutVars>
          <dgm:chMax val="0"/>
          <dgm:chPref val="0"/>
        </dgm:presLayoutVars>
      </dgm:prSet>
      <dgm:spPr/>
    </dgm:pt>
    <dgm:pt modelId="{46CA5F3A-C026-40E5-95F8-B691209DBD20}" type="pres">
      <dgm:prSet presAssocID="{165490FE-9E10-448E-81FA-ED49EAB54974}" presName="desTx" presStyleLbl="revTx" presStyleIdx="4" presStyleCnt="5">
        <dgm:presLayoutVars/>
      </dgm:prSet>
      <dgm:spPr/>
    </dgm:pt>
  </dgm:ptLst>
  <dgm:cxnLst>
    <dgm:cxn modelId="{891BFB06-78B1-9242-AA0C-19B586BDA676}" type="presOf" srcId="{165490FE-9E10-448E-81FA-ED49EAB54974}" destId="{3C5E6B2C-4932-4412-9D6D-A96177C0F850}" srcOrd="0" destOrd="0" presId="urn:microsoft.com/office/officeart/2018/2/layout/IconVerticalSolidList"/>
    <dgm:cxn modelId="{09503213-B3FE-45B3-AA4A-FC33844F32E4}" srcId="{BD3C8FBD-0542-4B36-B666-3CF4A178E91E}" destId="{72CB63AC-B003-4C02-AF7B-29DA448D8078}" srcOrd="1" destOrd="0" parTransId="{8689CB37-C40E-4B15-AFCC-F80FD8CADE83}" sibTransId="{0348D92A-E899-4983-ABA7-D04D051690B8}"/>
    <dgm:cxn modelId="{B0433E31-55CE-4013-85A4-31B6D75E8A50}" srcId="{BD3C8FBD-0542-4B36-B666-3CF4A178E91E}" destId="{165490FE-9E10-448E-81FA-ED49EAB54974}" srcOrd="2" destOrd="0" parTransId="{59DB0E44-C782-4EF9-830A-5CBF07E01443}" sibTransId="{5C104635-39F2-4B6D-9DD7-96E767689D77}"/>
    <dgm:cxn modelId="{1199F16E-BF6B-9148-BC2D-F6BFC5582E3A}" type="presOf" srcId="{54523860-90A0-40CD-82B1-CDF51BAD5DDA}" destId="{46CA5F3A-C026-40E5-95F8-B691209DBD20}" srcOrd="0" destOrd="0" presId="urn:microsoft.com/office/officeart/2018/2/layout/IconVerticalSolidList"/>
    <dgm:cxn modelId="{AB3D50B4-575E-EE48-B336-21C81029E930}" type="presOf" srcId="{BD3C8FBD-0542-4B36-B666-3CF4A178E91E}" destId="{E098E379-69AC-4F47-A79E-711F2C96ED7B}" srcOrd="0" destOrd="0" presId="urn:microsoft.com/office/officeart/2018/2/layout/IconVerticalSolidList"/>
    <dgm:cxn modelId="{FA545EB4-E11B-F24D-A0D8-75AEA093CF9B}" type="presOf" srcId="{8333774C-83D2-4CB5-BE44-A2DC64D9E0A3}" destId="{C9B30906-CBC3-4DB6-BFD7-E4CE27B44FF0}" srcOrd="0" destOrd="0" presId="urn:microsoft.com/office/officeart/2018/2/layout/IconVerticalSolidList"/>
    <dgm:cxn modelId="{D7D269B9-CBF9-408A-9E40-714030669D31}" srcId="{72CB63AC-B003-4C02-AF7B-29DA448D8078}" destId="{7C2FA675-BCF9-4C46-9F14-16B81228DF7A}" srcOrd="0" destOrd="0" parTransId="{71925DC2-23B2-48BA-8F05-6442A629E6A1}" sibTransId="{71799F95-A7AD-4C78-80C8-41A4A33AFA3A}"/>
    <dgm:cxn modelId="{82447ACA-464E-4842-9003-FDDB0B80831D}" srcId="{BD3C8FBD-0542-4B36-B666-3CF4A178E91E}" destId="{8333774C-83D2-4CB5-BE44-A2DC64D9E0A3}" srcOrd="0" destOrd="0" parTransId="{2E7614A9-5522-4C67-B576-8DE7EC5B9186}" sibTransId="{C1CD8373-C3AA-43CF-97A8-0151824F4417}"/>
    <dgm:cxn modelId="{E07171CB-0167-4C24-A96B-51367EE828DB}" srcId="{165490FE-9E10-448E-81FA-ED49EAB54974}" destId="{54523860-90A0-40CD-82B1-CDF51BAD5DDA}" srcOrd="0" destOrd="0" parTransId="{66BDF453-5296-4E01-B535-708CF2FC05D5}" sibTransId="{9D8EB73E-2BA9-4D76-A461-9A80443C4A90}"/>
    <dgm:cxn modelId="{DF80E3E1-6F76-7F4C-8ECE-F217B45700A7}" type="presOf" srcId="{7C2FA675-BCF9-4C46-9F14-16B81228DF7A}" destId="{3CAC1461-BB68-4775-A3D0-8EBA51B0B5A9}" srcOrd="0" destOrd="0" presId="urn:microsoft.com/office/officeart/2018/2/layout/IconVerticalSolidList"/>
    <dgm:cxn modelId="{CA6B0CFD-A2C3-6849-B620-ABC813A31855}" type="presOf" srcId="{72CB63AC-B003-4C02-AF7B-29DA448D8078}" destId="{1889D510-A51B-413E-8D19-D787DF9CA15A}" srcOrd="0" destOrd="0" presId="urn:microsoft.com/office/officeart/2018/2/layout/IconVerticalSolidList"/>
    <dgm:cxn modelId="{2B2CC599-21DE-C944-8EE5-A31EB292DE9C}" type="presParOf" srcId="{E098E379-69AC-4F47-A79E-711F2C96ED7B}" destId="{D2782077-F8C7-4647-B16A-6801B547BCAB}" srcOrd="0" destOrd="0" presId="urn:microsoft.com/office/officeart/2018/2/layout/IconVerticalSolidList"/>
    <dgm:cxn modelId="{A49CC08C-4223-B44E-A496-E7EF938D0C07}" type="presParOf" srcId="{D2782077-F8C7-4647-B16A-6801B547BCAB}" destId="{7BB29719-D5A5-4127-A77B-1C6BEE729746}" srcOrd="0" destOrd="0" presId="urn:microsoft.com/office/officeart/2018/2/layout/IconVerticalSolidList"/>
    <dgm:cxn modelId="{0D63B3FF-63A6-0647-B474-C5438FED7C35}" type="presParOf" srcId="{D2782077-F8C7-4647-B16A-6801B547BCAB}" destId="{18176EF8-2338-4EE5-B1AF-606B067EBF0E}" srcOrd="1" destOrd="0" presId="urn:microsoft.com/office/officeart/2018/2/layout/IconVerticalSolidList"/>
    <dgm:cxn modelId="{6629FD5B-BE52-6E49-AC0C-AF5BA508F4AE}" type="presParOf" srcId="{D2782077-F8C7-4647-B16A-6801B547BCAB}" destId="{19B4CFDB-DC09-441A-ACCE-CBCB3273672F}" srcOrd="2" destOrd="0" presId="urn:microsoft.com/office/officeart/2018/2/layout/IconVerticalSolidList"/>
    <dgm:cxn modelId="{85426541-72ED-2741-82CA-FEDFE5B144AD}" type="presParOf" srcId="{D2782077-F8C7-4647-B16A-6801B547BCAB}" destId="{C9B30906-CBC3-4DB6-BFD7-E4CE27B44FF0}" srcOrd="3" destOrd="0" presId="urn:microsoft.com/office/officeart/2018/2/layout/IconVerticalSolidList"/>
    <dgm:cxn modelId="{1F149AE7-D244-234B-A673-8E2617ED6A34}" type="presParOf" srcId="{E098E379-69AC-4F47-A79E-711F2C96ED7B}" destId="{5F63C8F6-7E58-48CF-A224-4A7A92C3B6E8}" srcOrd="1" destOrd="0" presId="urn:microsoft.com/office/officeart/2018/2/layout/IconVerticalSolidList"/>
    <dgm:cxn modelId="{E753025A-A444-564C-8953-F8C576D41263}" type="presParOf" srcId="{E098E379-69AC-4F47-A79E-711F2C96ED7B}" destId="{1BDE8B90-B031-4A6A-8B0C-CD6D9A3160F7}" srcOrd="2" destOrd="0" presId="urn:microsoft.com/office/officeart/2018/2/layout/IconVerticalSolidList"/>
    <dgm:cxn modelId="{3907843A-E019-6542-94AD-04E18B41405A}" type="presParOf" srcId="{1BDE8B90-B031-4A6A-8B0C-CD6D9A3160F7}" destId="{5D34A2BA-0065-4F2F-A536-4D9C5A68943C}" srcOrd="0" destOrd="0" presId="urn:microsoft.com/office/officeart/2018/2/layout/IconVerticalSolidList"/>
    <dgm:cxn modelId="{B365DD45-C4A5-F740-AABE-3EE07F2BEBD2}" type="presParOf" srcId="{1BDE8B90-B031-4A6A-8B0C-CD6D9A3160F7}" destId="{A69C49B6-8990-45AF-A8BC-7FF4E1373584}" srcOrd="1" destOrd="0" presId="urn:microsoft.com/office/officeart/2018/2/layout/IconVerticalSolidList"/>
    <dgm:cxn modelId="{C95B07D0-2848-D043-AF28-178EF925B197}" type="presParOf" srcId="{1BDE8B90-B031-4A6A-8B0C-CD6D9A3160F7}" destId="{232040D8-FCD1-4228-A86F-419406B61294}" srcOrd="2" destOrd="0" presId="urn:microsoft.com/office/officeart/2018/2/layout/IconVerticalSolidList"/>
    <dgm:cxn modelId="{C3C8D5A2-BA8E-B649-B947-7201EE2B235C}" type="presParOf" srcId="{1BDE8B90-B031-4A6A-8B0C-CD6D9A3160F7}" destId="{1889D510-A51B-413E-8D19-D787DF9CA15A}" srcOrd="3" destOrd="0" presId="urn:microsoft.com/office/officeart/2018/2/layout/IconVerticalSolidList"/>
    <dgm:cxn modelId="{B3F71B05-B803-9849-9D3B-808B950FF895}" type="presParOf" srcId="{1BDE8B90-B031-4A6A-8B0C-CD6D9A3160F7}" destId="{3CAC1461-BB68-4775-A3D0-8EBA51B0B5A9}" srcOrd="4" destOrd="0" presId="urn:microsoft.com/office/officeart/2018/2/layout/IconVerticalSolidList"/>
    <dgm:cxn modelId="{31CAE91B-6417-0149-ABA0-B31404F15A83}" type="presParOf" srcId="{E098E379-69AC-4F47-A79E-711F2C96ED7B}" destId="{B1FFCB46-9DBD-43FB-887A-42C21A002E4D}" srcOrd="3" destOrd="0" presId="urn:microsoft.com/office/officeart/2018/2/layout/IconVerticalSolidList"/>
    <dgm:cxn modelId="{4520831F-55A2-2043-9EC5-C4EECB0C7882}" type="presParOf" srcId="{E098E379-69AC-4F47-A79E-711F2C96ED7B}" destId="{360D8DE8-5F94-4D79-AD55-CED05BF85C4E}" srcOrd="4" destOrd="0" presId="urn:microsoft.com/office/officeart/2018/2/layout/IconVerticalSolidList"/>
    <dgm:cxn modelId="{BDD588AD-F90A-D74E-8E5F-8C1A4608502C}" type="presParOf" srcId="{360D8DE8-5F94-4D79-AD55-CED05BF85C4E}" destId="{9225AC60-ABF1-4662-84D1-D992B90D194C}" srcOrd="0" destOrd="0" presId="urn:microsoft.com/office/officeart/2018/2/layout/IconVerticalSolidList"/>
    <dgm:cxn modelId="{CA616127-E691-E047-AC8E-F792EBD5DDD3}" type="presParOf" srcId="{360D8DE8-5F94-4D79-AD55-CED05BF85C4E}" destId="{7054E140-18AD-47CE-AD66-6D2283699978}" srcOrd="1" destOrd="0" presId="urn:microsoft.com/office/officeart/2018/2/layout/IconVerticalSolidList"/>
    <dgm:cxn modelId="{3E3DD4AF-27AA-9540-B35E-5E73600A5D64}" type="presParOf" srcId="{360D8DE8-5F94-4D79-AD55-CED05BF85C4E}" destId="{F3AC87D0-6FA9-4807-A3DB-B7A2C2E08075}" srcOrd="2" destOrd="0" presId="urn:microsoft.com/office/officeart/2018/2/layout/IconVerticalSolidList"/>
    <dgm:cxn modelId="{FCDB0229-3DA4-D943-9251-C9C9161E7843}" type="presParOf" srcId="{360D8DE8-5F94-4D79-AD55-CED05BF85C4E}" destId="{3C5E6B2C-4932-4412-9D6D-A96177C0F850}" srcOrd="3" destOrd="0" presId="urn:microsoft.com/office/officeart/2018/2/layout/IconVerticalSolidList"/>
    <dgm:cxn modelId="{D6C6B352-452B-9847-9CBC-6635E4CD8DB4}" type="presParOf" srcId="{360D8DE8-5F94-4D79-AD55-CED05BF85C4E}" destId="{46CA5F3A-C026-40E5-95F8-B691209DBD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814CD-FEA4-4C14-8D6F-FD39C0E111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1A9CE5-D593-4F27-925B-FAF8B0D6EB05}">
      <dgm:prSet custT="1"/>
      <dgm:spPr/>
      <dgm:t>
        <a:bodyPr/>
        <a:lstStyle/>
        <a:p>
          <a:r>
            <a:rPr lang="en-US" sz="1800" b="1" dirty="0">
              <a:latin typeface="Trebuchet MS" panose="020B0703020202090204" pitchFamily="34" charset="0"/>
            </a:rPr>
            <a:t>WAGE_DIFF</a:t>
          </a:r>
          <a:r>
            <a:rPr lang="en-US" sz="1800" dirty="0">
              <a:latin typeface="Trebuchet MS" panose="020B0703020202090204" pitchFamily="34" charset="0"/>
            </a:rPr>
            <a:t>: WAGE_HOURLY - PW_WAGE_HOURLY</a:t>
          </a:r>
        </a:p>
      </dgm:t>
    </dgm:pt>
    <dgm:pt modelId="{E718957F-7989-40C5-87B3-F42582B7D661}" type="parTrans" cxnId="{6EE1B49A-21B0-4F86-92D8-26CBB5F64CEF}">
      <dgm:prSet/>
      <dgm:spPr/>
      <dgm:t>
        <a:bodyPr/>
        <a:lstStyle/>
        <a:p>
          <a:endParaRPr lang="en-US" sz="1800"/>
        </a:p>
      </dgm:t>
    </dgm:pt>
    <dgm:pt modelId="{5CD052BD-CD52-4061-A22B-799826B7C754}" type="sibTrans" cxnId="{6EE1B49A-21B0-4F86-92D8-26CBB5F64CEF}">
      <dgm:prSet/>
      <dgm:spPr/>
      <dgm:t>
        <a:bodyPr/>
        <a:lstStyle/>
        <a:p>
          <a:endParaRPr lang="en-US" sz="1800"/>
        </a:p>
      </dgm:t>
    </dgm:pt>
    <dgm:pt modelId="{5EC99393-0713-4327-ADFD-2DDD65EE996D}">
      <dgm:prSet custT="1"/>
      <dgm:spPr/>
      <dgm:t>
        <a:bodyPr/>
        <a:lstStyle/>
        <a:p>
          <a:r>
            <a:rPr lang="en-US" sz="1800" b="1" dirty="0">
              <a:latin typeface="Trebuchet MS" panose="020B0703020202090204" pitchFamily="34" charset="0"/>
            </a:rPr>
            <a:t>EMPLOY_PERIOD</a:t>
          </a:r>
          <a:r>
            <a:rPr lang="en-US" sz="1800" dirty="0">
              <a:latin typeface="Trebuchet MS" panose="020B0703020202090204" pitchFamily="34" charset="0"/>
            </a:rPr>
            <a:t>: PERIOD_OF_EMPLOYMENT_END_DATE -PERIOD_OF_EMPLOYMENT_START_DATE</a:t>
          </a:r>
        </a:p>
      </dgm:t>
    </dgm:pt>
    <dgm:pt modelId="{BD058F74-E3C4-4FDD-A692-094786AE8314}" type="parTrans" cxnId="{B8B11BA4-9B55-4776-8779-A395BABD71FC}">
      <dgm:prSet/>
      <dgm:spPr/>
      <dgm:t>
        <a:bodyPr/>
        <a:lstStyle/>
        <a:p>
          <a:endParaRPr lang="en-US" sz="1800"/>
        </a:p>
      </dgm:t>
    </dgm:pt>
    <dgm:pt modelId="{9037638C-43C8-455D-835D-C1E1F42A558B}" type="sibTrans" cxnId="{B8B11BA4-9B55-4776-8779-A395BABD71FC}">
      <dgm:prSet/>
      <dgm:spPr/>
      <dgm:t>
        <a:bodyPr/>
        <a:lstStyle/>
        <a:p>
          <a:endParaRPr lang="en-US" sz="1800"/>
        </a:p>
      </dgm:t>
    </dgm:pt>
    <dgm:pt modelId="{E7AA8BCD-26BE-40E0-B067-56F5FEB5E273}">
      <dgm:prSet custT="1"/>
      <dgm:spPr/>
      <dgm:t>
        <a:bodyPr/>
        <a:lstStyle/>
        <a:p>
          <a:r>
            <a:rPr lang="en-US" sz="1800" b="1">
              <a:latin typeface="Trebuchet MS" panose="020B0703020202090204" pitchFamily="34" charset="0"/>
            </a:rPr>
            <a:t>CASE_PROCESSING_TIME</a:t>
          </a:r>
          <a:r>
            <a:rPr lang="en-US" sz="1800">
              <a:latin typeface="Trebuchet MS" panose="020B0703020202090204" pitchFamily="34" charset="0"/>
            </a:rPr>
            <a:t>: DECISION_DATE - CASE_SUBMITTED</a:t>
          </a:r>
        </a:p>
      </dgm:t>
    </dgm:pt>
    <dgm:pt modelId="{E9503B5F-6947-46F7-B799-0417B758E04E}" type="parTrans" cxnId="{E063A667-503C-44A3-9896-4B91B566CF92}">
      <dgm:prSet/>
      <dgm:spPr/>
      <dgm:t>
        <a:bodyPr/>
        <a:lstStyle/>
        <a:p>
          <a:endParaRPr lang="en-US" sz="1800"/>
        </a:p>
      </dgm:t>
    </dgm:pt>
    <dgm:pt modelId="{317936FF-E25D-4A71-925A-66503DAF1F9D}" type="sibTrans" cxnId="{E063A667-503C-44A3-9896-4B91B566CF92}">
      <dgm:prSet/>
      <dgm:spPr/>
      <dgm:t>
        <a:bodyPr/>
        <a:lstStyle/>
        <a:p>
          <a:endParaRPr lang="en-US" sz="1800"/>
        </a:p>
      </dgm:t>
    </dgm:pt>
    <dgm:pt modelId="{F721E722-C7D0-4868-9CE8-3B6FCBB3C26F}">
      <dgm:prSet custT="1"/>
      <dgm:spPr/>
      <dgm:t>
        <a:bodyPr/>
        <a:lstStyle/>
        <a:p>
          <a:r>
            <a:rPr lang="en-US" sz="1800" b="1" dirty="0">
              <a:latin typeface="Trebuchet MS" panose="020B0703020202090204" pitchFamily="34" charset="0"/>
            </a:rPr>
            <a:t>INDUSTRY</a:t>
          </a:r>
          <a:r>
            <a:rPr lang="en-US" sz="1800" dirty="0">
              <a:latin typeface="Trebuchet MS" panose="020B0703020202090204" pitchFamily="34" charset="0"/>
            </a:rPr>
            <a:t>: based on NAICS_CODE</a:t>
          </a:r>
          <a:r>
            <a:rPr lang="zh-CN" sz="1800" dirty="0">
              <a:latin typeface="Trebuchet MS" panose="020B0703020202090204" pitchFamily="34" charset="0"/>
            </a:rPr>
            <a:t> </a:t>
          </a:r>
          <a:r>
            <a:rPr lang="en-US" sz="1800" dirty="0">
              <a:latin typeface="Trebuchet MS" panose="020B0703020202090204" pitchFamily="34" charset="0"/>
            </a:rPr>
            <a:t>(first two numbers)</a:t>
          </a:r>
        </a:p>
      </dgm:t>
    </dgm:pt>
    <dgm:pt modelId="{997C9650-5251-4EC6-8DC1-207DD9CBBF77}" type="parTrans" cxnId="{0718025C-AEE8-49AE-AAB0-66EDF9181939}">
      <dgm:prSet/>
      <dgm:spPr/>
      <dgm:t>
        <a:bodyPr/>
        <a:lstStyle/>
        <a:p>
          <a:endParaRPr lang="en-US" sz="1800"/>
        </a:p>
      </dgm:t>
    </dgm:pt>
    <dgm:pt modelId="{A5110316-E368-4C6A-94A7-0AFE0C548586}" type="sibTrans" cxnId="{0718025C-AEE8-49AE-AAB0-66EDF9181939}">
      <dgm:prSet/>
      <dgm:spPr/>
      <dgm:t>
        <a:bodyPr/>
        <a:lstStyle/>
        <a:p>
          <a:endParaRPr lang="en-US" sz="1800"/>
        </a:p>
      </dgm:t>
    </dgm:pt>
    <dgm:pt modelId="{395C6AFC-7AB5-476E-A266-F8E8DC21E79B}">
      <dgm:prSet custT="1"/>
      <dgm:spPr/>
      <dgm:t>
        <a:bodyPr/>
        <a:lstStyle/>
        <a:p>
          <a:r>
            <a:rPr lang="en-US" sz="1800" b="1" dirty="0">
              <a:latin typeface="Trebuchet MS" panose="020B0703020202090204" pitchFamily="34" charset="0"/>
            </a:rPr>
            <a:t>OCCUPATION</a:t>
          </a:r>
          <a:r>
            <a:rPr lang="en-US" sz="1800" dirty="0">
              <a:latin typeface="Trebuchet MS" panose="020B0703020202090204" pitchFamily="34" charset="0"/>
            </a:rPr>
            <a:t>: based on SOC_CODE</a:t>
          </a:r>
          <a:r>
            <a:rPr lang="zh-CN" sz="1800" dirty="0">
              <a:latin typeface="Trebuchet MS" panose="020B0703020202090204" pitchFamily="34" charset="0"/>
            </a:rPr>
            <a:t> </a:t>
          </a:r>
          <a:r>
            <a:rPr lang="en-US" sz="1800" dirty="0">
              <a:latin typeface="Trebuchet MS" panose="020B0703020202090204" pitchFamily="34" charset="0"/>
            </a:rPr>
            <a:t>(first two numbers)</a:t>
          </a:r>
        </a:p>
      </dgm:t>
    </dgm:pt>
    <dgm:pt modelId="{F10E8782-8C56-49C8-B06D-72BCE621229F}" type="parTrans" cxnId="{10F3DD7A-D1B3-4F8C-9B05-AED9F9026D15}">
      <dgm:prSet/>
      <dgm:spPr/>
      <dgm:t>
        <a:bodyPr/>
        <a:lstStyle/>
        <a:p>
          <a:endParaRPr lang="en-US" sz="1800"/>
        </a:p>
      </dgm:t>
    </dgm:pt>
    <dgm:pt modelId="{F5946C8D-F797-4D98-A010-1C0E511DC6DD}" type="sibTrans" cxnId="{10F3DD7A-D1B3-4F8C-9B05-AED9F9026D15}">
      <dgm:prSet/>
      <dgm:spPr/>
      <dgm:t>
        <a:bodyPr/>
        <a:lstStyle/>
        <a:p>
          <a:endParaRPr lang="en-US" sz="1800"/>
        </a:p>
      </dgm:t>
    </dgm:pt>
    <dgm:pt modelId="{2606AF90-A8C3-F242-B483-35661B2E0198}" type="pres">
      <dgm:prSet presAssocID="{DC8814CD-FEA4-4C14-8D6F-FD39C0E111DD}" presName="linear" presStyleCnt="0">
        <dgm:presLayoutVars>
          <dgm:animLvl val="lvl"/>
          <dgm:resizeHandles val="exact"/>
        </dgm:presLayoutVars>
      </dgm:prSet>
      <dgm:spPr/>
    </dgm:pt>
    <dgm:pt modelId="{BF0EBCE3-EEBD-BA4A-8DC4-B6826D95D66D}" type="pres">
      <dgm:prSet presAssocID="{D61A9CE5-D593-4F27-925B-FAF8B0D6EB0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940E18-321C-4445-BF35-EEDCC2460534}" type="pres">
      <dgm:prSet presAssocID="{5CD052BD-CD52-4061-A22B-799826B7C754}" presName="spacer" presStyleCnt="0"/>
      <dgm:spPr/>
    </dgm:pt>
    <dgm:pt modelId="{38AAF8E1-E988-3C47-AA7C-4343E65CFD2E}" type="pres">
      <dgm:prSet presAssocID="{5EC99393-0713-4327-ADFD-2DDD65EE99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C9237F-D33B-6642-BF71-D43B61829553}" type="pres">
      <dgm:prSet presAssocID="{9037638C-43C8-455D-835D-C1E1F42A558B}" presName="spacer" presStyleCnt="0"/>
      <dgm:spPr/>
    </dgm:pt>
    <dgm:pt modelId="{FC562B21-964F-4243-8802-7888966AF9CA}" type="pres">
      <dgm:prSet presAssocID="{E7AA8BCD-26BE-40E0-B067-56F5FEB5E2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7A1AD2-4AA1-694B-9F05-B8F8300A0064}" type="pres">
      <dgm:prSet presAssocID="{317936FF-E25D-4A71-925A-66503DAF1F9D}" presName="spacer" presStyleCnt="0"/>
      <dgm:spPr/>
    </dgm:pt>
    <dgm:pt modelId="{47DEC958-477B-5745-8EF3-5B9CC951EC3E}" type="pres">
      <dgm:prSet presAssocID="{F721E722-C7D0-4868-9CE8-3B6FCBB3C2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75585E-A228-9C40-96C2-73354D780C01}" type="pres">
      <dgm:prSet presAssocID="{A5110316-E368-4C6A-94A7-0AFE0C548586}" presName="spacer" presStyleCnt="0"/>
      <dgm:spPr/>
    </dgm:pt>
    <dgm:pt modelId="{CCE2FD8B-1BE3-DA47-9CFC-99E27CE6B4A3}" type="pres">
      <dgm:prSet presAssocID="{395C6AFC-7AB5-476E-A266-F8E8DC21E7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12A401A-FA1D-CD43-B372-22B0C9524B22}" type="presOf" srcId="{F721E722-C7D0-4868-9CE8-3B6FCBB3C26F}" destId="{47DEC958-477B-5745-8EF3-5B9CC951EC3E}" srcOrd="0" destOrd="0" presId="urn:microsoft.com/office/officeart/2005/8/layout/vList2"/>
    <dgm:cxn modelId="{1BA36C2C-2504-4640-A594-DEBB40DE2EB4}" type="presOf" srcId="{E7AA8BCD-26BE-40E0-B067-56F5FEB5E273}" destId="{FC562B21-964F-4243-8802-7888966AF9CA}" srcOrd="0" destOrd="0" presId="urn:microsoft.com/office/officeart/2005/8/layout/vList2"/>
    <dgm:cxn modelId="{0718025C-AEE8-49AE-AAB0-66EDF9181939}" srcId="{DC8814CD-FEA4-4C14-8D6F-FD39C0E111DD}" destId="{F721E722-C7D0-4868-9CE8-3B6FCBB3C26F}" srcOrd="3" destOrd="0" parTransId="{997C9650-5251-4EC6-8DC1-207DD9CBBF77}" sibTransId="{A5110316-E368-4C6A-94A7-0AFE0C548586}"/>
    <dgm:cxn modelId="{E063A667-503C-44A3-9896-4B91B566CF92}" srcId="{DC8814CD-FEA4-4C14-8D6F-FD39C0E111DD}" destId="{E7AA8BCD-26BE-40E0-B067-56F5FEB5E273}" srcOrd="2" destOrd="0" parTransId="{E9503B5F-6947-46F7-B799-0417B758E04E}" sibTransId="{317936FF-E25D-4A71-925A-66503DAF1F9D}"/>
    <dgm:cxn modelId="{86120F6B-B37E-A842-9A1D-22D75A0E7B10}" type="presOf" srcId="{DC8814CD-FEA4-4C14-8D6F-FD39C0E111DD}" destId="{2606AF90-A8C3-F242-B483-35661B2E0198}" srcOrd="0" destOrd="0" presId="urn:microsoft.com/office/officeart/2005/8/layout/vList2"/>
    <dgm:cxn modelId="{10F3DD7A-D1B3-4F8C-9B05-AED9F9026D15}" srcId="{DC8814CD-FEA4-4C14-8D6F-FD39C0E111DD}" destId="{395C6AFC-7AB5-476E-A266-F8E8DC21E79B}" srcOrd="4" destOrd="0" parTransId="{F10E8782-8C56-49C8-B06D-72BCE621229F}" sibTransId="{F5946C8D-F797-4D98-A010-1C0E511DC6DD}"/>
    <dgm:cxn modelId="{6EE1B49A-21B0-4F86-92D8-26CBB5F64CEF}" srcId="{DC8814CD-FEA4-4C14-8D6F-FD39C0E111DD}" destId="{D61A9CE5-D593-4F27-925B-FAF8B0D6EB05}" srcOrd="0" destOrd="0" parTransId="{E718957F-7989-40C5-87B3-F42582B7D661}" sibTransId="{5CD052BD-CD52-4061-A22B-799826B7C754}"/>
    <dgm:cxn modelId="{B8B11BA4-9B55-4776-8779-A395BABD71FC}" srcId="{DC8814CD-FEA4-4C14-8D6F-FD39C0E111DD}" destId="{5EC99393-0713-4327-ADFD-2DDD65EE996D}" srcOrd="1" destOrd="0" parTransId="{BD058F74-E3C4-4FDD-A692-094786AE8314}" sibTransId="{9037638C-43C8-455D-835D-C1E1F42A558B}"/>
    <dgm:cxn modelId="{0FD142B7-8E8F-184D-935E-D88F36A125B3}" type="presOf" srcId="{D61A9CE5-D593-4F27-925B-FAF8B0D6EB05}" destId="{BF0EBCE3-EEBD-BA4A-8DC4-B6826D95D66D}" srcOrd="0" destOrd="0" presId="urn:microsoft.com/office/officeart/2005/8/layout/vList2"/>
    <dgm:cxn modelId="{1194AFDB-C0DB-404C-BDD2-1BC4EF5BE6C7}" type="presOf" srcId="{5EC99393-0713-4327-ADFD-2DDD65EE996D}" destId="{38AAF8E1-E988-3C47-AA7C-4343E65CFD2E}" srcOrd="0" destOrd="0" presId="urn:microsoft.com/office/officeart/2005/8/layout/vList2"/>
    <dgm:cxn modelId="{FFA4CEFF-1545-1C4E-A7DF-71F2D02DE2E2}" type="presOf" srcId="{395C6AFC-7AB5-476E-A266-F8E8DC21E79B}" destId="{CCE2FD8B-1BE3-DA47-9CFC-99E27CE6B4A3}" srcOrd="0" destOrd="0" presId="urn:microsoft.com/office/officeart/2005/8/layout/vList2"/>
    <dgm:cxn modelId="{4E3AFB83-93AB-E445-B1CC-1A5F411B762D}" type="presParOf" srcId="{2606AF90-A8C3-F242-B483-35661B2E0198}" destId="{BF0EBCE3-EEBD-BA4A-8DC4-B6826D95D66D}" srcOrd="0" destOrd="0" presId="urn:microsoft.com/office/officeart/2005/8/layout/vList2"/>
    <dgm:cxn modelId="{B5B841ED-6BC5-BC47-9331-E964504C1516}" type="presParOf" srcId="{2606AF90-A8C3-F242-B483-35661B2E0198}" destId="{BC940E18-321C-4445-BF35-EEDCC2460534}" srcOrd="1" destOrd="0" presId="urn:microsoft.com/office/officeart/2005/8/layout/vList2"/>
    <dgm:cxn modelId="{EB2CCCC9-801B-1D43-8A8D-8017D3CCFA7D}" type="presParOf" srcId="{2606AF90-A8C3-F242-B483-35661B2E0198}" destId="{38AAF8E1-E988-3C47-AA7C-4343E65CFD2E}" srcOrd="2" destOrd="0" presId="urn:microsoft.com/office/officeart/2005/8/layout/vList2"/>
    <dgm:cxn modelId="{134B5F3E-71A6-AF4F-8D74-62602989D244}" type="presParOf" srcId="{2606AF90-A8C3-F242-B483-35661B2E0198}" destId="{49C9237F-D33B-6642-BF71-D43B61829553}" srcOrd="3" destOrd="0" presId="urn:microsoft.com/office/officeart/2005/8/layout/vList2"/>
    <dgm:cxn modelId="{D1CEF271-DD6E-3745-BCBA-741D459480AC}" type="presParOf" srcId="{2606AF90-A8C3-F242-B483-35661B2E0198}" destId="{FC562B21-964F-4243-8802-7888966AF9CA}" srcOrd="4" destOrd="0" presId="urn:microsoft.com/office/officeart/2005/8/layout/vList2"/>
    <dgm:cxn modelId="{C0A6F115-0543-DF44-9C92-EDB03B5C949F}" type="presParOf" srcId="{2606AF90-A8C3-F242-B483-35661B2E0198}" destId="{767A1AD2-4AA1-694B-9F05-B8F8300A0064}" srcOrd="5" destOrd="0" presId="urn:microsoft.com/office/officeart/2005/8/layout/vList2"/>
    <dgm:cxn modelId="{013B049F-49DF-B144-86B2-678A200BB7B8}" type="presParOf" srcId="{2606AF90-A8C3-F242-B483-35661B2E0198}" destId="{47DEC958-477B-5745-8EF3-5B9CC951EC3E}" srcOrd="6" destOrd="0" presId="urn:microsoft.com/office/officeart/2005/8/layout/vList2"/>
    <dgm:cxn modelId="{2F652516-3945-0743-B87E-2D8A8EBEE737}" type="presParOf" srcId="{2606AF90-A8C3-F242-B483-35661B2E0198}" destId="{B775585E-A228-9C40-96C2-73354D780C01}" srcOrd="7" destOrd="0" presId="urn:microsoft.com/office/officeart/2005/8/layout/vList2"/>
    <dgm:cxn modelId="{57715BC1-3B92-BA4B-9206-85F8D6995D41}" type="presParOf" srcId="{2606AF90-A8C3-F242-B483-35661B2E0198}" destId="{CCE2FD8B-1BE3-DA47-9CFC-99E27CE6B4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CDA4E-2929-46A1-B417-6FD372CCE82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5FB27-01C0-4B4E-A0B9-00C2A500D42D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Case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processing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time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cannot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be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used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directly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in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production</a:t>
          </a:r>
          <a:r>
            <a:rPr lang="en-US" altLang="zh-CN" dirty="0">
              <a:latin typeface="Trebuchet MS" panose="020B0703020202090204" pitchFamily="34" charset="0"/>
            </a:rPr>
            <a:t>.</a:t>
          </a:r>
          <a:endParaRPr lang="en-US" dirty="0">
            <a:latin typeface="Trebuchet MS" panose="020B0703020202090204" pitchFamily="34" charset="0"/>
          </a:endParaRPr>
        </a:p>
      </dgm:t>
    </dgm:pt>
    <dgm:pt modelId="{8C1B7382-161B-4E4E-8AE1-373672F95047}" type="parTrans" cxnId="{4146BFFC-DB6E-4B1E-B69A-AB660C4BB714}">
      <dgm:prSet/>
      <dgm:spPr/>
      <dgm:t>
        <a:bodyPr/>
        <a:lstStyle/>
        <a:p>
          <a:endParaRPr lang="en-US"/>
        </a:p>
      </dgm:t>
    </dgm:pt>
    <dgm:pt modelId="{5A101ECD-C538-4719-A0FD-B7530A8DD592}" type="sibTrans" cxnId="{4146BFFC-DB6E-4B1E-B69A-AB660C4BB714}">
      <dgm:prSet/>
      <dgm:spPr/>
      <dgm:t>
        <a:bodyPr/>
        <a:lstStyle/>
        <a:p>
          <a:endParaRPr lang="en-US"/>
        </a:p>
      </dgm:t>
    </dgm:pt>
    <dgm:pt modelId="{EE38BA70-2DC3-4159-A8A5-318C6F606DDC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What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implies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that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if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a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case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undergoing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RFE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(request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for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evidence),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much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more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likely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to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be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denied.</a:t>
          </a:r>
        </a:p>
      </dgm:t>
    </dgm:pt>
    <dgm:pt modelId="{5450ACF2-5CD9-4C31-8A7B-6932579A72A0}" type="parTrans" cxnId="{E29F82E9-7C3D-48C4-AE33-78F1B1A906DE}">
      <dgm:prSet/>
      <dgm:spPr/>
      <dgm:t>
        <a:bodyPr/>
        <a:lstStyle/>
        <a:p>
          <a:endParaRPr lang="en-US"/>
        </a:p>
      </dgm:t>
    </dgm:pt>
    <dgm:pt modelId="{21A5D45F-BE11-4B5E-83DB-47DD99647C90}" type="sibTrans" cxnId="{E29F82E9-7C3D-48C4-AE33-78F1B1A906DE}">
      <dgm:prSet/>
      <dgm:spPr/>
      <dgm:t>
        <a:bodyPr/>
        <a:lstStyle/>
        <a:p>
          <a:endParaRPr lang="en-US"/>
        </a:p>
      </dgm:t>
    </dgm:pt>
    <dgm:pt modelId="{843640A6-AB8B-44C6-A2CB-9AFC99896F89}">
      <dgm:prSet/>
      <dgm:spPr/>
      <dgm:t>
        <a:bodyPr/>
        <a:lstStyle/>
        <a:p>
          <a:r>
            <a:rPr lang="en-US" dirty="0">
              <a:latin typeface="Trebuchet MS" panose="020B0703020202090204" pitchFamily="34" charset="0"/>
            </a:rPr>
            <a:t>What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matters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most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is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the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supporting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written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document</a:t>
          </a:r>
          <a:r>
            <a:rPr lang="zh-CN" altLang="en-US" dirty="0">
              <a:latin typeface="Trebuchet MS" panose="020B0703020202090204" pitchFamily="34" charset="0"/>
            </a:rPr>
            <a:t> </a:t>
          </a:r>
          <a:r>
            <a:rPr lang="en-US" altLang="zh-CN" dirty="0">
              <a:latin typeface="Trebuchet MS" panose="020B0703020202090204" pitchFamily="34" charset="0"/>
            </a:rPr>
            <a:t>part</a:t>
          </a:r>
          <a:r>
            <a:rPr lang="en-US" dirty="0">
              <a:latin typeface="Trebuchet MS" panose="020B0703020202090204" pitchFamily="34" charset="0"/>
            </a:rPr>
            <a:t>,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not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the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objective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values,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which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cannot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be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seen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directly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from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the</a:t>
          </a:r>
          <a:r>
            <a:rPr lang="zh-CN" dirty="0">
              <a:latin typeface="Trebuchet MS" panose="020B0703020202090204" pitchFamily="34" charset="0"/>
            </a:rPr>
            <a:t> </a:t>
          </a:r>
          <a:r>
            <a:rPr lang="en-US" dirty="0">
              <a:latin typeface="Trebuchet MS" panose="020B0703020202090204" pitchFamily="34" charset="0"/>
            </a:rPr>
            <a:t>data</a:t>
          </a:r>
          <a:r>
            <a:rPr lang="en-US" altLang="zh-CN" dirty="0">
              <a:latin typeface="Trebuchet MS" panose="020B0703020202090204" pitchFamily="34" charset="0"/>
            </a:rPr>
            <a:t>set</a:t>
          </a:r>
          <a:r>
            <a:rPr lang="en-US" dirty="0">
              <a:latin typeface="Trebuchet MS" panose="020B0703020202090204" pitchFamily="34" charset="0"/>
            </a:rPr>
            <a:t>.</a:t>
          </a:r>
        </a:p>
      </dgm:t>
    </dgm:pt>
    <dgm:pt modelId="{4AF0C249-9E69-42C7-8A3D-B9E143769F1D}" type="parTrans" cxnId="{041FF431-357A-473D-8E39-578333F0D9AF}">
      <dgm:prSet/>
      <dgm:spPr/>
      <dgm:t>
        <a:bodyPr/>
        <a:lstStyle/>
        <a:p>
          <a:endParaRPr lang="en-US"/>
        </a:p>
      </dgm:t>
    </dgm:pt>
    <dgm:pt modelId="{D4B341BB-413A-4D91-ADFD-ACFE183E7AED}" type="sibTrans" cxnId="{041FF431-357A-473D-8E39-578333F0D9AF}">
      <dgm:prSet/>
      <dgm:spPr/>
      <dgm:t>
        <a:bodyPr/>
        <a:lstStyle/>
        <a:p>
          <a:endParaRPr lang="en-US"/>
        </a:p>
      </dgm:t>
    </dgm:pt>
    <dgm:pt modelId="{5754BB79-7E21-7F4B-A935-A6F92EFDB639}" type="pres">
      <dgm:prSet presAssocID="{8C9CDA4E-2929-46A1-B417-6FD372CCE82C}" presName="Name0" presStyleCnt="0">
        <dgm:presLayoutVars>
          <dgm:dir/>
          <dgm:animLvl val="lvl"/>
          <dgm:resizeHandles val="exact"/>
        </dgm:presLayoutVars>
      </dgm:prSet>
      <dgm:spPr/>
    </dgm:pt>
    <dgm:pt modelId="{66F9A9ED-D55F-044B-9196-D13E6A5A3F8D}" type="pres">
      <dgm:prSet presAssocID="{843640A6-AB8B-44C6-A2CB-9AFC99896F89}" presName="boxAndChildren" presStyleCnt="0"/>
      <dgm:spPr/>
    </dgm:pt>
    <dgm:pt modelId="{F93E38F1-F1A7-4347-9799-4CC4F705FE66}" type="pres">
      <dgm:prSet presAssocID="{843640A6-AB8B-44C6-A2CB-9AFC99896F89}" presName="parentTextBox" presStyleLbl="node1" presStyleIdx="0" presStyleCnt="3"/>
      <dgm:spPr/>
    </dgm:pt>
    <dgm:pt modelId="{38CCB3CF-3A5C-E640-B10E-3E3F94DB71D3}" type="pres">
      <dgm:prSet presAssocID="{21A5D45F-BE11-4B5E-83DB-47DD99647C90}" presName="sp" presStyleCnt="0"/>
      <dgm:spPr/>
    </dgm:pt>
    <dgm:pt modelId="{80FE9512-678D-034D-AD12-FED85D53E2B5}" type="pres">
      <dgm:prSet presAssocID="{EE38BA70-2DC3-4159-A8A5-318C6F606DDC}" presName="arrowAndChildren" presStyleCnt="0"/>
      <dgm:spPr/>
    </dgm:pt>
    <dgm:pt modelId="{727D5A6E-BE66-5C45-80C8-DE373E92D6B7}" type="pres">
      <dgm:prSet presAssocID="{EE38BA70-2DC3-4159-A8A5-318C6F606DDC}" presName="parentTextArrow" presStyleLbl="node1" presStyleIdx="1" presStyleCnt="3"/>
      <dgm:spPr/>
    </dgm:pt>
    <dgm:pt modelId="{494149EB-A4F7-2D43-8D63-FF5BFE03747C}" type="pres">
      <dgm:prSet presAssocID="{5A101ECD-C538-4719-A0FD-B7530A8DD592}" presName="sp" presStyleCnt="0"/>
      <dgm:spPr/>
    </dgm:pt>
    <dgm:pt modelId="{A195999E-B190-6C44-B28F-1B1AEE390D70}" type="pres">
      <dgm:prSet presAssocID="{DB45FB27-01C0-4B4E-A0B9-00C2A500D42D}" presName="arrowAndChildren" presStyleCnt="0"/>
      <dgm:spPr/>
    </dgm:pt>
    <dgm:pt modelId="{328AB526-E890-794F-9159-CCA8032EDA2C}" type="pres">
      <dgm:prSet presAssocID="{DB45FB27-01C0-4B4E-A0B9-00C2A500D42D}" presName="parentTextArrow" presStyleLbl="node1" presStyleIdx="2" presStyleCnt="3"/>
      <dgm:spPr/>
    </dgm:pt>
  </dgm:ptLst>
  <dgm:cxnLst>
    <dgm:cxn modelId="{92AFE81B-7BB1-DE4D-AC1D-43378BBB46A2}" type="presOf" srcId="{843640A6-AB8B-44C6-A2CB-9AFC99896F89}" destId="{F93E38F1-F1A7-4347-9799-4CC4F705FE66}" srcOrd="0" destOrd="0" presId="urn:microsoft.com/office/officeart/2005/8/layout/process4"/>
    <dgm:cxn modelId="{041FF431-357A-473D-8E39-578333F0D9AF}" srcId="{8C9CDA4E-2929-46A1-B417-6FD372CCE82C}" destId="{843640A6-AB8B-44C6-A2CB-9AFC99896F89}" srcOrd="2" destOrd="0" parTransId="{4AF0C249-9E69-42C7-8A3D-B9E143769F1D}" sibTransId="{D4B341BB-413A-4D91-ADFD-ACFE183E7AED}"/>
    <dgm:cxn modelId="{47ADA551-A193-7644-9CC5-692434F37975}" type="presOf" srcId="{DB45FB27-01C0-4B4E-A0B9-00C2A500D42D}" destId="{328AB526-E890-794F-9159-CCA8032EDA2C}" srcOrd="0" destOrd="0" presId="urn:microsoft.com/office/officeart/2005/8/layout/process4"/>
    <dgm:cxn modelId="{EAD4249B-825A-A446-9F90-20B3A3C963F4}" type="presOf" srcId="{8C9CDA4E-2929-46A1-B417-6FD372CCE82C}" destId="{5754BB79-7E21-7F4B-A935-A6F92EFDB639}" srcOrd="0" destOrd="0" presId="urn:microsoft.com/office/officeart/2005/8/layout/process4"/>
    <dgm:cxn modelId="{902780BF-D6CB-D848-B25A-46B15CBD5FFD}" type="presOf" srcId="{EE38BA70-2DC3-4159-A8A5-318C6F606DDC}" destId="{727D5A6E-BE66-5C45-80C8-DE373E92D6B7}" srcOrd="0" destOrd="0" presId="urn:microsoft.com/office/officeart/2005/8/layout/process4"/>
    <dgm:cxn modelId="{E29F82E9-7C3D-48C4-AE33-78F1B1A906DE}" srcId="{8C9CDA4E-2929-46A1-B417-6FD372CCE82C}" destId="{EE38BA70-2DC3-4159-A8A5-318C6F606DDC}" srcOrd="1" destOrd="0" parTransId="{5450ACF2-5CD9-4C31-8A7B-6932579A72A0}" sibTransId="{21A5D45F-BE11-4B5E-83DB-47DD99647C90}"/>
    <dgm:cxn modelId="{4146BFFC-DB6E-4B1E-B69A-AB660C4BB714}" srcId="{8C9CDA4E-2929-46A1-B417-6FD372CCE82C}" destId="{DB45FB27-01C0-4B4E-A0B9-00C2A500D42D}" srcOrd="0" destOrd="0" parTransId="{8C1B7382-161B-4E4E-8AE1-373672F95047}" sibTransId="{5A101ECD-C538-4719-A0FD-B7530A8DD592}"/>
    <dgm:cxn modelId="{65E8037E-CBCB-3343-B79A-3D736785E506}" type="presParOf" srcId="{5754BB79-7E21-7F4B-A935-A6F92EFDB639}" destId="{66F9A9ED-D55F-044B-9196-D13E6A5A3F8D}" srcOrd="0" destOrd="0" presId="urn:microsoft.com/office/officeart/2005/8/layout/process4"/>
    <dgm:cxn modelId="{9D61128A-1EA8-BE44-A034-996D9A45F260}" type="presParOf" srcId="{66F9A9ED-D55F-044B-9196-D13E6A5A3F8D}" destId="{F93E38F1-F1A7-4347-9799-4CC4F705FE66}" srcOrd="0" destOrd="0" presId="urn:microsoft.com/office/officeart/2005/8/layout/process4"/>
    <dgm:cxn modelId="{80A57562-C3A2-F742-B31A-A4CACF312D16}" type="presParOf" srcId="{5754BB79-7E21-7F4B-A935-A6F92EFDB639}" destId="{38CCB3CF-3A5C-E640-B10E-3E3F94DB71D3}" srcOrd="1" destOrd="0" presId="urn:microsoft.com/office/officeart/2005/8/layout/process4"/>
    <dgm:cxn modelId="{E9463D7F-4777-5B4E-9E5E-77D7A6F6A5D1}" type="presParOf" srcId="{5754BB79-7E21-7F4B-A935-A6F92EFDB639}" destId="{80FE9512-678D-034D-AD12-FED85D53E2B5}" srcOrd="2" destOrd="0" presId="urn:microsoft.com/office/officeart/2005/8/layout/process4"/>
    <dgm:cxn modelId="{0723E771-4797-B146-8294-A80CF1143AA3}" type="presParOf" srcId="{80FE9512-678D-034D-AD12-FED85D53E2B5}" destId="{727D5A6E-BE66-5C45-80C8-DE373E92D6B7}" srcOrd="0" destOrd="0" presId="urn:microsoft.com/office/officeart/2005/8/layout/process4"/>
    <dgm:cxn modelId="{9FF5584F-6D0B-BD41-892D-5806F0261FBB}" type="presParOf" srcId="{5754BB79-7E21-7F4B-A935-A6F92EFDB639}" destId="{494149EB-A4F7-2D43-8D63-FF5BFE03747C}" srcOrd="3" destOrd="0" presId="urn:microsoft.com/office/officeart/2005/8/layout/process4"/>
    <dgm:cxn modelId="{DDA2A9C7-326C-5440-8DC9-E4C80F7DBC2B}" type="presParOf" srcId="{5754BB79-7E21-7F4B-A935-A6F92EFDB639}" destId="{A195999E-B190-6C44-B28F-1B1AEE390D70}" srcOrd="4" destOrd="0" presId="urn:microsoft.com/office/officeart/2005/8/layout/process4"/>
    <dgm:cxn modelId="{D48AFE1F-296B-8A45-9FEA-3374F54D7A81}" type="presParOf" srcId="{A195999E-B190-6C44-B28F-1B1AEE390D70}" destId="{328AB526-E890-794F-9159-CCA8032EDA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29719-D5A5-4127-A77B-1C6BEE72974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76EF8-2338-4EE5-B1AF-606B067EBF0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0906-CBC3-4DB6-BFD7-E4CE27B44FF0}">
      <dsp:nvSpPr>
        <dsp:cNvPr id="0" name=""/>
        <dsp:cNvSpPr/>
      </dsp:nvSpPr>
      <dsp:spPr>
        <a:xfrm>
          <a:off x="2132592" y="718"/>
          <a:ext cx="4190134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Uncover insights to help employers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and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international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students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better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understand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this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process.</a:t>
          </a:r>
        </a:p>
      </dsp:txBody>
      <dsp:txXfrm>
        <a:off x="2132592" y="718"/>
        <a:ext cx="4190134" cy="1681139"/>
      </dsp:txXfrm>
    </dsp:sp>
    <dsp:sp modelId="{5D34A2BA-0065-4F2F-A536-4D9C5A68943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C49B6-8990-45AF-A8BC-7FF4E137358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D510-A51B-413E-8D19-D787DF9CA15A}">
      <dsp:nvSpPr>
        <dsp:cNvPr id="0" name=""/>
        <dsp:cNvSpPr/>
      </dsp:nvSpPr>
      <dsp:spPr>
        <a:xfrm>
          <a:off x="2132605" y="2098209"/>
          <a:ext cx="3506764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Employers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can:</a:t>
          </a:r>
          <a:r>
            <a:rPr lang="zh-CN" sz="1500" kern="1200" dirty="0">
              <a:latin typeface="Trebuchet MS" panose="020B0703020202090204" pitchFamily="34" charset="0"/>
            </a:rPr>
            <a:t>  </a:t>
          </a:r>
          <a:endParaRPr lang="en-US" altLang="zh-CN" sz="1500" kern="1200" dirty="0">
            <a:latin typeface="Trebuchet MS" panose="020B0703020202090204" pitchFamily="34" charset="0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Make better strategy, and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Avoid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wasting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money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and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efforts</a:t>
          </a:r>
        </a:p>
      </dsp:txBody>
      <dsp:txXfrm>
        <a:off x="2132605" y="2098209"/>
        <a:ext cx="3506764" cy="1681139"/>
      </dsp:txXfrm>
    </dsp:sp>
    <dsp:sp modelId="{3CAC1461-BB68-4775-A3D0-8EBA51B0B5A9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872838" y="2102143"/>
        <a:ext cx="1640765" cy="1681139"/>
      </dsp:txXfrm>
    </dsp:sp>
    <dsp:sp modelId="{9225AC60-ABF1-4662-84D1-D992B90D194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4E140-18AD-47CE-AD66-6D228369997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6B2C-4932-4412-9D6D-A96177C0F850}">
      <dsp:nvSpPr>
        <dsp:cNvPr id="0" name=""/>
        <dsp:cNvSpPr/>
      </dsp:nvSpPr>
      <dsp:spPr>
        <a:xfrm>
          <a:off x="2132591" y="4204286"/>
          <a:ext cx="4297610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Students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can: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Trebuchet MS" panose="020B0703020202090204" pitchFamily="34" charset="0"/>
            </a:rPr>
            <a:t>Make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better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study</a:t>
          </a:r>
          <a:r>
            <a:rPr lang="zh-CN" sz="1500" kern="1200" dirty="0">
              <a:latin typeface="Trebuchet MS" panose="020B0703020202090204" pitchFamily="34" charset="0"/>
            </a:rPr>
            <a:t> </a:t>
          </a:r>
          <a:r>
            <a:rPr lang="en-US" sz="1500" kern="1200" dirty="0">
              <a:latin typeface="Trebuchet MS" panose="020B0703020202090204" pitchFamily="34" charset="0"/>
            </a:rPr>
            <a:t>plan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rebuchet MS" panose="020B0703020202090204" pitchFamily="34" charset="0"/>
            </a:rPr>
            <a:t>Choose a more suitable employer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Trebuchet MS" panose="020B0703020202090204" pitchFamily="34" charset="0"/>
            </a:rPr>
            <a:t>Better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chance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to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stay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in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the</a:t>
          </a:r>
          <a:r>
            <a:rPr lang="zh-CN" altLang="en-US" sz="1500" kern="1200" dirty="0">
              <a:latin typeface="Trebuchet MS" panose="020B0703020202090204" pitchFamily="34" charset="0"/>
            </a:rPr>
            <a:t> </a:t>
          </a:r>
          <a:r>
            <a:rPr lang="en-US" altLang="zh-CN" sz="1500" kern="1200" dirty="0">
              <a:latin typeface="Trebuchet MS" panose="020B0703020202090204" pitchFamily="34" charset="0"/>
            </a:rPr>
            <a:t>US</a:t>
          </a:r>
        </a:p>
      </dsp:txBody>
      <dsp:txXfrm>
        <a:off x="2132591" y="4204286"/>
        <a:ext cx="4297610" cy="1681139"/>
      </dsp:txXfrm>
    </dsp:sp>
    <dsp:sp modelId="{46CA5F3A-C026-40E5-95F8-B691209DBD20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872838" y="4203567"/>
        <a:ext cx="1640765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EBCE3-EEBD-BA4A-8DC4-B6826D95D66D}">
      <dsp:nvSpPr>
        <dsp:cNvPr id="0" name=""/>
        <dsp:cNvSpPr/>
      </dsp:nvSpPr>
      <dsp:spPr>
        <a:xfrm>
          <a:off x="0" y="21311"/>
          <a:ext cx="1051560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rebuchet MS" panose="020B0703020202090204" pitchFamily="34" charset="0"/>
            </a:rPr>
            <a:t>WAGE_DIFF</a:t>
          </a:r>
          <a:r>
            <a:rPr lang="en-US" sz="1800" kern="1200" dirty="0">
              <a:latin typeface="Trebuchet MS" panose="020B0703020202090204" pitchFamily="34" charset="0"/>
            </a:rPr>
            <a:t>: WAGE_HOURLY - PW_WAGE_HOURLY</a:t>
          </a:r>
        </a:p>
      </dsp:txBody>
      <dsp:txXfrm>
        <a:off x="37467" y="58778"/>
        <a:ext cx="10440666" cy="692586"/>
      </dsp:txXfrm>
    </dsp:sp>
    <dsp:sp modelId="{38AAF8E1-E988-3C47-AA7C-4343E65CFD2E}">
      <dsp:nvSpPr>
        <dsp:cNvPr id="0" name=""/>
        <dsp:cNvSpPr/>
      </dsp:nvSpPr>
      <dsp:spPr>
        <a:xfrm>
          <a:off x="0" y="906912"/>
          <a:ext cx="10515600" cy="76752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rebuchet MS" panose="020B0703020202090204" pitchFamily="34" charset="0"/>
            </a:rPr>
            <a:t>EMPLOY_PERIOD</a:t>
          </a:r>
          <a:r>
            <a:rPr lang="en-US" sz="1800" kern="1200" dirty="0">
              <a:latin typeface="Trebuchet MS" panose="020B0703020202090204" pitchFamily="34" charset="0"/>
            </a:rPr>
            <a:t>: PERIOD_OF_EMPLOYMENT_END_DATE -PERIOD_OF_EMPLOYMENT_START_DATE</a:t>
          </a:r>
        </a:p>
      </dsp:txBody>
      <dsp:txXfrm>
        <a:off x="37467" y="944379"/>
        <a:ext cx="10440666" cy="692586"/>
      </dsp:txXfrm>
    </dsp:sp>
    <dsp:sp modelId="{FC562B21-964F-4243-8802-7888966AF9CA}">
      <dsp:nvSpPr>
        <dsp:cNvPr id="0" name=""/>
        <dsp:cNvSpPr/>
      </dsp:nvSpPr>
      <dsp:spPr>
        <a:xfrm>
          <a:off x="0" y="1792512"/>
          <a:ext cx="1051560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rebuchet MS" panose="020B0703020202090204" pitchFamily="34" charset="0"/>
            </a:rPr>
            <a:t>CASE_PROCESSING_TIME</a:t>
          </a:r>
          <a:r>
            <a:rPr lang="en-US" sz="1800" kern="1200">
              <a:latin typeface="Trebuchet MS" panose="020B0703020202090204" pitchFamily="34" charset="0"/>
            </a:rPr>
            <a:t>: DECISION_DATE - CASE_SUBMITTED</a:t>
          </a:r>
        </a:p>
      </dsp:txBody>
      <dsp:txXfrm>
        <a:off x="37467" y="1829979"/>
        <a:ext cx="10440666" cy="692586"/>
      </dsp:txXfrm>
    </dsp:sp>
    <dsp:sp modelId="{47DEC958-477B-5745-8EF3-5B9CC951EC3E}">
      <dsp:nvSpPr>
        <dsp:cNvPr id="0" name=""/>
        <dsp:cNvSpPr/>
      </dsp:nvSpPr>
      <dsp:spPr>
        <a:xfrm>
          <a:off x="0" y="2678112"/>
          <a:ext cx="10515600" cy="76752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rebuchet MS" panose="020B0703020202090204" pitchFamily="34" charset="0"/>
            </a:rPr>
            <a:t>INDUSTRY</a:t>
          </a:r>
          <a:r>
            <a:rPr lang="en-US" sz="1800" kern="1200" dirty="0">
              <a:latin typeface="Trebuchet MS" panose="020B0703020202090204" pitchFamily="34" charset="0"/>
            </a:rPr>
            <a:t>: based on NAICS_CODE</a:t>
          </a:r>
          <a:r>
            <a:rPr lang="zh-CN" sz="1800" kern="1200" dirty="0">
              <a:latin typeface="Trebuchet MS" panose="020B0703020202090204" pitchFamily="34" charset="0"/>
            </a:rPr>
            <a:t> </a:t>
          </a:r>
          <a:r>
            <a:rPr lang="en-US" sz="1800" kern="1200" dirty="0">
              <a:latin typeface="Trebuchet MS" panose="020B0703020202090204" pitchFamily="34" charset="0"/>
            </a:rPr>
            <a:t>(first two numbers)</a:t>
          </a:r>
        </a:p>
      </dsp:txBody>
      <dsp:txXfrm>
        <a:off x="37467" y="2715579"/>
        <a:ext cx="10440666" cy="692586"/>
      </dsp:txXfrm>
    </dsp:sp>
    <dsp:sp modelId="{CCE2FD8B-1BE3-DA47-9CFC-99E27CE6B4A3}">
      <dsp:nvSpPr>
        <dsp:cNvPr id="0" name=""/>
        <dsp:cNvSpPr/>
      </dsp:nvSpPr>
      <dsp:spPr>
        <a:xfrm>
          <a:off x="0" y="3563712"/>
          <a:ext cx="1051560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rebuchet MS" panose="020B0703020202090204" pitchFamily="34" charset="0"/>
            </a:rPr>
            <a:t>OCCUPATION</a:t>
          </a:r>
          <a:r>
            <a:rPr lang="en-US" sz="1800" kern="1200" dirty="0">
              <a:latin typeface="Trebuchet MS" panose="020B0703020202090204" pitchFamily="34" charset="0"/>
            </a:rPr>
            <a:t>: based on SOC_CODE</a:t>
          </a:r>
          <a:r>
            <a:rPr lang="zh-CN" sz="1800" kern="1200" dirty="0">
              <a:latin typeface="Trebuchet MS" panose="020B0703020202090204" pitchFamily="34" charset="0"/>
            </a:rPr>
            <a:t> </a:t>
          </a:r>
          <a:r>
            <a:rPr lang="en-US" sz="1800" kern="1200" dirty="0">
              <a:latin typeface="Trebuchet MS" panose="020B0703020202090204" pitchFamily="34" charset="0"/>
            </a:rPr>
            <a:t>(first two numbers)</a:t>
          </a:r>
        </a:p>
      </dsp:txBody>
      <dsp:txXfrm>
        <a:off x="37467" y="3601179"/>
        <a:ext cx="104406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E38F1-F1A7-4347-9799-4CC4F705FE66}">
      <dsp:nvSpPr>
        <dsp:cNvPr id="0" name=""/>
        <dsp:cNvSpPr/>
      </dsp:nvSpPr>
      <dsp:spPr>
        <a:xfrm>
          <a:off x="0" y="4438790"/>
          <a:ext cx="7242048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rebuchet MS" panose="020B0703020202090204" pitchFamily="34" charset="0"/>
            </a:rPr>
            <a:t>What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matters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most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the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supporting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altLang="zh-CN" sz="2500" kern="1200" dirty="0">
              <a:latin typeface="Trebuchet MS" panose="020B0703020202090204" pitchFamily="34" charset="0"/>
            </a:rPr>
            <a:t>written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document</a:t>
          </a:r>
          <a:r>
            <a:rPr lang="zh-CN" altLang="en-US" sz="2500" kern="1200" dirty="0">
              <a:latin typeface="Trebuchet MS" panose="020B0703020202090204" pitchFamily="34" charset="0"/>
            </a:rPr>
            <a:t> </a:t>
          </a:r>
          <a:r>
            <a:rPr lang="en-US" altLang="zh-CN" sz="2500" kern="1200" dirty="0">
              <a:latin typeface="Trebuchet MS" panose="020B0703020202090204" pitchFamily="34" charset="0"/>
            </a:rPr>
            <a:t>part</a:t>
          </a:r>
          <a:r>
            <a:rPr lang="en-US" sz="2500" kern="1200" dirty="0">
              <a:latin typeface="Trebuchet MS" panose="020B0703020202090204" pitchFamily="34" charset="0"/>
            </a:rPr>
            <a:t>,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not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the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objective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values,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which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cannot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be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seen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directly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from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the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data</a:t>
          </a:r>
          <a:r>
            <a:rPr lang="en-US" altLang="zh-CN" sz="2500" kern="1200" dirty="0">
              <a:latin typeface="Trebuchet MS" panose="020B0703020202090204" pitchFamily="34" charset="0"/>
            </a:rPr>
            <a:t>set</a:t>
          </a:r>
          <a:r>
            <a:rPr lang="en-US" sz="2500" kern="1200" dirty="0">
              <a:latin typeface="Trebuchet MS" panose="020B0703020202090204" pitchFamily="34" charset="0"/>
            </a:rPr>
            <a:t>.</a:t>
          </a:r>
        </a:p>
      </dsp:txBody>
      <dsp:txXfrm>
        <a:off x="0" y="4438790"/>
        <a:ext cx="7242048" cy="1456910"/>
      </dsp:txXfrm>
    </dsp:sp>
    <dsp:sp modelId="{727D5A6E-BE66-5C45-80C8-DE373E92D6B7}">
      <dsp:nvSpPr>
        <dsp:cNvPr id="0" name=""/>
        <dsp:cNvSpPr/>
      </dsp:nvSpPr>
      <dsp:spPr>
        <a:xfrm rot="10800000">
          <a:off x="0" y="2219916"/>
          <a:ext cx="7242048" cy="22407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rebuchet MS" panose="020B0703020202090204" pitchFamily="34" charset="0"/>
            </a:rPr>
            <a:t>What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implies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that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if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a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case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undergoing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RFE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(request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for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evidence),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is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much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more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likely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to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be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denied.</a:t>
          </a:r>
        </a:p>
      </dsp:txBody>
      <dsp:txXfrm rot="10800000">
        <a:off x="0" y="2219916"/>
        <a:ext cx="7242048" cy="1455957"/>
      </dsp:txXfrm>
    </dsp:sp>
    <dsp:sp modelId="{328AB526-E890-794F-9159-CCA8032EDA2C}">
      <dsp:nvSpPr>
        <dsp:cNvPr id="0" name=""/>
        <dsp:cNvSpPr/>
      </dsp:nvSpPr>
      <dsp:spPr>
        <a:xfrm rot="10800000">
          <a:off x="0" y="1042"/>
          <a:ext cx="7242048" cy="22407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rebuchet MS" panose="020B0703020202090204" pitchFamily="34" charset="0"/>
            </a:rPr>
            <a:t>Case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processing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time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cannot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be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used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directly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in</a:t>
          </a:r>
          <a:r>
            <a:rPr lang="zh-CN" sz="2500" kern="1200" dirty="0">
              <a:latin typeface="Trebuchet MS" panose="020B0703020202090204" pitchFamily="34" charset="0"/>
            </a:rPr>
            <a:t> </a:t>
          </a:r>
          <a:r>
            <a:rPr lang="en-US" sz="2500" kern="1200" dirty="0">
              <a:latin typeface="Trebuchet MS" panose="020B0703020202090204" pitchFamily="34" charset="0"/>
            </a:rPr>
            <a:t>production</a:t>
          </a:r>
          <a:r>
            <a:rPr lang="en-US" altLang="zh-CN" sz="2500" kern="1200" dirty="0">
              <a:latin typeface="Trebuchet MS" panose="020B0703020202090204" pitchFamily="34" charset="0"/>
            </a:rPr>
            <a:t>.</a:t>
          </a:r>
          <a:endParaRPr lang="en-US" sz="2500" kern="1200" dirty="0">
            <a:latin typeface="Trebuchet MS" panose="020B0703020202090204" pitchFamily="34" charset="0"/>
          </a:endParaRPr>
        </a:p>
      </dsp:txBody>
      <dsp:txXfrm rot="10800000">
        <a:off x="0" y="1042"/>
        <a:ext cx="7242048" cy="1455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BC66-0D38-A845-84F0-5AE92D9C9B2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E056-D197-7741-BB94-663A6AA8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E056-D197-7741-BB94-663A6AA8D9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607-1E47-944A-924B-0B1657FD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7502C-7327-7D44-A8D6-BFAAD44E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C144-2876-B941-96B8-66952D3C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2538-EAFE-254C-804A-FE26669C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9CA8-F5F5-A64A-A1DB-D50B7E30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8A4-FCC5-6548-8C9F-5078D09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CDB19-6220-EF4E-B23B-FDD0DA0F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D564-7C86-7443-BEFB-948103A0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4A1A-4A98-444A-9058-F576AFF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E4F9-2FD3-574D-9843-85045B3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B568C-82CF-904B-9748-AA911FAA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8BEF-2990-5E46-9275-E0DD1F6A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961-68FF-F640-8C50-5756C2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E3C9-581C-134B-90F5-4E354A37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353C-EC9A-E546-813A-816590A0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FAA-DF6F-5D42-B3A2-4CC0897D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5E44-E7A1-BA40-86D6-9572B0D9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2752-958C-814F-8B65-5DA4FF2A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48F1-02B2-9D4C-A513-68CDFB4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4B60-C401-CE46-BBA2-475C7EF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034F-04D7-3A4C-858B-E384EB8A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D1050-6518-C74E-A7AA-08940B88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4E96-BCD9-1843-84C9-F86B548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098A-C349-FF43-BDEB-12689AFE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58C0-A04A-3D4B-A4FE-45FC27DB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0B55-D958-FB44-8AC8-784B547C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01-24F8-674B-AE5F-788D4D76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1DCB6-C7E0-8744-A112-0AA79497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B41A-BB00-FE42-B3CF-E43A088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15B5B-934E-F944-8933-A6786184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EA60-9867-EA48-AADC-CDC3066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F064-F1E6-8848-922C-004E393D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1DF0-B47A-B14F-9CDA-7AA2D4DA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101B0-7984-2B43-AE6F-BFD73953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ECA0-8BE3-194B-9F3D-39D076EA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1CCC9-02A9-E042-BA66-404F193D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0903B-22A1-F44A-8296-67CDE71F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CEA15-23B3-2249-AD69-66010772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A342B-CD43-F447-AC3B-C569B9E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0FCB-3F1B-B54F-8C55-FD63D70A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7DA2-AFEC-5646-97CD-02736446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3181-290E-3240-AFA2-2C46B7F4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C616-E8A6-EB49-AF5F-99EE3CAB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B5D32-2885-7E47-A496-B34B91C0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74252-0273-884C-BD26-B6888BFC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FA33-B3DF-DD45-A34F-A961548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B5C-4A1B-3F4B-B48A-95C51C49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6901-D18F-F44B-BC77-956F15DF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7D6B-18F6-C24F-B916-20C80AF1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179-C85F-4740-815F-445108B3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4114-0068-2C4E-A674-7A77917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367F2-F008-234B-83C4-CE1B7BC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ABA8-14F0-E840-904A-CC95E546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01B2-2F80-354B-967C-64FB6AA78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6EBA5-7D27-AD4B-A857-6B343E316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BC17-6FEC-9F4A-B4FD-20D42B98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BD25E-63EB-0E4F-9CF5-8EA8D18A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E9A4-E3FD-B648-85A5-81A36525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FCC95-F867-4743-8BFB-636EFEBC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E26C-0A19-C246-A138-ACC71197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6B95-D3D0-8D43-BCB3-3EA2399E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523C-2D54-8F4C-8F11-031BDEEDE58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97F1-471C-7240-95A7-1995B880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1F39-9CD2-EE48-8A52-10CF0CADB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6E44-00F1-C94D-A104-AE69BDC0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soc/2018/major_groups.htm#15-000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ics.com/six-digit-naics/?code=5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14D6-8FEF-A340-BEB5-2BEB915BF1B2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Trebuchet MS" panose="020B0703020202090204" pitchFamily="34" charset="0"/>
                <a:ea typeface="+mj-ea"/>
                <a:cs typeface="+mj-cs"/>
              </a:rPr>
              <a:t>H1B Visa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A9735-F522-CD40-9823-47CD124C22DC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rgbClr val="FFFFFF"/>
                </a:solidFill>
                <a:latin typeface="Trebuchet MS" panose="020B0703020202090204" pitchFamily="34" charset="0"/>
              </a:rPr>
              <a:t>Team2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rgbClr val="FFFFFF"/>
                </a:solidFill>
                <a:latin typeface="Trebuchet MS" panose="020B0703020202090204" pitchFamily="34" charset="0"/>
              </a:rPr>
              <a:t>Jared Liu &amp; Cyndi Wang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street, photo, people&#10;&#10;Description automatically generated">
            <a:extLst>
              <a:ext uri="{FF2B5EF4-FFF2-40B4-BE49-F238E27FC236}">
                <a16:creationId xmlns:a16="http://schemas.microsoft.com/office/drawing/2014/main" id="{1401A178-3810-DA42-951C-DB6CF05B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03361"/>
            <a:ext cx="6553545" cy="52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89B7-7E0D-F349-BE86-C5DCB758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9" y="640081"/>
            <a:ext cx="4897119" cy="353821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>
                <a:latin typeface="Trebuchet MS" panose="020B0703020202090204" pitchFamily="34" charset="0"/>
              </a:rPr>
              <a:t>If applicant’s wage is lower than prevailing wage, the chance</a:t>
            </a:r>
            <a:r>
              <a:rPr lang="zh-CN" altLang="en-US" sz="3200">
                <a:latin typeface="Trebuchet MS" panose="020B0703020202090204" pitchFamily="34" charset="0"/>
              </a:rPr>
              <a:t> </a:t>
            </a:r>
            <a:r>
              <a:rPr lang="en-US" altLang="zh-CN" sz="3200">
                <a:latin typeface="Trebuchet MS" panose="020B0703020202090204" pitchFamily="34" charset="0"/>
              </a:rPr>
              <a:t>to</a:t>
            </a:r>
            <a:r>
              <a:rPr lang="zh-CN" altLang="en-US" sz="3200">
                <a:latin typeface="Trebuchet MS" panose="020B0703020202090204" pitchFamily="34" charset="0"/>
              </a:rPr>
              <a:t> </a:t>
            </a:r>
            <a:r>
              <a:rPr lang="en-US" altLang="zh-CN" sz="3200">
                <a:latin typeface="Trebuchet MS" panose="020B0703020202090204" pitchFamily="34" charset="0"/>
              </a:rPr>
              <a:t>be denied is</a:t>
            </a:r>
            <a:r>
              <a:rPr lang="zh-CN" altLang="en-US" sz="3200">
                <a:latin typeface="Trebuchet MS" panose="020B0703020202090204" pitchFamily="34" charset="0"/>
              </a:rPr>
              <a:t> </a:t>
            </a:r>
            <a:r>
              <a:rPr lang="en-US" altLang="zh-CN" sz="3200">
                <a:latin typeface="Trebuchet MS" panose="020B0703020202090204" pitchFamily="34" charset="0"/>
              </a:rPr>
              <a:t>much higher.</a:t>
            </a:r>
            <a:endParaRPr lang="en-US" sz="3200" dirty="0">
              <a:latin typeface="Trebuchet MS" panose="020B070302020209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D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0956D-15F7-3B41-B2FE-A0B44D2C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8" y="640080"/>
            <a:ext cx="5990989" cy="5577818"/>
          </a:xfrm>
        </p:spPr>
      </p:pic>
    </p:spTree>
    <p:extLst>
      <p:ext uri="{BB962C8B-B14F-4D97-AF65-F5344CB8AC3E}">
        <p14:creationId xmlns:p14="http://schemas.microsoft.com/office/powerpoint/2010/main" val="250681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9D4EE-5FBB-EC44-9866-ABA9DC6C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Trebuchet MS" panose="020B0703020202090204" pitchFamily="34" charset="0"/>
              </a:rPr>
              <a:t>Modeling</a:t>
            </a:r>
            <a:endParaRPr lang="en-US" b="1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3ACF-1F30-6640-8C7A-BF970A6E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211259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Challenge: 50+ columns initially</a:t>
            </a:r>
          </a:p>
          <a:p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Solution: handpick 20+ columns first, and keep only 9 variables in our final model</a:t>
            </a:r>
          </a:p>
          <a:p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Challenge: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imbalanced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data</a:t>
            </a:r>
          </a:p>
          <a:p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Solution: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 err="1">
                <a:solidFill>
                  <a:srgbClr val="FFFFFF"/>
                </a:solidFill>
                <a:latin typeface="Trebuchet MS" panose="020B0603020202020204" pitchFamily="34" charset="0"/>
              </a:rPr>
              <a:t>Undersampling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. Keep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all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denied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cases,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and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randomly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select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equal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sized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certified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cases</a:t>
            </a:r>
          </a:p>
          <a:p>
            <a:endParaRPr lang="en-US" sz="2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E216F-4BB2-2D4E-B6EB-1F4CD48E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52" y="4667355"/>
            <a:ext cx="4166313" cy="99991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DBAF09-C430-6742-AEE7-3A0FBEFF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79" y="2408677"/>
            <a:ext cx="4314302" cy="121514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B3BAA039-1ADA-D24C-AD55-9BB5C11F87E2}"/>
              </a:ext>
            </a:extLst>
          </p:cNvPr>
          <p:cNvSpPr/>
          <p:nvPr/>
        </p:nvSpPr>
        <p:spPr>
          <a:xfrm>
            <a:off x="9646852" y="3818135"/>
            <a:ext cx="469556" cy="6549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0CA15B5-9543-BC41-8D61-667742848FFD}"/>
              </a:ext>
            </a:extLst>
          </p:cNvPr>
          <p:cNvSpPr/>
          <p:nvPr/>
        </p:nvSpPr>
        <p:spPr>
          <a:xfrm>
            <a:off x="9428205" y="2496065"/>
            <a:ext cx="1149179" cy="358346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1BFCABC-4CBA-0E47-9B30-16F9B06BC172}"/>
              </a:ext>
            </a:extLst>
          </p:cNvPr>
          <p:cNvSpPr/>
          <p:nvPr/>
        </p:nvSpPr>
        <p:spPr>
          <a:xfrm>
            <a:off x="9316994" y="4711109"/>
            <a:ext cx="799414" cy="28203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1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0E01-0FD8-A042-9B8F-BD5C29B9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703020202090204" pitchFamily="34" charset="0"/>
              </a:rPr>
              <a:t>Model Selection -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A447C-9D89-EF44-B837-6FED6DEFD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399506"/>
              </p:ext>
            </p:extLst>
          </p:nvPr>
        </p:nvGraphicFramePr>
        <p:xfrm>
          <a:off x="838200" y="1825624"/>
          <a:ext cx="10515600" cy="3592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464523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96163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38790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49928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00277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17775845"/>
                    </a:ext>
                  </a:extLst>
                </a:gridCol>
              </a:tblGrid>
              <a:tr h="666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7406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</a:t>
                      </a:r>
                    </a:p>
                    <a:p>
                      <a:pPr algn="ctr"/>
                      <a:r>
                        <a:rPr lang="en-US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52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</a:t>
                      </a:r>
                    </a:p>
                    <a:p>
                      <a:pPr algn="ctr"/>
                      <a:r>
                        <a:rPr lang="en-US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6257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Random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0.938</a:t>
                      </a:r>
                      <a:endParaRPr lang="en-US" dirty="0">
                        <a:solidFill>
                          <a:srgbClr val="FF0000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0.976</a:t>
                      </a:r>
                      <a:endParaRPr lang="en-US" dirty="0">
                        <a:solidFill>
                          <a:srgbClr val="FF0000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0.897</a:t>
                      </a:r>
                      <a:endParaRPr lang="en-US" dirty="0">
                        <a:solidFill>
                          <a:srgbClr val="FF0000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0.935</a:t>
                      </a:r>
                      <a:endParaRPr lang="en-US" dirty="0">
                        <a:solidFill>
                          <a:srgbClr val="FF0000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0.938</a:t>
                      </a:r>
                      <a:endParaRPr lang="en-US" dirty="0">
                        <a:solidFill>
                          <a:srgbClr val="FF0000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5843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0.942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0.884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  <a:endParaRPr lang="en-US" dirty="0">
                        <a:latin typeface="Trebuchet MS" panose="020B070302020209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72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5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8DDD9-F617-754D-96F2-83A059EA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rebuchet MS" panose="020B0703020202090204" pitchFamily="34" charset="0"/>
              </a:rPr>
              <a:t>Performance</a:t>
            </a:r>
            <a:r>
              <a:rPr lang="zh-CN" altLang="en-US" b="1" dirty="0"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latin typeface="Trebuchet MS" panose="020B070302020209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4046-4635-A34E-86F4-A16AFD32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79" y="2198071"/>
            <a:ext cx="5134617" cy="415254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Confusion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atrix</a:t>
            </a:r>
          </a:p>
          <a:p>
            <a:r>
              <a:rPr 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Low False Negative: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8.7%</a:t>
            </a:r>
            <a:r>
              <a:rPr 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(wrongly classify denied cases as certified)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Classification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Report</a:t>
            </a:r>
          </a:p>
          <a:p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All metrics scores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are greater than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80%</a:t>
            </a:r>
          </a:p>
          <a:p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Specifically, recall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for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denied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cases:</a:t>
            </a: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83%</a:t>
            </a:r>
            <a:r>
              <a:rPr lang="zh-CN" alt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  <a:p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FFFF"/>
                </a:solidFill>
                <a:latin typeface="Trebuchet MS" panose="020B0703020202090204" pitchFamily="34" charset="0"/>
              </a:rPr>
              <a:t>                                </a:t>
            </a: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42CC0-E96B-D94F-9B3C-DE70947D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54" y="3686780"/>
            <a:ext cx="5134616" cy="296011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6B08C-4498-5440-A5D4-8BBA57ED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516" y="2340329"/>
            <a:ext cx="4557654" cy="95523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3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5EA0-A718-7940-920F-35A6F0F8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Trebuchet MS" panose="020B0703020202090204" pitchFamily="34" charset="0"/>
              </a:rPr>
              <a:t>Feature Importance</a:t>
            </a:r>
            <a:endParaRPr lang="en-US" sz="2400" b="1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777041-37CA-6340-A039-A4E40286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33" y="1498227"/>
            <a:ext cx="6831263" cy="309114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16F20CA-2558-3F45-BD49-A2A5274DDB8D}"/>
              </a:ext>
            </a:extLst>
          </p:cNvPr>
          <p:cNvGrpSpPr/>
          <p:nvPr/>
        </p:nvGrpSpPr>
        <p:grpSpPr>
          <a:xfrm>
            <a:off x="2454799" y="890909"/>
            <a:ext cx="9728795" cy="4426698"/>
            <a:chOff x="2121165" y="890909"/>
            <a:chExt cx="9728795" cy="4426698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33B8690-57CD-A449-82C8-25D383129C3C}"/>
                </a:ext>
              </a:extLst>
            </p:cNvPr>
            <p:cNvCxnSpPr>
              <a:cxnSpLocks/>
              <a:stCxn id="12" idx="1"/>
              <a:endCxn id="7" idx="2"/>
            </p:cNvCxnSpPr>
            <p:nvPr/>
          </p:nvCxnSpPr>
          <p:spPr>
            <a:xfrm rot="10800000">
              <a:off x="3895880" y="1260242"/>
              <a:ext cx="342489" cy="845809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541347-999C-8E40-A6E5-EC64BADE0ED2}"/>
                </a:ext>
              </a:extLst>
            </p:cNvPr>
            <p:cNvSpPr txBox="1"/>
            <p:nvPr/>
          </p:nvSpPr>
          <p:spPr>
            <a:xfrm>
              <a:off x="2417749" y="890909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Higher than average salary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716506-7574-0144-8612-E925769CA259}"/>
                </a:ext>
              </a:extLst>
            </p:cNvPr>
            <p:cNvSpPr/>
            <p:nvPr/>
          </p:nvSpPr>
          <p:spPr>
            <a:xfrm>
              <a:off x="4238368" y="2682381"/>
              <a:ext cx="6005384" cy="7720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CAF328-BF14-8746-9413-43579532467F}"/>
                </a:ext>
              </a:extLst>
            </p:cNvPr>
            <p:cNvSpPr/>
            <p:nvPr/>
          </p:nvSpPr>
          <p:spPr>
            <a:xfrm>
              <a:off x="4238368" y="1857129"/>
              <a:ext cx="6005384" cy="49784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CA65FD-F4E5-8541-9525-D81EA61F94D7}"/>
                </a:ext>
              </a:extLst>
            </p:cNvPr>
            <p:cNvSpPr/>
            <p:nvPr/>
          </p:nvSpPr>
          <p:spPr>
            <a:xfrm>
              <a:off x="4238368" y="3769111"/>
              <a:ext cx="6005384" cy="3240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09B6B170-0662-7149-84AA-1BDB2CF4C5A4}"/>
                </a:ext>
              </a:extLst>
            </p:cNvPr>
            <p:cNvCxnSpPr>
              <a:cxnSpLocks/>
              <a:stCxn id="8" idx="3"/>
              <a:endCxn id="22" idx="0"/>
            </p:cNvCxnSpPr>
            <p:nvPr/>
          </p:nvCxnSpPr>
          <p:spPr>
            <a:xfrm>
              <a:off x="10243752" y="3068391"/>
              <a:ext cx="359713" cy="1879883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8EA932-E516-2148-919C-21525C5AD0CD}"/>
                </a:ext>
              </a:extLst>
            </p:cNvPr>
            <p:cNvSpPr txBox="1"/>
            <p:nvPr/>
          </p:nvSpPr>
          <p:spPr>
            <a:xfrm>
              <a:off x="9356970" y="494827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Experienced employer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41FB7B4-2EEB-304C-AF2E-75B06E821CD3}"/>
                </a:ext>
              </a:extLst>
            </p:cNvPr>
            <p:cNvCxnSpPr>
              <a:stCxn id="13" idx="3"/>
              <a:endCxn id="22" idx="0"/>
            </p:cNvCxnSpPr>
            <p:nvPr/>
          </p:nvCxnSpPr>
          <p:spPr>
            <a:xfrm>
              <a:off x="10243752" y="3931111"/>
              <a:ext cx="359713" cy="1017163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3B1CE6-ADBB-4D4F-97A6-6839668D4840}"/>
                </a:ext>
              </a:extLst>
            </p:cNvPr>
            <p:cNvSpPr/>
            <p:nvPr/>
          </p:nvSpPr>
          <p:spPr>
            <a:xfrm>
              <a:off x="4238368" y="2367670"/>
              <a:ext cx="6005384" cy="2921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B57BF4-7BAA-DB4E-9A60-38FE23C39868}"/>
                </a:ext>
              </a:extLst>
            </p:cNvPr>
            <p:cNvSpPr/>
            <p:nvPr/>
          </p:nvSpPr>
          <p:spPr>
            <a:xfrm>
              <a:off x="4238368" y="3472570"/>
              <a:ext cx="6005384" cy="2921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4AF9B62-328A-1D4E-A984-31EA5AD2AB49}"/>
                </a:ext>
              </a:extLst>
            </p:cNvPr>
            <p:cNvCxnSpPr>
              <a:cxnSpLocks/>
              <a:stCxn id="30" idx="1"/>
              <a:endCxn id="32" idx="0"/>
            </p:cNvCxnSpPr>
            <p:nvPr/>
          </p:nvCxnSpPr>
          <p:spPr>
            <a:xfrm rot="10800000" flipV="1">
              <a:off x="4118732" y="2513719"/>
              <a:ext cx="119636" cy="2434555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34BFD-E1A4-7A41-8686-C45ECB82AD95}"/>
                </a:ext>
              </a:extLst>
            </p:cNvPr>
            <p:cNvSpPr txBox="1"/>
            <p:nvPr/>
          </p:nvSpPr>
          <p:spPr>
            <a:xfrm>
              <a:off x="2121165" y="4948275"/>
              <a:ext cx="399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Tech-related positions and industries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7A3FF4A8-C150-4A43-A7DE-2EC97CB2575B}"/>
                </a:ext>
              </a:extLst>
            </p:cNvPr>
            <p:cNvCxnSpPr>
              <a:cxnSpLocks/>
              <a:stCxn id="31" idx="1"/>
              <a:endCxn id="32" idx="0"/>
            </p:cNvCxnSpPr>
            <p:nvPr/>
          </p:nvCxnSpPr>
          <p:spPr>
            <a:xfrm rot="10800000" flipV="1">
              <a:off x="4118732" y="3618619"/>
              <a:ext cx="119636" cy="1329655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95A5D2-21F4-7C4F-89DA-3D26345A7333}"/>
              </a:ext>
            </a:extLst>
          </p:cNvPr>
          <p:cNvSpPr/>
          <p:nvPr/>
        </p:nvSpPr>
        <p:spPr>
          <a:xfrm>
            <a:off x="2547257" y="57042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OCCUPATION_15: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Computer and Mathematical Occupations</a:t>
            </a:r>
            <a:endParaRPr lang="en-US" altLang="zh-CN" dirty="0"/>
          </a:p>
          <a:p>
            <a:r>
              <a:rPr lang="en-US" altLang="zh-CN" dirty="0"/>
              <a:t>INDUSTRY_54: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Professional, Scientific, and Technical Services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949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4AA0A-EB7B-8E40-BEFE-7490FFCD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rebuchet MS" panose="020B0703020202090204" pitchFamily="34" charset="0"/>
              </a:rPr>
              <a:t>Case</a:t>
            </a:r>
            <a:r>
              <a:rPr lang="zh-CN" alt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rebuchet MS" panose="020B0703020202090204" pitchFamily="34" charset="0"/>
              </a:rPr>
              <a:t>Processing</a:t>
            </a:r>
            <a:r>
              <a:rPr lang="zh-CN" alt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rebuchet MS" panose="020B0703020202090204" pitchFamily="34" charset="0"/>
              </a:rPr>
              <a:t>Time</a:t>
            </a:r>
            <a:r>
              <a:rPr lang="zh-CN" alt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rebuchet MS" panose="020B0703020202090204" pitchFamily="34" charset="0"/>
              </a:rPr>
              <a:t>Implication</a:t>
            </a:r>
            <a:endParaRPr lang="en-US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66440-680A-44CF-9680-8B565E986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74333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5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B4FC-91C3-444A-98B9-34AD458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000" b="1" dirty="0">
                <a:solidFill>
                  <a:srgbClr val="FFFFFF"/>
                </a:solidFill>
                <a:latin typeface="Trebuchet MS" panose="020B0703020202090204" pitchFamily="34" charset="0"/>
              </a:rPr>
              <a:t>Model Without Case Processing Time</a:t>
            </a:r>
            <a:endParaRPr lang="en-US" sz="50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41CD2-E654-C349-A515-E3BA144F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737974"/>
            <a:ext cx="5455917" cy="3137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F53FF-1F24-D449-A329-FA0D279F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1" y="737974"/>
            <a:ext cx="5455917" cy="10775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273906-2CB9-8E45-9F2B-FCFC2667570A}"/>
              </a:ext>
            </a:extLst>
          </p:cNvPr>
          <p:cNvSpPr txBox="1"/>
          <p:nvPr/>
        </p:nvSpPr>
        <p:spPr>
          <a:xfrm>
            <a:off x="6416041" y="2862894"/>
            <a:ext cx="528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gets</a:t>
            </a:r>
            <a:r>
              <a:rPr lang="zh-CN" altLang="en-US" sz="2000" dirty="0"/>
              <a:t> </a:t>
            </a:r>
            <a:r>
              <a:rPr lang="en-US" altLang="zh-CN" sz="2000" dirty="0"/>
              <a:t>hurt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 </a:t>
            </a:r>
            <a:r>
              <a:rPr lang="en-US" altLang="zh-CN" sz="2000" dirty="0"/>
              <a:t>lot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case</a:t>
            </a:r>
            <a:r>
              <a:rPr lang="zh-CN" altLang="en-US" sz="2000" dirty="0"/>
              <a:t> </a:t>
            </a:r>
            <a:r>
              <a:rPr lang="en-US" altLang="zh-CN" sz="2000" dirty="0"/>
              <a:t>processing</a:t>
            </a:r>
            <a:r>
              <a:rPr lang="zh-CN" altLang="en-US" sz="2000" dirty="0"/>
              <a:t> </a:t>
            </a:r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expected.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683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85B92-F48B-F847-A8A2-09E6715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rebuchet MS" panose="020B0703020202090204" pitchFamily="34" charset="0"/>
              </a:rPr>
              <a:t>Conclusion</a:t>
            </a:r>
            <a:endParaRPr lang="en-US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57D2-6731-C347-800C-DF261FE1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An employer should carefully prepare H1B application materials to demonstrate that the foreign worker can meet the job requirements that the employer was not able to find from a US-based worker. These materials should be as detailed as possible to avoid REF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The wages an employer pays for its foreign workers have to be above the prevailing wage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Employees work for specific industries are more likely to get approved (Universities, tech, finance, and Insurances)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Foreigners should seek job positions require high skills (computer, math, science, management)</a:t>
            </a:r>
          </a:p>
        </p:txBody>
      </p:sp>
    </p:spTree>
    <p:extLst>
      <p:ext uri="{BB962C8B-B14F-4D97-AF65-F5344CB8AC3E}">
        <p14:creationId xmlns:p14="http://schemas.microsoft.com/office/powerpoint/2010/main" val="383478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EFAEA-F36B-534E-A10A-C68D23BA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  <a:latin typeface="Trebuchet MS" panose="020B0703020202090204" pitchFamily="34" charset="0"/>
              </a:rPr>
              <a:t>Problem</a:t>
            </a:r>
            <a:endParaRPr lang="en-US" b="1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2B69-C460-DB47-9553-B646CB75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655" y="926351"/>
            <a:ext cx="5040144" cy="5091953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H1B </a:t>
            </a:r>
            <a:r>
              <a:rPr lang="en-US" altLang="zh-CN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visa</a:t>
            </a:r>
            <a:r>
              <a:rPr lang="zh-CN" altLang="en-US" sz="2000" b="1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– </a:t>
            </a:r>
            <a:r>
              <a:rPr 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most common visa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international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students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if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want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hold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full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time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jobs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after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graduation.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1. Predict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whether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or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not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an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H1B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application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will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be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approved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or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denied</a:t>
            </a:r>
          </a:p>
          <a:p>
            <a:endParaRPr lang="en-US" altLang="zh-CN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2. Which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factors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are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more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important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in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process?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Salary?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Occupation?</a:t>
            </a:r>
            <a:r>
              <a:rPr lang="zh-CN" altLang="en-US" sz="20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rebuchet MS" panose="020B070302020209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37F4-30DC-0C4F-A018-070AF127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Trebuchet MS" panose="020B0703020202090204" pitchFamily="34" charset="0"/>
              </a:rPr>
              <a:t>Business</a:t>
            </a:r>
            <a:r>
              <a:rPr lang="zh-CN" altLang="en-US" b="1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Trebuchet MS" panose="020B0703020202090204" pitchFamily="34" charset="0"/>
              </a:rPr>
              <a:t>Value</a:t>
            </a:r>
            <a:endParaRPr lang="en-US" b="1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5977C-5032-4D6F-B1C0-9EBDB222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6031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9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7B9F9-5F72-A140-9E43-914E8491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Trebuchet MS" panose="020B0703020202090204" pitchFamily="34" charset="0"/>
              </a:rPr>
              <a:t>Key</a:t>
            </a:r>
            <a:r>
              <a:rPr lang="zh-CN" altLang="en-US" b="1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Trebuchet MS" panose="020B0703020202090204" pitchFamily="34" charset="0"/>
              </a:rPr>
              <a:t>Insights</a:t>
            </a:r>
            <a:endParaRPr lang="en-US" b="1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sp>
        <p:nvSpPr>
          <p:cNvPr id="5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6BF7-114B-5E4D-A5B6-081B0CBAF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application’s truthfulness, completeness, and detailedness is the most influencing factor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Employers have to compensate foreign workers fairly</a:t>
            </a:r>
          </a:p>
          <a:p>
            <a:endParaRPr lang="en-US" dirty="0"/>
          </a:p>
          <a:p>
            <a:r>
              <a:rPr lang="en-US" dirty="0"/>
              <a:t>H1B visa demands highly-skilled applicants</a:t>
            </a:r>
          </a:p>
        </p:txBody>
      </p:sp>
    </p:spTree>
    <p:extLst>
      <p:ext uri="{BB962C8B-B14F-4D97-AF65-F5344CB8AC3E}">
        <p14:creationId xmlns:p14="http://schemas.microsoft.com/office/powerpoint/2010/main" val="24437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112-E9A1-8B4A-9AE0-60EB9AB1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Data Cleaning and Feature</a:t>
            </a:r>
            <a:r>
              <a:rPr lang="zh-CN" altLang="en-US" sz="4000" b="1" dirty="0">
                <a:latin typeface="Trebuchet MS" panose="020B0703020202090204" pitchFamily="34" charset="0"/>
              </a:rPr>
              <a:t> </a:t>
            </a:r>
            <a:r>
              <a:rPr lang="en-US" altLang="zh-CN" sz="4000" b="1" dirty="0">
                <a:latin typeface="Trebuchet MS" panose="020B0703020202090204" pitchFamily="34" charset="0"/>
              </a:rPr>
              <a:t>Engineering</a:t>
            </a:r>
            <a:endParaRPr lang="en-US" sz="4000" b="1" dirty="0">
              <a:latin typeface="Trebuchet MS" panose="020B070302020209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EE89E79-9CDE-42B3-81F9-75901FFD3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72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17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71BE-A0C4-624B-B92A-F1DB7CA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48" y="2011680"/>
            <a:ext cx="3377183" cy="23255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rebuchet MS" panose="020B0703020202090204" pitchFamily="34" charset="0"/>
              </a:rPr>
              <a:t>Certified rate keeps increasing in recent years.</a:t>
            </a:r>
            <a:br>
              <a:rPr lang="en-US" sz="3200" dirty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en-US" sz="32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3F609-0574-ED43-8FE6-09679FEE98D1}"/>
              </a:ext>
            </a:extLst>
          </p:cNvPr>
          <p:cNvSpPr txBox="1"/>
          <p:nvPr/>
        </p:nvSpPr>
        <p:spPr>
          <a:xfrm>
            <a:off x="259496" y="196641"/>
            <a:ext cx="4471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rebuchet MS" panose="020B0703020202090204" pitchFamily="34" charset="0"/>
              </a:rPr>
              <a:t>Data Visualization</a:t>
            </a:r>
          </a:p>
        </p:txBody>
      </p:sp>
      <p:pic>
        <p:nvPicPr>
          <p:cNvPr id="8" name="Content Placeholder 7" descr="A screenshot of text&#10;&#10;Description automatically generated">
            <a:extLst>
              <a:ext uri="{FF2B5EF4-FFF2-40B4-BE49-F238E27FC236}">
                <a16:creationId xmlns:a16="http://schemas.microsoft.com/office/drawing/2014/main" id="{29DD2425-ACEC-6443-B3EE-CBF90675C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569" y="1"/>
            <a:ext cx="6560342" cy="6857999"/>
          </a:xfrm>
        </p:spPr>
      </p:pic>
    </p:spTree>
    <p:extLst>
      <p:ext uri="{BB962C8B-B14F-4D97-AF65-F5344CB8AC3E}">
        <p14:creationId xmlns:p14="http://schemas.microsoft.com/office/powerpoint/2010/main" val="34970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EE83D-333F-F94A-A6A9-B5471A7B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584" y="833183"/>
            <a:ext cx="3443416" cy="47945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  <a:t>Certified rate varies drastically among occupations, with </a:t>
            </a:r>
            <a:r>
              <a:rPr lang="en-US" altLang="zh-CN" sz="2800" b="1" i="1" dirty="0">
                <a:solidFill>
                  <a:srgbClr val="FFFFFF"/>
                </a:solidFill>
                <a:latin typeface="Trebuchet MS" panose="020B0703020202090204" pitchFamily="34" charset="0"/>
              </a:rPr>
              <a:t>computer</a:t>
            </a:r>
            <a:r>
              <a:rPr lang="en-US" altLang="zh-CN" sz="2800" i="1" dirty="0">
                <a:solidFill>
                  <a:srgbClr val="FFFFFF"/>
                </a:solidFill>
                <a:latin typeface="Trebuchet MS" panose="020B0703020202090204" pitchFamily="34" charset="0"/>
              </a:rPr>
              <a:t>, </a:t>
            </a:r>
            <a:r>
              <a:rPr lang="en-US" altLang="zh-CN" sz="2800" b="1" i="1" dirty="0">
                <a:solidFill>
                  <a:srgbClr val="FFFFFF"/>
                </a:solidFill>
                <a:latin typeface="Trebuchet MS" panose="020B0703020202090204" pitchFamily="34" charset="0"/>
              </a:rPr>
              <a:t>business</a:t>
            </a:r>
            <a:r>
              <a:rPr lang="en-US" altLang="zh-CN" sz="2800" i="1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  <a:t>and</a:t>
            </a:r>
            <a:r>
              <a:rPr lang="en-US" altLang="zh-CN" sz="2800" i="1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800" b="1" i="1" dirty="0">
                <a:solidFill>
                  <a:srgbClr val="FFFFFF"/>
                </a:solidFill>
                <a:latin typeface="Trebuchet MS" panose="020B0703020202090204" pitchFamily="34" charset="0"/>
              </a:rPr>
              <a:t>engineering</a:t>
            </a:r>
            <a:r>
              <a:rPr lang="en-US" altLang="zh-CN" sz="2800" i="1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  <a:t>related positions at the top.</a:t>
            </a:r>
            <a:b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</a:br>
            <a:b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</a:br>
            <a:r>
              <a:rPr lang="en-US" altLang="zh-CN" sz="2800" dirty="0">
                <a:solidFill>
                  <a:srgbClr val="FFFFFF"/>
                </a:solidFill>
                <a:latin typeface="Trebuchet MS" panose="020B0703020202090204" pitchFamily="34" charset="0"/>
              </a:rPr>
              <a:t>More popular occupations – more opportunities for international students</a:t>
            </a:r>
            <a:endParaRPr lang="en-US" sz="28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2419FFA-9F43-8948-836F-1BD5DA357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99" y="833183"/>
            <a:ext cx="8099314" cy="5191634"/>
          </a:xfrm>
        </p:spPr>
      </p:pic>
    </p:spTree>
    <p:extLst>
      <p:ext uri="{BB962C8B-B14F-4D97-AF65-F5344CB8AC3E}">
        <p14:creationId xmlns:p14="http://schemas.microsoft.com/office/powerpoint/2010/main" val="29638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9A08-FB9D-3449-90B5-22C4C5E2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Trebuchet MS" panose="020B0703020202090204" pitchFamily="34" charset="0"/>
              </a:rPr>
              <a:t>Certified rate does not vary much among industries.</a:t>
            </a:r>
            <a:endParaRPr lang="en-US" sz="2600" kern="12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A1B8B90-814C-9342-9640-2CF022C7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575" y="642389"/>
            <a:ext cx="8311284" cy="55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0904-19D3-1C44-9030-47602F65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sz="2400" kern="1200" dirty="0">
                <a:solidFill>
                  <a:schemeClr val="bg1"/>
                </a:solidFill>
                <a:latin typeface="Trebuchet MS" panose="020B0703020202090204" pitchFamily="34" charset="0"/>
              </a:rPr>
              <a:t>Companies</a:t>
            </a:r>
            <a:r>
              <a:rPr lang="zh-CN" alt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rebuchet MS" panose="020B0703020202090204" pitchFamily="34" charset="0"/>
              </a:rPr>
              <a:t>that</a:t>
            </a:r>
            <a:r>
              <a:rPr lang="zh-CN" alt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rebuchet MS" panose="020B0703020202090204" pitchFamily="34" charset="0"/>
              </a:rPr>
              <a:t>are</a:t>
            </a:r>
            <a:r>
              <a:rPr lang="zh-CN" alt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kern="1200" dirty="0">
                <a:solidFill>
                  <a:schemeClr val="bg1"/>
                </a:solidFill>
                <a:latin typeface="Trebuchet MS" panose="020B0703020202090204" pitchFamily="34" charset="0"/>
              </a:rPr>
              <a:t>H-1B dependent and </a:t>
            </a:r>
            <a:r>
              <a:rPr lang="en-US" altLang="zh-CN" sz="2400" dirty="0">
                <a:solidFill>
                  <a:schemeClr val="bg1"/>
                </a:solidFill>
                <a:latin typeface="Trebuchet MS" panose="020B0703020202090204" pitchFamily="34" charset="0"/>
              </a:rPr>
              <a:t>with</a:t>
            </a:r>
            <a:r>
              <a:rPr lang="zh-CN" alt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rebuchet MS" panose="020B0703020202090204" pitchFamily="34" charset="0"/>
              </a:rPr>
              <a:t>attorneys</a:t>
            </a:r>
            <a:r>
              <a:rPr lang="zh-CN" alt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altLang="zh-CN" sz="2400" kern="1200" dirty="0">
                <a:solidFill>
                  <a:schemeClr val="bg1"/>
                </a:solidFill>
                <a:latin typeface="Trebuchet MS" panose="020B0703020202090204" pitchFamily="34" charset="0"/>
              </a:rPr>
              <a:t>have advantages.</a:t>
            </a:r>
            <a:endParaRPr lang="en-US" sz="2400" kern="12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67325C-5A32-014A-9D6E-AB1C7837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8" y="1396588"/>
            <a:ext cx="10708650" cy="5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624</Words>
  <Application>Microsoft Macintosh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Office Theme</vt:lpstr>
      <vt:lpstr>PowerPoint Presentation</vt:lpstr>
      <vt:lpstr>Problem</vt:lpstr>
      <vt:lpstr>Business Value</vt:lpstr>
      <vt:lpstr>Key Insights</vt:lpstr>
      <vt:lpstr>Data Cleaning and Feature Engineering</vt:lpstr>
      <vt:lpstr>Certified rate keeps increasing in recent years. </vt:lpstr>
      <vt:lpstr>Certified rate varies drastically among occupations, with computer, business and engineering related positions at the top.  More popular occupations – more opportunities for international students</vt:lpstr>
      <vt:lpstr>Certified rate does not vary much among industries.</vt:lpstr>
      <vt:lpstr>Companies that are H-1B dependent and with attorneys have advantages.</vt:lpstr>
      <vt:lpstr>If applicant’s wage is lower than prevailing wage, the chance to be denied is much higher.</vt:lpstr>
      <vt:lpstr>Modeling</vt:lpstr>
      <vt:lpstr>Model Selection - Classification</vt:lpstr>
      <vt:lpstr>Performance Metrics</vt:lpstr>
      <vt:lpstr>Feature Importance</vt:lpstr>
      <vt:lpstr>Case Processing Time Implication</vt:lpstr>
      <vt:lpstr>Model Without Case Processing 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Xun Liu</dc:creator>
  <cp:lastModifiedBy>Xiangyu Wang</cp:lastModifiedBy>
  <cp:revision>38</cp:revision>
  <dcterms:created xsi:type="dcterms:W3CDTF">2020-05-06T00:04:47Z</dcterms:created>
  <dcterms:modified xsi:type="dcterms:W3CDTF">2020-05-06T03:03:31Z</dcterms:modified>
</cp:coreProperties>
</file>