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316" r:id="rId2"/>
    <p:sldId id="288" r:id="rId3"/>
    <p:sldId id="281" r:id="rId4"/>
    <p:sldId id="292" r:id="rId5"/>
    <p:sldId id="289" r:id="rId6"/>
    <p:sldId id="290" r:id="rId7"/>
    <p:sldId id="301" r:id="rId8"/>
    <p:sldId id="315" r:id="rId9"/>
    <p:sldId id="317" r:id="rId10"/>
    <p:sldId id="304" r:id="rId11"/>
    <p:sldId id="337" r:id="rId12"/>
    <p:sldId id="335" r:id="rId13"/>
    <p:sldId id="336" r:id="rId14"/>
    <p:sldId id="323" r:id="rId15"/>
    <p:sldId id="331" r:id="rId16"/>
    <p:sldId id="328" r:id="rId17"/>
    <p:sldId id="307" r:id="rId18"/>
    <p:sldId id="287" r:id="rId19"/>
    <p:sldId id="334" r:id="rId20"/>
    <p:sldId id="333" r:id="rId21"/>
    <p:sldId id="332" r:id="rId22"/>
    <p:sldId id="338" r:id="rId23"/>
    <p:sldId id="329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 autoAdjust="0"/>
    <p:restoredTop sz="93571" autoAdjust="0"/>
  </p:normalViewPr>
  <p:slideViewPr>
    <p:cSldViewPr>
      <p:cViewPr>
        <p:scale>
          <a:sx n="75" d="100"/>
          <a:sy n="75" d="100"/>
        </p:scale>
        <p:origin x="93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28"/>
    </p:cViewPr>
  </p:sorterViewPr>
  <p:notesViewPr>
    <p:cSldViewPr>
      <p:cViewPr varScale="1">
        <p:scale>
          <a:sx n="79" d="100"/>
          <a:sy n="79" d="100"/>
        </p:scale>
        <p:origin x="-196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DA935468-E6A7-41A3-99A0-A6CF903F02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61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2515DF81-91BC-425E-9BB9-309123CCA5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8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58C9A7D-73B1-4BB5-9541-8FDDFA3A4A2E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445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445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5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5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5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5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5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45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446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104465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80919"/>
            <a:ext cx="13525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A12CC8-ACA0-4A39-BC3E-5DB3493CBD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CPE495/496 Project Proposal,  Team Acronym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463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6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BFD78A-1933-42ED-A0C6-A0F93B40F4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CPE495/496 Project Proposal,  Team Acronym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165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F28F08-94D6-480D-B3BE-FCC629252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CPE495/496 Project Proposal,  Team Acronym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59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76376F-6069-4D48-B90E-BBADB26CE9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CPE495/496 Project Proposal,  Team Acronym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061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3873E1-4A33-4ED4-A07C-EE10621F43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CPE495/496 Project Proposal,  Team Acronym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137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88C719-6599-4488-ADCF-E30B274F2B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CPE495/496 Project Proposal,  Team Acronym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410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3A6A87-842A-4782-ACF1-FCA1AF92461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CPE495/496 Project Proposal,  Team Acronym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568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0D4AC5-241A-4107-8276-FCB97BAEE2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CPE495/496 Project Proposal,  Team Acronym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06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B4B0EA-FCA8-425E-80A0-617AE81D730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CPE495/496 Project Proposal,  Team Acronym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856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0B463D-9E9A-4866-86CC-676906D76BF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CPE495/496 Project Proposal,  Team Acronym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195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77000"/>
            <a:ext cx="609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E493DC98-CACC-4EF6-810A-73F98D5FD6B4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42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343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3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3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3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3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43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43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7400" y="6477000"/>
            <a:ext cx="5943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r>
              <a:rPr lang="en-US" altLang="en-US" dirty="0"/>
              <a:t>CPE495 Preliminary Design Review Template, Team x, UAHuntsville</a:t>
            </a:r>
          </a:p>
        </p:txBody>
      </p:sp>
      <p:sp>
        <p:nvSpPr>
          <p:cNvPr id="1034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3442" name="Picture 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6135688"/>
            <a:ext cx="13525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3276600" y="5867400"/>
            <a:ext cx="55626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lnSpc>
                <a:spcPct val="90000"/>
              </a:lnSpc>
              <a:buClrTx/>
              <a:buSzPct val="80000"/>
              <a:buFontTx/>
              <a:buNone/>
            </a:pPr>
            <a:endParaRPr lang="en-US" altLang="en-US" sz="2400" dirty="0">
              <a:latin typeface="Comic Sans MS" pitchFamily="66" charset="0"/>
            </a:endParaRPr>
          </a:p>
        </p:txBody>
      </p:sp>
      <p:sp>
        <p:nvSpPr>
          <p:cNvPr id="6042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533400" y="990600"/>
            <a:ext cx="8077200" cy="1920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800" dirty="0" smtClean="0"/>
              <a:t>Facial Recognition Rack Mount System</a:t>
            </a:r>
          </a:p>
        </p:txBody>
      </p:sp>
      <p:sp>
        <p:nvSpPr>
          <p:cNvPr id="6042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8956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Jared Nixon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Garrett Eledui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Jason Parker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/>
              <a:t>Daniel Hasty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CPE495 Computer Engineering Design 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 smtClean="0"/>
              <a:t>Electrical and Computer Engineering </a:t>
            </a:r>
            <a:br>
              <a:rPr lang="en-US" altLang="en-US" sz="2400" dirty="0" smtClean="0"/>
            </a:br>
            <a:r>
              <a:rPr lang="en-US" altLang="en-US" sz="2400" dirty="0" smtClean="0"/>
              <a:t>The University of Alabama in Huntsville</a:t>
            </a:r>
          </a:p>
        </p:txBody>
      </p:sp>
    </p:spTree>
    <p:extLst>
      <p:ext uri="{BB962C8B-B14F-4D97-AF65-F5344CB8AC3E}">
        <p14:creationId xmlns:p14="http://schemas.microsoft.com/office/powerpoint/2010/main" val="41838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4E2AE-DC17-4F10-865B-863604C68F0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CPE495/496 </a:t>
            </a:r>
            <a:r>
              <a:rPr lang="en-US" altLang="en-US" dirty="0" smtClean="0"/>
              <a:t>Final </a:t>
            </a:r>
            <a:r>
              <a:rPr lang="en-US" altLang="en-US" dirty="0"/>
              <a:t>Design Review,  Team Face Off</a:t>
            </a:r>
          </a:p>
        </p:txBody>
      </p:sp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Testing Plan in Action</a:t>
            </a:r>
            <a:endParaRPr lang="en-US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181600"/>
          </a:xfrm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Font typeface="Noto Sans Symbols"/>
              <a:buChar char="■"/>
            </a:pPr>
            <a:r>
              <a:rPr lang="en-US" sz="2200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Unit Testing</a:t>
            </a:r>
          </a:p>
          <a:p>
            <a:pPr marL="739775" lvl="1" indent="-2825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86E0"/>
              </a:buClr>
              <a:buFont typeface="Noto Sans Symbols"/>
              <a:buChar char="■"/>
            </a:pPr>
            <a:r>
              <a:rPr lang="en-US" sz="2200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Can the button be pushed and acknowledged?</a:t>
            </a:r>
          </a:p>
          <a:p>
            <a:pPr marL="739775" lvl="1" indent="-2825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86E0"/>
              </a:buClr>
              <a:buFont typeface="Noto Sans Symbols"/>
              <a:buChar char="■"/>
            </a:pPr>
            <a:r>
              <a:rPr lang="en-US" sz="2200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Can a picture be taken and sent to the proper facial function?</a:t>
            </a:r>
          </a:p>
          <a:p>
            <a:pPr marL="739775" lvl="1" indent="-2825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86E0"/>
              </a:buClr>
              <a:buFont typeface="Noto Sans Symbols"/>
              <a:buChar char="■"/>
            </a:pPr>
            <a:r>
              <a:rPr lang="en-US" sz="2200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Can the software verify that a picture was taken?</a:t>
            </a:r>
          </a:p>
          <a:p>
            <a:pPr marL="739775" lvl="1" indent="-2825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86E0"/>
              </a:buClr>
              <a:buFont typeface="Noto Sans Symbols"/>
              <a:buChar char="■"/>
            </a:pPr>
            <a:r>
              <a:rPr lang="en-US" sz="2200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Can the facial function verify a face is present?</a:t>
            </a:r>
          </a:p>
          <a:p>
            <a:pPr marL="739775" lvl="1" indent="-2825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86E0"/>
              </a:buClr>
              <a:buFont typeface="Noto Sans Symbols"/>
              <a:buChar char="■"/>
            </a:pPr>
            <a:r>
              <a:rPr lang="en-US" sz="2200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Can the software apply voltage to control LED indicator?</a:t>
            </a:r>
          </a:p>
          <a:p>
            <a:pPr marL="739775" lvl="1" indent="-2825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86E0"/>
              </a:buClr>
              <a:buFont typeface="Noto Sans Symbols"/>
              <a:buChar char="■"/>
            </a:pPr>
            <a:r>
              <a:rPr lang="en-US" sz="2200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Can the software apply voltage to control actuators?</a:t>
            </a:r>
            <a:endParaRPr lang="en-US" sz="2200" dirty="0">
              <a:solidFill>
                <a:srgbClr val="FFFFFF"/>
              </a:solidFill>
              <a:ea typeface="Garamond"/>
              <a:cs typeface="Garamond"/>
              <a:sym typeface="Garamond"/>
            </a:endParaRPr>
          </a:p>
          <a:p>
            <a:pPr marL="339725" lvl="0" indent="-339725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CC00"/>
              </a:buClr>
              <a:buFont typeface="Noto Sans Symbols"/>
              <a:buChar char="■"/>
            </a:pPr>
            <a:r>
              <a:rPr lang="en-US" sz="2200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Integration Testing</a:t>
            </a:r>
            <a:endParaRPr lang="en-US" sz="1800" dirty="0" smtClean="0">
              <a:solidFill>
                <a:srgbClr val="FFFFFF"/>
              </a:solidFill>
              <a:ea typeface="Garamond"/>
              <a:cs typeface="Garamond"/>
              <a:sym typeface="Garamond"/>
            </a:endParaRPr>
          </a:p>
          <a:p>
            <a:pPr marL="739775" lvl="1" indent="-2825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86E0"/>
              </a:buClr>
              <a:buFont typeface="Noto Sans Symbols"/>
              <a:buChar char="■"/>
            </a:pPr>
            <a:r>
              <a:rPr lang="en-US" sz="2200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Can the button be pushed and trigger a picture to be taken?</a:t>
            </a:r>
          </a:p>
          <a:p>
            <a:pPr marL="739775" lvl="1" indent="-2825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86E0"/>
              </a:buClr>
              <a:buFont typeface="Noto Sans Symbols"/>
              <a:buChar char="■"/>
            </a:pPr>
            <a:r>
              <a:rPr lang="en-US" sz="2200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Can the software receive the photo and verify a face is present / not present, and send command out to appropriate peripherals?</a:t>
            </a:r>
          </a:p>
          <a:p>
            <a:pPr marL="739775" lvl="1" indent="-28257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86E0"/>
              </a:buClr>
              <a:buFont typeface="Noto Sans Symbols"/>
              <a:buChar char="■"/>
            </a:pPr>
            <a:r>
              <a:rPr lang="en-US" sz="2200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Can the actuator / LED receive command and take action?</a:t>
            </a:r>
            <a:endParaRPr lang="en-US" sz="2200" dirty="0">
              <a:solidFill>
                <a:srgbClr val="FFFFFF"/>
              </a:solidFill>
              <a:ea typeface="Garamond"/>
              <a:cs typeface="Garamond"/>
              <a:sym typeface="Garamond"/>
            </a:endParaRP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86E0"/>
              </a:buClr>
              <a:buNone/>
            </a:pPr>
            <a:endParaRPr lang="en-US" sz="2200" dirty="0">
              <a:solidFill>
                <a:srgbClr val="FFFFFF"/>
              </a:solidFill>
              <a:ea typeface="Garamond"/>
              <a:cs typeface="Garamond"/>
              <a:sym typeface="Garamond"/>
            </a:endParaRP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Font typeface="Noto Sans Symbols"/>
              <a:buChar char="■"/>
            </a:pPr>
            <a:r>
              <a:rPr lang="en-US" sz="2200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All of these unit and integration tests have been verified as working.</a:t>
            </a:r>
            <a:endParaRPr lang="en-US" sz="2200" dirty="0">
              <a:solidFill>
                <a:srgbClr val="FFFFFF"/>
              </a:solidFill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Recognition: The Concept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r>
              <a:rPr lang="mr-IN" dirty="0" smtClean="0"/>
              <a:t>–</a:t>
            </a:r>
            <a:r>
              <a:rPr lang="en-US" dirty="0" smtClean="0"/>
              <a:t> Combinations of Pixels</a:t>
            </a:r>
          </a:p>
          <a:p>
            <a:pPr lvl="1"/>
            <a:r>
              <a:rPr lang="en-US" dirty="0" smtClean="0"/>
              <a:t>White Pixels</a:t>
            </a:r>
          </a:p>
          <a:p>
            <a:pPr lvl="1"/>
            <a:r>
              <a:rPr lang="en-US" dirty="0" smtClean="0"/>
              <a:t>Black Pixels</a:t>
            </a:r>
          </a:p>
          <a:p>
            <a:pPr lvl="1"/>
            <a:r>
              <a:rPr lang="en-US" dirty="0" smtClean="0"/>
              <a:t>Gray Pixels (varying)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28F08-94D6-480D-B3BE-FCC62925288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CPE495/496 Final Design Review,  Team Face Off</a:t>
            </a:r>
            <a:endParaRPr lang="en-US" altLang="en-US" dirty="0"/>
          </a:p>
        </p:txBody>
      </p:sp>
      <p:pic>
        <p:nvPicPr>
          <p:cNvPr id="1026" name="Picture 2" descr="creen Shot 2017-04-20 at 3.04.21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19" y="4114800"/>
            <a:ext cx="362936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llSizeRender.j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1295400"/>
            <a:ext cx="404812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6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267"/>
            <a:ext cx="8229600" cy="1143000"/>
          </a:xfrm>
        </p:spPr>
        <p:txBody>
          <a:bodyPr/>
          <a:lstStyle/>
          <a:p>
            <a:r>
              <a:rPr lang="en-US" dirty="0" smtClean="0"/>
              <a:t>Finding Features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Edge Features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28F08-94D6-480D-B3BE-FCC62925288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CPE495/496 Final Design Review,  Team Face Off</a:t>
            </a:r>
            <a:endParaRPr lang="en-US" altLang="en-US" dirty="0"/>
          </a:p>
        </p:txBody>
      </p:sp>
      <p:pic>
        <p:nvPicPr>
          <p:cNvPr id="2050" name="Picture 2" descr="ullSizeRender.jpg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69" y="1600200"/>
            <a:ext cx="390106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llSizeRender.j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107591"/>
            <a:ext cx="2819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llSizeRender.jp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4724400"/>
            <a:ext cx="2133600" cy="154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77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: Facial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Haar</a:t>
            </a:r>
            <a:r>
              <a:rPr lang="en-US" dirty="0" smtClean="0"/>
              <a:t> Cascade Library</a:t>
            </a:r>
          </a:p>
          <a:p>
            <a:pPr lvl="1"/>
            <a:r>
              <a:rPr lang="en-US" dirty="0" smtClean="0"/>
              <a:t>Can be trained using a machine learning algorithm.</a:t>
            </a:r>
          </a:p>
          <a:p>
            <a:pPr lvl="1"/>
            <a:r>
              <a:rPr lang="en-US" dirty="0" smtClean="0"/>
              <a:t>We chose not to further train our system due to its current sufficiency and accuracy in finding a 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28F08-94D6-480D-B3BE-FCC62925288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CPE495/496 Final Design Review,  Team Face Off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5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Associated (Update)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Risk: Actuator Size</a:t>
            </a:r>
          </a:p>
          <a:p>
            <a:pPr lvl="1"/>
            <a:r>
              <a:rPr lang="en-US" dirty="0" smtClean="0"/>
              <a:t>These solenoids were surprisingly strong and no other solenoid was needed due to size issues.</a:t>
            </a:r>
          </a:p>
          <a:p>
            <a:pPr lvl="1"/>
            <a:r>
              <a:rPr lang="en-US" dirty="0" smtClean="0"/>
              <a:t>A new problem was introduced with these solenoids, despite accounting for it in previous designs.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28F08-94D6-480D-B3BE-FCC62925288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CPE495/496 </a:t>
            </a:r>
            <a:r>
              <a:rPr lang="en-US" altLang="en-US" dirty="0" smtClean="0"/>
              <a:t>Final </a:t>
            </a:r>
            <a:r>
              <a:rPr lang="en-US" altLang="en-US" dirty="0"/>
              <a:t>Design Review,  Team Face Off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95688" y="4206478"/>
            <a:ext cx="1952624" cy="19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Issue:</a:t>
            </a:r>
          </a:p>
          <a:p>
            <a:pPr lvl="1"/>
            <a:r>
              <a:rPr lang="en-US" dirty="0" smtClean="0"/>
              <a:t>Selected solenoid is “in” when not powered.</a:t>
            </a:r>
          </a:p>
          <a:p>
            <a:pPr lvl="1"/>
            <a:r>
              <a:rPr lang="en-US" dirty="0" smtClean="0"/>
              <a:t>Solenoid should be “out” when not powered.</a:t>
            </a:r>
          </a:p>
          <a:p>
            <a:pPr lvl="1"/>
            <a:r>
              <a:rPr lang="en-US" dirty="0" smtClean="0"/>
              <a:t>This is needed so power does not constantly have to be applied to keep the server rack locked, as these solenoids can get very hot very fast.</a:t>
            </a:r>
          </a:p>
          <a:p>
            <a:pPr lvl="1"/>
            <a:r>
              <a:rPr lang="en-US" dirty="0" smtClean="0"/>
              <a:t>This would also leave server racks locked in the case of a power failure, instead of being wide open.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28F08-94D6-480D-B3BE-FCC62925288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CPE495/496 Final Design Review,  Team Face Off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32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Preliminary Design Review </a:t>
            </a:r>
            <a:r>
              <a:rPr lang="mr-IN" sz="3000" dirty="0" smtClean="0"/>
              <a:t>–</a:t>
            </a:r>
            <a:r>
              <a:rPr lang="en-US" sz="3000" dirty="0" smtClean="0"/>
              <a:t> February 23, 2017</a:t>
            </a:r>
          </a:p>
          <a:p>
            <a:r>
              <a:rPr lang="en-US" sz="3000" dirty="0" smtClean="0"/>
              <a:t>Bulletin Board Update </a:t>
            </a:r>
            <a:r>
              <a:rPr lang="mr-IN" sz="3000" dirty="0" smtClean="0"/>
              <a:t>–</a:t>
            </a:r>
            <a:r>
              <a:rPr lang="en-US" sz="3000" dirty="0" smtClean="0"/>
              <a:t> Twice Through Semester</a:t>
            </a:r>
          </a:p>
          <a:p>
            <a:r>
              <a:rPr lang="en-US" sz="3000" dirty="0" smtClean="0"/>
              <a:t>Project Briefings </a:t>
            </a:r>
            <a:r>
              <a:rPr lang="mr-IN" sz="3000" dirty="0" smtClean="0"/>
              <a:t>–</a:t>
            </a:r>
            <a:r>
              <a:rPr lang="en-US" sz="3000" dirty="0" smtClean="0"/>
              <a:t> </a:t>
            </a:r>
            <a:r>
              <a:rPr lang="en-US" sz="2800" dirty="0" smtClean="0"/>
              <a:t>March 30, 2017 &amp; April 13, 2017</a:t>
            </a:r>
          </a:p>
          <a:p>
            <a:r>
              <a:rPr lang="en-US" sz="3000" dirty="0" smtClean="0"/>
              <a:t>Project Video </a:t>
            </a:r>
            <a:r>
              <a:rPr lang="mr-IN" sz="3000" dirty="0" smtClean="0"/>
              <a:t>–</a:t>
            </a:r>
            <a:r>
              <a:rPr lang="en-US" sz="3000" dirty="0" smtClean="0"/>
              <a:t> April 17, 2017</a:t>
            </a:r>
          </a:p>
          <a:p>
            <a:r>
              <a:rPr lang="en-US" sz="3000" dirty="0" smtClean="0"/>
              <a:t>Project Poster </a:t>
            </a:r>
            <a:r>
              <a:rPr lang="mr-IN" sz="3000" dirty="0" smtClean="0"/>
              <a:t>–</a:t>
            </a:r>
            <a:r>
              <a:rPr lang="en-US" sz="3000" dirty="0" smtClean="0"/>
              <a:t> April 20, 2017</a:t>
            </a:r>
          </a:p>
          <a:p>
            <a:r>
              <a:rPr lang="en-US" sz="3000" dirty="0"/>
              <a:t>Project Demonstration </a:t>
            </a:r>
            <a:r>
              <a:rPr lang="mr-IN" sz="3000" dirty="0"/>
              <a:t>–</a:t>
            </a:r>
            <a:r>
              <a:rPr lang="en-US" sz="3000" dirty="0"/>
              <a:t> April 20, </a:t>
            </a:r>
            <a:r>
              <a:rPr lang="en-US" sz="3000" dirty="0" smtClean="0"/>
              <a:t>2017</a:t>
            </a:r>
          </a:p>
          <a:p>
            <a:r>
              <a:rPr lang="en-US" sz="3000" dirty="0" smtClean="0"/>
              <a:t>Final </a:t>
            </a:r>
            <a:r>
              <a:rPr lang="en-US" sz="3000" dirty="0"/>
              <a:t>Design Presentation </a:t>
            </a:r>
            <a:r>
              <a:rPr lang="mr-IN" sz="3000" dirty="0"/>
              <a:t>–</a:t>
            </a:r>
            <a:r>
              <a:rPr lang="en-US" sz="3000" dirty="0"/>
              <a:t> April 20, </a:t>
            </a:r>
            <a:r>
              <a:rPr lang="en-US" sz="3000" dirty="0" smtClean="0"/>
              <a:t>2017</a:t>
            </a:r>
          </a:p>
          <a:p>
            <a:r>
              <a:rPr lang="en-US" sz="3000" dirty="0"/>
              <a:t>Project Notebook </a:t>
            </a:r>
            <a:r>
              <a:rPr lang="mr-IN" sz="3000" dirty="0"/>
              <a:t>–</a:t>
            </a:r>
            <a:r>
              <a:rPr lang="en-US" sz="3000" dirty="0"/>
              <a:t> April 27, 2017</a:t>
            </a:r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28F08-94D6-480D-B3BE-FCC62925288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CPE495/496 Final Design Review,  Team Face Off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95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4BC6C-743A-477D-A2F5-2A30F255B18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CPE495/496 </a:t>
            </a:r>
            <a:r>
              <a:rPr lang="en-US" altLang="en-US" dirty="0" smtClean="0"/>
              <a:t>Final </a:t>
            </a:r>
            <a:r>
              <a:rPr lang="en-US" altLang="en-US" dirty="0"/>
              <a:t>Design Review,  Team Face Off</a:t>
            </a:r>
          </a:p>
        </p:txBody>
      </p:sp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Individual Responsibility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altLang="en-US" sz="3000" dirty="0"/>
              <a:t>Jared Nixon – Ensure deadlines are made, keep team headed in the right direction, and support </a:t>
            </a:r>
            <a:r>
              <a:rPr lang="en-US" altLang="en-US" sz="3000"/>
              <a:t>software </a:t>
            </a:r>
            <a:r>
              <a:rPr lang="en-US" altLang="en-US" sz="3000" smtClean="0"/>
              <a:t>development</a:t>
            </a:r>
            <a:r>
              <a:rPr lang="en-US" altLang="en-US" sz="3000" dirty="0" smtClean="0"/>
              <a:t>.</a:t>
            </a:r>
          </a:p>
          <a:p>
            <a:r>
              <a:rPr lang="en-US" altLang="en-US" sz="3000" dirty="0" smtClean="0"/>
              <a:t>Garrett Eledui – Develop / Integrate facial recognition software</a:t>
            </a:r>
          </a:p>
          <a:p>
            <a:r>
              <a:rPr lang="en-US" altLang="en-US" sz="3000" dirty="0" smtClean="0"/>
              <a:t>Jason Parker – Develop communication between system components.</a:t>
            </a:r>
          </a:p>
          <a:p>
            <a:r>
              <a:rPr lang="en-US" altLang="en-US" sz="3000" dirty="0"/>
              <a:t>Daniel Hasty – Develop software where help is needed to help maintain deadlines</a:t>
            </a:r>
            <a:r>
              <a:rPr lang="en-US" altLang="en-US" sz="3000" dirty="0" smtClean="0"/>
              <a:t>.</a:t>
            </a:r>
            <a:endParaRPr lang="en-US" altLang="en-US" sz="3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FC0C3-7E3B-4935-8683-9EA6EBFB263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CPE495/496 </a:t>
            </a:r>
            <a:r>
              <a:rPr lang="en-US" altLang="en-US" dirty="0" smtClean="0"/>
              <a:t>Final </a:t>
            </a:r>
            <a:r>
              <a:rPr lang="en-US" altLang="en-US" dirty="0"/>
              <a:t>Design Review,  Team Face Off</a:t>
            </a:r>
          </a:p>
        </p:txBody>
      </p:sp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Cost Estimation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227"/>
              </p:ext>
            </p:extLst>
          </p:nvPr>
        </p:nvGraphicFramePr>
        <p:xfrm>
          <a:off x="457200" y="1295391"/>
          <a:ext cx="8229599" cy="4953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416"/>
                <a:gridCol w="1807061"/>
                <a:gridCol w="1807061"/>
                <a:gridCol w="1807061"/>
              </a:tblGrid>
              <a:tr h="309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Item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Projected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Actual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9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Raspberry Pi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$39.95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$39.95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9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Camera Module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$18.50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$29.95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9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Case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$5.00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$8.00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9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Solenoids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$18.00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$9.90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9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RGB LED (25 pack)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$10.00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$12.50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9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Push Button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$4.00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$3.00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9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SD Card (w/ OS)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$11.95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$11.95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9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Transistors (3 pack)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$2.50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9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Wires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$10.00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9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Mock Door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$40.00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9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 Power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$9.00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09563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</a:tr>
              <a:tr h="309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Shipping Total: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$18.08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</a:tr>
              <a:tr h="309563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</a:tr>
              <a:tr h="3095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Totals:</a:t>
                      </a:r>
                      <a:endParaRPr lang="en-US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$107.40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$176.75</a:t>
                      </a:r>
                      <a:endParaRPr lang="en-US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Successful prototype of a single rack mount facial recognition system.</a:t>
            </a:r>
          </a:p>
          <a:p>
            <a:r>
              <a:rPr lang="en-US" sz="3000" dirty="0" smtClean="0"/>
              <a:t>Successful understanding of the emphasis of the project, which is actuator control.</a:t>
            </a:r>
          </a:p>
          <a:p>
            <a:r>
              <a:rPr lang="en-US" sz="3000" dirty="0" smtClean="0"/>
              <a:t>Successful integration of facial recognition software that can be improved in future projects.</a:t>
            </a:r>
          </a:p>
          <a:p>
            <a:r>
              <a:rPr lang="en-US" sz="3000" dirty="0" smtClean="0"/>
              <a:t>The team met all marketing and engineering requirements given by Emerson Network Power.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28F08-94D6-480D-B3BE-FCC62925288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CPE495/496 Final Design Review,  Team Face Off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775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8EB1D-8F7B-49FB-81E1-E120C9BD85B6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CPE495/496 Final Design Review,  Team Face Off</a:t>
            </a:r>
            <a:endParaRPr lang="en-US" altLang="en-US" dirty="0"/>
          </a:p>
        </p:txBody>
      </p:sp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Team Face Off</a:t>
            </a:r>
            <a:endParaRPr lang="en-US" alt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Jared Nixon – Team Lead </a:t>
            </a:r>
            <a:endParaRPr lang="en-US" altLang="en-US" sz="2800" dirty="0" smtClean="0"/>
          </a:p>
          <a:p>
            <a:r>
              <a:rPr lang="en-US" altLang="en-US" sz="2800" dirty="0" smtClean="0"/>
              <a:t>Garrett Eledui – Software Integration</a:t>
            </a:r>
          </a:p>
          <a:p>
            <a:r>
              <a:rPr lang="en-US" altLang="en-US" sz="2800" dirty="0" smtClean="0"/>
              <a:t>Jason Parker – Hardware Integration</a:t>
            </a:r>
          </a:p>
          <a:p>
            <a:r>
              <a:rPr lang="en-US" altLang="en-US" sz="2800" dirty="0" smtClean="0"/>
              <a:t>Daniel </a:t>
            </a:r>
            <a:r>
              <a:rPr lang="en-US" altLang="en-US" sz="2800" dirty="0"/>
              <a:t>Hasty – Software </a:t>
            </a:r>
            <a:r>
              <a:rPr lang="en-US" altLang="en-US" sz="2800" dirty="0" smtClean="0"/>
              <a:t>Support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171"/>
            <a:ext cx="8229600" cy="4800600"/>
          </a:xfrm>
        </p:spPr>
        <p:txBody>
          <a:bodyPr/>
          <a:lstStyle/>
          <a:p>
            <a:r>
              <a:rPr lang="en-US" dirty="0" smtClean="0"/>
              <a:t>Recall the basics on complex problems.</a:t>
            </a:r>
          </a:p>
          <a:p>
            <a:pPr lvl="1"/>
            <a:r>
              <a:rPr lang="en-US" dirty="0" smtClean="0"/>
              <a:t>Basics are a subset of complex engineering problems, such as V=IR.</a:t>
            </a:r>
          </a:p>
          <a:p>
            <a:r>
              <a:rPr lang="en-US" dirty="0" smtClean="0"/>
              <a:t>How to stay on top of deadlines?</a:t>
            </a:r>
          </a:p>
          <a:p>
            <a:pPr lvl="1"/>
            <a:r>
              <a:rPr lang="en-US" dirty="0" smtClean="0"/>
              <a:t>Communication is key.</a:t>
            </a:r>
          </a:p>
          <a:p>
            <a:pPr lvl="1"/>
            <a:r>
              <a:rPr lang="en-US" dirty="0" smtClean="0"/>
              <a:t>Don’t let deadlines sneak up.</a:t>
            </a:r>
          </a:p>
          <a:p>
            <a:r>
              <a:rPr lang="en-US" dirty="0" smtClean="0"/>
              <a:t>What makes a system open for expansion?</a:t>
            </a:r>
          </a:p>
          <a:p>
            <a:pPr lvl="1"/>
            <a:r>
              <a:rPr lang="en-US" dirty="0" smtClean="0"/>
              <a:t>Starting simple and add features later.</a:t>
            </a:r>
          </a:p>
          <a:p>
            <a:pPr lvl="1"/>
            <a:r>
              <a:rPr lang="en-US" dirty="0" smtClean="0"/>
              <a:t>Don’t start too large.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28F08-94D6-480D-B3BE-FCC62925288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CPE495/496 Final Design Review,  Team Face Off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8853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successful R&amp;D project at its core is a unit test of a much larger picture. </a:t>
            </a:r>
          </a:p>
          <a:p>
            <a:r>
              <a:rPr lang="en-US" dirty="0" smtClean="0"/>
              <a:t>Our completed project sets up possible future senior design projects for this system, including:</a:t>
            </a:r>
          </a:p>
          <a:p>
            <a:pPr lvl="1"/>
            <a:r>
              <a:rPr lang="en-US" sz="2500" dirty="0" smtClean="0"/>
              <a:t>Detecting specific faces as authorized or not authorized.</a:t>
            </a:r>
          </a:p>
          <a:p>
            <a:pPr lvl="1"/>
            <a:r>
              <a:rPr lang="en-US" sz="2500" dirty="0" smtClean="0"/>
              <a:t>Multiple Rack Mounts communicating with each other through one database.</a:t>
            </a:r>
          </a:p>
          <a:p>
            <a:pPr lvl="1"/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28F08-94D6-480D-B3BE-FCC62925288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CPE495/496 Final Design Review,  Team Face Off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8102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Emerson Network Power:</a:t>
            </a:r>
          </a:p>
          <a:p>
            <a:pPr lvl="1"/>
            <a:r>
              <a:rPr lang="en-US" dirty="0" smtClean="0"/>
              <a:t>Contact: Thom </a:t>
            </a:r>
            <a:r>
              <a:rPr lang="en-US" dirty="0" err="1" smtClean="0"/>
              <a:t>Rigsby</a:t>
            </a:r>
            <a:endParaRPr lang="en-US" dirty="0" smtClean="0"/>
          </a:p>
          <a:p>
            <a:r>
              <a:rPr lang="en-US" dirty="0" smtClean="0"/>
              <a:t>AT&amp;T Laboratories, Cambridge</a:t>
            </a:r>
          </a:p>
          <a:p>
            <a:pPr lvl="1"/>
            <a:r>
              <a:rPr lang="en-US" dirty="0" smtClean="0"/>
              <a:t>Database of Faces used for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28F08-94D6-480D-B3BE-FCC629252887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CPE495/496 Project Proposal,  Team Acronym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7017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28F08-94D6-480D-B3BE-FCC629252887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CPE495/496 Final Design Review,  Team Face Off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98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2DA14-79F8-43FB-9F96-FD3F62AE516B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CPE495/496 </a:t>
            </a:r>
            <a:r>
              <a:rPr lang="en-US" altLang="en-US" dirty="0" smtClean="0"/>
              <a:t>Final </a:t>
            </a:r>
            <a:r>
              <a:rPr lang="en-US" altLang="en-US" dirty="0"/>
              <a:t>Design Review,  Team Face Off</a:t>
            </a:r>
          </a:p>
        </p:txBody>
      </p:sp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Need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With the rising data hijacking occurrnces, physical security is of need in modern datacenters.</a:t>
            </a:r>
            <a:endParaRPr lang="en-US" altLang="en-US" dirty="0"/>
          </a:p>
          <a:p>
            <a:pPr lvl="1"/>
            <a:r>
              <a:rPr lang="en-US" altLang="en-US" dirty="0" smtClean="0"/>
              <a:t>Most of the focus is on cybersecurity.</a:t>
            </a:r>
          </a:p>
          <a:p>
            <a:pPr lvl="1"/>
            <a:r>
              <a:rPr lang="en-US" altLang="en-US" dirty="0" smtClean="0"/>
              <a:t>Result: Physical security takes the backburner.</a:t>
            </a:r>
            <a:endParaRPr lang="en-US" altLang="en-US" dirty="0"/>
          </a:p>
          <a:p>
            <a:r>
              <a:rPr lang="en-US" altLang="en-US" dirty="0" smtClean="0"/>
              <a:t>The goal is to find a happy medium between ease of use for the everyday user, yet secure to keep the information thief out.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7ABB8-BB90-46B1-B57C-94283CCA76F1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CPE495/496 </a:t>
            </a:r>
            <a:r>
              <a:rPr lang="en-US" altLang="en-US" dirty="0" smtClean="0"/>
              <a:t>Final </a:t>
            </a:r>
            <a:r>
              <a:rPr lang="en-US" altLang="en-US" dirty="0"/>
              <a:t>Design Review,  Team Face Off</a:t>
            </a:r>
          </a:p>
        </p:txBody>
      </p:sp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Concept</a:t>
            </a:r>
            <a:endParaRPr lang="en-US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Four Steps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Take Photo, Process image, Unlock door, Access server</a:t>
            </a:r>
            <a:endParaRPr lang="en-US" altLang="en-US" sz="2400" dirty="0"/>
          </a:p>
        </p:txBody>
      </p:sp>
      <p:pic>
        <p:nvPicPr>
          <p:cNvPr id="8" name="Shape 1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3299" y="2590800"/>
            <a:ext cx="4777399" cy="358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176-87DC-4CC4-A60A-5742D458DE0A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CPE495/496 </a:t>
            </a:r>
            <a:r>
              <a:rPr lang="en-US" altLang="en-US" dirty="0" smtClean="0"/>
              <a:t>Final </a:t>
            </a:r>
            <a:r>
              <a:rPr lang="en-US" altLang="en-US" dirty="0"/>
              <a:t>Design Review,  Team Face Off</a:t>
            </a:r>
          </a:p>
        </p:txBody>
      </p:sp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Marketing Requirements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Sponsor Requires:</a:t>
            </a:r>
            <a:endParaRPr lang="en-US" altLang="en-US" sz="2800" dirty="0"/>
          </a:p>
          <a:p>
            <a:pPr lvl="1"/>
            <a:r>
              <a:rPr lang="en-US" altLang="en-US" dirty="0" smtClean="0"/>
              <a:t>The system should have a camera, processing unit, and means of opening a lock on a server rack.</a:t>
            </a:r>
          </a:p>
          <a:p>
            <a:pPr lvl="1"/>
            <a:r>
              <a:rPr lang="en-US" altLang="en-US" dirty="0" smtClean="0"/>
              <a:t>The system should be easy to use with minimal experience.</a:t>
            </a:r>
          </a:p>
          <a:p>
            <a:pPr lvl="1"/>
            <a:r>
              <a:rPr lang="en-US" altLang="en-US" dirty="0" smtClean="0"/>
              <a:t>The system should have the ability for the user to request entry and for the user to know whether they were authenticated or not.</a:t>
            </a:r>
          </a:p>
          <a:p>
            <a:pPr marL="457200" lvl="1" indent="0"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B2D1-8AD7-4454-A917-8C707C0EE4A7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CPE495/496 </a:t>
            </a:r>
            <a:r>
              <a:rPr lang="en-US" altLang="en-US" dirty="0" smtClean="0"/>
              <a:t>Final </a:t>
            </a:r>
            <a:r>
              <a:rPr lang="en-US" altLang="en-US" dirty="0"/>
              <a:t>Design Review,  Team Face Off</a:t>
            </a:r>
          </a:p>
        </p:txBody>
      </p:sp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Engineering Requirements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The marketing requirements shown previously allow us to define our engineering requirements as follows:</a:t>
            </a:r>
            <a:endParaRPr lang="en-US" altLang="en-US" sz="2800" dirty="0"/>
          </a:p>
          <a:p>
            <a:pPr lvl="1"/>
            <a:r>
              <a:rPr lang="en-US" altLang="en-US" sz="2400" dirty="0" smtClean="0"/>
              <a:t>Performance – The system should unlock the rack door in no more than 10 seconds from the point when access is requested.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Functionality – The system will process the photo and relay an access granted or access denied signal to the actuator.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Usability – Users of the system should be able to unlock with the push of a button and have user feedback.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DF04-A64F-443E-8605-8E1E6A2DB754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Main Approach</a:t>
            </a:r>
            <a:endParaRPr lang="en-US" altLang="en-US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marL="339725" lvl="0" indent="-339725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Noto Sans Symbols"/>
              <a:buChar char="■"/>
            </a:pPr>
            <a:r>
              <a:rPr lang="en-US" dirty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Using a Raspberry Pi camera module, take a sample when a push button is pressed.</a:t>
            </a:r>
          </a:p>
          <a:p>
            <a:pPr marL="339725" lvl="0" indent="-339725"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Font typeface="Noto Sans Symbols"/>
              <a:buChar char="■"/>
            </a:pPr>
            <a:r>
              <a:rPr lang="en-US" dirty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Send the sample to the </a:t>
            </a:r>
            <a:r>
              <a:rPr lang="en-US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CPU so </a:t>
            </a:r>
            <a:r>
              <a:rPr lang="en-US" dirty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that it can be </a:t>
            </a:r>
            <a:r>
              <a:rPr lang="en-US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processed.</a:t>
            </a:r>
            <a:endParaRPr lang="en-US" dirty="0">
              <a:solidFill>
                <a:srgbClr val="FFFFFF"/>
              </a:solidFill>
              <a:ea typeface="Garamond"/>
              <a:cs typeface="Garamond"/>
              <a:sym typeface="Garamond"/>
            </a:endParaRPr>
          </a:p>
          <a:p>
            <a:pPr marL="339725" lvl="0" indent="-339725"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Font typeface="Noto Sans Symbols"/>
              <a:buChar char="■"/>
            </a:pPr>
            <a:r>
              <a:rPr lang="en-US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Decide to authenticate or not.</a:t>
            </a:r>
            <a:endParaRPr lang="en-US" dirty="0">
              <a:solidFill>
                <a:srgbClr val="FFFFFF"/>
              </a:solidFill>
              <a:ea typeface="Garamond"/>
              <a:cs typeface="Garamond"/>
              <a:sym typeface="Garamond"/>
            </a:endParaRPr>
          </a:p>
          <a:p>
            <a:pPr marL="339725" lvl="0" indent="-339725"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Font typeface="Noto Sans Symbols"/>
              <a:buChar char="■"/>
            </a:pPr>
            <a:r>
              <a:rPr lang="en-US" dirty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If </a:t>
            </a:r>
            <a:r>
              <a:rPr lang="en-US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access is granted, turn </a:t>
            </a:r>
            <a:r>
              <a:rPr lang="en-US" dirty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the actuator, and </a:t>
            </a:r>
            <a:r>
              <a:rPr lang="en-US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turn the </a:t>
            </a:r>
            <a:r>
              <a:rPr lang="en-US" dirty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RGB led to green.</a:t>
            </a:r>
          </a:p>
          <a:p>
            <a:pPr marL="339725" lvl="0" indent="-339725"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Font typeface="Noto Sans Symbols"/>
              <a:buChar char="■"/>
            </a:pPr>
            <a:r>
              <a:rPr lang="en-US" dirty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If </a:t>
            </a:r>
            <a:r>
              <a:rPr lang="en-US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access </a:t>
            </a:r>
            <a:r>
              <a:rPr lang="en-US" dirty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is not </a:t>
            </a:r>
            <a:r>
              <a:rPr lang="en-US" dirty="0" smtClean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granted, </a:t>
            </a:r>
            <a:r>
              <a:rPr lang="en-US" dirty="0">
                <a:solidFill>
                  <a:srgbClr val="FFFFFF"/>
                </a:solidFill>
                <a:ea typeface="Garamond"/>
                <a:cs typeface="Garamond"/>
                <a:sym typeface="Garamond"/>
              </a:rPr>
              <a:t>deny access, and turn the RGB led to red.</a:t>
            </a:r>
          </a:p>
          <a:p>
            <a:pPr marL="0" lv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ea typeface="Garamond"/>
              <a:cs typeface="Garamond"/>
              <a:sym typeface="Garamond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477000"/>
            <a:ext cx="5943600" cy="247650"/>
          </a:xfrm>
        </p:spPr>
        <p:txBody>
          <a:bodyPr/>
          <a:lstStyle/>
          <a:p>
            <a:r>
              <a:rPr lang="en-US" altLang="en-US" dirty="0"/>
              <a:t>CPE495/496 </a:t>
            </a:r>
            <a:r>
              <a:rPr lang="en-US" altLang="en-US" dirty="0" smtClean="0"/>
              <a:t>Final </a:t>
            </a:r>
            <a:r>
              <a:rPr lang="en-US" altLang="en-US" dirty="0"/>
              <a:t>Design Review,  Team Face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2D98BB-9219-4CC7-99ED-13AC8513162C}" type="slidenum">
              <a:rPr lang="en-US" altLang="en-US" sz="1200" smtClean="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dirty="0" smtClean="0"/>
              <a:t>Functional Decomposition of the System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477000"/>
            <a:ext cx="5943600" cy="247650"/>
          </a:xfrm>
        </p:spPr>
        <p:txBody>
          <a:bodyPr/>
          <a:lstStyle/>
          <a:p>
            <a:r>
              <a:rPr lang="en-US" altLang="en-US" dirty="0"/>
              <a:t>CPE495/496 </a:t>
            </a:r>
            <a:r>
              <a:rPr lang="en-US" altLang="en-US" dirty="0" smtClean="0"/>
              <a:t>Final </a:t>
            </a:r>
            <a:r>
              <a:rPr lang="en-US" altLang="en-US" dirty="0"/>
              <a:t>Design Review,  Team Face Off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822794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2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Timeline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2235200"/>
            <a:ext cx="3962400" cy="2590800"/>
          </a:xfrm>
        </p:spPr>
        <p:txBody>
          <a:bodyPr/>
          <a:lstStyle/>
          <a:p>
            <a:r>
              <a:rPr lang="en-US" dirty="0" smtClean="0"/>
              <a:t>Projected Schedule:</a:t>
            </a:r>
          </a:p>
          <a:p>
            <a:pPr lvl="1"/>
            <a:r>
              <a:rPr lang="en-US" sz="2000" dirty="0" smtClean="0"/>
              <a:t>Research </a:t>
            </a:r>
            <a:r>
              <a:rPr lang="mr-IN" sz="2000" dirty="0" smtClean="0"/>
              <a:t>–</a:t>
            </a:r>
            <a:r>
              <a:rPr lang="en-US" sz="2000" dirty="0" smtClean="0"/>
              <a:t> 11/4</a:t>
            </a:r>
          </a:p>
          <a:p>
            <a:pPr lvl="1"/>
            <a:r>
              <a:rPr lang="en-US" sz="2000" dirty="0" smtClean="0"/>
              <a:t>Submit Components </a:t>
            </a:r>
            <a:r>
              <a:rPr lang="mr-IN" sz="2000" dirty="0" smtClean="0"/>
              <a:t>–</a:t>
            </a:r>
            <a:r>
              <a:rPr lang="en-US" sz="2000" dirty="0" smtClean="0"/>
              <a:t> 11/11</a:t>
            </a:r>
          </a:p>
          <a:p>
            <a:pPr lvl="1"/>
            <a:r>
              <a:rPr lang="en-US" sz="2000" dirty="0" smtClean="0"/>
              <a:t>Basic Prototype </a:t>
            </a:r>
            <a:r>
              <a:rPr lang="mr-IN" sz="2000" dirty="0" smtClean="0"/>
              <a:t>–</a:t>
            </a:r>
            <a:r>
              <a:rPr lang="en-US" sz="2000" dirty="0" smtClean="0"/>
              <a:t> 2/10 </a:t>
            </a:r>
          </a:p>
          <a:p>
            <a:pPr lvl="1"/>
            <a:r>
              <a:rPr lang="en-US" sz="2000" dirty="0" smtClean="0"/>
              <a:t>Optimization </a:t>
            </a:r>
            <a:r>
              <a:rPr lang="mr-IN" sz="2000" dirty="0" smtClean="0"/>
              <a:t>–</a:t>
            </a:r>
            <a:r>
              <a:rPr lang="en-US" sz="2000" dirty="0" smtClean="0"/>
              <a:t> 4/1 </a:t>
            </a:r>
          </a:p>
          <a:p>
            <a:pPr lvl="1"/>
            <a:r>
              <a:rPr lang="en-US" sz="2000" dirty="0" smtClean="0"/>
              <a:t>Testing </a:t>
            </a:r>
            <a:r>
              <a:rPr lang="mr-IN" sz="2000" dirty="0" smtClean="0"/>
              <a:t>–</a:t>
            </a:r>
            <a:r>
              <a:rPr lang="en-US" sz="2000" dirty="0" smtClean="0"/>
              <a:t> 4/4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2590800"/>
          </a:xfrm>
        </p:spPr>
        <p:txBody>
          <a:bodyPr/>
          <a:lstStyle/>
          <a:p>
            <a:r>
              <a:rPr lang="en-US" dirty="0" smtClean="0"/>
              <a:t>Actual Schedule:</a:t>
            </a:r>
          </a:p>
          <a:p>
            <a:pPr lvl="1"/>
            <a:r>
              <a:rPr lang="en-US" sz="2000" dirty="0" smtClean="0"/>
              <a:t>Research </a:t>
            </a:r>
            <a:r>
              <a:rPr lang="mr-IN" sz="2000" dirty="0" smtClean="0"/>
              <a:t>–</a:t>
            </a:r>
            <a:r>
              <a:rPr lang="en-US" sz="2000" dirty="0" smtClean="0"/>
              <a:t> 11/4</a:t>
            </a:r>
          </a:p>
          <a:p>
            <a:pPr lvl="1"/>
            <a:r>
              <a:rPr lang="en-US" sz="2000" dirty="0" smtClean="0"/>
              <a:t>Submit Components </a:t>
            </a:r>
            <a:r>
              <a:rPr lang="mr-IN" sz="2000" dirty="0" smtClean="0"/>
              <a:t>–</a:t>
            </a:r>
            <a:r>
              <a:rPr lang="en-US" sz="2000" dirty="0" smtClean="0"/>
              <a:t> 11/21</a:t>
            </a:r>
          </a:p>
          <a:p>
            <a:pPr lvl="1"/>
            <a:r>
              <a:rPr lang="en-US" sz="2000" dirty="0" smtClean="0"/>
              <a:t>Basic Prototype </a:t>
            </a:r>
            <a:r>
              <a:rPr lang="mr-IN" sz="2000" dirty="0" smtClean="0"/>
              <a:t>–</a:t>
            </a:r>
            <a:r>
              <a:rPr lang="en-US" sz="2000" dirty="0" smtClean="0"/>
              <a:t> 2/24</a:t>
            </a:r>
          </a:p>
          <a:p>
            <a:pPr lvl="1"/>
            <a:r>
              <a:rPr lang="en-US" sz="2000" dirty="0" smtClean="0"/>
              <a:t>Optimization </a:t>
            </a:r>
            <a:r>
              <a:rPr lang="mr-IN" sz="2000" dirty="0" smtClean="0"/>
              <a:t>–</a:t>
            </a:r>
            <a:r>
              <a:rPr lang="en-US" sz="2000" dirty="0" smtClean="0"/>
              <a:t> 4/7</a:t>
            </a:r>
          </a:p>
          <a:p>
            <a:pPr lvl="1"/>
            <a:r>
              <a:rPr lang="en-US" sz="2000" dirty="0" smtClean="0"/>
              <a:t>Testing - Ongoing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28F08-94D6-480D-B3BE-FCC62925288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CPE495/496 </a:t>
            </a:r>
            <a:r>
              <a:rPr lang="en-US" altLang="en-US" dirty="0" smtClean="0"/>
              <a:t>Final </a:t>
            </a:r>
            <a:r>
              <a:rPr lang="en-US" altLang="en-US" dirty="0"/>
              <a:t>Design Review,  Team Face Off</a:t>
            </a:r>
          </a:p>
        </p:txBody>
      </p:sp>
    </p:spTree>
    <p:extLst>
      <p:ext uri="{BB962C8B-B14F-4D97-AF65-F5344CB8AC3E}">
        <p14:creationId xmlns:p14="http://schemas.microsoft.com/office/powerpoint/2010/main" val="2995746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5535</TotalTime>
  <Words>1301</Words>
  <Application>Microsoft Macintosh PowerPoint</Application>
  <PresentationFormat>On-screen Show (4:3)</PresentationFormat>
  <Paragraphs>230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Comic Sans MS</vt:lpstr>
      <vt:lpstr>Garamond</vt:lpstr>
      <vt:lpstr>Noto Sans Symbols</vt:lpstr>
      <vt:lpstr>Times New Roman</vt:lpstr>
      <vt:lpstr>Wingdings</vt:lpstr>
      <vt:lpstr>Stream</vt:lpstr>
      <vt:lpstr>Facial Recognition Rack Mount System</vt:lpstr>
      <vt:lpstr>Team Face Off</vt:lpstr>
      <vt:lpstr>The Need</vt:lpstr>
      <vt:lpstr>The Concept</vt:lpstr>
      <vt:lpstr>Marketing Requirements</vt:lpstr>
      <vt:lpstr>Engineering Requirements</vt:lpstr>
      <vt:lpstr>Main Approach</vt:lpstr>
      <vt:lpstr>Functional Decomposition of the System</vt:lpstr>
      <vt:lpstr>The Project Timeline</vt:lpstr>
      <vt:lpstr>Testing Plan in Action</vt:lpstr>
      <vt:lpstr>Facial Recognition: The Concept</vt:lpstr>
      <vt:lpstr>Finding Features</vt:lpstr>
      <vt:lpstr>OpenCV: Facial Recognition</vt:lpstr>
      <vt:lpstr>Risks Associated (Update)</vt:lpstr>
      <vt:lpstr>Power Problems</vt:lpstr>
      <vt:lpstr>Project Deliverables</vt:lpstr>
      <vt:lpstr>Individual Responsibility </vt:lpstr>
      <vt:lpstr>Cost Estimation</vt:lpstr>
      <vt:lpstr>Project Achievements</vt:lpstr>
      <vt:lpstr>Lessons Learned</vt:lpstr>
      <vt:lpstr>Future Possibilities</vt:lpstr>
      <vt:lpstr>Acknowledgements</vt:lpstr>
      <vt:lpstr>QUESTIONS?</vt:lpstr>
    </vt:vector>
  </TitlesOfParts>
  <Company>UAH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CPE495 Project Proposal Template</dc:title>
  <dc:creator>Dr. Emil Jovanov</dc:creator>
  <cp:lastModifiedBy>Jared Nixon</cp:lastModifiedBy>
  <cp:revision>198</cp:revision>
  <cp:lastPrinted>2000-08-31T19:14:43Z</cp:lastPrinted>
  <dcterms:created xsi:type="dcterms:W3CDTF">2000-08-22T23:43:45Z</dcterms:created>
  <dcterms:modified xsi:type="dcterms:W3CDTF">2017-05-02T00:29:38Z</dcterms:modified>
</cp:coreProperties>
</file>