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29"/>
  </p:notesMasterIdLst>
  <p:handoutMasterIdLst>
    <p:handoutMasterId r:id="rId30"/>
  </p:handoutMasterIdLst>
  <p:sldIdLst>
    <p:sldId id="316" r:id="rId2"/>
    <p:sldId id="288" r:id="rId3"/>
    <p:sldId id="281" r:id="rId4"/>
    <p:sldId id="292" r:id="rId5"/>
    <p:sldId id="289" r:id="rId6"/>
    <p:sldId id="290" r:id="rId7"/>
    <p:sldId id="293" r:id="rId8"/>
    <p:sldId id="313" r:id="rId9"/>
    <p:sldId id="301" r:id="rId10"/>
    <p:sldId id="315" r:id="rId11"/>
    <p:sldId id="314" r:id="rId12"/>
    <p:sldId id="323" r:id="rId13"/>
    <p:sldId id="325" r:id="rId14"/>
    <p:sldId id="318" r:id="rId15"/>
    <p:sldId id="326" r:id="rId16"/>
    <p:sldId id="327" r:id="rId17"/>
    <p:sldId id="320" r:id="rId18"/>
    <p:sldId id="321" r:id="rId19"/>
    <p:sldId id="324" r:id="rId20"/>
    <p:sldId id="319" r:id="rId21"/>
    <p:sldId id="304" r:id="rId22"/>
    <p:sldId id="306" r:id="rId23"/>
    <p:sldId id="317" r:id="rId24"/>
    <p:sldId id="328" r:id="rId25"/>
    <p:sldId id="307" r:id="rId26"/>
    <p:sldId id="287" r:id="rId27"/>
    <p:sldId id="322" r:id="rId28"/>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Garamond" pitchFamily="18" charset="0"/>
        <a:ea typeface="+mn-ea"/>
        <a:cs typeface="+mn-cs"/>
      </a:defRPr>
    </a:lvl1pPr>
    <a:lvl2pPr marL="457200" algn="l" rtl="0" eaLnBrk="0" fontAlgn="base" hangingPunct="0">
      <a:spcBef>
        <a:spcPct val="0"/>
      </a:spcBef>
      <a:spcAft>
        <a:spcPct val="0"/>
      </a:spcAft>
      <a:defRPr kern="1200">
        <a:solidFill>
          <a:schemeClr val="tx1"/>
        </a:solidFill>
        <a:latin typeface="Garamond" pitchFamily="18" charset="0"/>
        <a:ea typeface="+mn-ea"/>
        <a:cs typeface="+mn-cs"/>
      </a:defRPr>
    </a:lvl2pPr>
    <a:lvl3pPr marL="914400" algn="l" rtl="0" eaLnBrk="0" fontAlgn="base" hangingPunct="0">
      <a:spcBef>
        <a:spcPct val="0"/>
      </a:spcBef>
      <a:spcAft>
        <a:spcPct val="0"/>
      </a:spcAft>
      <a:defRPr kern="1200">
        <a:solidFill>
          <a:schemeClr val="tx1"/>
        </a:solidFill>
        <a:latin typeface="Garamond" pitchFamily="18" charset="0"/>
        <a:ea typeface="+mn-ea"/>
        <a:cs typeface="+mn-cs"/>
      </a:defRPr>
    </a:lvl3pPr>
    <a:lvl4pPr marL="1371600" algn="l" rtl="0" eaLnBrk="0" fontAlgn="base" hangingPunct="0">
      <a:spcBef>
        <a:spcPct val="0"/>
      </a:spcBef>
      <a:spcAft>
        <a:spcPct val="0"/>
      </a:spcAft>
      <a:defRPr kern="1200">
        <a:solidFill>
          <a:schemeClr val="tx1"/>
        </a:solidFill>
        <a:latin typeface="Garamond" pitchFamily="18" charset="0"/>
        <a:ea typeface="+mn-ea"/>
        <a:cs typeface="+mn-cs"/>
      </a:defRPr>
    </a:lvl4pPr>
    <a:lvl5pPr marL="1828800" algn="l" rtl="0" eaLnBrk="0" fontAlgn="base" hangingPunct="0">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0442" autoAdjust="0"/>
    <p:restoredTop sz="94671" autoAdjust="0"/>
  </p:normalViewPr>
  <p:slideViewPr>
    <p:cSldViewPr>
      <p:cViewPr>
        <p:scale>
          <a:sx n="75" d="100"/>
          <a:sy n="75" d="100"/>
        </p:scale>
        <p:origin x="1912" y="8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628"/>
    </p:cViewPr>
  </p:sorterViewPr>
  <p:notesViewPr>
    <p:cSldViewPr>
      <p:cViewPr varScale="1">
        <p:scale>
          <a:sx n="79" d="100"/>
          <a:sy n="79" d="100"/>
        </p:scale>
        <p:origin x="-1968"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4" tIns="48326" rIns="96654" bIns="48326" numCol="1" anchor="t" anchorCtr="0" compatLnSpc="1">
            <a:prstTxWarp prst="textNoShape">
              <a:avLst/>
            </a:prstTxWarp>
          </a:bodyPr>
          <a:lstStyle>
            <a:lvl1pPr defTabSz="966788">
              <a:defRPr sz="1300">
                <a:latin typeface="Times New Roman" pitchFamily="18" charset="0"/>
              </a:defRPr>
            </a:lvl1pPr>
          </a:lstStyle>
          <a:p>
            <a:endParaRPr lang="en-US" altLang="en-US"/>
          </a:p>
        </p:txBody>
      </p:sp>
      <p:sp>
        <p:nvSpPr>
          <p:cNvPr id="27651" name="Rectangle 3"/>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4" tIns="48326" rIns="96654" bIns="48326" numCol="1" anchor="t" anchorCtr="0" compatLnSpc="1">
            <a:prstTxWarp prst="textNoShape">
              <a:avLst/>
            </a:prstTxWarp>
          </a:bodyPr>
          <a:lstStyle>
            <a:lvl1pPr algn="r" defTabSz="966788">
              <a:defRPr sz="1300">
                <a:latin typeface="Times New Roman" pitchFamily="18" charset="0"/>
              </a:defRPr>
            </a:lvl1pPr>
          </a:lstStyle>
          <a:p>
            <a:endParaRPr lang="en-US" altLang="en-US"/>
          </a:p>
        </p:txBody>
      </p:sp>
      <p:sp>
        <p:nvSpPr>
          <p:cNvPr id="27652" name="Rectangle 4"/>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4" tIns="48326" rIns="96654" bIns="48326" numCol="1" anchor="b" anchorCtr="0" compatLnSpc="1">
            <a:prstTxWarp prst="textNoShape">
              <a:avLst/>
            </a:prstTxWarp>
          </a:bodyPr>
          <a:lstStyle>
            <a:lvl1pPr defTabSz="966788">
              <a:defRPr sz="1300">
                <a:latin typeface="Times New Roman" pitchFamily="18" charset="0"/>
              </a:defRPr>
            </a:lvl1pPr>
          </a:lstStyle>
          <a:p>
            <a:endParaRPr lang="en-US" altLang="en-US"/>
          </a:p>
        </p:txBody>
      </p:sp>
      <p:sp>
        <p:nvSpPr>
          <p:cNvPr id="27653" name="Rectangle 5"/>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4" tIns="48326" rIns="96654" bIns="48326" numCol="1" anchor="b" anchorCtr="0" compatLnSpc="1">
            <a:prstTxWarp prst="textNoShape">
              <a:avLst/>
            </a:prstTxWarp>
          </a:bodyPr>
          <a:lstStyle>
            <a:lvl1pPr algn="r" defTabSz="966788">
              <a:defRPr sz="1300">
                <a:latin typeface="Times New Roman" pitchFamily="18" charset="0"/>
              </a:defRPr>
            </a:lvl1pPr>
          </a:lstStyle>
          <a:p>
            <a:fld id="{DA935468-E6A7-41A3-99A0-A6CF903F02DC}" type="slidenum">
              <a:rPr lang="en-US" altLang="en-US"/>
              <a:pPr/>
              <a:t>‹#›</a:t>
            </a:fld>
            <a:endParaRPr lang="en-US" altLang="en-US"/>
          </a:p>
        </p:txBody>
      </p:sp>
    </p:spTree>
    <p:extLst>
      <p:ext uri="{BB962C8B-B14F-4D97-AF65-F5344CB8AC3E}">
        <p14:creationId xmlns:p14="http://schemas.microsoft.com/office/powerpoint/2010/main" val="2406615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4" tIns="48326" rIns="96654" bIns="48326" numCol="1" anchor="t" anchorCtr="0" compatLnSpc="1">
            <a:prstTxWarp prst="textNoShape">
              <a:avLst/>
            </a:prstTxWarp>
          </a:bodyPr>
          <a:lstStyle>
            <a:lvl1pPr defTabSz="966788">
              <a:defRPr sz="1300">
                <a:latin typeface="Times New Roman" pitchFamily="18" charset="0"/>
              </a:defRPr>
            </a:lvl1pPr>
          </a:lstStyle>
          <a:p>
            <a:endParaRPr lang="en-US" altLang="en-US"/>
          </a:p>
        </p:txBody>
      </p:sp>
      <p:sp>
        <p:nvSpPr>
          <p:cNvPr id="5123" name="Rectangle 3"/>
          <p:cNvSpPr>
            <a:spLocks noGrp="1" noChangeArrowheads="1"/>
          </p:cNvSpPr>
          <p:nvPr>
            <p:ph type="dt"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4" tIns="48326" rIns="96654" bIns="48326" numCol="1" anchor="t" anchorCtr="0" compatLnSpc="1">
            <a:prstTxWarp prst="textNoShape">
              <a:avLst/>
            </a:prstTxWarp>
          </a:bodyPr>
          <a:lstStyle>
            <a:lvl1pPr algn="r" defTabSz="966788">
              <a:defRPr sz="1300">
                <a:latin typeface="Times New Roman" pitchFamily="18" charset="0"/>
              </a:defRPr>
            </a:lvl1pPr>
          </a:lstStyle>
          <a:p>
            <a:endParaRPr lang="en-US" altLang="en-US"/>
          </a:p>
        </p:txBody>
      </p:sp>
      <p:sp>
        <p:nvSpPr>
          <p:cNvPr id="51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4" tIns="48326" rIns="96654" bIns="48326"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126" name="Rectangle 6"/>
          <p:cNvSpPr>
            <a:spLocks noGrp="1" noChangeArrowheads="1"/>
          </p:cNvSpPr>
          <p:nvPr>
            <p:ph type="ftr" sz="quarter" idx="4"/>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4" tIns="48326" rIns="96654" bIns="48326" numCol="1" anchor="b" anchorCtr="0" compatLnSpc="1">
            <a:prstTxWarp prst="textNoShape">
              <a:avLst/>
            </a:prstTxWarp>
          </a:bodyPr>
          <a:lstStyle>
            <a:lvl1pPr defTabSz="966788">
              <a:defRPr sz="1300">
                <a:latin typeface="Times New Roman" pitchFamily="18" charset="0"/>
              </a:defRPr>
            </a:lvl1pPr>
          </a:lstStyle>
          <a:p>
            <a:endParaRPr lang="en-US" altLang="en-US"/>
          </a:p>
        </p:txBody>
      </p:sp>
      <p:sp>
        <p:nvSpPr>
          <p:cNvPr id="5127" name="Rectangle 7"/>
          <p:cNvSpPr>
            <a:spLocks noGrp="1" noChangeArrowheads="1"/>
          </p:cNvSpPr>
          <p:nvPr>
            <p:ph type="sldNum" sz="quarter" idx="5"/>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4" tIns="48326" rIns="96654" bIns="48326" numCol="1" anchor="b" anchorCtr="0" compatLnSpc="1">
            <a:prstTxWarp prst="textNoShape">
              <a:avLst/>
            </a:prstTxWarp>
          </a:bodyPr>
          <a:lstStyle>
            <a:lvl1pPr algn="r" defTabSz="966788">
              <a:defRPr sz="1300">
                <a:latin typeface="Times New Roman" pitchFamily="18" charset="0"/>
              </a:defRPr>
            </a:lvl1pPr>
          </a:lstStyle>
          <a:p>
            <a:fld id="{2515DF81-91BC-425E-9BB9-309123CCA5B8}" type="slidenum">
              <a:rPr lang="en-US" altLang="en-US"/>
              <a:pPr/>
              <a:t>‹#›</a:t>
            </a:fld>
            <a:endParaRPr lang="en-US" altLang="en-US"/>
          </a:p>
        </p:txBody>
      </p:sp>
    </p:spTree>
    <p:extLst>
      <p:ext uri="{BB962C8B-B14F-4D97-AF65-F5344CB8AC3E}">
        <p14:creationId xmlns:p14="http://schemas.microsoft.com/office/powerpoint/2010/main" val="33448233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defTabSz="966788">
              <a:defRPr>
                <a:solidFill>
                  <a:schemeClr val="tx1"/>
                </a:solidFill>
                <a:latin typeface="Garamond" pitchFamily="18" charset="0"/>
              </a:defRPr>
            </a:lvl1pPr>
            <a:lvl2pPr marL="742950" indent="-285750" defTabSz="966788">
              <a:defRPr>
                <a:solidFill>
                  <a:schemeClr val="tx1"/>
                </a:solidFill>
                <a:latin typeface="Garamond" pitchFamily="18" charset="0"/>
              </a:defRPr>
            </a:lvl2pPr>
            <a:lvl3pPr marL="1143000" indent="-228600" defTabSz="966788">
              <a:defRPr>
                <a:solidFill>
                  <a:schemeClr val="tx1"/>
                </a:solidFill>
                <a:latin typeface="Garamond" pitchFamily="18" charset="0"/>
              </a:defRPr>
            </a:lvl3pPr>
            <a:lvl4pPr marL="1600200" indent="-228600" defTabSz="966788">
              <a:defRPr>
                <a:solidFill>
                  <a:schemeClr val="tx1"/>
                </a:solidFill>
                <a:latin typeface="Garamond" pitchFamily="18" charset="0"/>
              </a:defRPr>
            </a:lvl4pPr>
            <a:lvl5pPr marL="2057400" indent="-228600" defTabSz="966788">
              <a:defRPr>
                <a:solidFill>
                  <a:schemeClr val="tx1"/>
                </a:solidFill>
                <a:latin typeface="Garamond" pitchFamily="18" charset="0"/>
              </a:defRPr>
            </a:lvl5pPr>
            <a:lvl6pPr marL="2514600" indent="-228600" defTabSz="966788" eaLnBrk="0" fontAlgn="base" hangingPunct="0">
              <a:spcBef>
                <a:spcPct val="0"/>
              </a:spcBef>
              <a:spcAft>
                <a:spcPct val="0"/>
              </a:spcAft>
              <a:defRPr>
                <a:solidFill>
                  <a:schemeClr val="tx1"/>
                </a:solidFill>
                <a:latin typeface="Garamond" pitchFamily="18" charset="0"/>
              </a:defRPr>
            </a:lvl6pPr>
            <a:lvl7pPr marL="2971800" indent="-228600" defTabSz="966788" eaLnBrk="0" fontAlgn="base" hangingPunct="0">
              <a:spcBef>
                <a:spcPct val="0"/>
              </a:spcBef>
              <a:spcAft>
                <a:spcPct val="0"/>
              </a:spcAft>
              <a:defRPr>
                <a:solidFill>
                  <a:schemeClr val="tx1"/>
                </a:solidFill>
                <a:latin typeface="Garamond" pitchFamily="18" charset="0"/>
              </a:defRPr>
            </a:lvl7pPr>
            <a:lvl8pPr marL="3429000" indent="-228600" defTabSz="966788" eaLnBrk="0" fontAlgn="base" hangingPunct="0">
              <a:spcBef>
                <a:spcPct val="0"/>
              </a:spcBef>
              <a:spcAft>
                <a:spcPct val="0"/>
              </a:spcAft>
              <a:defRPr>
                <a:solidFill>
                  <a:schemeClr val="tx1"/>
                </a:solidFill>
                <a:latin typeface="Garamond" pitchFamily="18" charset="0"/>
              </a:defRPr>
            </a:lvl8pPr>
            <a:lvl9pPr marL="3886200" indent="-228600" defTabSz="966788" eaLnBrk="0" fontAlgn="base" hangingPunct="0">
              <a:spcBef>
                <a:spcPct val="0"/>
              </a:spcBef>
              <a:spcAft>
                <a:spcPct val="0"/>
              </a:spcAft>
              <a:defRPr>
                <a:solidFill>
                  <a:schemeClr val="tx1"/>
                </a:solidFill>
                <a:latin typeface="Garamond" pitchFamily="18" charset="0"/>
              </a:defRPr>
            </a:lvl9pPr>
          </a:lstStyle>
          <a:p>
            <a:fld id="{258C9A7D-73B1-4BB5-9541-8FDDFA3A4A2E}" type="slidenum">
              <a:rPr lang="en-US" altLang="en-US" smtClean="0">
                <a:latin typeface="Times New Roman" pitchFamily="18" charset="0"/>
              </a:rPr>
              <a:pPr/>
              <a:t>1</a:t>
            </a:fld>
            <a:endParaRPr lang="en-US" altLang="en-US" smtClean="0">
              <a:latin typeface="Times New Roman" pitchFamily="18"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4450" name="Group 2"/>
          <p:cNvGrpSpPr>
            <a:grpSpLocks/>
          </p:cNvGrpSpPr>
          <p:nvPr/>
        </p:nvGrpSpPr>
        <p:grpSpPr bwMode="auto">
          <a:xfrm>
            <a:off x="0" y="0"/>
            <a:ext cx="9140825" cy="6850063"/>
            <a:chOff x="0" y="0"/>
            <a:chExt cx="5758" cy="4315"/>
          </a:xfrm>
        </p:grpSpPr>
        <p:grpSp>
          <p:nvGrpSpPr>
            <p:cNvPr id="104451" name="Group 3"/>
            <p:cNvGrpSpPr>
              <a:grpSpLocks/>
            </p:cNvGrpSpPr>
            <p:nvPr userDrawn="1"/>
          </p:nvGrpSpPr>
          <p:grpSpPr bwMode="auto">
            <a:xfrm>
              <a:off x="1728" y="2230"/>
              <a:ext cx="4027" cy="2085"/>
              <a:chOff x="1728" y="2230"/>
              <a:chExt cx="4027" cy="2085"/>
            </a:xfrm>
          </p:grpSpPr>
          <p:sp>
            <p:nvSpPr>
              <p:cNvPr id="104452" name="Freeform 4"/>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53" name="Freeform 5"/>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54" name="Freeform 6"/>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55" name="Freeform 7"/>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56" name="Freeform 8"/>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04457" name="Freeform 9"/>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58" name="Freeform 10"/>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04459" name="Rectangle 11"/>
          <p:cNvSpPr>
            <a:spLocks noGrp="1" noChangeArrowheads="1"/>
          </p:cNvSpPr>
          <p:nvPr>
            <p:ph type="ctrTitle" sz="quarter"/>
          </p:nvPr>
        </p:nvSpPr>
        <p:spPr>
          <a:xfrm>
            <a:off x="685800" y="1736725"/>
            <a:ext cx="7772400" cy="1920875"/>
          </a:xfrm>
        </p:spPr>
        <p:txBody>
          <a:bodyPr/>
          <a:lstStyle>
            <a:lvl1pPr>
              <a:defRPr sz="6000"/>
            </a:lvl1pPr>
          </a:lstStyle>
          <a:p>
            <a:pPr lvl="0"/>
            <a:r>
              <a:rPr lang="en-US" altLang="en-US" noProof="0" smtClean="0"/>
              <a:t>Click to edit Master title style</a:t>
            </a:r>
          </a:p>
        </p:txBody>
      </p:sp>
      <p:sp>
        <p:nvSpPr>
          <p:cNvPr id="104460"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en-US" altLang="en-US" noProof="0" smtClean="0"/>
              <a:t>Click to edit Master subtitle style</a:t>
            </a:r>
          </a:p>
        </p:txBody>
      </p:sp>
      <p:pic>
        <p:nvPicPr>
          <p:cNvPr id="104465" name="Picture 1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6080919"/>
            <a:ext cx="1352550"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1EA12CC8-ACA0-4A39-BC3E-5DB3493CBDAA}" type="slidenum">
              <a:rPr lang="en-US" altLang="en-US"/>
              <a:pPr/>
              <a:t>‹#›</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dirty="0" smtClean="0"/>
              <a:t>CPE495/496 Project Proposal,  Team Acronym</a:t>
            </a:r>
            <a:endParaRPr lang="en-US" altLang="en-US" dirty="0"/>
          </a:p>
        </p:txBody>
      </p:sp>
    </p:spTree>
    <p:extLst>
      <p:ext uri="{BB962C8B-B14F-4D97-AF65-F5344CB8AC3E}">
        <p14:creationId xmlns:p14="http://schemas.microsoft.com/office/powerpoint/2010/main" val="2514635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261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6126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F5BFD78A-1933-42ED-A0C6-A0F93B40F45E}" type="slidenum">
              <a:rPr lang="en-US" altLang="en-US"/>
              <a:pPr/>
              <a:t>‹#›</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dirty="0" smtClean="0"/>
              <a:t>CPE495/496 Project Proposal,  Team Acronym</a:t>
            </a:r>
            <a:endParaRPr lang="en-US" altLang="en-US" dirty="0"/>
          </a:p>
        </p:txBody>
      </p:sp>
    </p:spTree>
    <p:extLst>
      <p:ext uri="{BB962C8B-B14F-4D97-AF65-F5344CB8AC3E}">
        <p14:creationId xmlns:p14="http://schemas.microsoft.com/office/powerpoint/2010/main" val="2561654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0"/>
          </p:nvPr>
        </p:nvSpPr>
        <p:spPr/>
        <p:txBody>
          <a:bodyPr/>
          <a:lstStyle>
            <a:lvl1pPr>
              <a:defRPr/>
            </a:lvl1pPr>
          </a:lstStyle>
          <a:p>
            <a:fld id="{0FF28F08-94D6-480D-B3BE-FCC629252887}" type="slidenum">
              <a:rPr lang="en-US" altLang="en-US"/>
              <a:pPr/>
              <a:t>‹#›</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dirty="0" smtClean="0"/>
              <a:t>CPE495/496 Project Proposal,  Team Acronym</a:t>
            </a:r>
            <a:endParaRPr lang="en-US" altLang="en-US" dirty="0"/>
          </a:p>
        </p:txBody>
      </p:sp>
    </p:spTree>
    <p:extLst>
      <p:ext uri="{BB962C8B-B14F-4D97-AF65-F5344CB8AC3E}">
        <p14:creationId xmlns:p14="http://schemas.microsoft.com/office/powerpoint/2010/main" val="217591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CD76376F-6069-4D48-B90E-BBADB26CE9AD}" type="slidenum">
              <a:rPr lang="en-US" altLang="en-US"/>
              <a:pPr/>
              <a:t>‹#›</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dirty="0" smtClean="0"/>
              <a:t>CPE495/496 Project Proposal,  Team Acronym</a:t>
            </a:r>
            <a:endParaRPr lang="en-US" altLang="en-US" dirty="0"/>
          </a:p>
        </p:txBody>
      </p:sp>
    </p:spTree>
    <p:extLst>
      <p:ext uri="{BB962C8B-B14F-4D97-AF65-F5344CB8AC3E}">
        <p14:creationId xmlns:p14="http://schemas.microsoft.com/office/powerpoint/2010/main" val="3510613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C13873E1-4A33-4ED4-A07C-EE10621F43F8}" type="slidenum">
              <a:rPr lang="en-US" altLang="en-US"/>
              <a:pPr/>
              <a:t>‹#›</a:t>
            </a:fld>
            <a:endParaRPr lang="en-US" altLang="en-US"/>
          </a:p>
        </p:txBody>
      </p:sp>
      <p:sp>
        <p:nvSpPr>
          <p:cNvPr id="6" name="Footer Placeholder 5"/>
          <p:cNvSpPr>
            <a:spLocks noGrp="1"/>
          </p:cNvSpPr>
          <p:nvPr>
            <p:ph type="ftr" sz="quarter" idx="11"/>
          </p:nvPr>
        </p:nvSpPr>
        <p:spPr/>
        <p:txBody>
          <a:bodyPr/>
          <a:lstStyle>
            <a:lvl1pPr>
              <a:defRPr/>
            </a:lvl1pPr>
          </a:lstStyle>
          <a:p>
            <a:r>
              <a:rPr lang="en-US" altLang="en-US" dirty="0" smtClean="0"/>
              <a:t>CPE495/496 Project Proposal,  Team Acronym</a:t>
            </a:r>
            <a:endParaRPr lang="en-US" altLang="en-US" dirty="0"/>
          </a:p>
        </p:txBody>
      </p:sp>
    </p:spTree>
    <p:extLst>
      <p:ext uri="{BB962C8B-B14F-4D97-AF65-F5344CB8AC3E}">
        <p14:creationId xmlns:p14="http://schemas.microsoft.com/office/powerpoint/2010/main" val="1581379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2788C719-6599-4488-ADCF-E30B274F2BCC}" type="slidenum">
              <a:rPr lang="en-US" altLang="en-US"/>
              <a:pPr/>
              <a:t>‹#›</a:t>
            </a:fld>
            <a:endParaRPr lang="en-US" altLang="en-US"/>
          </a:p>
        </p:txBody>
      </p:sp>
      <p:sp>
        <p:nvSpPr>
          <p:cNvPr id="8" name="Footer Placeholder 7"/>
          <p:cNvSpPr>
            <a:spLocks noGrp="1"/>
          </p:cNvSpPr>
          <p:nvPr>
            <p:ph type="ftr" sz="quarter" idx="11"/>
          </p:nvPr>
        </p:nvSpPr>
        <p:spPr/>
        <p:txBody>
          <a:bodyPr/>
          <a:lstStyle>
            <a:lvl1pPr>
              <a:defRPr/>
            </a:lvl1pPr>
          </a:lstStyle>
          <a:p>
            <a:r>
              <a:rPr lang="en-US" altLang="en-US" dirty="0" smtClean="0"/>
              <a:t>CPE495/496 Project Proposal,  Team Acronym</a:t>
            </a:r>
            <a:endParaRPr lang="en-US" altLang="en-US" dirty="0"/>
          </a:p>
        </p:txBody>
      </p:sp>
    </p:spTree>
    <p:extLst>
      <p:ext uri="{BB962C8B-B14F-4D97-AF65-F5344CB8AC3E}">
        <p14:creationId xmlns:p14="http://schemas.microsoft.com/office/powerpoint/2010/main" val="464101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433A6A87-842A-4782-ACF1-FCA1AF924613}" type="slidenum">
              <a:rPr lang="en-US" altLang="en-US"/>
              <a:pPr/>
              <a:t>‹#›</a:t>
            </a:fld>
            <a:endParaRPr lang="en-US" altLang="en-US"/>
          </a:p>
        </p:txBody>
      </p:sp>
      <p:sp>
        <p:nvSpPr>
          <p:cNvPr id="4" name="Footer Placeholder 3"/>
          <p:cNvSpPr>
            <a:spLocks noGrp="1"/>
          </p:cNvSpPr>
          <p:nvPr>
            <p:ph type="ftr" sz="quarter" idx="11"/>
          </p:nvPr>
        </p:nvSpPr>
        <p:spPr/>
        <p:txBody>
          <a:bodyPr/>
          <a:lstStyle>
            <a:lvl1pPr>
              <a:defRPr/>
            </a:lvl1pPr>
          </a:lstStyle>
          <a:p>
            <a:r>
              <a:rPr lang="en-US" altLang="en-US" dirty="0" smtClean="0"/>
              <a:t>CPE495/496 Project Proposal,  Team Acronym</a:t>
            </a:r>
            <a:endParaRPr lang="en-US" altLang="en-US" dirty="0"/>
          </a:p>
        </p:txBody>
      </p:sp>
    </p:spTree>
    <p:extLst>
      <p:ext uri="{BB962C8B-B14F-4D97-AF65-F5344CB8AC3E}">
        <p14:creationId xmlns:p14="http://schemas.microsoft.com/office/powerpoint/2010/main" val="3095684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030D4AC5-241A-4107-8276-FCB97BAEE2AB}" type="slidenum">
              <a:rPr lang="en-US" altLang="en-US"/>
              <a:pPr/>
              <a:t>‹#›</a:t>
            </a:fld>
            <a:endParaRPr lang="en-US" altLang="en-US"/>
          </a:p>
        </p:txBody>
      </p:sp>
      <p:sp>
        <p:nvSpPr>
          <p:cNvPr id="3" name="Footer Placeholder 2"/>
          <p:cNvSpPr>
            <a:spLocks noGrp="1"/>
          </p:cNvSpPr>
          <p:nvPr>
            <p:ph type="ftr" sz="quarter" idx="11"/>
          </p:nvPr>
        </p:nvSpPr>
        <p:spPr/>
        <p:txBody>
          <a:bodyPr/>
          <a:lstStyle>
            <a:lvl1pPr>
              <a:defRPr/>
            </a:lvl1pPr>
          </a:lstStyle>
          <a:p>
            <a:r>
              <a:rPr lang="en-US" altLang="en-US" dirty="0" smtClean="0"/>
              <a:t>CPE495/496 Project Proposal,  Team Acronym</a:t>
            </a:r>
            <a:endParaRPr lang="en-US" altLang="en-US" dirty="0"/>
          </a:p>
        </p:txBody>
      </p:sp>
    </p:spTree>
    <p:extLst>
      <p:ext uri="{BB962C8B-B14F-4D97-AF65-F5344CB8AC3E}">
        <p14:creationId xmlns:p14="http://schemas.microsoft.com/office/powerpoint/2010/main" val="196069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CB4B0EA-FCA8-425E-80A0-617AE81D730A}" type="slidenum">
              <a:rPr lang="en-US" altLang="en-US"/>
              <a:pPr/>
              <a:t>‹#›</a:t>
            </a:fld>
            <a:endParaRPr lang="en-US" altLang="en-US"/>
          </a:p>
        </p:txBody>
      </p:sp>
      <p:sp>
        <p:nvSpPr>
          <p:cNvPr id="6" name="Footer Placeholder 5"/>
          <p:cNvSpPr>
            <a:spLocks noGrp="1"/>
          </p:cNvSpPr>
          <p:nvPr>
            <p:ph type="ftr" sz="quarter" idx="11"/>
          </p:nvPr>
        </p:nvSpPr>
        <p:spPr/>
        <p:txBody>
          <a:bodyPr/>
          <a:lstStyle>
            <a:lvl1pPr>
              <a:defRPr/>
            </a:lvl1pPr>
          </a:lstStyle>
          <a:p>
            <a:r>
              <a:rPr lang="en-US" altLang="en-US" dirty="0" smtClean="0"/>
              <a:t>CPE495/496 Project Proposal,  Team Acronym</a:t>
            </a:r>
            <a:endParaRPr lang="en-US" altLang="en-US" dirty="0"/>
          </a:p>
        </p:txBody>
      </p:sp>
    </p:spTree>
    <p:extLst>
      <p:ext uri="{BB962C8B-B14F-4D97-AF65-F5344CB8AC3E}">
        <p14:creationId xmlns:p14="http://schemas.microsoft.com/office/powerpoint/2010/main" val="3778561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1B0B463D-9E9A-4866-86CC-676906D76BF4}" type="slidenum">
              <a:rPr lang="en-US" altLang="en-US"/>
              <a:pPr/>
              <a:t>‹#›</a:t>
            </a:fld>
            <a:endParaRPr lang="en-US" altLang="en-US"/>
          </a:p>
        </p:txBody>
      </p:sp>
      <p:sp>
        <p:nvSpPr>
          <p:cNvPr id="6" name="Footer Placeholder 5"/>
          <p:cNvSpPr>
            <a:spLocks noGrp="1"/>
          </p:cNvSpPr>
          <p:nvPr>
            <p:ph type="ftr" sz="quarter" idx="11"/>
          </p:nvPr>
        </p:nvSpPr>
        <p:spPr/>
        <p:txBody>
          <a:bodyPr/>
          <a:lstStyle>
            <a:lvl1pPr>
              <a:defRPr/>
            </a:lvl1pPr>
          </a:lstStyle>
          <a:p>
            <a:r>
              <a:rPr lang="en-US" altLang="en-US" dirty="0" smtClean="0"/>
              <a:t>CPE495/496 Project Proposal,  Team Acronym</a:t>
            </a:r>
            <a:endParaRPr lang="en-US" altLang="en-US" dirty="0"/>
          </a:p>
        </p:txBody>
      </p:sp>
    </p:spTree>
    <p:extLst>
      <p:ext uri="{BB962C8B-B14F-4D97-AF65-F5344CB8AC3E}">
        <p14:creationId xmlns:p14="http://schemas.microsoft.com/office/powerpoint/2010/main" val="11619548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7" name="Rectangle 3"/>
          <p:cNvSpPr>
            <a:spLocks noGrp="1" noChangeArrowheads="1"/>
          </p:cNvSpPr>
          <p:nvPr>
            <p:ph type="sldNum" sz="quarter" idx="4"/>
          </p:nvPr>
        </p:nvSpPr>
        <p:spPr bwMode="auto">
          <a:xfrm>
            <a:off x="8077200" y="6477000"/>
            <a:ext cx="6096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E493DC98-CACC-4EF6-810A-73F98D5FD6B4}" type="slidenum">
              <a:rPr lang="en-US" altLang="en-US"/>
              <a:pPr/>
              <a:t>‹#›</a:t>
            </a:fld>
            <a:endParaRPr lang="en-US" altLang="en-US"/>
          </a:p>
        </p:txBody>
      </p:sp>
      <p:grpSp>
        <p:nvGrpSpPr>
          <p:cNvPr id="103428" name="Group 4"/>
          <p:cNvGrpSpPr>
            <a:grpSpLocks/>
          </p:cNvGrpSpPr>
          <p:nvPr/>
        </p:nvGrpSpPr>
        <p:grpSpPr bwMode="auto">
          <a:xfrm>
            <a:off x="0" y="0"/>
            <a:ext cx="9140825" cy="6850063"/>
            <a:chOff x="0" y="0"/>
            <a:chExt cx="5758" cy="4315"/>
          </a:xfrm>
        </p:grpSpPr>
        <p:grpSp>
          <p:nvGrpSpPr>
            <p:cNvPr id="103429" name="Group 5"/>
            <p:cNvGrpSpPr>
              <a:grpSpLocks/>
            </p:cNvGrpSpPr>
            <p:nvPr userDrawn="1"/>
          </p:nvGrpSpPr>
          <p:grpSpPr bwMode="auto">
            <a:xfrm>
              <a:off x="1728" y="2230"/>
              <a:ext cx="4027" cy="2085"/>
              <a:chOff x="1728" y="2230"/>
              <a:chExt cx="4027" cy="2085"/>
            </a:xfrm>
          </p:grpSpPr>
          <p:sp>
            <p:nvSpPr>
              <p:cNvPr id="103430" name="Freeform 6"/>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31" name="Freeform 7"/>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32" name="Freeform 8"/>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33" name="Freeform 9"/>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34" name="Freeform 10"/>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03435" name="Freeform 11"/>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36" name="Freeform 12"/>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03437" name="Rectangle 13"/>
          <p:cNvSpPr>
            <a:spLocks noGrp="1" noRot="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438" name="Rectangle 14"/>
          <p:cNvSpPr>
            <a:spLocks noGrp="1" noChangeArrowheads="1"/>
          </p:cNvSpPr>
          <p:nvPr>
            <p:ph type="ftr" sz="quarter" idx="3"/>
          </p:nvPr>
        </p:nvSpPr>
        <p:spPr bwMode="auto">
          <a:xfrm>
            <a:off x="2057400" y="6477000"/>
            <a:ext cx="59436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r>
              <a:rPr lang="en-US" altLang="en-US" dirty="0"/>
              <a:t>CPE495 Preliminary Design Review Template, Team x, UAHuntsville</a:t>
            </a:r>
          </a:p>
        </p:txBody>
      </p:sp>
      <p:sp>
        <p:nvSpPr>
          <p:cNvPr id="103439" name="Rectangle 15"/>
          <p:cNvSpPr>
            <a:spLocks noGrp="1" noChangeArrowheads="1"/>
          </p:cNvSpPr>
          <p:nvPr>
            <p:ph type="body" idx="1"/>
          </p:nvPr>
        </p:nvSpPr>
        <p:spPr bwMode="auto">
          <a:xfrm>
            <a:off x="457200" y="16002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103442" name="Picture 18"/>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27000" y="6135688"/>
            <a:ext cx="1352550"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iming>
    <p:tnLst>
      <p:par>
        <p:cTn id="1" dur="indefinite" restart="never" nodeType="tmRoot"/>
      </p:par>
    </p:tnLst>
  </p:timing>
  <p:hf hdr="0" dt="0"/>
  <p:txStyles>
    <p:titleStyle>
      <a:lvl1pPr algn="ctr" rtl="0" fontAlgn="base">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9pPr>
    </p:titleStyle>
    <p:bodyStyle>
      <a:lvl1pPr marL="342900" indent="-342900" algn="l" rtl="0" fontAlgn="base">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8"/>
          <p:cNvSpPr>
            <a:spLocks noChangeArrowheads="1"/>
          </p:cNvSpPr>
          <p:nvPr/>
        </p:nvSpPr>
        <p:spPr bwMode="auto">
          <a:xfrm>
            <a:off x="3276600" y="5867400"/>
            <a:ext cx="556260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itchFamily="2" charset="2"/>
              <a:buChar char="n"/>
              <a:defRPr sz="3200">
                <a:solidFill>
                  <a:schemeClr val="tx1"/>
                </a:solidFill>
                <a:latin typeface="Garamond" pitchFamily="18" charset="0"/>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9pPr>
          </a:lstStyle>
          <a:p>
            <a:pPr algn="r" eaLnBrk="1" hangingPunct="1">
              <a:lnSpc>
                <a:spcPct val="90000"/>
              </a:lnSpc>
              <a:buClrTx/>
              <a:buSzPct val="80000"/>
              <a:buFontTx/>
              <a:buNone/>
            </a:pPr>
            <a:endParaRPr lang="en-US" altLang="en-US" sz="2400" dirty="0">
              <a:latin typeface="Comic Sans MS" pitchFamily="66" charset="0"/>
            </a:endParaRPr>
          </a:p>
        </p:txBody>
      </p:sp>
      <p:sp>
        <p:nvSpPr>
          <p:cNvPr id="60425" name="Rectangle 9"/>
          <p:cNvSpPr>
            <a:spLocks noGrp="1" noChangeArrowheads="1"/>
          </p:cNvSpPr>
          <p:nvPr>
            <p:ph type="ctrTitle"/>
          </p:nvPr>
        </p:nvSpPr>
        <p:spPr>
          <a:xfrm>
            <a:off x="533400" y="990600"/>
            <a:ext cx="8077200" cy="1920875"/>
          </a:xfrm>
        </p:spPr>
        <p:txBody>
          <a:bodyPr/>
          <a:lstStyle/>
          <a:p>
            <a:pPr eaLnBrk="1" hangingPunct="1">
              <a:defRPr/>
            </a:pPr>
            <a:r>
              <a:rPr lang="en-US" altLang="en-US" sz="4800" dirty="0" smtClean="0"/>
              <a:t>Facial Recognition Rack Mount System</a:t>
            </a:r>
          </a:p>
        </p:txBody>
      </p:sp>
      <p:sp>
        <p:nvSpPr>
          <p:cNvPr id="60426" name="Rectangle 10"/>
          <p:cNvSpPr>
            <a:spLocks noGrp="1" noChangeArrowheads="1"/>
          </p:cNvSpPr>
          <p:nvPr>
            <p:ph type="subTitle" idx="1"/>
          </p:nvPr>
        </p:nvSpPr>
        <p:spPr>
          <a:xfrm>
            <a:off x="1219200" y="2895600"/>
            <a:ext cx="6400800" cy="1752600"/>
          </a:xfrm>
        </p:spPr>
        <p:txBody>
          <a:bodyPr/>
          <a:lstStyle/>
          <a:p>
            <a:pPr eaLnBrk="1" hangingPunct="1">
              <a:lnSpc>
                <a:spcPct val="80000"/>
              </a:lnSpc>
              <a:defRPr/>
            </a:pPr>
            <a:r>
              <a:rPr lang="en-US" altLang="en-US" sz="2400" dirty="0" smtClean="0"/>
              <a:t>Jared Nixon</a:t>
            </a:r>
          </a:p>
          <a:p>
            <a:pPr eaLnBrk="1" hangingPunct="1">
              <a:lnSpc>
                <a:spcPct val="80000"/>
              </a:lnSpc>
              <a:defRPr/>
            </a:pPr>
            <a:r>
              <a:rPr lang="en-US" altLang="en-US" sz="2400" dirty="0" smtClean="0"/>
              <a:t>Garrett Eledui</a:t>
            </a:r>
          </a:p>
          <a:p>
            <a:pPr eaLnBrk="1" hangingPunct="1">
              <a:lnSpc>
                <a:spcPct val="80000"/>
              </a:lnSpc>
              <a:defRPr/>
            </a:pPr>
            <a:r>
              <a:rPr lang="en-US" altLang="en-US" sz="2400" dirty="0" smtClean="0"/>
              <a:t>Jason Parker</a:t>
            </a:r>
          </a:p>
          <a:p>
            <a:pPr>
              <a:lnSpc>
                <a:spcPct val="80000"/>
              </a:lnSpc>
              <a:defRPr/>
            </a:pPr>
            <a:r>
              <a:rPr lang="en-US" altLang="en-US" sz="2400" dirty="0"/>
              <a:t>Daniel Hasty</a:t>
            </a:r>
          </a:p>
          <a:p>
            <a:pPr eaLnBrk="1" hangingPunct="1">
              <a:lnSpc>
                <a:spcPct val="80000"/>
              </a:lnSpc>
              <a:defRPr/>
            </a:pPr>
            <a:endParaRPr lang="en-US" altLang="en-US" sz="2400" dirty="0" smtClean="0"/>
          </a:p>
          <a:p>
            <a:pPr eaLnBrk="1" hangingPunct="1">
              <a:lnSpc>
                <a:spcPct val="80000"/>
              </a:lnSpc>
              <a:defRPr/>
            </a:pPr>
            <a:endParaRPr lang="en-US" altLang="en-US" sz="2400" dirty="0" smtClean="0"/>
          </a:p>
          <a:p>
            <a:pPr eaLnBrk="1" hangingPunct="1">
              <a:lnSpc>
                <a:spcPct val="80000"/>
              </a:lnSpc>
              <a:defRPr/>
            </a:pPr>
            <a:r>
              <a:rPr lang="en-US" altLang="en-US" sz="2400" dirty="0" smtClean="0"/>
              <a:t>CPE495 Computer Engineering Design I</a:t>
            </a:r>
          </a:p>
          <a:p>
            <a:pPr eaLnBrk="1" hangingPunct="1">
              <a:lnSpc>
                <a:spcPct val="80000"/>
              </a:lnSpc>
              <a:defRPr/>
            </a:pPr>
            <a:r>
              <a:rPr lang="en-US" altLang="en-US" sz="2400" dirty="0" smtClean="0"/>
              <a:t>Electrical and Computer Engineering </a:t>
            </a:r>
            <a:br>
              <a:rPr lang="en-US" altLang="en-US" sz="2400" dirty="0" smtClean="0"/>
            </a:br>
            <a:r>
              <a:rPr lang="en-US" altLang="en-US" sz="2400" dirty="0" smtClean="0"/>
              <a:t>The University of Alabama in Huntsville</a:t>
            </a:r>
          </a:p>
        </p:txBody>
      </p:sp>
    </p:spTree>
    <p:extLst>
      <p:ext uri="{BB962C8B-B14F-4D97-AF65-F5344CB8AC3E}">
        <p14:creationId xmlns:p14="http://schemas.microsoft.com/office/powerpoint/2010/main" val="41838432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lvl1pPr>
              <a:spcBef>
                <a:spcPct val="20000"/>
              </a:spcBef>
              <a:buClr>
                <a:schemeClr val="hlink"/>
              </a:buClr>
              <a:buSzPct val="70000"/>
              <a:buFont typeface="Wingdings" pitchFamily="2" charset="2"/>
              <a:buChar char="n"/>
              <a:defRPr sz="3200">
                <a:solidFill>
                  <a:schemeClr val="tx1"/>
                </a:solidFill>
                <a:latin typeface="Garamond" pitchFamily="18" charset="0"/>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9pPr>
          </a:lstStyle>
          <a:p>
            <a:pPr>
              <a:spcBef>
                <a:spcPct val="0"/>
              </a:spcBef>
              <a:buClrTx/>
              <a:buSzTx/>
              <a:buFontTx/>
              <a:buNone/>
            </a:pPr>
            <a:fld id="{852D98BB-9219-4CC7-99ED-13AC8513162C}" type="slidenum">
              <a:rPr lang="en-US" altLang="en-US" sz="1200" smtClean="0">
                <a:latin typeface="Arial" charset="0"/>
              </a:rPr>
              <a:pPr>
                <a:spcBef>
                  <a:spcPct val="0"/>
                </a:spcBef>
                <a:buClrTx/>
                <a:buSzTx/>
                <a:buFontTx/>
                <a:buNone/>
              </a:pPr>
              <a:t>10</a:t>
            </a:fld>
            <a:endParaRPr lang="en-US" altLang="en-US" sz="1200" smtClean="0">
              <a:latin typeface="Arial" charset="0"/>
            </a:endParaRPr>
          </a:p>
        </p:txBody>
      </p:sp>
      <p:sp>
        <p:nvSpPr>
          <p:cNvPr id="120834" name="Rectangle 2"/>
          <p:cNvSpPr>
            <a:spLocks noGrp="1" noRot="1" noChangeArrowheads="1"/>
          </p:cNvSpPr>
          <p:nvPr>
            <p:ph type="title"/>
          </p:nvPr>
        </p:nvSpPr>
        <p:spPr/>
        <p:txBody>
          <a:bodyPr/>
          <a:lstStyle/>
          <a:p>
            <a:pPr eaLnBrk="1" hangingPunct="1">
              <a:defRPr/>
            </a:pPr>
            <a:r>
              <a:rPr lang="en-US" altLang="en-US" sz="3600" dirty="0" smtClean="0"/>
              <a:t>Functional Decomposition of the System</a:t>
            </a:r>
          </a:p>
        </p:txBody>
      </p:sp>
      <p:sp>
        <p:nvSpPr>
          <p:cNvPr id="6" name="Footer Placeholder 4"/>
          <p:cNvSpPr>
            <a:spLocks noGrp="1"/>
          </p:cNvSpPr>
          <p:nvPr>
            <p:ph type="ftr" sz="quarter" idx="11"/>
          </p:nvPr>
        </p:nvSpPr>
        <p:spPr>
          <a:xfrm>
            <a:off x="2057400" y="6477000"/>
            <a:ext cx="5943600" cy="247650"/>
          </a:xfrm>
        </p:spPr>
        <p:txBody>
          <a:bodyPr/>
          <a:lstStyle/>
          <a:p>
            <a:r>
              <a:rPr lang="en-US" altLang="en-US" dirty="0"/>
              <a:t>CPE495/496 Preliminary Design Review,  Team Face Off</a:t>
            </a:r>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47800"/>
            <a:ext cx="8822794"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8255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lvl1pPr>
              <a:spcBef>
                <a:spcPct val="20000"/>
              </a:spcBef>
              <a:buClr>
                <a:schemeClr val="hlink"/>
              </a:buClr>
              <a:buSzPct val="70000"/>
              <a:buFont typeface="Wingdings" pitchFamily="2" charset="2"/>
              <a:buChar char="n"/>
              <a:defRPr sz="3200">
                <a:solidFill>
                  <a:schemeClr val="tx1"/>
                </a:solidFill>
                <a:latin typeface="Garamond" pitchFamily="18" charset="0"/>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9pPr>
          </a:lstStyle>
          <a:p>
            <a:pPr>
              <a:spcBef>
                <a:spcPct val="0"/>
              </a:spcBef>
              <a:buClrTx/>
              <a:buSzTx/>
              <a:buFontTx/>
              <a:buNone/>
            </a:pPr>
            <a:fld id="{E1A9C1F4-03D1-421E-BF83-FEE844372A44}" type="slidenum">
              <a:rPr lang="en-US" altLang="en-US" sz="1200" smtClean="0">
                <a:latin typeface="Arial" charset="0"/>
              </a:rPr>
              <a:pPr>
                <a:spcBef>
                  <a:spcPct val="0"/>
                </a:spcBef>
                <a:buClrTx/>
                <a:buSzTx/>
                <a:buFontTx/>
                <a:buNone/>
              </a:pPr>
              <a:t>11</a:t>
            </a:fld>
            <a:endParaRPr lang="en-US" altLang="en-US" sz="1200" dirty="0" smtClean="0">
              <a:latin typeface="Arial" charset="0"/>
            </a:endParaRPr>
          </a:p>
        </p:txBody>
      </p:sp>
      <p:sp>
        <p:nvSpPr>
          <p:cNvPr id="99330" name="Rectangle 2"/>
          <p:cNvSpPr>
            <a:spLocks noGrp="1" noRot="1" noChangeArrowheads="1"/>
          </p:cNvSpPr>
          <p:nvPr>
            <p:ph type="title"/>
          </p:nvPr>
        </p:nvSpPr>
        <p:spPr/>
        <p:txBody>
          <a:bodyPr/>
          <a:lstStyle/>
          <a:p>
            <a:pPr eaLnBrk="1" hangingPunct="1">
              <a:defRPr/>
            </a:pPr>
            <a:r>
              <a:rPr lang="en-US" altLang="en-US" dirty="0" smtClean="0"/>
              <a:t>Project Summary</a:t>
            </a:r>
          </a:p>
        </p:txBody>
      </p:sp>
      <p:sp>
        <p:nvSpPr>
          <p:cNvPr id="99331" name="Rectangle 3"/>
          <p:cNvSpPr>
            <a:spLocks noGrp="1" noChangeArrowheads="1"/>
          </p:cNvSpPr>
          <p:nvPr>
            <p:ph type="body" idx="1"/>
          </p:nvPr>
        </p:nvSpPr>
        <p:spPr>
          <a:xfrm>
            <a:off x="457200" y="1219200"/>
            <a:ext cx="8229600" cy="5181600"/>
          </a:xfrm>
        </p:spPr>
        <p:txBody>
          <a:bodyPr/>
          <a:lstStyle/>
          <a:p>
            <a:pPr marL="339725" lvl="0" indent="-339725">
              <a:spcBef>
                <a:spcPts val="0"/>
              </a:spcBef>
              <a:spcAft>
                <a:spcPts val="0"/>
              </a:spcAft>
              <a:buClr>
                <a:srgbClr val="FFCC00"/>
              </a:buClr>
              <a:buFont typeface="Noto Sans Symbols"/>
              <a:buChar char="■"/>
            </a:pPr>
            <a:r>
              <a:rPr lang="en-US" sz="2400" dirty="0" smtClean="0">
                <a:solidFill>
                  <a:srgbClr val="FFFFFF"/>
                </a:solidFill>
                <a:ea typeface="Garamond"/>
                <a:cs typeface="Garamond"/>
                <a:sym typeface="Garamond"/>
              </a:rPr>
              <a:t>The Facial Recognition Rack Mount project is a system-level hardware/software design with a primary intention of keeping server rooms safe and secure. With physical security of modern datacenters being often overlooked, the goal of this project is to provide the means of increasing that security.</a:t>
            </a:r>
            <a:endParaRPr lang="en-US" sz="2400" dirty="0">
              <a:solidFill>
                <a:srgbClr val="FFFFFF"/>
              </a:solidFill>
              <a:ea typeface="Garamond"/>
              <a:cs typeface="Garamond"/>
              <a:sym typeface="Garamond"/>
            </a:endParaRPr>
          </a:p>
        </p:txBody>
      </p:sp>
      <p:sp>
        <p:nvSpPr>
          <p:cNvPr id="6" name="Footer Placeholder 4"/>
          <p:cNvSpPr>
            <a:spLocks noGrp="1"/>
          </p:cNvSpPr>
          <p:nvPr>
            <p:ph type="ftr" sz="quarter" idx="11"/>
          </p:nvPr>
        </p:nvSpPr>
        <p:spPr>
          <a:xfrm>
            <a:off x="2057400" y="6477000"/>
            <a:ext cx="5943600" cy="247650"/>
          </a:xfrm>
        </p:spPr>
        <p:txBody>
          <a:bodyPr/>
          <a:lstStyle/>
          <a:p>
            <a:r>
              <a:rPr lang="en-US" altLang="en-US" dirty="0"/>
              <a:t>CPE495/496 Preliminary Design Review,  Team Face Off</a:t>
            </a:r>
          </a:p>
        </p:txBody>
      </p:sp>
    </p:spTree>
    <p:extLst>
      <p:ext uri="{BB962C8B-B14F-4D97-AF65-F5344CB8AC3E}">
        <p14:creationId xmlns:p14="http://schemas.microsoft.com/office/powerpoint/2010/main" val="4091436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 Associated</a:t>
            </a:r>
            <a:endParaRPr lang="en-US" dirty="0"/>
          </a:p>
        </p:txBody>
      </p:sp>
      <p:sp>
        <p:nvSpPr>
          <p:cNvPr id="3" name="Content Placeholder 2"/>
          <p:cNvSpPr>
            <a:spLocks noGrp="1"/>
          </p:cNvSpPr>
          <p:nvPr>
            <p:ph idx="1"/>
          </p:nvPr>
        </p:nvSpPr>
        <p:spPr/>
        <p:txBody>
          <a:bodyPr/>
          <a:lstStyle/>
          <a:p>
            <a:r>
              <a:rPr lang="en-US" dirty="0" smtClean="0"/>
              <a:t>Main Risk: Actuator Size</a:t>
            </a:r>
          </a:p>
          <a:p>
            <a:pPr lvl="1"/>
            <a:r>
              <a:rPr lang="en-US" dirty="0" smtClean="0"/>
              <a:t>There is no guarantee this actuator will stop even a toddler from getting into the rack mount.</a:t>
            </a:r>
          </a:p>
          <a:p>
            <a:pPr lvl="1"/>
            <a:r>
              <a:rPr lang="en-US" dirty="0" smtClean="0"/>
              <a:t>Confident the Raspberry Pi can power this thing, but will likely have to look into other actuators.</a:t>
            </a:r>
            <a:endParaRPr lang="en-US" dirty="0"/>
          </a:p>
        </p:txBody>
      </p:sp>
      <p:sp>
        <p:nvSpPr>
          <p:cNvPr id="4" name="Slide Number Placeholder 3"/>
          <p:cNvSpPr>
            <a:spLocks noGrp="1"/>
          </p:cNvSpPr>
          <p:nvPr>
            <p:ph type="sldNum" sz="quarter" idx="10"/>
          </p:nvPr>
        </p:nvSpPr>
        <p:spPr/>
        <p:txBody>
          <a:bodyPr/>
          <a:lstStyle/>
          <a:p>
            <a:fld id="{0FF28F08-94D6-480D-B3BE-FCC629252887}" type="slidenum">
              <a:rPr lang="en-US" altLang="en-US" smtClean="0"/>
              <a:pPr/>
              <a:t>12</a:t>
            </a:fld>
            <a:endParaRPr lang="en-US" altLang="en-US"/>
          </a:p>
        </p:txBody>
      </p:sp>
      <p:sp>
        <p:nvSpPr>
          <p:cNvPr id="5" name="Footer Placeholder 4"/>
          <p:cNvSpPr>
            <a:spLocks noGrp="1"/>
          </p:cNvSpPr>
          <p:nvPr>
            <p:ph type="ftr" sz="quarter" idx="11"/>
          </p:nvPr>
        </p:nvSpPr>
        <p:spPr/>
        <p:txBody>
          <a:bodyPr/>
          <a:lstStyle/>
          <a:p>
            <a:r>
              <a:rPr lang="en-US" altLang="en-US" dirty="0"/>
              <a:t>CPE495/496 Preliminary Design Review,  Team Face Off</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3595688" y="4206478"/>
            <a:ext cx="1952624" cy="1921668"/>
          </a:xfrm>
          <a:prstGeom prst="rect">
            <a:avLst/>
          </a:prstGeom>
        </p:spPr>
      </p:pic>
    </p:spTree>
    <p:extLst>
      <p:ext uri="{BB962C8B-B14F-4D97-AF65-F5344CB8AC3E}">
        <p14:creationId xmlns:p14="http://schemas.microsoft.com/office/powerpoint/2010/main" val="1264321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2819"/>
            <a:ext cx="8229600" cy="1143000"/>
          </a:xfrm>
        </p:spPr>
        <p:txBody>
          <a:bodyPr/>
          <a:lstStyle/>
          <a:p>
            <a:r>
              <a:rPr lang="en-US" dirty="0" smtClean="0"/>
              <a:t>Lets Talk Circuits</a:t>
            </a:r>
            <a:endParaRPr lang="en-US" dirty="0"/>
          </a:p>
        </p:txBody>
      </p:sp>
      <p:pic>
        <p:nvPicPr>
          <p:cNvPr id="6" name="Content Placeholder 5"/>
          <p:cNvPicPr>
            <a:picLocks noGrp="1" noChangeAspect="1"/>
          </p:cNvPicPr>
          <p:nvPr>
            <p:ph idx="1"/>
          </p:nvPr>
        </p:nvPicPr>
        <p:blipFill>
          <a:blip r:embed="rId2"/>
          <a:stretch>
            <a:fillRect/>
          </a:stretch>
        </p:blipFill>
        <p:spPr>
          <a:xfrm rot="16200000">
            <a:off x="2151741" y="96159"/>
            <a:ext cx="4840518" cy="7239000"/>
          </a:xfrm>
          <a:prstGeom prst="rect">
            <a:avLst/>
          </a:prstGeom>
        </p:spPr>
      </p:pic>
      <p:sp>
        <p:nvSpPr>
          <p:cNvPr id="4" name="Slide Number Placeholder 3"/>
          <p:cNvSpPr>
            <a:spLocks noGrp="1"/>
          </p:cNvSpPr>
          <p:nvPr>
            <p:ph type="sldNum" sz="quarter" idx="10"/>
          </p:nvPr>
        </p:nvSpPr>
        <p:spPr/>
        <p:txBody>
          <a:bodyPr/>
          <a:lstStyle/>
          <a:p>
            <a:fld id="{0FF28F08-94D6-480D-B3BE-FCC629252887}" type="slidenum">
              <a:rPr lang="en-US" altLang="en-US" smtClean="0"/>
              <a:pPr/>
              <a:t>13</a:t>
            </a:fld>
            <a:endParaRPr lang="en-US" altLang="en-US"/>
          </a:p>
        </p:txBody>
      </p:sp>
      <p:sp>
        <p:nvSpPr>
          <p:cNvPr id="5" name="Footer Placeholder 4"/>
          <p:cNvSpPr>
            <a:spLocks noGrp="1"/>
          </p:cNvSpPr>
          <p:nvPr>
            <p:ph type="ftr" sz="quarter" idx="11"/>
          </p:nvPr>
        </p:nvSpPr>
        <p:spPr/>
        <p:txBody>
          <a:bodyPr/>
          <a:lstStyle/>
          <a:p>
            <a:r>
              <a:rPr lang="en-US" altLang="en-US" dirty="0"/>
              <a:t>CPE495/496 Preliminary Design Review,  Team Face Off</a:t>
            </a:r>
          </a:p>
        </p:txBody>
      </p:sp>
    </p:spTree>
    <p:extLst>
      <p:ext uri="{BB962C8B-B14F-4D97-AF65-F5344CB8AC3E}">
        <p14:creationId xmlns:p14="http://schemas.microsoft.com/office/powerpoint/2010/main" val="574664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working?</a:t>
            </a:r>
            <a:endParaRPr lang="en-US" dirty="0"/>
          </a:p>
        </p:txBody>
      </p:sp>
      <p:sp>
        <p:nvSpPr>
          <p:cNvPr id="3" name="Content Placeholder 2"/>
          <p:cNvSpPr>
            <a:spLocks noGrp="1"/>
          </p:cNvSpPr>
          <p:nvPr>
            <p:ph idx="1"/>
          </p:nvPr>
        </p:nvSpPr>
        <p:spPr/>
        <p:txBody>
          <a:bodyPr/>
          <a:lstStyle/>
          <a:p>
            <a:r>
              <a:rPr lang="en-US" dirty="0" smtClean="0"/>
              <a:t>4 of the 5 units are currently working.</a:t>
            </a:r>
          </a:p>
          <a:p>
            <a:r>
              <a:rPr lang="en-US" dirty="0" smtClean="0"/>
              <a:t>They consist of the following:</a:t>
            </a:r>
          </a:p>
          <a:p>
            <a:pPr lvl="1"/>
            <a:r>
              <a:rPr lang="en-US" dirty="0" smtClean="0"/>
              <a:t>Push Button Unit</a:t>
            </a:r>
          </a:p>
          <a:p>
            <a:pPr lvl="1"/>
            <a:r>
              <a:rPr lang="en-US" dirty="0" smtClean="0"/>
              <a:t>Camera Unit</a:t>
            </a:r>
          </a:p>
          <a:p>
            <a:pPr lvl="1"/>
            <a:r>
              <a:rPr lang="en-US" dirty="0" smtClean="0"/>
              <a:t>RGB LED Unit</a:t>
            </a:r>
          </a:p>
          <a:p>
            <a:pPr lvl="1"/>
            <a:r>
              <a:rPr lang="en-US" dirty="0" smtClean="0"/>
              <a:t>Facial Recognition Unit</a:t>
            </a:r>
          </a:p>
          <a:p>
            <a:r>
              <a:rPr lang="en-US" dirty="0" smtClean="0"/>
              <a:t>These units still require a lot of testing.</a:t>
            </a:r>
            <a:endParaRPr lang="en-US" dirty="0"/>
          </a:p>
          <a:p>
            <a:pPr lvl="1"/>
            <a:endParaRPr lang="en-US" dirty="0"/>
          </a:p>
        </p:txBody>
      </p:sp>
      <p:sp>
        <p:nvSpPr>
          <p:cNvPr id="4" name="Slide Number Placeholder 3"/>
          <p:cNvSpPr>
            <a:spLocks noGrp="1"/>
          </p:cNvSpPr>
          <p:nvPr>
            <p:ph type="sldNum" sz="quarter" idx="10"/>
          </p:nvPr>
        </p:nvSpPr>
        <p:spPr/>
        <p:txBody>
          <a:bodyPr/>
          <a:lstStyle/>
          <a:p>
            <a:fld id="{0FF28F08-94D6-480D-B3BE-FCC629252887}" type="slidenum">
              <a:rPr lang="en-US" altLang="en-US" smtClean="0"/>
              <a:pPr/>
              <a:t>14</a:t>
            </a:fld>
            <a:endParaRPr lang="en-US" altLang="en-US"/>
          </a:p>
        </p:txBody>
      </p:sp>
      <p:sp>
        <p:nvSpPr>
          <p:cNvPr id="5" name="Footer Placeholder 4"/>
          <p:cNvSpPr>
            <a:spLocks noGrp="1"/>
          </p:cNvSpPr>
          <p:nvPr>
            <p:ph type="ftr" sz="quarter" idx="11"/>
          </p:nvPr>
        </p:nvSpPr>
        <p:spPr/>
        <p:txBody>
          <a:bodyPr/>
          <a:lstStyle/>
          <a:p>
            <a:r>
              <a:rPr lang="en-US" altLang="en-US" dirty="0"/>
              <a:t>CPE495/496 Preliminary Design Review,  Team Face Off</a:t>
            </a:r>
          </a:p>
        </p:txBody>
      </p:sp>
    </p:spTree>
    <p:extLst>
      <p:ext uri="{BB962C8B-B14F-4D97-AF65-F5344CB8AC3E}">
        <p14:creationId xmlns:p14="http://schemas.microsoft.com/office/powerpoint/2010/main" val="943302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fld id="{0FF28F08-94D6-480D-B3BE-FCC629252887}" type="slidenum">
              <a:rPr lang="en-US" altLang="en-US" smtClean="0"/>
              <a:pPr/>
              <a:t>15</a:t>
            </a:fld>
            <a:endParaRPr lang="en-US" altLang="en-US"/>
          </a:p>
        </p:txBody>
      </p:sp>
      <p:sp>
        <p:nvSpPr>
          <p:cNvPr id="5" name="Footer Placeholder 4"/>
          <p:cNvSpPr>
            <a:spLocks noGrp="1"/>
          </p:cNvSpPr>
          <p:nvPr>
            <p:ph type="ftr" sz="quarter" idx="11"/>
          </p:nvPr>
        </p:nvSpPr>
        <p:spPr/>
        <p:txBody>
          <a:bodyPr/>
          <a:lstStyle/>
          <a:p>
            <a:r>
              <a:rPr lang="en-US" altLang="en-US" dirty="0"/>
              <a:t>CPE495/496 Preliminary Design Review,  Team Face Off</a:t>
            </a:r>
          </a:p>
        </p:txBody>
      </p:sp>
      <p:pic>
        <p:nvPicPr>
          <p:cNvPr id="1026" name="Picture 2" descr="https://lh6.googleusercontent.com/mmz_08RqU_BzWLJeC614WTq3iYY6ivTDR3m4m-NYHDkT0NWAGHPIwcblG5YZKwjLvexqCgbAEIxV_Wj6m0D0LRldj7tzsdC-oIrqhzBR55sQMBK2bS5wA8kZf6hMwWOfboohXTS0c9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74638"/>
            <a:ext cx="8229600"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455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0"/>
          </p:nvPr>
        </p:nvSpPr>
        <p:spPr/>
        <p:txBody>
          <a:bodyPr/>
          <a:lstStyle/>
          <a:p>
            <a:fld id="{0FF28F08-94D6-480D-B3BE-FCC629252887}" type="slidenum">
              <a:rPr lang="en-US" altLang="en-US" smtClean="0"/>
              <a:pPr/>
              <a:t>16</a:t>
            </a:fld>
            <a:endParaRPr lang="en-US" altLang="en-US"/>
          </a:p>
        </p:txBody>
      </p:sp>
      <p:sp>
        <p:nvSpPr>
          <p:cNvPr id="5" name="Footer Placeholder 4"/>
          <p:cNvSpPr>
            <a:spLocks noGrp="1"/>
          </p:cNvSpPr>
          <p:nvPr>
            <p:ph type="ftr" sz="quarter" idx="11"/>
          </p:nvPr>
        </p:nvSpPr>
        <p:spPr/>
        <p:txBody>
          <a:bodyPr/>
          <a:lstStyle/>
          <a:p>
            <a:r>
              <a:rPr lang="en-US" altLang="en-US" dirty="0"/>
              <a:t>CPE495/496 Preliminary Design Review,  Team Face Off</a:t>
            </a:r>
          </a:p>
        </p:txBody>
      </p:sp>
      <p:pic>
        <p:nvPicPr>
          <p:cNvPr id="2050" name="Picture 2" descr="https://lh6.googleusercontent.com/Q-Oc1mbbMF8Sv58p7ayf6PDyzztoPWz-gPY_MQkAhd2tRiYsDqNhC-Qt8Rn2bz8SuNqRk8mVSvOjsy9sXkYaW9-iQBUmUE-ca70IYB3wG39svWYSuBwmur4_nTGXYDMY4Er2sZA0jq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74638"/>
            <a:ext cx="8221133" cy="616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459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Not? (But needs to be)</a:t>
            </a:r>
            <a:endParaRPr lang="en-US" dirty="0"/>
          </a:p>
        </p:txBody>
      </p:sp>
      <p:sp>
        <p:nvSpPr>
          <p:cNvPr id="3" name="Content Placeholder 2"/>
          <p:cNvSpPr>
            <a:spLocks noGrp="1"/>
          </p:cNvSpPr>
          <p:nvPr>
            <p:ph idx="1"/>
          </p:nvPr>
        </p:nvSpPr>
        <p:spPr/>
        <p:txBody>
          <a:bodyPr/>
          <a:lstStyle/>
          <a:p>
            <a:r>
              <a:rPr lang="en-US" dirty="0" smtClean="0"/>
              <a:t>1 of the 5 units are not currently working.</a:t>
            </a:r>
          </a:p>
          <a:p>
            <a:r>
              <a:rPr lang="en-US" dirty="0" smtClean="0"/>
              <a:t>The unit that is not working is the actuator unit.</a:t>
            </a:r>
          </a:p>
          <a:p>
            <a:r>
              <a:rPr lang="en-US" dirty="0" smtClean="0"/>
              <a:t>The plan to get it working:</a:t>
            </a:r>
          </a:p>
          <a:p>
            <a:pPr lvl="1"/>
            <a:r>
              <a:rPr lang="en-US" dirty="0" smtClean="0"/>
              <a:t>Get the circuitry working with the current actuators.</a:t>
            </a:r>
          </a:p>
          <a:p>
            <a:pPr lvl="1"/>
            <a:r>
              <a:rPr lang="en-US" dirty="0" smtClean="0"/>
              <a:t>Test to see if it can be brute forced through.</a:t>
            </a:r>
          </a:p>
          <a:p>
            <a:pPr lvl="1"/>
            <a:r>
              <a:rPr lang="en-US" dirty="0" smtClean="0"/>
              <a:t>If yes, order new actuators and decide if external power is going to be needed.</a:t>
            </a:r>
          </a:p>
        </p:txBody>
      </p:sp>
      <p:sp>
        <p:nvSpPr>
          <p:cNvPr id="4" name="Slide Number Placeholder 3"/>
          <p:cNvSpPr>
            <a:spLocks noGrp="1"/>
          </p:cNvSpPr>
          <p:nvPr>
            <p:ph type="sldNum" sz="quarter" idx="10"/>
          </p:nvPr>
        </p:nvSpPr>
        <p:spPr/>
        <p:txBody>
          <a:bodyPr/>
          <a:lstStyle/>
          <a:p>
            <a:fld id="{0FF28F08-94D6-480D-B3BE-FCC629252887}" type="slidenum">
              <a:rPr lang="en-US" altLang="en-US" smtClean="0"/>
              <a:pPr/>
              <a:t>17</a:t>
            </a:fld>
            <a:endParaRPr lang="en-US" altLang="en-US"/>
          </a:p>
        </p:txBody>
      </p:sp>
      <p:sp>
        <p:nvSpPr>
          <p:cNvPr id="5" name="Footer Placeholder 4"/>
          <p:cNvSpPr>
            <a:spLocks noGrp="1"/>
          </p:cNvSpPr>
          <p:nvPr>
            <p:ph type="ftr" sz="quarter" idx="11"/>
          </p:nvPr>
        </p:nvSpPr>
        <p:spPr/>
        <p:txBody>
          <a:bodyPr/>
          <a:lstStyle/>
          <a:p>
            <a:r>
              <a:rPr lang="en-US" altLang="en-US" dirty="0"/>
              <a:t>CPE495/496 Preliminary Design Review,  Team Face Off</a:t>
            </a:r>
          </a:p>
        </p:txBody>
      </p:sp>
    </p:spTree>
    <p:extLst>
      <p:ext uri="{BB962C8B-B14F-4D97-AF65-F5344CB8AC3E}">
        <p14:creationId xmlns:p14="http://schemas.microsoft.com/office/powerpoint/2010/main" val="2049154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Speed Bumps</a:t>
            </a:r>
            <a:endParaRPr lang="en-US" dirty="0"/>
          </a:p>
        </p:txBody>
      </p:sp>
      <p:sp>
        <p:nvSpPr>
          <p:cNvPr id="3" name="Content Placeholder 2"/>
          <p:cNvSpPr>
            <a:spLocks noGrp="1"/>
          </p:cNvSpPr>
          <p:nvPr>
            <p:ph idx="1"/>
          </p:nvPr>
        </p:nvSpPr>
        <p:spPr/>
        <p:txBody>
          <a:bodyPr/>
          <a:lstStyle/>
          <a:p>
            <a:r>
              <a:rPr lang="en-US" dirty="0" smtClean="0"/>
              <a:t>Needed power supply for the Raspberry Pi</a:t>
            </a:r>
          </a:p>
          <a:p>
            <a:r>
              <a:rPr lang="en-US" dirty="0" smtClean="0"/>
              <a:t>Common Anode vs. Common Cathode</a:t>
            </a:r>
          </a:p>
          <a:p>
            <a:r>
              <a:rPr lang="en-US" dirty="0" smtClean="0"/>
              <a:t>Male to Female jumper wires</a:t>
            </a:r>
          </a:p>
          <a:p>
            <a:r>
              <a:rPr lang="en-US" dirty="0" smtClean="0"/>
              <a:t>Stable connections to the button</a:t>
            </a:r>
          </a:p>
          <a:p>
            <a:pPr lvl="1"/>
            <a:r>
              <a:rPr lang="en-US" dirty="0" smtClean="0"/>
              <a:t>Decided to go ahead and solder to the button</a:t>
            </a:r>
            <a:endParaRPr lang="en-US" dirty="0"/>
          </a:p>
        </p:txBody>
      </p:sp>
      <p:sp>
        <p:nvSpPr>
          <p:cNvPr id="4" name="Slide Number Placeholder 3"/>
          <p:cNvSpPr>
            <a:spLocks noGrp="1"/>
          </p:cNvSpPr>
          <p:nvPr>
            <p:ph type="sldNum" sz="quarter" idx="10"/>
          </p:nvPr>
        </p:nvSpPr>
        <p:spPr/>
        <p:txBody>
          <a:bodyPr/>
          <a:lstStyle/>
          <a:p>
            <a:fld id="{0FF28F08-94D6-480D-B3BE-FCC629252887}" type="slidenum">
              <a:rPr lang="en-US" altLang="en-US" smtClean="0"/>
              <a:pPr/>
              <a:t>18</a:t>
            </a:fld>
            <a:endParaRPr lang="en-US" altLang="en-US"/>
          </a:p>
        </p:txBody>
      </p:sp>
      <p:sp>
        <p:nvSpPr>
          <p:cNvPr id="5" name="Footer Placeholder 4"/>
          <p:cNvSpPr>
            <a:spLocks noGrp="1"/>
          </p:cNvSpPr>
          <p:nvPr>
            <p:ph type="ftr" sz="quarter" idx="11"/>
          </p:nvPr>
        </p:nvSpPr>
        <p:spPr/>
        <p:txBody>
          <a:bodyPr/>
          <a:lstStyle/>
          <a:p>
            <a:r>
              <a:rPr lang="en-US" altLang="en-US" dirty="0"/>
              <a:t>CPE495/496 Preliminary Design Review,  Team Face Off</a:t>
            </a:r>
          </a:p>
        </p:txBody>
      </p:sp>
    </p:spTree>
    <p:extLst>
      <p:ext uri="{BB962C8B-B14F-4D97-AF65-F5344CB8AC3E}">
        <p14:creationId xmlns:p14="http://schemas.microsoft.com/office/powerpoint/2010/main" val="678279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Discoveries </a:t>
            </a:r>
            <a:br>
              <a:rPr lang="en-US" dirty="0" smtClean="0"/>
            </a:br>
            <a:r>
              <a:rPr lang="en-US" dirty="0" smtClean="0"/>
              <a:t>(</a:t>
            </a:r>
            <a:r>
              <a:rPr lang="en-US" dirty="0" err="1" smtClean="0"/>
              <a:t>Haar</a:t>
            </a:r>
            <a:r>
              <a:rPr lang="en-US" dirty="0" smtClean="0"/>
              <a:t> Frontal Face)</a:t>
            </a:r>
            <a:endParaRPr lang="en-US" dirty="0"/>
          </a:p>
        </p:txBody>
      </p:sp>
      <p:sp>
        <p:nvSpPr>
          <p:cNvPr id="3" name="Content Placeholder 2"/>
          <p:cNvSpPr>
            <a:spLocks noGrp="1"/>
          </p:cNvSpPr>
          <p:nvPr>
            <p:ph idx="1"/>
          </p:nvPr>
        </p:nvSpPr>
        <p:spPr/>
        <p:txBody>
          <a:bodyPr/>
          <a:lstStyle/>
          <a:p>
            <a:r>
              <a:rPr lang="en-US" dirty="0" smtClean="0"/>
              <a:t>Machine Learning</a:t>
            </a:r>
          </a:p>
          <a:p>
            <a:r>
              <a:rPr lang="en-US" dirty="0" smtClean="0"/>
              <a:t>Features:</a:t>
            </a:r>
          </a:p>
          <a:p>
            <a:pPr lvl="1"/>
            <a:r>
              <a:rPr lang="en-US" dirty="0" smtClean="0"/>
              <a:t>Edge</a:t>
            </a:r>
          </a:p>
          <a:p>
            <a:pPr lvl="1"/>
            <a:r>
              <a:rPr lang="en-US" dirty="0" smtClean="0"/>
              <a:t>Line</a:t>
            </a:r>
          </a:p>
          <a:p>
            <a:pPr lvl="1"/>
            <a:r>
              <a:rPr lang="en-US" dirty="0" smtClean="0"/>
              <a:t>Center-Surround</a:t>
            </a:r>
          </a:p>
          <a:p>
            <a:r>
              <a:rPr lang="en-US" dirty="0" err="1" smtClean="0"/>
              <a:t>DetectMultiScale</a:t>
            </a:r>
            <a:r>
              <a:rPr lang="en-US" dirty="0" smtClean="0"/>
              <a:t>() </a:t>
            </a:r>
            <a:r>
              <a:rPr lang="mr-IN" dirty="0" smtClean="0"/>
              <a:t>–</a:t>
            </a:r>
            <a:r>
              <a:rPr lang="en-US" dirty="0" smtClean="0"/>
              <a:t> Function</a:t>
            </a:r>
          </a:p>
          <a:p>
            <a:pPr lvl="1"/>
            <a:r>
              <a:rPr lang="en-US" dirty="0" smtClean="0"/>
              <a:t>Parameters include: </a:t>
            </a:r>
            <a:r>
              <a:rPr lang="en-US" dirty="0" err="1" smtClean="0"/>
              <a:t>scaleFactor</a:t>
            </a:r>
            <a:r>
              <a:rPr lang="en-US" dirty="0" smtClean="0"/>
              <a:t>, </a:t>
            </a:r>
            <a:r>
              <a:rPr lang="en-US" dirty="0" err="1" smtClean="0"/>
              <a:t>minNeighbors</a:t>
            </a:r>
            <a:r>
              <a:rPr lang="en-US" dirty="0" smtClean="0"/>
              <a:t>, </a:t>
            </a:r>
            <a:r>
              <a:rPr lang="en-US" dirty="0" err="1" smtClean="0"/>
              <a:t>minSize</a:t>
            </a:r>
            <a:r>
              <a:rPr lang="en-US" dirty="0" smtClean="0"/>
              <a:t>, </a:t>
            </a:r>
            <a:r>
              <a:rPr lang="en-US" dirty="0" err="1" smtClean="0"/>
              <a:t>maxSize</a:t>
            </a:r>
            <a:endParaRPr lang="en-US" dirty="0"/>
          </a:p>
        </p:txBody>
      </p:sp>
      <p:sp>
        <p:nvSpPr>
          <p:cNvPr id="4" name="Slide Number Placeholder 3"/>
          <p:cNvSpPr>
            <a:spLocks noGrp="1"/>
          </p:cNvSpPr>
          <p:nvPr>
            <p:ph type="sldNum" sz="quarter" idx="10"/>
          </p:nvPr>
        </p:nvSpPr>
        <p:spPr/>
        <p:txBody>
          <a:bodyPr/>
          <a:lstStyle/>
          <a:p>
            <a:fld id="{0FF28F08-94D6-480D-B3BE-FCC629252887}" type="slidenum">
              <a:rPr lang="en-US" altLang="en-US" smtClean="0"/>
              <a:pPr/>
              <a:t>19</a:t>
            </a:fld>
            <a:endParaRPr lang="en-US" altLang="en-US"/>
          </a:p>
        </p:txBody>
      </p:sp>
      <p:sp>
        <p:nvSpPr>
          <p:cNvPr id="5" name="Footer Placeholder 4"/>
          <p:cNvSpPr>
            <a:spLocks noGrp="1"/>
          </p:cNvSpPr>
          <p:nvPr>
            <p:ph type="ftr" sz="quarter" idx="11"/>
          </p:nvPr>
        </p:nvSpPr>
        <p:spPr/>
        <p:txBody>
          <a:bodyPr/>
          <a:lstStyle/>
          <a:p>
            <a:r>
              <a:rPr lang="en-US" altLang="en-US" dirty="0"/>
              <a:t>CPE495/496 Preliminary Design Review,  Team Face Off</a:t>
            </a:r>
          </a:p>
        </p:txBody>
      </p:sp>
    </p:spTree>
    <p:extLst>
      <p:ext uri="{BB962C8B-B14F-4D97-AF65-F5344CB8AC3E}">
        <p14:creationId xmlns:p14="http://schemas.microsoft.com/office/powerpoint/2010/main" val="169006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238EB1D-8F7B-49FB-81E1-E120C9BD85B6}" type="slidenum">
              <a:rPr lang="en-US" altLang="en-US"/>
              <a:pPr/>
              <a:t>2</a:t>
            </a:fld>
            <a:endParaRPr lang="en-US" altLang="en-US" dirty="0"/>
          </a:p>
        </p:txBody>
      </p:sp>
      <p:sp>
        <p:nvSpPr>
          <p:cNvPr id="5" name="Footer Placeholder 4"/>
          <p:cNvSpPr>
            <a:spLocks noGrp="1"/>
          </p:cNvSpPr>
          <p:nvPr>
            <p:ph type="ftr" sz="quarter" idx="11"/>
          </p:nvPr>
        </p:nvSpPr>
        <p:spPr/>
        <p:txBody>
          <a:bodyPr/>
          <a:lstStyle/>
          <a:p>
            <a:r>
              <a:rPr lang="en-US" altLang="en-US" dirty="0" smtClean="0"/>
              <a:t>CPE495/496 Preliminary Design Review,  Team Face Off</a:t>
            </a:r>
            <a:endParaRPr lang="en-US" altLang="en-US" dirty="0"/>
          </a:p>
        </p:txBody>
      </p:sp>
      <p:sp>
        <p:nvSpPr>
          <p:cNvPr id="101378" name="Rectangle 2"/>
          <p:cNvSpPr>
            <a:spLocks noGrp="1" noRot="1" noChangeArrowheads="1"/>
          </p:cNvSpPr>
          <p:nvPr>
            <p:ph type="title"/>
          </p:nvPr>
        </p:nvSpPr>
        <p:spPr/>
        <p:txBody>
          <a:bodyPr/>
          <a:lstStyle/>
          <a:p>
            <a:r>
              <a:rPr lang="en-US" altLang="en-US" dirty="0" smtClean="0"/>
              <a:t>Team Face Off</a:t>
            </a:r>
            <a:endParaRPr lang="en-US" altLang="en-US" dirty="0"/>
          </a:p>
        </p:txBody>
      </p:sp>
      <p:sp>
        <p:nvSpPr>
          <p:cNvPr id="101379" name="Rectangle 3"/>
          <p:cNvSpPr>
            <a:spLocks noGrp="1" noChangeArrowheads="1"/>
          </p:cNvSpPr>
          <p:nvPr>
            <p:ph type="body" idx="1"/>
          </p:nvPr>
        </p:nvSpPr>
        <p:spPr/>
        <p:txBody>
          <a:bodyPr/>
          <a:lstStyle/>
          <a:p>
            <a:r>
              <a:rPr lang="en-US" altLang="en-US" sz="2800" dirty="0"/>
              <a:t>Jared Nixon – Team Lead </a:t>
            </a:r>
            <a:endParaRPr lang="en-US" altLang="en-US" sz="2800" dirty="0" smtClean="0"/>
          </a:p>
          <a:p>
            <a:r>
              <a:rPr lang="en-US" altLang="en-US" sz="2800" dirty="0" smtClean="0"/>
              <a:t>Garrett Eledui – Software Integration</a:t>
            </a:r>
          </a:p>
          <a:p>
            <a:r>
              <a:rPr lang="en-US" altLang="en-US" sz="2800" dirty="0" smtClean="0"/>
              <a:t>Jason Parker – Hardware Integration</a:t>
            </a:r>
          </a:p>
          <a:p>
            <a:r>
              <a:rPr lang="en-US" altLang="en-US" sz="2800" dirty="0" smtClean="0"/>
              <a:t>Daniel </a:t>
            </a:r>
            <a:r>
              <a:rPr lang="en-US" altLang="en-US" sz="2800" dirty="0"/>
              <a:t>Hasty – Software </a:t>
            </a:r>
            <a:r>
              <a:rPr lang="en-US" altLang="en-US" sz="2800" dirty="0" smtClean="0"/>
              <a:t>Support</a:t>
            </a:r>
            <a:endParaRPr lang="en-US" alt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to Feedback</a:t>
            </a:r>
            <a:endParaRPr lang="en-US" dirty="0"/>
          </a:p>
        </p:txBody>
      </p:sp>
      <p:sp>
        <p:nvSpPr>
          <p:cNvPr id="6" name="Content Placeholder 5"/>
          <p:cNvSpPr>
            <a:spLocks noGrp="1"/>
          </p:cNvSpPr>
          <p:nvPr>
            <p:ph sz="half" idx="1"/>
          </p:nvPr>
        </p:nvSpPr>
        <p:spPr/>
        <p:txBody>
          <a:bodyPr/>
          <a:lstStyle/>
          <a:p>
            <a:r>
              <a:rPr lang="en-US" dirty="0" smtClean="0"/>
              <a:t>Feedback:</a:t>
            </a:r>
          </a:p>
          <a:p>
            <a:pPr lvl="1"/>
            <a:r>
              <a:rPr lang="en-US" dirty="0" smtClean="0"/>
              <a:t>How is recognizing a generic face useful?</a:t>
            </a:r>
          </a:p>
          <a:p>
            <a:pPr lvl="1"/>
            <a:endParaRPr lang="en-US" dirty="0" smtClean="0"/>
          </a:p>
          <a:p>
            <a:pPr lvl="1"/>
            <a:r>
              <a:rPr lang="en-US" dirty="0" smtClean="0"/>
              <a:t>Software too large for Raspberry Pi?</a:t>
            </a:r>
          </a:p>
          <a:p>
            <a:pPr lvl="1"/>
            <a:endParaRPr lang="en-US" dirty="0" smtClean="0"/>
          </a:p>
          <a:p>
            <a:pPr lvl="1"/>
            <a:r>
              <a:rPr lang="en-US" dirty="0" smtClean="0"/>
              <a:t>Confusion was expressed about the Windows API vs </a:t>
            </a:r>
            <a:r>
              <a:rPr lang="en-US" dirty="0" err="1" smtClean="0"/>
              <a:t>OpenCV</a:t>
            </a:r>
            <a:r>
              <a:rPr lang="en-US" dirty="0" smtClean="0"/>
              <a:t>?</a:t>
            </a:r>
            <a:endParaRPr lang="en-US" dirty="0"/>
          </a:p>
        </p:txBody>
      </p:sp>
      <p:sp>
        <p:nvSpPr>
          <p:cNvPr id="7" name="Content Placeholder 6"/>
          <p:cNvSpPr>
            <a:spLocks noGrp="1"/>
          </p:cNvSpPr>
          <p:nvPr>
            <p:ph sz="half" idx="2"/>
          </p:nvPr>
        </p:nvSpPr>
        <p:spPr/>
        <p:txBody>
          <a:bodyPr/>
          <a:lstStyle/>
          <a:p>
            <a:r>
              <a:rPr lang="en-US" dirty="0" smtClean="0"/>
              <a:t>Response:</a:t>
            </a:r>
          </a:p>
          <a:p>
            <a:pPr lvl="1"/>
            <a:r>
              <a:rPr lang="en-US" dirty="0" smtClean="0"/>
              <a:t>Scope of the project is defined by sponsor, could be useful for logging.</a:t>
            </a:r>
          </a:p>
          <a:p>
            <a:pPr lvl="1"/>
            <a:r>
              <a:rPr lang="en-US" dirty="0" smtClean="0"/>
              <a:t>Largest portion of install is libraries, which fit on the 8 GB SD card.</a:t>
            </a:r>
          </a:p>
          <a:p>
            <a:pPr lvl="1"/>
            <a:endParaRPr lang="en-US" dirty="0" smtClean="0"/>
          </a:p>
          <a:p>
            <a:pPr lvl="1"/>
            <a:r>
              <a:rPr lang="en-US" dirty="0" smtClean="0"/>
              <a:t>Using the Raspberry Pi with </a:t>
            </a:r>
            <a:r>
              <a:rPr lang="en-US" dirty="0" err="1" smtClean="0"/>
              <a:t>OpenCV</a:t>
            </a:r>
            <a:endParaRPr lang="en-US" dirty="0"/>
          </a:p>
        </p:txBody>
      </p:sp>
      <p:sp>
        <p:nvSpPr>
          <p:cNvPr id="4" name="Slide Number Placeholder 3"/>
          <p:cNvSpPr>
            <a:spLocks noGrp="1"/>
          </p:cNvSpPr>
          <p:nvPr>
            <p:ph type="sldNum" sz="quarter" idx="10"/>
          </p:nvPr>
        </p:nvSpPr>
        <p:spPr/>
        <p:txBody>
          <a:bodyPr/>
          <a:lstStyle/>
          <a:p>
            <a:fld id="{0FF28F08-94D6-480D-B3BE-FCC629252887}" type="slidenum">
              <a:rPr lang="en-US" altLang="en-US" smtClean="0"/>
              <a:pPr/>
              <a:t>20</a:t>
            </a:fld>
            <a:endParaRPr lang="en-US" altLang="en-US"/>
          </a:p>
        </p:txBody>
      </p:sp>
      <p:sp>
        <p:nvSpPr>
          <p:cNvPr id="5" name="Footer Placeholder 4"/>
          <p:cNvSpPr>
            <a:spLocks noGrp="1"/>
          </p:cNvSpPr>
          <p:nvPr>
            <p:ph type="ftr" sz="quarter" idx="11"/>
          </p:nvPr>
        </p:nvSpPr>
        <p:spPr/>
        <p:txBody>
          <a:bodyPr/>
          <a:lstStyle/>
          <a:p>
            <a:r>
              <a:rPr lang="en-US" altLang="en-US" dirty="0"/>
              <a:t>CPE495/496 Preliminary Design Review,  Team Face Off</a:t>
            </a:r>
          </a:p>
        </p:txBody>
      </p:sp>
    </p:spTree>
    <p:extLst>
      <p:ext uri="{BB962C8B-B14F-4D97-AF65-F5344CB8AC3E}">
        <p14:creationId xmlns:p14="http://schemas.microsoft.com/office/powerpoint/2010/main" val="1361137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404E2AE-DC17-4F10-865B-863604C68F06}" type="slidenum">
              <a:rPr lang="en-US" altLang="en-US"/>
              <a:pPr/>
              <a:t>21</a:t>
            </a:fld>
            <a:endParaRPr lang="en-US" altLang="en-US"/>
          </a:p>
        </p:txBody>
      </p:sp>
      <p:sp>
        <p:nvSpPr>
          <p:cNvPr id="5" name="Footer Placeholder 4"/>
          <p:cNvSpPr>
            <a:spLocks noGrp="1"/>
          </p:cNvSpPr>
          <p:nvPr>
            <p:ph type="ftr" sz="quarter" idx="11"/>
          </p:nvPr>
        </p:nvSpPr>
        <p:spPr/>
        <p:txBody>
          <a:bodyPr/>
          <a:lstStyle/>
          <a:p>
            <a:r>
              <a:rPr lang="en-US" altLang="en-US" dirty="0"/>
              <a:t>CPE495/496 Preliminary Design Review,  Team Face Off</a:t>
            </a:r>
          </a:p>
        </p:txBody>
      </p:sp>
      <p:sp>
        <p:nvSpPr>
          <p:cNvPr id="122882" name="Rectangle 2"/>
          <p:cNvSpPr>
            <a:spLocks noGrp="1" noRot="1" noChangeArrowheads="1"/>
          </p:cNvSpPr>
          <p:nvPr>
            <p:ph type="title"/>
          </p:nvPr>
        </p:nvSpPr>
        <p:spPr/>
        <p:txBody>
          <a:bodyPr/>
          <a:lstStyle/>
          <a:p>
            <a:r>
              <a:rPr lang="en-US" altLang="en-US" dirty="0" smtClean="0"/>
              <a:t>Testing Plan </a:t>
            </a:r>
            <a:endParaRPr lang="en-US" altLang="en-US" dirty="0"/>
          </a:p>
        </p:txBody>
      </p:sp>
      <p:sp>
        <p:nvSpPr>
          <p:cNvPr id="122883" name="Rectangle 3"/>
          <p:cNvSpPr>
            <a:spLocks noGrp="1" noChangeArrowheads="1"/>
          </p:cNvSpPr>
          <p:nvPr>
            <p:ph type="body" idx="1"/>
          </p:nvPr>
        </p:nvSpPr>
        <p:spPr>
          <a:xfrm>
            <a:off x="381000" y="1219200"/>
            <a:ext cx="8534400" cy="5181600"/>
          </a:xfrm>
        </p:spPr>
        <p:txBody>
          <a:bodyPr/>
          <a:lstStyle/>
          <a:p>
            <a:pPr marL="339725" indent="-339725">
              <a:lnSpc>
                <a:spcPct val="90000"/>
              </a:lnSpc>
              <a:spcBef>
                <a:spcPts val="600"/>
              </a:spcBef>
              <a:spcAft>
                <a:spcPts val="0"/>
              </a:spcAft>
              <a:buClr>
                <a:srgbClr val="FFCC00"/>
              </a:buClr>
              <a:buFont typeface="Noto Sans Symbols"/>
              <a:buChar char="■"/>
            </a:pPr>
            <a:r>
              <a:rPr lang="en-US" sz="2200" dirty="0" smtClean="0">
                <a:solidFill>
                  <a:srgbClr val="FFFFFF"/>
                </a:solidFill>
                <a:ea typeface="Garamond"/>
                <a:cs typeface="Garamond"/>
                <a:sym typeface="Garamond"/>
              </a:rPr>
              <a:t>Unit Testing</a:t>
            </a:r>
          </a:p>
          <a:p>
            <a:pPr marL="739775" lvl="1" indent="-282575">
              <a:lnSpc>
                <a:spcPct val="90000"/>
              </a:lnSpc>
              <a:spcBef>
                <a:spcPts val="0"/>
              </a:spcBef>
              <a:spcAft>
                <a:spcPts val="0"/>
              </a:spcAft>
              <a:buClr>
                <a:srgbClr val="A886E0"/>
              </a:buClr>
              <a:buFont typeface="Noto Sans Symbols"/>
              <a:buChar char="■"/>
            </a:pPr>
            <a:r>
              <a:rPr lang="en-US" sz="2200" dirty="0" smtClean="0">
                <a:solidFill>
                  <a:srgbClr val="FFFFFF"/>
                </a:solidFill>
                <a:ea typeface="Garamond"/>
                <a:cs typeface="Garamond"/>
                <a:sym typeface="Garamond"/>
              </a:rPr>
              <a:t>Can the button be pushed and acknowledged?</a:t>
            </a:r>
          </a:p>
          <a:p>
            <a:pPr marL="739775" lvl="1" indent="-282575">
              <a:lnSpc>
                <a:spcPct val="90000"/>
              </a:lnSpc>
              <a:spcBef>
                <a:spcPts val="0"/>
              </a:spcBef>
              <a:spcAft>
                <a:spcPts val="0"/>
              </a:spcAft>
              <a:buClr>
                <a:srgbClr val="A886E0"/>
              </a:buClr>
              <a:buFont typeface="Noto Sans Symbols"/>
              <a:buChar char="■"/>
            </a:pPr>
            <a:r>
              <a:rPr lang="en-US" sz="2200" dirty="0" smtClean="0">
                <a:solidFill>
                  <a:srgbClr val="FFFFFF"/>
                </a:solidFill>
                <a:ea typeface="Garamond"/>
                <a:cs typeface="Garamond"/>
                <a:sym typeface="Garamond"/>
              </a:rPr>
              <a:t>Can a picture be taken and sent to the proper facial function?</a:t>
            </a:r>
          </a:p>
          <a:p>
            <a:pPr marL="739775" lvl="1" indent="-282575">
              <a:lnSpc>
                <a:spcPct val="90000"/>
              </a:lnSpc>
              <a:spcBef>
                <a:spcPts val="0"/>
              </a:spcBef>
              <a:spcAft>
                <a:spcPts val="0"/>
              </a:spcAft>
              <a:buClr>
                <a:srgbClr val="A886E0"/>
              </a:buClr>
              <a:buFont typeface="Noto Sans Symbols"/>
              <a:buChar char="■"/>
            </a:pPr>
            <a:r>
              <a:rPr lang="en-US" sz="2200" dirty="0" smtClean="0">
                <a:solidFill>
                  <a:srgbClr val="FFFFFF"/>
                </a:solidFill>
                <a:ea typeface="Garamond"/>
                <a:cs typeface="Garamond"/>
                <a:sym typeface="Garamond"/>
              </a:rPr>
              <a:t>Can the software verify that a picture was taken?</a:t>
            </a:r>
          </a:p>
          <a:p>
            <a:pPr marL="739775" lvl="1" indent="-282575">
              <a:lnSpc>
                <a:spcPct val="90000"/>
              </a:lnSpc>
              <a:spcBef>
                <a:spcPts val="0"/>
              </a:spcBef>
              <a:spcAft>
                <a:spcPts val="0"/>
              </a:spcAft>
              <a:buClr>
                <a:srgbClr val="A886E0"/>
              </a:buClr>
              <a:buFont typeface="Noto Sans Symbols"/>
              <a:buChar char="■"/>
            </a:pPr>
            <a:r>
              <a:rPr lang="en-US" sz="2200" dirty="0" smtClean="0">
                <a:solidFill>
                  <a:srgbClr val="FFFFFF"/>
                </a:solidFill>
                <a:ea typeface="Garamond"/>
                <a:cs typeface="Garamond"/>
                <a:sym typeface="Garamond"/>
              </a:rPr>
              <a:t>Can the facial function verify a face is present?</a:t>
            </a:r>
          </a:p>
          <a:p>
            <a:pPr marL="739775" lvl="1" indent="-282575">
              <a:lnSpc>
                <a:spcPct val="90000"/>
              </a:lnSpc>
              <a:spcBef>
                <a:spcPts val="0"/>
              </a:spcBef>
              <a:spcAft>
                <a:spcPts val="0"/>
              </a:spcAft>
              <a:buClr>
                <a:srgbClr val="A886E0"/>
              </a:buClr>
              <a:buFont typeface="Noto Sans Symbols"/>
              <a:buChar char="■"/>
            </a:pPr>
            <a:r>
              <a:rPr lang="en-US" sz="2200" dirty="0" smtClean="0">
                <a:solidFill>
                  <a:srgbClr val="FFFFFF"/>
                </a:solidFill>
                <a:ea typeface="Garamond"/>
                <a:cs typeface="Garamond"/>
                <a:sym typeface="Garamond"/>
              </a:rPr>
              <a:t>Can the software apply voltage to control LED indicator?</a:t>
            </a:r>
          </a:p>
          <a:p>
            <a:pPr marL="739775" lvl="1" indent="-282575">
              <a:lnSpc>
                <a:spcPct val="90000"/>
              </a:lnSpc>
              <a:spcBef>
                <a:spcPts val="0"/>
              </a:spcBef>
              <a:spcAft>
                <a:spcPts val="0"/>
              </a:spcAft>
              <a:buClr>
                <a:srgbClr val="A886E0"/>
              </a:buClr>
              <a:buFont typeface="Noto Sans Symbols"/>
              <a:buChar char="■"/>
            </a:pPr>
            <a:r>
              <a:rPr lang="en-US" sz="2200" dirty="0" smtClean="0">
                <a:solidFill>
                  <a:srgbClr val="FFFFFF"/>
                </a:solidFill>
                <a:ea typeface="Garamond"/>
                <a:cs typeface="Garamond"/>
                <a:sym typeface="Garamond"/>
              </a:rPr>
              <a:t>Can the software apply voltage to control actuators?</a:t>
            </a:r>
            <a:endParaRPr lang="en-US" sz="2200" dirty="0">
              <a:solidFill>
                <a:srgbClr val="FFFFFF"/>
              </a:solidFill>
              <a:ea typeface="Garamond"/>
              <a:cs typeface="Garamond"/>
              <a:sym typeface="Garamond"/>
            </a:endParaRPr>
          </a:p>
          <a:p>
            <a:pPr marL="339725" lvl="0" indent="-339725">
              <a:lnSpc>
                <a:spcPct val="90000"/>
              </a:lnSpc>
              <a:spcBef>
                <a:spcPts val="1700"/>
              </a:spcBef>
              <a:spcAft>
                <a:spcPts val="0"/>
              </a:spcAft>
              <a:buClr>
                <a:srgbClr val="FFCC00"/>
              </a:buClr>
              <a:buFont typeface="Noto Sans Symbols"/>
              <a:buChar char="■"/>
            </a:pPr>
            <a:r>
              <a:rPr lang="en-US" sz="2200" dirty="0" smtClean="0">
                <a:solidFill>
                  <a:srgbClr val="FFFFFF"/>
                </a:solidFill>
                <a:ea typeface="Garamond"/>
                <a:cs typeface="Garamond"/>
                <a:sym typeface="Garamond"/>
              </a:rPr>
              <a:t>Integration Testing</a:t>
            </a:r>
            <a:endParaRPr lang="en-US" sz="1800" dirty="0" smtClean="0">
              <a:solidFill>
                <a:srgbClr val="FFFFFF"/>
              </a:solidFill>
              <a:ea typeface="Garamond"/>
              <a:cs typeface="Garamond"/>
              <a:sym typeface="Garamond"/>
            </a:endParaRPr>
          </a:p>
          <a:p>
            <a:pPr marL="739775" lvl="1" indent="-282575">
              <a:lnSpc>
                <a:spcPct val="90000"/>
              </a:lnSpc>
              <a:spcBef>
                <a:spcPts val="0"/>
              </a:spcBef>
              <a:spcAft>
                <a:spcPts val="0"/>
              </a:spcAft>
              <a:buClr>
                <a:srgbClr val="A886E0"/>
              </a:buClr>
              <a:buFont typeface="Noto Sans Symbols"/>
              <a:buChar char="■"/>
            </a:pPr>
            <a:r>
              <a:rPr lang="en-US" sz="2200" dirty="0" smtClean="0">
                <a:solidFill>
                  <a:srgbClr val="FFFFFF"/>
                </a:solidFill>
                <a:ea typeface="Garamond"/>
                <a:cs typeface="Garamond"/>
                <a:sym typeface="Garamond"/>
              </a:rPr>
              <a:t>Can the button be pushed and trigger a picture to be taken?</a:t>
            </a:r>
          </a:p>
          <a:p>
            <a:pPr marL="739775" lvl="1" indent="-282575">
              <a:lnSpc>
                <a:spcPct val="90000"/>
              </a:lnSpc>
              <a:spcBef>
                <a:spcPts val="0"/>
              </a:spcBef>
              <a:spcAft>
                <a:spcPts val="0"/>
              </a:spcAft>
              <a:buClr>
                <a:srgbClr val="A886E0"/>
              </a:buClr>
              <a:buFont typeface="Noto Sans Symbols"/>
              <a:buChar char="■"/>
            </a:pPr>
            <a:r>
              <a:rPr lang="en-US" sz="2200" dirty="0" smtClean="0">
                <a:solidFill>
                  <a:srgbClr val="FFFFFF"/>
                </a:solidFill>
                <a:ea typeface="Garamond"/>
                <a:cs typeface="Garamond"/>
                <a:sym typeface="Garamond"/>
              </a:rPr>
              <a:t>Can the software receive the photo and verify a face is present / not present, and send command out to appropriate peripherals?</a:t>
            </a:r>
          </a:p>
          <a:p>
            <a:pPr marL="739775" lvl="1" indent="-282575">
              <a:lnSpc>
                <a:spcPct val="90000"/>
              </a:lnSpc>
              <a:spcBef>
                <a:spcPts val="0"/>
              </a:spcBef>
              <a:spcAft>
                <a:spcPts val="0"/>
              </a:spcAft>
              <a:buClr>
                <a:srgbClr val="A886E0"/>
              </a:buClr>
              <a:buFont typeface="Noto Sans Symbols"/>
              <a:buChar char="■"/>
            </a:pPr>
            <a:r>
              <a:rPr lang="en-US" sz="2200" dirty="0" smtClean="0">
                <a:solidFill>
                  <a:srgbClr val="FFFFFF"/>
                </a:solidFill>
                <a:ea typeface="Garamond"/>
                <a:cs typeface="Garamond"/>
                <a:sym typeface="Garamond"/>
              </a:rPr>
              <a:t>Can the actuator / LED receive command and take action?</a:t>
            </a:r>
            <a:endParaRPr lang="en-US" sz="2200" dirty="0">
              <a:solidFill>
                <a:srgbClr val="FFFFFF"/>
              </a:solidFill>
              <a:ea typeface="Garamond"/>
              <a:cs typeface="Garamond"/>
              <a:sym typeface="Garamond"/>
            </a:endParaRPr>
          </a:p>
          <a:p>
            <a:pPr marL="457200" lvl="1" indent="0">
              <a:lnSpc>
                <a:spcPct val="90000"/>
              </a:lnSpc>
              <a:spcBef>
                <a:spcPts val="0"/>
              </a:spcBef>
              <a:spcAft>
                <a:spcPts val="0"/>
              </a:spcAft>
              <a:buClr>
                <a:srgbClr val="A886E0"/>
              </a:buClr>
              <a:buNone/>
            </a:pPr>
            <a:endParaRPr lang="en-US" sz="2200" dirty="0">
              <a:solidFill>
                <a:srgbClr val="FFFFFF"/>
              </a:solidFill>
              <a:ea typeface="Garamond"/>
              <a:cs typeface="Garamond"/>
              <a:sym typeface="Garamond"/>
            </a:endParaRPr>
          </a:p>
          <a:p>
            <a:pPr marL="339725" indent="-339725">
              <a:lnSpc>
                <a:spcPct val="90000"/>
              </a:lnSpc>
              <a:spcBef>
                <a:spcPts val="600"/>
              </a:spcBef>
              <a:spcAft>
                <a:spcPts val="0"/>
              </a:spcAft>
              <a:buClr>
                <a:srgbClr val="FFCC00"/>
              </a:buClr>
              <a:buFont typeface="Noto Sans Symbols"/>
              <a:buChar char="■"/>
            </a:pPr>
            <a:r>
              <a:rPr lang="en-US" sz="2200" dirty="0" smtClean="0">
                <a:solidFill>
                  <a:srgbClr val="FFFFFF"/>
                </a:solidFill>
                <a:ea typeface="Garamond"/>
                <a:cs typeface="Garamond"/>
                <a:sym typeface="Garamond"/>
              </a:rPr>
              <a:t>Regression Testing</a:t>
            </a:r>
            <a:endParaRPr lang="en-US" sz="2200" dirty="0">
              <a:solidFill>
                <a:srgbClr val="FFFFFF"/>
              </a:solidFill>
              <a:ea typeface="Garamond"/>
              <a:cs typeface="Garamond"/>
              <a:sym typeface="Garamond"/>
            </a:endParaRPr>
          </a:p>
          <a:p>
            <a:pPr marL="739775" lvl="1" indent="-282575">
              <a:lnSpc>
                <a:spcPct val="90000"/>
              </a:lnSpc>
              <a:spcBef>
                <a:spcPts val="0"/>
              </a:spcBef>
              <a:spcAft>
                <a:spcPts val="0"/>
              </a:spcAft>
              <a:buClr>
                <a:srgbClr val="A886E0"/>
              </a:buClr>
              <a:buFont typeface="Noto Sans Symbols"/>
              <a:buChar char="■"/>
            </a:pPr>
            <a:r>
              <a:rPr lang="en-US" sz="2200" dirty="0" smtClean="0">
                <a:solidFill>
                  <a:srgbClr val="FFFFFF"/>
                </a:solidFill>
                <a:ea typeface="Garamond"/>
                <a:cs typeface="Garamond"/>
                <a:sym typeface="Garamond"/>
              </a:rPr>
              <a:t>Ensure bugs introduced during development are fixed.</a:t>
            </a:r>
            <a:endParaRPr lang="en-US" sz="2200" dirty="0">
              <a:solidFill>
                <a:srgbClr val="FFFFFF"/>
              </a:solidFill>
              <a:ea typeface="Garamond"/>
              <a:cs typeface="Garamond"/>
              <a:sym typeface="Garamon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BD9C9CF-86AC-47C0-BFEB-9B37DA36B0EF}" type="slidenum">
              <a:rPr lang="en-US" altLang="en-US"/>
              <a:pPr/>
              <a:t>22</a:t>
            </a:fld>
            <a:endParaRPr lang="en-US" altLang="en-US"/>
          </a:p>
        </p:txBody>
      </p:sp>
      <p:sp>
        <p:nvSpPr>
          <p:cNvPr id="5" name="Footer Placeholder 4"/>
          <p:cNvSpPr>
            <a:spLocks noGrp="1"/>
          </p:cNvSpPr>
          <p:nvPr>
            <p:ph type="ftr" sz="quarter" idx="11"/>
          </p:nvPr>
        </p:nvSpPr>
        <p:spPr/>
        <p:txBody>
          <a:bodyPr/>
          <a:lstStyle/>
          <a:p>
            <a:r>
              <a:rPr lang="en-US" altLang="en-US" dirty="0"/>
              <a:t>CPE495/496 Preliminary Design Review,  Team Face Off</a:t>
            </a:r>
          </a:p>
        </p:txBody>
      </p:sp>
      <p:sp>
        <p:nvSpPr>
          <p:cNvPr id="124930" name="Rectangle 2"/>
          <p:cNvSpPr>
            <a:spLocks noGrp="1" noRot="1" noChangeArrowheads="1"/>
          </p:cNvSpPr>
          <p:nvPr>
            <p:ph type="title"/>
          </p:nvPr>
        </p:nvSpPr>
        <p:spPr>
          <a:xfrm>
            <a:off x="457200" y="152400"/>
            <a:ext cx="8229600" cy="1143000"/>
          </a:xfrm>
        </p:spPr>
        <p:txBody>
          <a:bodyPr/>
          <a:lstStyle/>
          <a:p>
            <a:r>
              <a:rPr lang="en-US" altLang="en-US" dirty="0"/>
              <a:t>The Project Timeline </a:t>
            </a:r>
          </a:p>
        </p:txBody>
      </p:sp>
      <p:sp>
        <p:nvSpPr>
          <p:cNvPr id="124931" name="Rectangle 3"/>
          <p:cNvSpPr>
            <a:spLocks noGrp="1" noChangeArrowheads="1"/>
          </p:cNvSpPr>
          <p:nvPr>
            <p:ph type="body" idx="1"/>
          </p:nvPr>
        </p:nvSpPr>
        <p:spPr>
          <a:xfrm>
            <a:off x="457200" y="1143000"/>
            <a:ext cx="8229600" cy="5105400"/>
          </a:xfrm>
        </p:spPr>
        <p:txBody>
          <a:bodyPr/>
          <a:lstStyle/>
          <a:p>
            <a:pPr marL="428625" lvl="0" indent="-327025">
              <a:spcBef>
                <a:spcPts val="0"/>
              </a:spcBef>
              <a:spcAft>
                <a:spcPts val="0"/>
              </a:spcAft>
              <a:buClr>
                <a:srgbClr val="FFFFFF"/>
              </a:buClr>
              <a:buSzPct val="45000"/>
              <a:buFont typeface="Noto Sans Symbols"/>
              <a:buChar char="●"/>
            </a:pPr>
            <a:r>
              <a:rPr lang="en-US" sz="2000" dirty="0" smtClean="0">
                <a:solidFill>
                  <a:srgbClr val="FFFFFF"/>
                </a:solidFill>
                <a:ea typeface="Garamond"/>
                <a:cs typeface="Garamond"/>
                <a:sym typeface="Garamond"/>
              </a:rPr>
              <a:t>Milestone </a:t>
            </a:r>
            <a:r>
              <a:rPr lang="en-US" sz="2000" dirty="0">
                <a:solidFill>
                  <a:srgbClr val="FFFFFF"/>
                </a:solidFill>
                <a:ea typeface="Garamond"/>
                <a:cs typeface="Garamond"/>
                <a:sym typeface="Garamond"/>
              </a:rPr>
              <a:t>1 – Deadline of </a:t>
            </a:r>
            <a:r>
              <a:rPr lang="en-US" sz="2000" i="1" dirty="0">
                <a:solidFill>
                  <a:srgbClr val="FFFFFF"/>
                </a:solidFill>
                <a:ea typeface="Garamond"/>
                <a:cs typeface="Garamond"/>
                <a:sym typeface="Garamond"/>
              </a:rPr>
              <a:t>November 4th</a:t>
            </a:r>
          </a:p>
          <a:p>
            <a:pPr marL="860425" lvl="1" indent="-327025">
              <a:spcBef>
                <a:spcPts val="1400"/>
              </a:spcBef>
              <a:spcAft>
                <a:spcPts val="0"/>
              </a:spcAft>
              <a:buClr>
                <a:srgbClr val="FFFFFF"/>
              </a:buClr>
              <a:buSzPct val="75000"/>
              <a:buFont typeface="Noto Sans Symbols"/>
              <a:buChar char="−"/>
            </a:pPr>
            <a:r>
              <a:rPr lang="en-US" sz="2000" dirty="0">
                <a:solidFill>
                  <a:srgbClr val="FFFFFF"/>
                </a:solidFill>
                <a:ea typeface="Garamond"/>
                <a:cs typeface="Garamond"/>
                <a:sym typeface="Garamond"/>
              </a:rPr>
              <a:t>Research HW/SW, algorithms, actuators.</a:t>
            </a:r>
          </a:p>
          <a:p>
            <a:pPr marL="428625" lvl="0" indent="-327025">
              <a:spcBef>
                <a:spcPts val="1100"/>
              </a:spcBef>
              <a:spcAft>
                <a:spcPts val="0"/>
              </a:spcAft>
              <a:buClr>
                <a:srgbClr val="FFFFFF"/>
              </a:buClr>
              <a:buSzPct val="45000"/>
              <a:buFont typeface="Noto Sans Symbols"/>
              <a:buChar char="●"/>
            </a:pPr>
            <a:r>
              <a:rPr lang="en-US" sz="2000" dirty="0" smtClean="0">
                <a:solidFill>
                  <a:srgbClr val="FFFFFF"/>
                </a:solidFill>
                <a:ea typeface="Garamond"/>
                <a:cs typeface="Garamond"/>
                <a:sym typeface="Garamond"/>
              </a:rPr>
              <a:t>Milestone </a:t>
            </a:r>
            <a:r>
              <a:rPr lang="en-US" sz="2000" dirty="0">
                <a:solidFill>
                  <a:srgbClr val="FFFFFF"/>
                </a:solidFill>
                <a:ea typeface="Garamond"/>
                <a:cs typeface="Garamond"/>
                <a:sym typeface="Garamond"/>
              </a:rPr>
              <a:t>2 – Deadline of </a:t>
            </a:r>
            <a:r>
              <a:rPr lang="en-US" sz="2000" i="1" dirty="0">
                <a:solidFill>
                  <a:srgbClr val="FFFFFF"/>
                </a:solidFill>
                <a:ea typeface="Garamond"/>
                <a:cs typeface="Garamond"/>
                <a:sym typeface="Garamond"/>
              </a:rPr>
              <a:t>November 11th</a:t>
            </a:r>
          </a:p>
          <a:p>
            <a:pPr marL="860425" lvl="1" indent="-327025">
              <a:spcBef>
                <a:spcPts val="1400"/>
              </a:spcBef>
              <a:spcAft>
                <a:spcPts val="0"/>
              </a:spcAft>
              <a:buClr>
                <a:srgbClr val="FFFFFF"/>
              </a:buClr>
              <a:buSzPct val="75000"/>
              <a:buFont typeface="Noto Sans Symbols"/>
              <a:buChar char="−"/>
            </a:pPr>
            <a:r>
              <a:rPr lang="en-US" sz="2000" dirty="0">
                <a:solidFill>
                  <a:srgbClr val="FFFFFF"/>
                </a:solidFill>
                <a:ea typeface="Garamond"/>
                <a:cs typeface="Garamond"/>
                <a:sym typeface="Garamond"/>
              </a:rPr>
              <a:t>Submit hardware components required.</a:t>
            </a:r>
          </a:p>
          <a:p>
            <a:pPr marL="860425" lvl="1" indent="-327025">
              <a:spcBef>
                <a:spcPts val="1100"/>
              </a:spcBef>
              <a:spcAft>
                <a:spcPts val="0"/>
              </a:spcAft>
              <a:buClr>
                <a:srgbClr val="FFFFFF"/>
              </a:buClr>
              <a:buSzPct val="75000"/>
              <a:buFont typeface="Noto Sans Symbols"/>
              <a:buChar char="−"/>
            </a:pPr>
            <a:r>
              <a:rPr lang="en-US" sz="2000" dirty="0">
                <a:solidFill>
                  <a:srgbClr val="FFFFFF"/>
                </a:solidFill>
                <a:ea typeface="Garamond"/>
                <a:cs typeface="Garamond"/>
                <a:sym typeface="Garamond"/>
              </a:rPr>
              <a:t>Decide on appropriate coding language.</a:t>
            </a:r>
          </a:p>
          <a:p>
            <a:pPr marL="428625" lvl="0" indent="-327025">
              <a:spcBef>
                <a:spcPts val="1100"/>
              </a:spcBef>
              <a:spcAft>
                <a:spcPts val="0"/>
              </a:spcAft>
              <a:buClr>
                <a:srgbClr val="FFFFFF"/>
              </a:buClr>
              <a:buSzPct val="45000"/>
              <a:buFont typeface="Noto Sans Symbols"/>
              <a:buChar char="●"/>
            </a:pPr>
            <a:r>
              <a:rPr lang="en-US" sz="2000" dirty="0" smtClean="0">
                <a:solidFill>
                  <a:srgbClr val="FFFFFF"/>
                </a:solidFill>
                <a:ea typeface="Garamond"/>
                <a:cs typeface="Garamond"/>
                <a:sym typeface="Garamond"/>
              </a:rPr>
              <a:t>Milestone </a:t>
            </a:r>
            <a:r>
              <a:rPr lang="en-US" sz="2000" dirty="0">
                <a:solidFill>
                  <a:srgbClr val="FFFFFF"/>
                </a:solidFill>
                <a:ea typeface="Garamond"/>
                <a:cs typeface="Garamond"/>
                <a:sym typeface="Garamond"/>
              </a:rPr>
              <a:t>3 – Deadline of</a:t>
            </a:r>
            <a:r>
              <a:rPr lang="en-US" sz="2000" i="1" dirty="0">
                <a:solidFill>
                  <a:srgbClr val="FFFFFF"/>
                </a:solidFill>
                <a:ea typeface="Garamond"/>
                <a:cs typeface="Garamond"/>
                <a:sym typeface="Garamond"/>
              </a:rPr>
              <a:t> </a:t>
            </a:r>
            <a:r>
              <a:rPr lang="en-US" sz="2000" i="1" dirty="0" smtClean="0">
                <a:solidFill>
                  <a:srgbClr val="FFFFFF"/>
                </a:solidFill>
                <a:ea typeface="Garamond"/>
                <a:cs typeface="Garamond"/>
                <a:sym typeface="Garamond"/>
              </a:rPr>
              <a:t>February 10</a:t>
            </a:r>
            <a:r>
              <a:rPr lang="en-US" sz="2000" i="1" baseline="30000" dirty="0" smtClean="0">
                <a:solidFill>
                  <a:srgbClr val="FFFFFF"/>
                </a:solidFill>
                <a:ea typeface="Garamond"/>
                <a:cs typeface="Garamond"/>
                <a:sym typeface="Garamond"/>
              </a:rPr>
              <a:t>th</a:t>
            </a:r>
            <a:endParaRPr lang="en-US" sz="2000" i="1" dirty="0">
              <a:solidFill>
                <a:srgbClr val="FFFFFF"/>
              </a:solidFill>
              <a:ea typeface="Garamond"/>
              <a:cs typeface="Garamond"/>
              <a:sym typeface="Garamond"/>
            </a:endParaRPr>
          </a:p>
          <a:p>
            <a:pPr marL="860425" lvl="1" indent="-327025">
              <a:spcBef>
                <a:spcPts val="1400"/>
              </a:spcBef>
              <a:spcAft>
                <a:spcPts val="0"/>
              </a:spcAft>
              <a:buClr>
                <a:srgbClr val="FFFFFF"/>
              </a:buClr>
              <a:buSzPct val="75000"/>
              <a:buFont typeface="Noto Sans Symbols"/>
              <a:buChar char="−"/>
            </a:pPr>
            <a:r>
              <a:rPr lang="en-US" sz="2000" dirty="0">
                <a:solidFill>
                  <a:srgbClr val="FFFFFF"/>
                </a:solidFill>
                <a:ea typeface="Garamond"/>
                <a:cs typeface="Garamond"/>
                <a:sym typeface="Garamond"/>
              </a:rPr>
              <a:t>Facial recognition lock in the most basic form.</a:t>
            </a:r>
          </a:p>
          <a:p>
            <a:pPr marL="860425" lvl="1" indent="-327025">
              <a:spcBef>
                <a:spcPts val="1100"/>
              </a:spcBef>
              <a:spcAft>
                <a:spcPts val="0"/>
              </a:spcAft>
              <a:buClr>
                <a:srgbClr val="FFFFFF"/>
              </a:buClr>
              <a:buSzPct val="75000"/>
              <a:buFont typeface="Noto Sans Symbols"/>
              <a:buChar char="−"/>
            </a:pPr>
            <a:r>
              <a:rPr lang="en-US" sz="2000" dirty="0">
                <a:solidFill>
                  <a:srgbClr val="FFFFFF"/>
                </a:solidFill>
                <a:ea typeface="Garamond"/>
                <a:cs typeface="Garamond"/>
                <a:sym typeface="Garamond"/>
              </a:rPr>
              <a:t>Ensure the lock will NOT open for objects.</a:t>
            </a:r>
          </a:p>
          <a:p>
            <a:pPr marL="860425" lvl="1" indent="-327025">
              <a:spcBef>
                <a:spcPts val="1100"/>
              </a:spcBef>
              <a:spcAft>
                <a:spcPts val="0"/>
              </a:spcAft>
              <a:buClr>
                <a:srgbClr val="FFFFFF"/>
              </a:buClr>
              <a:buSzPct val="75000"/>
              <a:buFont typeface="Noto Sans Symbols"/>
              <a:buChar char="−"/>
            </a:pPr>
            <a:r>
              <a:rPr lang="en-US" sz="2000" dirty="0">
                <a:solidFill>
                  <a:srgbClr val="FFFFFF"/>
                </a:solidFill>
                <a:ea typeface="Garamond"/>
                <a:cs typeface="Garamond"/>
                <a:sym typeface="Garamond"/>
              </a:rPr>
              <a:t>Validate the camera takes successful samples</a:t>
            </a:r>
            <a:r>
              <a:rPr lang="en-US" sz="2000" dirty="0" smtClean="0">
                <a:solidFill>
                  <a:srgbClr val="FFFFFF"/>
                </a:solidFill>
                <a:ea typeface="Garamond"/>
                <a:cs typeface="Garamond"/>
                <a:sym typeface="Garamond"/>
              </a:rPr>
              <a:t>.</a:t>
            </a:r>
            <a:endParaRPr lang="en-US" sz="2000" dirty="0">
              <a:solidFill>
                <a:srgbClr val="FFFFFF"/>
              </a:solidFill>
              <a:ea typeface="Garamond"/>
              <a:cs typeface="Garamond"/>
              <a:sym typeface="Garamon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 Timeline</a:t>
            </a:r>
            <a:endParaRPr lang="en-US" dirty="0"/>
          </a:p>
        </p:txBody>
      </p:sp>
      <p:sp>
        <p:nvSpPr>
          <p:cNvPr id="3" name="Content Placeholder 2"/>
          <p:cNvSpPr>
            <a:spLocks noGrp="1"/>
          </p:cNvSpPr>
          <p:nvPr>
            <p:ph idx="1"/>
          </p:nvPr>
        </p:nvSpPr>
        <p:spPr/>
        <p:txBody>
          <a:bodyPr/>
          <a:lstStyle/>
          <a:p>
            <a:pPr marL="428625" lvl="0" indent="-327025">
              <a:spcBef>
                <a:spcPts val="0"/>
              </a:spcBef>
              <a:spcAft>
                <a:spcPts val="0"/>
              </a:spcAft>
              <a:buClr>
                <a:srgbClr val="FFFFFF"/>
              </a:buClr>
              <a:buSzPct val="45000"/>
              <a:buFont typeface="Noto Sans Symbols"/>
              <a:buChar char="●"/>
            </a:pPr>
            <a:r>
              <a:rPr lang="en-US" sz="2000" dirty="0" smtClean="0">
                <a:solidFill>
                  <a:srgbClr val="FFFFFF"/>
                </a:solidFill>
                <a:ea typeface="Garamond"/>
                <a:cs typeface="Garamond"/>
                <a:sym typeface="Garamond"/>
              </a:rPr>
              <a:t>Milestone </a:t>
            </a:r>
            <a:r>
              <a:rPr lang="en-US" sz="2000" dirty="0">
                <a:solidFill>
                  <a:srgbClr val="FFFFFF"/>
                </a:solidFill>
                <a:ea typeface="Garamond"/>
                <a:cs typeface="Garamond"/>
                <a:sym typeface="Garamond"/>
              </a:rPr>
              <a:t>4 – Deadline of </a:t>
            </a:r>
            <a:r>
              <a:rPr lang="en-US" sz="2000" i="1" dirty="0">
                <a:solidFill>
                  <a:srgbClr val="FFFFFF"/>
                </a:solidFill>
                <a:ea typeface="Garamond"/>
                <a:cs typeface="Garamond"/>
                <a:sym typeface="Garamond"/>
              </a:rPr>
              <a:t>March </a:t>
            </a:r>
            <a:r>
              <a:rPr lang="en-US" sz="2000" i="1" dirty="0" smtClean="0">
                <a:solidFill>
                  <a:srgbClr val="FFFFFF"/>
                </a:solidFill>
                <a:ea typeface="Garamond"/>
                <a:cs typeface="Garamond"/>
                <a:sym typeface="Garamond"/>
              </a:rPr>
              <a:t>3</a:t>
            </a:r>
            <a:r>
              <a:rPr lang="en-US" sz="2000" i="1" baseline="30000" dirty="0" smtClean="0">
                <a:solidFill>
                  <a:srgbClr val="FFFFFF"/>
                </a:solidFill>
                <a:ea typeface="Garamond"/>
                <a:cs typeface="Garamond"/>
                <a:sym typeface="Garamond"/>
              </a:rPr>
              <a:t>rd -</a:t>
            </a:r>
            <a:r>
              <a:rPr lang="en-US" sz="2000" i="1" dirty="0" smtClean="0">
                <a:solidFill>
                  <a:srgbClr val="FFFFFF"/>
                </a:solidFill>
                <a:ea typeface="Garamond"/>
                <a:cs typeface="Garamond"/>
                <a:sym typeface="Garamond"/>
              </a:rPr>
              <a:t> Optional</a:t>
            </a:r>
            <a:endParaRPr lang="en-US" sz="2000" i="1" dirty="0">
              <a:solidFill>
                <a:srgbClr val="FFFFFF"/>
              </a:solidFill>
              <a:ea typeface="Garamond"/>
              <a:cs typeface="Garamond"/>
              <a:sym typeface="Garamond"/>
            </a:endParaRPr>
          </a:p>
          <a:p>
            <a:pPr marL="860425" lvl="1" indent="-327025">
              <a:spcBef>
                <a:spcPts val="1400"/>
              </a:spcBef>
              <a:spcAft>
                <a:spcPts val="0"/>
              </a:spcAft>
              <a:buClr>
                <a:srgbClr val="FFFFFF"/>
              </a:buClr>
              <a:buSzPct val="75000"/>
              <a:buFont typeface="Noto Sans Symbols"/>
              <a:buChar char="−"/>
            </a:pPr>
            <a:r>
              <a:rPr lang="en-US" sz="2000" dirty="0">
                <a:solidFill>
                  <a:srgbClr val="FFFFFF"/>
                </a:solidFill>
                <a:ea typeface="Garamond"/>
                <a:cs typeface="Garamond"/>
                <a:sym typeface="Garamond"/>
              </a:rPr>
              <a:t>Distinguish between authorized and non-authorized faces.</a:t>
            </a:r>
          </a:p>
          <a:p>
            <a:pPr marL="428625" lvl="0" indent="-327025">
              <a:spcBef>
                <a:spcPts val="1100"/>
              </a:spcBef>
              <a:spcAft>
                <a:spcPts val="0"/>
              </a:spcAft>
              <a:buClr>
                <a:srgbClr val="FFFFFF"/>
              </a:buClr>
              <a:buSzPct val="45000"/>
              <a:buFont typeface="Noto Sans Symbols"/>
              <a:buChar char="●"/>
            </a:pPr>
            <a:r>
              <a:rPr lang="en-US" sz="2000" dirty="0" smtClean="0">
                <a:solidFill>
                  <a:srgbClr val="FFFFFF"/>
                </a:solidFill>
                <a:ea typeface="Garamond"/>
                <a:cs typeface="Garamond"/>
                <a:sym typeface="Garamond"/>
              </a:rPr>
              <a:t>Milestone </a:t>
            </a:r>
            <a:r>
              <a:rPr lang="en-US" sz="2000" dirty="0">
                <a:solidFill>
                  <a:srgbClr val="FFFFFF"/>
                </a:solidFill>
                <a:ea typeface="Garamond"/>
                <a:cs typeface="Garamond"/>
                <a:sym typeface="Garamond"/>
              </a:rPr>
              <a:t>5 – Deadline of </a:t>
            </a:r>
            <a:r>
              <a:rPr lang="en-US" sz="2000" i="1" dirty="0">
                <a:solidFill>
                  <a:srgbClr val="FFFFFF"/>
                </a:solidFill>
                <a:ea typeface="Garamond"/>
                <a:cs typeface="Garamond"/>
                <a:sym typeface="Garamond"/>
              </a:rPr>
              <a:t>March </a:t>
            </a:r>
            <a:r>
              <a:rPr lang="en-US" sz="2000" i="1" dirty="0" smtClean="0">
                <a:solidFill>
                  <a:srgbClr val="FFFFFF"/>
                </a:solidFill>
                <a:ea typeface="Garamond"/>
                <a:cs typeface="Garamond"/>
                <a:sym typeface="Garamond"/>
              </a:rPr>
              <a:t>31</a:t>
            </a:r>
            <a:r>
              <a:rPr lang="en-US" sz="2000" i="1" baseline="30000" dirty="0" smtClean="0">
                <a:solidFill>
                  <a:srgbClr val="FFFFFF"/>
                </a:solidFill>
                <a:ea typeface="Garamond"/>
                <a:cs typeface="Garamond"/>
                <a:sym typeface="Garamond"/>
              </a:rPr>
              <a:t>st</a:t>
            </a:r>
            <a:r>
              <a:rPr lang="en-US" sz="2000" i="1" dirty="0">
                <a:solidFill>
                  <a:srgbClr val="FFFFFF"/>
                </a:solidFill>
                <a:ea typeface="Garamond"/>
                <a:cs typeface="Garamond"/>
                <a:sym typeface="Garamond"/>
              </a:rPr>
              <a:t> -</a:t>
            </a:r>
            <a:r>
              <a:rPr lang="en-US" sz="2000" i="1" dirty="0" smtClean="0">
                <a:solidFill>
                  <a:srgbClr val="FFFFFF"/>
                </a:solidFill>
                <a:ea typeface="Garamond"/>
                <a:cs typeface="Garamond"/>
                <a:sym typeface="Garamond"/>
              </a:rPr>
              <a:t> Optional</a:t>
            </a:r>
            <a:endParaRPr lang="en-US" sz="2000" i="1" dirty="0">
              <a:solidFill>
                <a:srgbClr val="FFFFFF"/>
              </a:solidFill>
              <a:ea typeface="Garamond"/>
              <a:cs typeface="Garamond"/>
              <a:sym typeface="Garamond"/>
            </a:endParaRPr>
          </a:p>
          <a:p>
            <a:pPr marL="860425" lvl="1" indent="-327025">
              <a:spcBef>
                <a:spcPts val="1400"/>
              </a:spcBef>
              <a:spcAft>
                <a:spcPts val="0"/>
              </a:spcAft>
              <a:buClr>
                <a:srgbClr val="FFFFFF"/>
              </a:buClr>
              <a:buSzPct val="75000"/>
              <a:buFont typeface="Noto Sans Symbols"/>
              <a:buChar char="−"/>
            </a:pPr>
            <a:r>
              <a:rPr lang="en-US" sz="2000" dirty="0">
                <a:solidFill>
                  <a:srgbClr val="FFFFFF"/>
                </a:solidFill>
                <a:ea typeface="Garamond"/>
                <a:cs typeface="Garamond"/>
                <a:sym typeface="Garamond"/>
              </a:rPr>
              <a:t>Implement the three tier authentication system.</a:t>
            </a:r>
          </a:p>
          <a:p>
            <a:pPr marL="860425" lvl="1" indent="-327025">
              <a:spcBef>
                <a:spcPts val="1100"/>
              </a:spcBef>
              <a:spcAft>
                <a:spcPts val="0"/>
              </a:spcAft>
              <a:buClr>
                <a:srgbClr val="FFFFFF"/>
              </a:buClr>
              <a:buSzPct val="75000"/>
              <a:buFont typeface="Noto Sans Symbols"/>
              <a:buChar char="−"/>
            </a:pPr>
            <a:r>
              <a:rPr lang="en-US" sz="2000" dirty="0">
                <a:solidFill>
                  <a:srgbClr val="FFFFFF"/>
                </a:solidFill>
                <a:ea typeface="Garamond"/>
                <a:cs typeface="Garamond"/>
                <a:sym typeface="Garamond"/>
              </a:rPr>
              <a:t>Perhaps manual override for hardware / power failures.</a:t>
            </a:r>
          </a:p>
          <a:p>
            <a:pPr marL="428625" lvl="0" indent="-327025">
              <a:spcBef>
                <a:spcPts val="1100"/>
              </a:spcBef>
              <a:spcAft>
                <a:spcPts val="0"/>
              </a:spcAft>
              <a:buClr>
                <a:srgbClr val="FFFFFF"/>
              </a:buClr>
              <a:buSzPct val="45000"/>
              <a:buFont typeface="Noto Sans Symbols"/>
              <a:buChar char="●"/>
            </a:pPr>
            <a:r>
              <a:rPr lang="en-US" sz="2000" dirty="0" smtClean="0">
                <a:solidFill>
                  <a:srgbClr val="FFFFFF"/>
                </a:solidFill>
                <a:ea typeface="Garamond"/>
                <a:cs typeface="Garamond"/>
                <a:sym typeface="Garamond"/>
              </a:rPr>
              <a:t>Milestone </a:t>
            </a:r>
            <a:r>
              <a:rPr lang="en-US" sz="2000" dirty="0">
                <a:solidFill>
                  <a:srgbClr val="FFFFFF"/>
                </a:solidFill>
                <a:ea typeface="Garamond"/>
                <a:cs typeface="Garamond"/>
                <a:sym typeface="Garamond"/>
              </a:rPr>
              <a:t>6 – Deadline of</a:t>
            </a:r>
            <a:r>
              <a:rPr lang="en-US" sz="2000" i="1" dirty="0">
                <a:solidFill>
                  <a:srgbClr val="FFFFFF"/>
                </a:solidFill>
                <a:ea typeface="Garamond"/>
                <a:cs typeface="Garamond"/>
                <a:sym typeface="Garamond"/>
              </a:rPr>
              <a:t> April 14th</a:t>
            </a:r>
          </a:p>
          <a:p>
            <a:pPr marL="860425" lvl="1" indent="-327025">
              <a:spcBef>
                <a:spcPts val="1400"/>
              </a:spcBef>
              <a:spcAft>
                <a:spcPts val="0"/>
              </a:spcAft>
              <a:buClr>
                <a:srgbClr val="FFFFFF"/>
              </a:buClr>
              <a:buSzPct val="75000"/>
              <a:buFont typeface="Noto Sans Symbols"/>
              <a:buChar char="−"/>
            </a:pPr>
            <a:r>
              <a:rPr lang="en-US" sz="2000" dirty="0">
                <a:solidFill>
                  <a:srgbClr val="FFFFFF"/>
                </a:solidFill>
                <a:ea typeface="Garamond"/>
                <a:cs typeface="Garamond"/>
                <a:sym typeface="Garamond"/>
              </a:rPr>
              <a:t>Test the final prototype of the project</a:t>
            </a:r>
            <a:r>
              <a:rPr lang="en-US" sz="2000" dirty="0" smtClean="0">
                <a:solidFill>
                  <a:srgbClr val="FFFFFF"/>
                </a:solidFill>
                <a:ea typeface="Garamond"/>
                <a:cs typeface="Garamond"/>
                <a:sym typeface="Garamond"/>
              </a:rPr>
              <a:t>.</a:t>
            </a:r>
            <a:endParaRPr lang="en-US" sz="2000" dirty="0">
              <a:solidFill>
                <a:srgbClr val="FFFFFF"/>
              </a:solidFill>
              <a:ea typeface="Garamond"/>
              <a:cs typeface="Garamond"/>
              <a:sym typeface="Garamond"/>
            </a:endParaRPr>
          </a:p>
        </p:txBody>
      </p:sp>
      <p:sp>
        <p:nvSpPr>
          <p:cNvPr id="4" name="Slide Number Placeholder 3"/>
          <p:cNvSpPr>
            <a:spLocks noGrp="1"/>
          </p:cNvSpPr>
          <p:nvPr>
            <p:ph type="sldNum" sz="quarter" idx="10"/>
          </p:nvPr>
        </p:nvSpPr>
        <p:spPr/>
        <p:txBody>
          <a:bodyPr/>
          <a:lstStyle/>
          <a:p>
            <a:fld id="{0FF28F08-94D6-480D-B3BE-FCC629252887}" type="slidenum">
              <a:rPr lang="en-US" altLang="en-US" smtClean="0"/>
              <a:pPr/>
              <a:t>23</a:t>
            </a:fld>
            <a:endParaRPr lang="en-US" altLang="en-US"/>
          </a:p>
        </p:txBody>
      </p:sp>
      <p:sp>
        <p:nvSpPr>
          <p:cNvPr id="5" name="Footer Placeholder 4"/>
          <p:cNvSpPr>
            <a:spLocks noGrp="1"/>
          </p:cNvSpPr>
          <p:nvPr>
            <p:ph type="ftr" sz="quarter" idx="11"/>
          </p:nvPr>
        </p:nvSpPr>
        <p:spPr/>
        <p:txBody>
          <a:bodyPr/>
          <a:lstStyle/>
          <a:p>
            <a:r>
              <a:rPr lang="en-US" altLang="en-US" dirty="0"/>
              <a:t>CPE495/496 Preliminary Design Review,  Team Face Off</a:t>
            </a:r>
          </a:p>
        </p:txBody>
      </p:sp>
    </p:spTree>
    <p:extLst>
      <p:ext uri="{BB962C8B-B14F-4D97-AF65-F5344CB8AC3E}">
        <p14:creationId xmlns:p14="http://schemas.microsoft.com/office/powerpoint/2010/main" val="299574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Deliverables</a:t>
            </a:r>
            <a:endParaRPr lang="en-US" dirty="0"/>
          </a:p>
        </p:txBody>
      </p:sp>
      <p:sp>
        <p:nvSpPr>
          <p:cNvPr id="3" name="Content Placeholder 2"/>
          <p:cNvSpPr>
            <a:spLocks noGrp="1"/>
          </p:cNvSpPr>
          <p:nvPr>
            <p:ph idx="1"/>
          </p:nvPr>
        </p:nvSpPr>
        <p:spPr/>
        <p:txBody>
          <a:bodyPr/>
          <a:lstStyle/>
          <a:p>
            <a:r>
              <a:rPr lang="en-US" sz="3000" dirty="0" smtClean="0"/>
              <a:t>Preliminary Design Review </a:t>
            </a:r>
            <a:r>
              <a:rPr lang="mr-IN" sz="3000" dirty="0" smtClean="0"/>
              <a:t>–</a:t>
            </a:r>
            <a:r>
              <a:rPr lang="en-US" sz="3000" dirty="0" smtClean="0"/>
              <a:t> February 2017</a:t>
            </a:r>
          </a:p>
          <a:p>
            <a:r>
              <a:rPr lang="en-US" sz="3000" dirty="0" smtClean="0"/>
              <a:t>Final Design Presentation </a:t>
            </a:r>
            <a:r>
              <a:rPr lang="mr-IN" sz="3000" dirty="0" smtClean="0"/>
              <a:t>–</a:t>
            </a:r>
            <a:r>
              <a:rPr lang="en-US" sz="3000" dirty="0" smtClean="0"/>
              <a:t> April 2017</a:t>
            </a:r>
          </a:p>
          <a:p>
            <a:r>
              <a:rPr lang="en-US" sz="3000" dirty="0" smtClean="0"/>
              <a:t>Bulletin Board Update </a:t>
            </a:r>
            <a:r>
              <a:rPr lang="mr-IN" sz="3000" dirty="0" smtClean="0"/>
              <a:t>–</a:t>
            </a:r>
            <a:r>
              <a:rPr lang="en-US" sz="3000" dirty="0" smtClean="0"/>
              <a:t> Twice through semester</a:t>
            </a:r>
          </a:p>
          <a:p>
            <a:r>
              <a:rPr lang="en-US" sz="3000" dirty="0" smtClean="0"/>
              <a:t>Project Briefings </a:t>
            </a:r>
            <a:r>
              <a:rPr lang="mr-IN" sz="3000" dirty="0" smtClean="0"/>
              <a:t>–</a:t>
            </a:r>
            <a:r>
              <a:rPr lang="en-US" sz="3000" dirty="0" smtClean="0"/>
              <a:t> March 2017 and April 2017</a:t>
            </a:r>
          </a:p>
          <a:p>
            <a:r>
              <a:rPr lang="en-US" sz="3000" dirty="0" smtClean="0"/>
              <a:t>Project Demonstration </a:t>
            </a:r>
            <a:r>
              <a:rPr lang="mr-IN" sz="3000" dirty="0" smtClean="0"/>
              <a:t>–</a:t>
            </a:r>
            <a:r>
              <a:rPr lang="en-US" sz="3000" dirty="0" smtClean="0"/>
              <a:t> April 2017</a:t>
            </a:r>
          </a:p>
          <a:p>
            <a:r>
              <a:rPr lang="en-US" sz="3000" dirty="0" smtClean="0"/>
              <a:t>Project Video </a:t>
            </a:r>
            <a:r>
              <a:rPr lang="mr-IN" sz="3000" dirty="0" smtClean="0"/>
              <a:t>–</a:t>
            </a:r>
            <a:r>
              <a:rPr lang="en-US" sz="3000" dirty="0" smtClean="0"/>
              <a:t> April 2017</a:t>
            </a:r>
          </a:p>
          <a:p>
            <a:r>
              <a:rPr lang="en-US" sz="3000" dirty="0" smtClean="0"/>
              <a:t>Project Notebook </a:t>
            </a:r>
            <a:r>
              <a:rPr lang="mr-IN" sz="3000" dirty="0" smtClean="0"/>
              <a:t>–</a:t>
            </a:r>
            <a:r>
              <a:rPr lang="en-US" sz="3000" dirty="0" smtClean="0"/>
              <a:t> April 2017</a:t>
            </a:r>
            <a:endParaRPr lang="en-US" sz="3000" dirty="0"/>
          </a:p>
        </p:txBody>
      </p:sp>
      <p:sp>
        <p:nvSpPr>
          <p:cNvPr id="4" name="Slide Number Placeholder 3"/>
          <p:cNvSpPr>
            <a:spLocks noGrp="1"/>
          </p:cNvSpPr>
          <p:nvPr>
            <p:ph type="sldNum" sz="quarter" idx="10"/>
          </p:nvPr>
        </p:nvSpPr>
        <p:spPr/>
        <p:txBody>
          <a:bodyPr/>
          <a:lstStyle/>
          <a:p>
            <a:fld id="{0FF28F08-94D6-480D-B3BE-FCC629252887}" type="slidenum">
              <a:rPr lang="en-US" altLang="en-US" smtClean="0"/>
              <a:pPr/>
              <a:t>24</a:t>
            </a:fld>
            <a:endParaRPr lang="en-US" altLang="en-US"/>
          </a:p>
        </p:txBody>
      </p:sp>
      <p:sp>
        <p:nvSpPr>
          <p:cNvPr id="5" name="Footer Placeholder 4"/>
          <p:cNvSpPr>
            <a:spLocks noGrp="1"/>
          </p:cNvSpPr>
          <p:nvPr>
            <p:ph type="ftr" sz="quarter" idx="11"/>
          </p:nvPr>
        </p:nvSpPr>
        <p:spPr/>
        <p:txBody>
          <a:bodyPr/>
          <a:lstStyle/>
          <a:p>
            <a:r>
              <a:rPr lang="en-US" altLang="en-US" smtClean="0"/>
              <a:t>CPE495/496 Project Proposal,  Team Acronym</a:t>
            </a:r>
            <a:endParaRPr lang="en-US" altLang="en-US" dirty="0"/>
          </a:p>
        </p:txBody>
      </p:sp>
    </p:spTree>
    <p:extLst>
      <p:ext uri="{BB962C8B-B14F-4D97-AF65-F5344CB8AC3E}">
        <p14:creationId xmlns:p14="http://schemas.microsoft.com/office/powerpoint/2010/main" val="290957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7B4BC6C-743A-477D-A2F5-2A30F255B18C}" type="slidenum">
              <a:rPr lang="en-US" altLang="en-US"/>
              <a:pPr/>
              <a:t>25</a:t>
            </a:fld>
            <a:endParaRPr lang="en-US" altLang="en-US"/>
          </a:p>
        </p:txBody>
      </p:sp>
      <p:sp>
        <p:nvSpPr>
          <p:cNvPr id="5" name="Footer Placeholder 4"/>
          <p:cNvSpPr>
            <a:spLocks noGrp="1"/>
          </p:cNvSpPr>
          <p:nvPr>
            <p:ph type="ftr" sz="quarter" idx="11"/>
          </p:nvPr>
        </p:nvSpPr>
        <p:spPr/>
        <p:txBody>
          <a:bodyPr/>
          <a:lstStyle/>
          <a:p>
            <a:r>
              <a:rPr lang="en-US" altLang="en-US" dirty="0"/>
              <a:t>CPE495/496 Preliminary Design Review,  Team Face Off</a:t>
            </a:r>
          </a:p>
        </p:txBody>
      </p:sp>
      <p:sp>
        <p:nvSpPr>
          <p:cNvPr id="125954" name="Rectangle 2"/>
          <p:cNvSpPr>
            <a:spLocks noGrp="1" noRot="1" noChangeArrowheads="1"/>
          </p:cNvSpPr>
          <p:nvPr>
            <p:ph type="title"/>
          </p:nvPr>
        </p:nvSpPr>
        <p:spPr/>
        <p:txBody>
          <a:bodyPr/>
          <a:lstStyle/>
          <a:p>
            <a:r>
              <a:rPr lang="en-US" altLang="en-US" dirty="0"/>
              <a:t>Individual Responsibility </a:t>
            </a:r>
          </a:p>
        </p:txBody>
      </p:sp>
      <p:sp>
        <p:nvSpPr>
          <p:cNvPr id="125955" name="Rectangle 3"/>
          <p:cNvSpPr>
            <a:spLocks noGrp="1" noChangeArrowheads="1"/>
          </p:cNvSpPr>
          <p:nvPr>
            <p:ph type="body" idx="1"/>
          </p:nvPr>
        </p:nvSpPr>
        <p:spPr>
          <a:xfrm>
            <a:off x="457200" y="1295400"/>
            <a:ext cx="8229600" cy="4800600"/>
          </a:xfrm>
        </p:spPr>
        <p:txBody>
          <a:bodyPr/>
          <a:lstStyle/>
          <a:p>
            <a:r>
              <a:rPr lang="en-US" altLang="en-US" sz="3000" dirty="0"/>
              <a:t>Jared Nixon – Ensure deadlines are made, keep team headed in the right direction, and support software develoment</a:t>
            </a:r>
            <a:r>
              <a:rPr lang="en-US" altLang="en-US" sz="3000" dirty="0" smtClean="0"/>
              <a:t>.</a:t>
            </a:r>
          </a:p>
          <a:p>
            <a:r>
              <a:rPr lang="en-US" altLang="en-US" sz="3000" dirty="0" smtClean="0"/>
              <a:t>Garrett Eledui – Develop / Integrate facial recognition software</a:t>
            </a:r>
          </a:p>
          <a:p>
            <a:r>
              <a:rPr lang="en-US" altLang="en-US" sz="3000" dirty="0" smtClean="0"/>
              <a:t>Jason Parker – Develop communication between system components.</a:t>
            </a:r>
          </a:p>
          <a:p>
            <a:r>
              <a:rPr lang="en-US" altLang="en-US" sz="3000" dirty="0"/>
              <a:t>Daniel Hasty – Develop software where help is needed to help maintain deadlines</a:t>
            </a:r>
            <a:r>
              <a:rPr lang="en-US" altLang="en-US" sz="3000" dirty="0" smtClean="0"/>
              <a:t>.</a:t>
            </a:r>
            <a:endParaRPr lang="en-US" altLang="en-US" sz="3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76FC0C3-7E3B-4935-8683-9EA6EBFB2633}" type="slidenum">
              <a:rPr lang="en-US" altLang="en-US"/>
              <a:pPr/>
              <a:t>26</a:t>
            </a:fld>
            <a:endParaRPr lang="en-US" altLang="en-US"/>
          </a:p>
        </p:txBody>
      </p:sp>
      <p:sp>
        <p:nvSpPr>
          <p:cNvPr id="5" name="Footer Placeholder 4"/>
          <p:cNvSpPr>
            <a:spLocks noGrp="1"/>
          </p:cNvSpPr>
          <p:nvPr>
            <p:ph type="ftr" sz="quarter" idx="11"/>
          </p:nvPr>
        </p:nvSpPr>
        <p:spPr/>
        <p:txBody>
          <a:bodyPr/>
          <a:lstStyle/>
          <a:p>
            <a:r>
              <a:rPr lang="en-US" altLang="en-US" dirty="0"/>
              <a:t>CPE495/496 Preliminary Design Review,  Team Face Off</a:t>
            </a:r>
          </a:p>
        </p:txBody>
      </p:sp>
      <p:sp>
        <p:nvSpPr>
          <p:cNvPr id="100354" name="Rectangle 2"/>
          <p:cNvSpPr>
            <a:spLocks noGrp="1" noRot="1" noChangeArrowheads="1"/>
          </p:cNvSpPr>
          <p:nvPr>
            <p:ph type="title"/>
          </p:nvPr>
        </p:nvSpPr>
        <p:spPr/>
        <p:txBody>
          <a:bodyPr/>
          <a:lstStyle/>
          <a:p>
            <a:r>
              <a:rPr lang="en-US" altLang="en-US" dirty="0"/>
              <a:t>Cost Estimation</a:t>
            </a:r>
          </a:p>
        </p:txBody>
      </p:sp>
      <p:sp>
        <p:nvSpPr>
          <p:cNvPr id="100355" name="Rectangle 3"/>
          <p:cNvSpPr>
            <a:spLocks noGrp="1" noChangeArrowheads="1"/>
          </p:cNvSpPr>
          <p:nvPr>
            <p:ph type="body" idx="1"/>
          </p:nvPr>
        </p:nvSpPr>
        <p:spPr/>
        <p:txBody>
          <a:bodyPr/>
          <a:lstStyle/>
          <a:p>
            <a:pPr marL="0" lvl="0" indent="0">
              <a:lnSpc>
                <a:spcPct val="93000"/>
              </a:lnSpc>
              <a:spcBef>
                <a:spcPts val="0"/>
              </a:spcBef>
              <a:spcAft>
                <a:spcPts val="0"/>
              </a:spcAft>
              <a:buNone/>
            </a:pPr>
            <a:endParaRPr lang="en-US" dirty="0">
              <a:solidFill>
                <a:srgbClr val="FFFFFF"/>
              </a:solidFill>
              <a:ea typeface="Garamond"/>
              <a:cs typeface="Garamond"/>
              <a:sym typeface="Garamond"/>
            </a:endParaRPr>
          </a:p>
        </p:txBody>
      </p:sp>
      <p:graphicFrame>
        <p:nvGraphicFramePr>
          <p:cNvPr id="3" name="Table 2"/>
          <p:cNvGraphicFramePr>
            <a:graphicFrameLocks noGrp="1"/>
          </p:cNvGraphicFramePr>
          <p:nvPr>
            <p:extLst>
              <p:ext uri="{D42A27DB-BD31-4B8C-83A1-F6EECF244321}">
                <p14:modId xmlns:p14="http://schemas.microsoft.com/office/powerpoint/2010/main" val="1731834632"/>
              </p:ext>
            </p:extLst>
          </p:nvPr>
        </p:nvGraphicFramePr>
        <p:xfrm>
          <a:off x="457200" y="1667929"/>
          <a:ext cx="8229599" cy="4123270"/>
        </p:xfrm>
        <a:graphic>
          <a:graphicData uri="http://schemas.openxmlformats.org/drawingml/2006/table">
            <a:tbl>
              <a:tblPr>
                <a:tableStyleId>{5C22544A-7EE6-4342-B048-85BDC9FD1C3A}</a:tableStyleId>
              </a:tblPr>
              <a:tblGrid>
                <a:gridCol w="4906107"/>
                <a:gridCol w="1180874"/>
                <a:gridCol w="1071309"/>
                <a:gridCol w="1071309"/>
              </a:tblGrid>
              <a:tr h="412327">
                <a:tc>
                  <a:txBody>
                    <a:bodyPr/>
                    <a:lstStyle/>
                    <a:p>
                      <a:pPr algn="ctr" fontAlgn="b"/>
                      <a:r>
                        <a:rPr lang="en-US" sz="1600" u="none" strike="noStrike" dirty="0">
                          <a:effectLst/>
                        </a:rPr>
                        <a:t>Item Needed</a:t>
                      </a:r>
                      <a:endParaRPr lang="en-US" sz="1600" b="1" i="0" u="none" strike="noStrike" dirty="0">
                        <a:effectLst/>
                        <a:latin typeface="Arial" charset="0"/>
                      </a:endParaRPr>
                    </a:p>
                  </a:txBody>
                  <a:tcPr marL="6350" marR="6350" marT="6350" marB="0" anchor="b"/>
                </a:tc>
                <a:tc>
                  <a:txBody>
                    <a:bodyPr/>
                    <a:lstStyle/>
                    <a:p>
                      <a:pPr algn="ctr" fontAlgn="b"/>
                      <a:r>
                        <a:rPr lang="en-US" sz="1600" u="none" strike="noStrike">
                          <a:effectLst/>
                        </a:rPr>
                        <a:t>Quantity</a:t>
                      </a:r>
                      <a:endParaRPr lang="en-US" sz="1600" b="1" i="0" u="none" strike="noStrike">
                        <a:effectLst/>
                        <a:latin typeface="Arial" charset="0"/>
                      </a:endParaRPr>
                    </a:p>
                  </a:txBody>
                  <a:tcPr marL="6350" marR="6350" marT="6350" marB="0" anchor="b"/>
                </a:tc>
                <a:tc>
                  <a:txBody>
                    <a:bodyPr/>
                    <a:lstStyle/>
                    <a:p>
                      <a:pPr algn="ctr" fontAlgn="b"/>
                      <a:r>
                        <a:rPr lang="en-US" sz="1600" u="none" strike="noStrike">
                          <a:effectLst/>
                        </a:rPr>
                        <a:t>Cost</a:t>
                      </a:r>
                      <a:endParaRPr lang="en-US" sz="1600" b="1" i="0" u="none" strike="noStrike">
                        <a:effectLst/>
                        <a:latin typeface="Arial" charset="0"/>
                      </a:endParaRPr>
                    </a:p>
                  </a:txBody>
                  <a:tcPr marL="6350" marR="6350" marT="6350" marB="0" anchor="b"/>
                </a:tc>
                <a:tc>
                  <a:txBody>
                    <a:bodyPr/>
                    <a:lstStyle/>
                    <a:p>
                      <a:pPr algn="ctr" fontAlgn="b"/>
                      <a:r>
                        <a:rPr lang="en-US" sz="1600" u="none" strike="noStrike">
                          <a:effectLst/>
                        </a:rPr>
                        <a:t>Total</a:t>
                      </a:r>
                      <a:endParaRPr lang="en-US" sz="1600" b="1" i="0" u="none" strike="noStrike">
                        <a:effectLst/>
                        <a:latin typeface="Arial" charset="0"/>
                      </a:endParaRPr>
                    </a:p>
                  </a:txBody>
                  <a:tcPr marL="6350" marR="6350" marT="6350" marB="0" anchor="b"/>
                </a:tc>
              </a:tr>
              <a:tr h="412327">
                <a:tc>
                  <a:txBody>
                    <a:bodyPr/>
                    <a:lstStyle/>
                    <a:p>
                      <a:pPr algn="l" fontAlgn="b"/>
                      <a:r>
                        <a:rPr lang="en-US" sz="1600" u="none" strike="noStrike">
                          <a:effectLst/>
                        </a:rPr>
                        <a:t>Raspberry Pi 3</a:t>
                      </a:r>
                      <a:endParaRPr lang="en-US" sz="1600" b="0" i="0" u="none" strike="noStrike">
                        <a:effectLst/>
                        <a:latin typeface="Arial" charset="0"/>
                      </a:endParaRPr>
                    </a:p>
                  </a:txBody>
                  <a:tcPr marL="6350" marR="6350" marT="6350" marB="0" anchor="b"/>
                </a:tc>
                <a:tc>
                  <a:txBody>
                    <a:bodyPr/>
                    <a:lstStyle/>
                    <a:p>
                      <a:pPr algn="ctr" fontAlgn="b"/>
                      <a:r>
                        <a:rPr lang="en-US" sz="1600" u="none" strike="noStrike">
                          <a:effectLst/>
                        </a:rPr>
                        <a:t>1</a:t>
                      </a:r>
                      <a:endParaRPr lang="en-US" sz="1600" b="0" i="0" u="none" strike="noStrike">
                        <a:effectLst/>
                        <a:latin typeface="Arial" charset="0"/>
                      </a:endParaRPr>
                    </a:p>
                  </a:txBody>
                  <a:tcPr marL="6350" marR="6350" marT="6350" marB="0" anchor="b"/>
                </a:tc>
                <a:tc>
                  <a:txBody>
                    <a:bodyPr/>
                    <a:lstStyle/>
                    <a:p>
                      <a:pPr algn="ctr" fontAlgn="b"/>
                      <a:r>
                        <a:rPr lang="en-US" sz="1600" u="none" strike="noStrike">
                          <a:effectLst/>
                        </a:rPr>
                        <a:t>$39.95</a:t>
                      </a:r>
                      <a:endParaRPr lang="en-US" sz="1600" b="0" i="0" u="none" strike="noStrike">
                        <a:effectLst/>
                        <a:latin typeface="Arial" charset="0"/>
                      </a:endParaRPr>
                    </a:p>
                  </a:txBody>
                  <a:tcPr marL="6350" marR="6350" marT="6350" marB="0" anchor="b"/>
                </a:tc>
                <a:tc>
                  <a:txBody>
                    <a:bodyPr/>
                    <a:lstStyle/>
                    <a:p>
                      <a:pPr algn="ctr" fontAlgn="b"/>
                      <a:r>
                        <a:rPr lang="en-US" sz="1600" u="none" strike="noStrike">
                          <a:effectLst/>
                        </a:rPr>
                        <a:t>$39.95</a:t>
                      </a:r>
                      <a:endParaRPr lang="en-US" sz="1600" b="0" i="0" u="none" strike="noStrike">
                        <a:effectLst/>
                        <a:latin typeface="Arial" charset="0"/>
                      </a:endParaRPr>
                    </a:p>
                  </a:txBody>
                  <a:tcPr marL="6350" marR="6350" marT="6350" marB="0" anchor="b"/>
                </a:tc>
              </a:tr>
              <a:tr h="412327">
                <a:tc>
                  <a:txBody>
                    <a:bodyPr/>
                    <a:lstStyle/>
                    <a:p>
                      <a:pPr algn="l" fontAlgn="b"/>
                      <a:r>
                        <a:rPr lang="en-US" sz="1600" u="none" strike="noStrike">
                          <a:effectLst/>
                        </a:rPr>
                        <a:t>Case</a:t>
                      </a:r>
                      <a:endParaRPr lang="en-US" sz="1600" b="0" i="0" u="none" strike="noStrike">
                        <a:effectLst/>
                        <a:latin typeface="Arial" charset="0"/>
                      </a:endParaRPr>
                    </a:p>
                  </a:txBody>
                  <a:tcPr marL="6350" marR="6350" marT="6350" marB="0" anchor="b"/>
                </a:tc>
                <a:tc>
                  <a:txBody>
                    <a:bodyPr/>
                    <a:lstStyle/>
                    <a:p>
                      <a:pPr algn="ctr" fontAlgn="b"/>
                      <a:r>
                        <a:rPr lang="en-US" sz="1600" u="none" strike="noStrike">
                          <a:effectLst/>
                        </a:rPr>
                        <a:t>1</a:t>
                      </a:r>
                      <a:endParaRPr lang="en-US" sz="1600" b="0" i="0" u="none" strike="noStrike">
                        <a:effectLst/>
                        <a:latin typeface="Arial" charset="0"/>
                      </a:endParaRPr>
                    </a:p>
                  </a:txBody>
                  <a:tcPr marL="6350" marR="6350" marT="6350" marB="0" anchor="b"/>
                </a:tc>
                <a:tc>
                  <a:txBody>
                    <a:bodyPr/>
                    <a:lstStyle/>
                    <a:p>
                      <a:pPr algn="ctr" fontAlgn="b"/>
                      <a:r>
                        <a:rPr lang="en-US" sz="1600" u="none" strike="noStrike">
                          <a:effectLst/>
                        </a:rPr>
                        <a:t>$5.00</a:t>
                      </a:r>
                      <a:endParaRPr lang="en-US" sz="1600" b="0" i="0" u="none" strike="noStrike">
                        <a:effectLst/>
                        <a:latin typeface="Arial" charset="0"/>
                      </a:endParaRPr>
                    </a:p>
                  </a:txBody>
                  <a:tcPr marL="6350" marR="6350" marT="6350" marB="0" anchor="b"/>
                </a:tc>
                <a:tc>
                  <a:txBody>
                    <a:bodyPr/>
                    <a:lstStyle/>
                    <a:p>
                      <a:pPr algn="ctr" fontAlgn="b"/>
                      <a:r>
                        <a:rPr lang="en-US" sz="1600" u="none" strike="noStrike">
                          <a:effectLst/>
                        </a:rPr>
                        <a:t>$5.00</a:t>
                      </a:r>
                      <a:endParaRPr lang="en-US" sz="1600" b="0" i="0" u="none" strike="noStrike">
                        <a:effectLst/>
                        <a:latin typeface="Arial" charset="0"/>
                      </a:endParaRPr>
                    </a:p>
                  </a:txBody>
                  <a:tcPr marL="6350" marR="6350" marT="6350" marB="0" anchor="b"/>
                </a:tc>
              </a:tr>
              <a:tr h="412327">
                <a:tc>
                  <a:txBody>
                    <a:bodyPr/>
                    <a:lstStyle/>
                    <a:p>
                      <a:pPr algn="l" fontAlgn="b"/>
                      <a:r>
                        <a:rPr lang="en-US" sz="1600" u="none" strike="noStrike">
                          <a:effectLst/>
                        </a:rPr>
                        <a:t>Case Lid</a:t>
                      </a:r>
                      <a:endParaRPr lang="en-US" sz="1600" b="0" i="0" u="none" strike="noStrike">
                        <a:effectLst/>
                        <a:latin typeface="Arial" charset="0"/>
                      </a:endParaRPr>
                    </a:p>
                  </a:txBody>
                  <a:tcPr marL="6350" marR="6350" marT="6350" marB="0" anchor="b"/>
                </a:tc>
                <a:tc>
                  <a:txBody>
                    <a:bodyPr/>
                    <a:lstStyle/>
                    <a:p>
                      <a:pPr algn="ctr" fontAlgn="b"/>
                      <a:r>
                        <a:rPr lang="en-US" sz="1600" u="none" strike="noStrike">
                          <a:effectLst/>
                        </a:rPr>
                        <a:t>1</a:t>
                      </a:r>
                      <a:endParaRPr lang="en-US" sz="1600" b="0" i="0" u="none" strike="noStrike">
                        <a:effectLst/>
                        <a:latin typeface="Arial" charset="0"/>
                      </a:endParaRPr>
                    </a:p>
                  </a:txBody>
                  <a:tcPr marL="6350" marR="6350" marT="6350" marB="0" anchor="b"/>
                </a:tc>
                <a:tc>
                  <a:txBody>
                    <a:bodyPr/>
                    <a:lstStyle/>
                    <a:p>
                      <a:pPr algn="ctr" fontAlgn="b"/>
                      <a:r>
                        <a:rPr lang="en-US" sz="1600" u="none" strike="noStrike">
                          <a:effectLst/>
                        </a:rPr>
                        <a:t>$3.00</a:t>
                      </a:r>
                      <a:endParaRPr lang="en-US" sz="1600" b="0" i="0" u="none" strike="noStrike">
                        <a:effectLst/>
                        <a:latin typeface="Arial" charset="0"/>
                      </a:endParaRPr>
                    </a:p>
                  </a:txBody>
                  <a:tcPr marL="6350" marR="6350" marT="6350" marB="0" anchor="b"/>
                </a:tc>
                <a:tc>
                  <a:txBody>
                    <a:bodyPr/>
                    <a:lstStyle/>
                    <a:p>
                      <a:pPr algn="ctr" fontAlgn="b"/>
                      <a:r>
                        <a:rPr lang="en-US" sz="1600" u="none" strike="noStrike">
                          <a:effectLst/>
                        </a:rPr>
                        <a:t>$3.00</a:t>
                      </a:r>
                      <a:endParaRPr lang="en-US" sz="1600" b="0" i="0" u="none" strike="noStrike">
                        <a:effectLst/>
                        <a:latin typeface="Arial" charset="0"/>
                      </a:endParaRPr>
                    </a:p>
                  </a:txBody>
                  <a:tcPr marL="6350" marR="6350" marT="6350" marB="0" anchor="b"/>
                </a:tc>
              </a:tr>
              <a:tr h="412327">
                <a:tc>
                  <a:txBody>
                    <a:bodyPr/>
                    <a:lstStyle/>
                    <a:p>
                      <a:pPr algn="l" fontAlgn="b"/>
                      <a:r>
                        <a:rPr lang="en-US" sz="1600" u="none" strike="noStrike">
                          <a:effectLst/>
                        </a:rPr>
                        <a:t>Camera Module</a:t>
                      </a:r>
                      <a:endParaRPr lang="en-US" sz="1600" b="0" i="0" u="none" strike="noStrike">
                        <a:effectLst/>
                        <a:latin typeface="Arial" charset="0"/>
                      </a:endParaRPr>
                    </a:p>
                  </a:txBody>
                  <a:tcPr marL="6350" marR="6350" marT="6350" marB="0" anchor="b"/>
                </a:tc>
                <a:tc>
                  <a:txBody>
                    <a:bodyPr/>
                    <a:lstStyle/>
                    <a:p>
                      <a:pPr algn="ctr" fontAlgn="b"/>
                      <a:r>
                        <a:rPr lang="en-US" sz="1600" u="none" strike="noStrike">
                          <a:effectLst/>
                        </a:rPr>
                        <a:t>1</a:t>
                      </a:r>
                      <a:endParaRPr lang="en-US" sz="1600" b="0" i="0" u="none" strike="noStrike">
                        <a:effectLst/>
                        <a:latin typeface="Arial" charset="0"/>
                      </a:endParaRPr>
                    </a:p>
                  </a:txBody>
                  <a:tcPr marL="6350" marR="6350" marT="6350" marB="0" anchor="b"/>
                </a:tc>
                <a:tc>
                  <a:txBody>
                    <a:bodyPr/>
                    <a:lstStyle/>
                    <a:p>
                      <a:pPr algn="ctr" fontAlgn="b"/>
                      <a:r>
                        <a:rPr lang="en-US" sz="1600" u="none" strike="noStrike">
                          <a:effectLst/>
                        </a:rPr>
                        <a:t>$29.95</a:t>
                      </a:r>
                      <a:endParaRPr lang="en-US" sz="1600" b="0" i="0" u="none" strike="noStrike">
                        <a:effectLst/>
                        <a:latin typeface="Arial" charset="0"/>
                      </a:endParaRPr>
                    </a:p>
                  </a:txBody>
                  <a:tcPr marL="6350" marR="6350" marT="6350" marB="0" anchor="b"/>
                </a:tc>
                <a:tc>
                  <a:txBody>
                    <a:bodyPr/>
                    <a:lstStyle/>
                    <a:p>
                      <a:pPr algn="ctr" fontAlgn="b"/>
                      <a:r>
                        <a:rPr lang="en-US" sz="1600" u="none" strike="noStrike">
                          <a:effectLst/>
                        </a:rPr>
                        <a:t>$29.95</a:t>
                      </a:r>
                      <a:endParaRPr lang="en-US" sz="1600" b="0" i="0" u="none" strike="noStrike">
                        <a:effectLst/>
                        <a:latin typeface="Arial" charset="0"/>
                      </a:endParaRPr>
                    </a:p>
                  </a:txBody>
                  <a:tcPr marL="6350" marR="6350" marT="6350" marB="0" anchor="b"/>
                </a:tc>
              </a:tr>
              <a:tr h="412327">
                <a:tc>
                  <a:txBody>
                    <a:bodyPr/>
                    <a:lstStyle/>
                    <a:p>
                      <a:pPr algn="l" fontAlgn="b"/>
                      <a:r>
                        <a:rPr lang="en-US" sz="1600" u="none" strike="noStrike">
                          <a:effectLst/>
                        </a:rPr>
                        <a:t>SD Card (comes w/ Raspbian Jessie OS)</a:t>
                      </a:r>
                      <a:endParaRPr lang="en-US" sz="1600" b="0" i="0" u="none" strike="noStrike">
                        <a:effectLst/>
                        <a:latin typeface="Arial" charset="0"/>
                      </a:endParaRPr>
                    </a:p>
                  </a:txBody>
                  <a:tcPr marL="6350" marR="6350" marT="6350" marB="0" anchor="b"/>
                </a:tc>
                <a:tc>
                  <a:txBody>
                    <a:bodyPr/>
                    <a:lstStyle/>
                    <a:p>
                      <a:pPr algn="ctr" fontAlgn="b"/>
                      <a:r>
                        <a:rPr lang="en-US" sz="1600" u="none" strike="noStrike">
                          <a:effectLst/>
                        </a:rPr>
                        <a:t>1</a:t>
                      </a:r>
                      <a:endParaRPr lang="en-US" sz="1600" b="0" i="0" u="none" strike="noStrike">
                        <a:effectLst/>
                        <a:latin typeface="Arial" charset="0"/>
                      </a:endParaRPr>
                    </a:p>
                  </a:txBody>
                  <a:tcPr marL="6350" marR="6350" marT="6350" marB="0" anchor="b"/>
                </a:tc>
                <a:tc>
                  <a:txBody>
                    <a:bodyPr/>
                    <a:lstStyle/>
                    <a:p>
                      <a:pPr algn="ctr" fontAlgn="b"/>
                      <a:r>
                        <a:rPr lang="en-US" sz="1600" u="none" strike="noStrike" dirty="0">
                          <a:effectLst/>
                        </a:rPr>
                        <a:t>$11.95</a:t>
                      </a:r>
                      <a:endParaRPr lang="en-US" sz="1600" b="0" i="0" u="none" strike="noStrike" dirty="0">
                        <a:effectLst/>
                        <a:latin typeface="Arial" charset="0"/>
                      </a:endParaRPr>
                    </a:p>
                  </a:txBody>
                  <a:tcPr marL="6350" marR="6350" marT="6350" marB="0" anchor="b"/>
                </a:tc>
                <a:tc>
                  <a:txBody>
                    <a:bodyPr/>
                    <a:lstStyle/>
                    <a:p>
                      <a:pPr algn="ctr" fontAlgn="b"/>
                      <a:r>
                        <a:rPr lang="en-US" sz="1600" u="none" strike="noStrike">
                          <a:effectLst/>
                        </a:rPr>
                        <a:t>$11.95</a:t>
                      </a:r>
                      <a:endParaRPr lang="en-US" sz="1600" b="0" i="0" u="none" strike="noStrike">
                        <a:effectLst/>
                        <a:latin typeface="Arial" charset="0"/>
                      </a:endParaRPr>
                    </a:p>
                  </a:txBody>
                  <a:tcPr marL="6350" marR="6350" marT="6350" marB="0" anchor="b"/>
                </a:tc>
              </a:tr>
              <a:tr h="412327">
                <a:tc>
                  <a:txBody>
                    <a:bodyPr/>
                    <a:lstStyle/>
                    <a:p>
                      <a:pPr algn="l" fontAlgn="b"/>
                      <a:r>
                        <a:rPr lang="en-US" sz="1600" u="none" strike="noStrike">
                          <a:effectLst/>
                        </a:rPr>
                        <a:t>Solenoid</a:t>
                      </a:r>
                      <a:endParaRPr lang="en-US" sz="1600" b="0" i="0" u="none" strike="noStrike">
                        <a:effectLst/>
                        <a:latin typeface="Arial" charset="0"/>
                      </a:endParaRPr>
                    </a:p>
                  </a:txBody>
                  <a:tcPr marL="6350" marR="6350" marT="6350" marB="0" anchor="b"/>
                </a:tc>
                <a:tc>
                  <a:txBody>
                    <a:bodyPr/>
                    <a:lstStyle/>
                    <a:p>
                      <a:pPr algn="ctr" fontAlgn="b"/>
                      <a:r>
                        <a:rPr lang="is-IS" sz="1600" u="none" strike="noStrike">
                          <a:effectLst/>
                        </a:rPr>
                        <a:t>2</a:t>
                      </a:r>
                      <a:endParaRPr lang="is-IS" sz="1600" b="0" i="0" u="none" strike="noStrike">
                        <a:effectLst/>
                        <a:latin typeface="Arial" charset="0"/>
                      </a:endParaRPr>
                    </a:p>
                  </a:txBody>
                  <a:tcPr marL="6350" marR="6350" marT="6350" marB="0" anchor="b"/>
                </a:tc>
                <a:tc>
                  <a:txBody>
                    <a:bodyPr/>
                    <a:lstStyle/>
                    <a:p>
                      <a:pPr algn="ctr" fontAlgn="b"/>
                      <a:r>
                        <a:rPr lang="en-US" sz="1600" u="none" strike="noStrike">
                          <a:effectLst/>
                        </a:rPr>
                        <a:t>$4.95</a:t>
                      </a:r>
                      <a:endParaRPr lang="en-US" sz="1600" b="0" i="0" u="none" strike="noStrike">
                        <a:effectLst/>
                        <a:latin typeface="Arial" charset="0"/>
                      </a:endParaRPr>
                    </a:p>
                  </a:txBody>
                  <a:tcPr marL="6350" marR="6350" marT="6350" marB="0" anchor="b"/>
                </a:tc>
                <a:tc>
                  <a:txBody>
                    <a:bodyPr/>
                    <a:lstStyle/>
                    <a:p>
                      <a:pPr algn="ctr" fontAlgn="b"/>
                      <a:r>
                        <a:rPr lang="en-US" sz="1600" u="none" strike="noStrike">
                          <a:effectLst/>
                        </a:rPr>
                        <a:t>$9.90</a:t>
                      </a:r>
                      <a:endParaRPr lang="en-US" sz="1600" b="0" i="0" u="none" strike="noStrike">
                        <a:effectLst/>
                        <a:latin typeface="Arial" charset="0"/>
                      </a:endParaRPr>
                    </a:p>
                  </a:txBody>
                  <a:tcPr marL="6350" marR="6350" marT="6350" marB="0" anchor="b"/>
                </a:tc>
              </a:tr>
              <a:tr h="412327">
                <a:tc>
                  <a:txBody>
                    <a:bodyPr/>
                    <a:lstStyle/>
                    <a:p>
                      <a:pPr algn="l" fontAlgn="b"/>
                      <a:r>
                        <a:rPr lang="en-US" sz="1600" u="none" strike="noStrike">
                          <a:effectLst/>
                        </a:rPr>
                        <a:t>RGB LED (25 pack)</a:t>
                      </a:r>
                      <a:endParaRPr lang="en-US" sz="1600" b="0" i="0" u="none" strike="noStrike">
                        <a:effectLst/>
                        <a:latin typeface="Arial" charset="0"/>
                      </a:endParaRPr>
                    </a:p>
                  </a:txBody>
                  <a:tcPr marL="6350" marR="6350" marT="6350" marB="0" anchor="b"/>
                </a:tc>
                <a:tc>
                  <a:txBody>
                    <a:bodyPr/>
                    <a:lstStyle/>
                    <a:p>
                      <a:pPr algn="ctr" fontAlgn="b"/>
                      <a:r>
                        <a:rPr lang="en-US" sz="1600" u="none" strike="noStrike">
                          <a:effectLst/>
                        </a:rPr>
                        <a:t>1</a:t>
                      </a:r>
                      <a:endParaRPr lang="en-US" sz="1600" b="0" i="0" u="none" strike="noStrike">
                        <a:effectLst/>
                        <a:latin typeface="Arial" charset="0"/>
                      </a:endParaRPr>
                    </a:p>
                  </a:txBody>
                  <a:tcPr marL="6350" marR="6350" marT="6350" marB="0" anchor="b"/>
                </a:tc>
                <a:tc>
                  <a:txBody>
                    <a:bodyPr/>
                    <a:lstStyle/>
                    <a:p>
                      <a:pPr algn="ctr" fontAlgn="b"/>
                      <a:r>
                        <a:rPr lang="en-US" sz="1600" u="none" strike="noStrike">
                          <a:effectLst/>
                        </a:rPr>
                        <a:t>$12.50</a:t>
                      </a:r>
                      <a:endParaRPr lang="en-US" sz="1600" b="0" i="0" u="none" strike="noStrike">
                        <a:effectLst/>
                        <a:latin typeface="Arial" charset="0"/>
                      </a:endParaRPr>
                    </a:p>
                  </a:txBody>
                  <a:tcPr marL="6350" marR="6350" marT="6350" marB="0" anchor="b"/>
                </a:tc>
                <a:tc>
                  <a:txBody>
                    <a:bodyPr/>
                    <a:lstStyle/>
                    <a:p>
                      <a:pPr algn="ctr" fontAlgn="b"/>
                      <a:r>
                        <a:rPr lang="en-US" sz="1600" u="none" strike="noStrike">
                          <a:effectLst/>
                        </a:rPr>
                        <a:t>$12.50</a:t>
                      </a:r>
                      <a:endParaRPr lang="en-US" sz="1600" b="0" i="0" u="none" strike="noStrike">
                        <a:effectLst/>
                        <a:latin typeface="Arial" charset="0"/>
                      </a:endParaRPr>
                    </a:p>
                  </a:txBody>
                  <a:tcPr marL="6350" marR="6350" marT="6350" marB="0" anchor="b"/>
                </a:tc>
              </a:tr>
              <a:tr h="412327">
                <a:tc>
                  <a:txBody>
                    <a:bodyPr/>
                    <a:lstStyle/>
                    <a:p>
                      <a:pPr algn="l" fontAlgn="b"/>
                      <a:r>
                        <a:rPr lang="en-US" sz="1600" u="none" strike="noStrike">
                          <a:effectLst/>
                        </a:rPr>
                        <a:t>Push Button</a:t>
                      </a:r>
                      <a:endParaRPr lang="en-US" sz="1600" b="0" i="0" u="none" strike="noStrike">
                        <a:effectLst/>
                        <a:latin typeface="Arial" charset="0"/>
                      </a:endParaRPr>
                    </a:p>
                  </a:txBody>
                  <a:tcPr marL="6350" marR="6350" marT="6350" marB="0" anchor="b"/>
                </a:tc>
                <a:tc>
                  <a:txBody>
                    <a:bodyPr/>
                    <a:lstStyle/>
                    <a:p>
                      <a:pPr algn="ctr" fontAlgn="b"/>
                      <a:r>
                        <a:rPr lang="is-IS" sz="1600" u="none" strike="noStrike">
                          <a:effectLst/>
                        </a:rPr>
                        <a:t>2</a:t>
                      </a:r>
                      <a:endParaRPr lang="is-IS" sz="1600" b="0" i="0" u="none" strike="noStrike">
                        <a:effectLst/>
                        <a:latin typeface="Arial" charset="0"/>
                      </a:endParaRPr>
                    </a:p>
                  </a:txBody>
                  <a:tcPr marL="6350" marR="6350" marT="6350" marB="0" anchor="b"/>
                </a:tc>
                <a:tc>
                  <a:txBody>
                    <a:bodyPr/>
                    <a:lstStyle/>
                    <a:p>
                      <a:pPr algn="ctr" fontAlgn="b"/>
                      <a:r>
                        <a:rPr lang="en-US" sz="1600" u="none" strike="noStrike">
                          <a:effectLst/>
                        </a:rPr>
                        <a:t>$1.50</a:t>
                      </a:r>
                      <a:endParaRPr lang="en-US" sz="1600" b="0" i="0" u="none" strike="noStrike">
                        <a:effectLst/>
                        <a:latin typeface="Arial" charset="0"/>
                      </a:endParaRPr>
                    </a:p>
                  </a:txBody>
                  <a:tcPr marL="6350" marR="6350" marT="6350" marB="0" anchor="b"/>
                </a:tc>
                <a:tc>
                  <a:txBody>
                    <a:bodyPr/>
                    <a:lstStyle/>
                    <a:p>
                      <a:pPr algn="ctr" fontAlgn="b"/>
                      <a:r>
                        <a:rPr lang="en-US" sz="1600" u="none" strike="noStrike">
                          <a:effectLst/>
                        </a:rPr>
                        <a:t>$3.00</a:t>
                      </a:r>
                      <a:endParaRPr lang="en-US" sz="1600" b="0" i="0" u="none" strike="noStrike">
                        <a:effectLst/>
                        <a:latin typeface="Arial" charset="0"/>
                      </a:endParaRPr>
                    </a:p>
                  </a:txBody>
                  <a:tcPr marL="6350" marR="6350" marT="6350" marB="0" anchor="b"/>
                </a:tc>
              </a:tr>
              <a:tr h="412327">
                <a:tc>
                  <a:txBody>
                    <a:bodyPr/>
                    <a:lstStyle/>
                    <a:p>
                      <a:pPr algn="r" fontAlgn="b"/>
                      <a:r>
                        <a:rPr lang="en-US" sz="1600" u="none" strike="noStrike" dirty="0">
                          <a:effectLst/>
                        </a:rPr>
                        <a:t>TOTAL:</a:t>
                      </a:r>
                      <a:endParaRPr lang="en-US" sz="1600" b="1" i="0" u="none" strike="noStrike" dirty="0">
                        <a:effectLst/>
                        <a:latin typeface="Arial" charset="0"/>
                      </a:endParaRPr>
                    </a:p>
                  </a:txBody>
                  <a:tcPr marL="6350" marR="6350" marT="6350" marB="0" anchor="b"/>
                </a:tc>
                <a:tc>
                  <a:txBody>
                    <a:bodyPr/>
                    <a:lstStyle/>
                    <a:p>
                      <a:pPr algn="ctr" fontAlgn="b"/>
                      <a:r>
                        <a:rPr lang="en-US" sz="1600" u="none" strike="noStrike">
                          <a:effectLst/>
                        </a:rPr>
                        <a:t>10 items</a:t>
                      </a:r>
                      <a:endParaRPr lang="en-US" sz="1600" b="0" i="0" u="none" strike="noStrike">
                        <a:effectLst/>
                        <a:latin typeface="Arial" charset="0"/>
                      </a:endParaRPr>
                    </a:p>
                  </a:txBody>
                  <a:tcPr marL="6350" marR="6350" marT="6350" marB="0" anchor="b"/>
                </a:tc>
                <a:tc>
                  <a:txBody>
                    <a:bodyPr/>
                    <a:lstStyle/>
                    <a:p>
                      <a:pPr algn="ctr" fontAlgn="b"/>
                      <a:r>
                        <a:rPr lang="en-US" sz="1600" u="none" strike="noStrike">
                          <a:effectLst/>
                        </a:rPr>
                        <a:t>$108.80</a:t>
                      </a:r>
                      <a:endParaRPr lang="en-US" sz="1600" b="0" i="0" u="none" strike="noStrike">
                        <a:effectLst/>
                        <a:latin typeface="Arial" charset="0"/>
                      </a:endParaRPr>
                    </a:p>
                  </a:txBody>
                  <a:tcPr marL="6350" marR="6350" marT="6350" marB="0" anchor="b"/>
                </a:tc>
                <a:tc>
                  <a:txBody>
                    <a:bodyPr/>
                    <a:lstStyle/>
                    <a:p>
                      <a:pPr algn="ctr" fontAlgn="b"/>
                      <a:r>
                        <a:rPr lang="en-US" sz="1600" u="none" strike="noStrike" dirty="0">
                          <a:effectLst/>
                        </a:rPr>
                        <a:t>$115.25</a:t>
                      </a:r>
                      <a:endParaRPr lang="en-US" sz="1600" b="1" i="0" u="none" strike="noStrike" dirty="0">
                        <a:effectLst/>
                        <a:latin typeface="Arial" charset="0"/>
                      </a:endParaRPr>
                    </a:p>
                  </a:txBody>
                  <a:tcPr marL="6350" marR="6350" marT="6350" marB="0" anchor="b"/>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Added Non-Foreseeable Costs</a:t>
            </a:r>
            <a:endParaRPr lang="en-US" dirty="0"/>
          </a:p>
        </p:txBody>
      </p:sp>
      <p:sp>
        <p:nvSpPr>
          <p:cNvPr id="3" name="Content Placeholder 2"/>
          <p:cNvSpPr>
            <a:spLocks noGrp="1"/>
          </p:cNvSpPr>
          <p:nvPr>
            <p:ph idx="1"/>
          </p:nvPr>
        </p:nvSpPr>
        <p:spPr/>
        <p:txBody>
          <a:bodyPr/>
          <a:lstStyle/>
          <a:p>
            <a:r>
              <a:rPr lang="en-US" dirty="0" smtClean="0"/>
              <a:t>Power Supply Pi </a:t>
            </a:r>
            <a:r>
              <a:rPr lang="mr-IN" dirty="0" smtClean="0"/>
              <a:t>–</a:t>
            </a:r>
            <a:r>
              <a:rPr lang="en-US" dirty="0" smtClean="0"/>
              <a:t> $9.00</a:t>
            </a:r>
          </a:p>
          <a:p>
            <a:r>
              <a:rPr lang="en-US" dirty="0" smtClean="0"/>
              <a:t>Female to Male jumper wires </a:t>
            </a:r>
            <a:r>
              <a:rPr lang="mr-IN" dirty="0" smtClean="0"/>
              <a:t>–</a:t>
            </a:r>
            <a:r>
              <a:rPr lang="en-US" dirty="0" smtClean="0"/>
              <a:t> $12.00</a:t>
            </a:r>
          </a:p>
          <a:p>
            <a:r>
              <a:rPr lang="en-US" dirty="0" smtClean="0"/>
              <a:t>Extra Actuators (Likely will need) </a:t>
            </a:r>
            <a:r>
              <a:rPr lang="mr-IN" dirty="0" smtClean="0"/>
              <a:t>–</a:t>
            </a:r>
            <a:r>
              <a:rPr lang="en-US" dirty="0" smtClean="0"/>
              <a:t> N/A</a:t>
            </a:r>
          </a:p>
          <a:p>
            <a:r>
              <a:rPr lang="en-US" dirty="0" smtClean="0"/>
              <a:t>Framework of a door </a:t>
            </a:r>
            <a:r>
              <a:rPr lang="mr-IN" dirty="0" smtClean="0"/>
              <a:t>–</a:t>
            </a:r>
            <a:r>
              <a:rPr lang="en-US" dirty="0" smtClean="0"/>
              <a:t> N/A</a:t>
            </a:r>
            <a:endParaRPr lang="en-US" dirty="0"/>
          </a:p>
        </p:txBody>
      </p:sp>
      <p:sp>
        <p:nvSpPr>
          <p:cNvPr id="4" name="Slide Number Placeholder 3"/>
          <p:cNvSpPr>
            <a:spLocks noGrp="1"/>
          </p:cNvSpPr>
          <p:nvPr>
            <p:ph type="sldNum" sz="quarter" idx="10"/>
          </p:nvPr>
        </p:nvSpPr>
        <p:spPr/>
        <p:txBody>
          <a:bodyPr/>
          <a:lstStyle/>
          <a:p>
            <a:fld id="{0FF28F08-94D6-480D-B3BE-FCC629252887}" type="slidenum">
              <a:rPr lang="en-US" altLang="en-US" smtClean="0"/>
              <a:pPr/>
              <a:t>27</a:t>
            </a:fld>
            <a:endParaRPr lang="en-US" altLang="en-US"/>
          </a:p>
        </p:txBody>
      </p:sp>
      <p:sp>
        <p:nvSpPr>
          <p:cNvPr id="5" name="Footer Placeholder 4"/>
          <p:cNvSpPr>
            <a:spLocks noGrp="1"/>
          </p:cNvSpPr>
          <p:nvPr>
            <p:ph type="ftr" sz="quarter" idx="11"/>
          </p:nvPr>
        </p:nvSpPr>
        <p:spPr/>
        <p:txBody>
          <a:bodyPr/>
          <a:lstStyle/>
          <a:p>
            <a:r>
              <a:rPr lang="en-US" altLang="en-US" dirty="0"/>
              <a:t>CPE495/496 Preliminary Design Review,  Team Face Off</a:t>
            </a:r>
          </a:p>
        </p:txBody>
      </p:sp>
    </p:spTree>
    <p:extLst>
      <p:ext uri="{BB962C8B-B14F-4D97-AF65-F5344CB8AC3E}">
        <p14:creationId xmlns:p14="http://schemas.microsoft.com/office/powerpoint/2010/main" val="998509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352DA14-79F8-43FB-9F96-FD3F62AE516B}" type="slidenum">
              <a:rPr lang="en-US" altLang="en-US"/>
              <a:pPr/>
              <a:t>3</a:t>
            </a:fld>
            <a:endParaRPr lang="en-US" altLang="en-US" dirty="0"/>
          </a:p>
        </p:txBody>
      </p:sp>
      <p:sp>
        <p:nvSpPr>
          <p:cNvPr id="5" name="Footer Placeholder 4"/>
          <p:cNvSpPr>
            <a:spLocks noGrp="1"/>
          </p:cNvSpPr>
          <p:nvPr>
            <p:ph type="ftr" sz="quarter" idx="11"/>
          </p:nvPr>
        </p:nvSpPr>
        <p:spPr/>
        <p:txBody>
          <a:bodyPr/>
          <a:lstStyle/>
          <a:p>
            <a:r>
              <a:rPr lang="en-US" altLang="en-US" dirty="0"/>
              <a:t>CPE495/496 Preliminary Design Review,  Team Face Off</a:t>
            </a:r>
          </a:p>
        </p:txBody>
      </p:sp>
      <p:sp>
        <p:nvSpPr>
          <p:cNvPr id="89090" name="Rectangle 2"/>
          <p:cNvSpPr>
            <a:spLocks noGrp="1" noRot="1" noChangeArrowheads="1"/>
          </p:cNvSpPr>
          <p:nvPr>
            <p:ph type="title"/>
          </p:nvPr>
        </p:nvSpPr>
        <p:spPr/>
        <p:txBody>
          <a:bodyPr/>
          <a:lstStyle/>
          <a:p>
            <a:r>
              <a:rPr lang="en-US" altLang="en-US" dirty="0"/>
              <a:t>The Need</a:t>
            </a:r>
          </a:p>
        </p:txBody>
      </p:sp>
      <p:sp>
        <p:nvSpPr>
          <p:cNvPr id="89091" name="Rectangle 3"/>
          <p:cNvSpPr>
            <a:spLocks noGrp="1" noChangeArrowheads="1"/>
          </p:cNvSpPr>
          <p:nvPr>
            <p:ph type="body" idx="1"/>
          </p:nvPr>
        </p:nvSpPr>
        <p:spPr/>
        <p:txBody>
          <a:bodyPr/>
          <a:lstStyle/>
          <a:p>
            <a:r>
              <a:rPr lang="en-US" altLang="en-US" dirty="0" smtClean="0"/>
              <a:t>With the rising data hijacking occurrnces, physical security is of need in modern datacenters.</a:t>
            </a:r>
            <a:endParaRPr lang="en-US" altLang="en-US" dirty="0"/>
          </a:p>
          <a:p>
            <a:pPr lvl="1"/>
            <a:r>
              <a:rPr lang="en-US" altLang="en-US" dirty="0" smtClean="0"/>
              <a:t>Most of the focus is on cybersecurity.</a:t>
            </a:r>
          </a:p>
          <a:p>
            <a:pPr lvl="1"/>
            <a:r>
              <a:rPr lang="en-US" altLang="en-US" dirty="0" smtClean="0"/>
              <a:t>Result: Physical security takes the backburner.</a:t>
            </a:r>
            <a:endParaRPr lang="en-US" altLang="en-US" dirty="0"/>
          </a:p>
          <a:p>
            <a:r>
              <a:rPr lang="en-US" altLang="en-US" dirty="0" smtClean="0"/>
              <a:t>The goal is to find a happy medium between ease of use for the everyday user, yet secure to keep the information thief out.</a:t>
            </a:r>
            <a:endParaRPr lang="en-US"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24A7ABB8-BB90-46B1-B57C-94283CCA76F1}" type="slidenum">
              <a:rPr lang="en-US" altLang="en-US"/>
              <a:pPr/>
              <a:t>4</a:t>
            </a:fld>
            <a:endParaRPr lang="en-US" altLang="en-US" dirty="0"/>
          </a:p>
        </p:txBody>
      </p:sp>
      <p:sp>
        <p:nvSpPr>
          <p:cNvPr id="6" name="Footer Placeholder 4"/>
          <p:cNvSpPr>
            <a:spLocks noGrp="1"/>
          </p:cNvSpPr>
          <p:nvPr>
            <p:ph type="ftr" sz="quarter" idx="11"/>
          </p:nvPr>
        </p:nvSpPr>
        <p:spPr/>
        <p:txBody>
          <a:bodyPr/>
          <a:lstStyle/>
          <a:p>
            <a:r>
              <a:rPr lang="en-US" altLang="en-US" dirty="0"/>
              <a:t>CPE495/496 Preliminary Design Review,  Team Face Off</a:t>
            </a:r>
          </a:p>
        </p:txBody>
      </p:sp>
      <p:sp>
        <p:nvSpPr>
          <p:cNvPr id="110594" name="Rectangle 2"/>
          <p:cNvSpPr>
            <a:spLocks noGrp="1" noRot="1" noChangeArrowheads="1"/>
          </p:cNvSpPr>
          <p:nvPr>
            <p:ph type="title"/>
          </p:nvPr>
        </p:nvSpPr>
        <p:spPr/>
        <p:txBody>
          <a:bodyPr/>
          <a:lstStyle/>
          <a:p>
            <a:r>
              <a:rPr lang="en-US" altLang="en-US" dirty="0" smtClean="0"/>
              <a:t>The Concept</a:t>
            </a:r>
            <a:endParaRPr lang="en-US" altLang="en-US" dirty="0"/>
          </a:p>
        </p:txBody>
      </p:sp>
      <p:sp>
        <p:nvSpPr>
          <p:cNvPr id="110595" name="Rectangle 3"/>
          <p:cNvSpPr>
            <a:spLocks noGrp="1" noChangeArrowheads="1"/>
          </p:cNvSpPr>
          <p:nvPr>
            <p:ph type="body" idx="1"/>
          </p:nvPr>
        </p:nvSpPr>
        <p:spPr>
          <a:xfrm>
            <a:off x="457200" y="1447800"/>
            <a:ext cx="8229600" cy="1447800"/>
          </a:xfrm>
        </p:spPr>
        <p:txBody>
          <a:bodyPr/>
          <a:lstStyle/>
          <a:p>
            <a:pPr>
              <a:lnSpc>
                <a:spcPct val="90000"/>
              </a:lnSpc>
            </a:pPr>
            <a:r>
              <a:rPr lang="en-US" altLang="en-US" sz="2800" dirty="0" smtClean="0"/>
              <a:t>Four Steps</a:t>
            </a:r>
            <a:endParaRPr lang="en-US" altLang="en-US" sz="2800" dirty="0"/>
          </a:p>
          <a:p>
            <a:pPr lvl="1">
              <a:lnSpc>
                <a:spcPct val="90000"/>
              </a:lnSpc>
            </a:pPr>
            <a:r>
              <a:rPr lang="en-US" altLang="en-US" sz="2400" dirty="0" smtClean="0"/>
              <a:t>Take Photo, Process image, Unlock door, Access server</a:t>
            </a:r>
            <a:endParaRPr lang="en-US" altLang="en-US" sz="2400" dirty="0"/>
          </a:p>
        </p:txBody>
      </p:sp>
      <p:pic>
        <p:nvPicPr>
          <p:cNvPr id="8" name="Shape 148"/>
          <p:cNvPicPr preferRelativeResize="0"/>
          <p:nvPr/>
        </p:nvPicPr>
        <p:blipFill>
          <a:blip r:embed="rId2">
            <a:alphaModFix/>
          </a:blip>
          <a:stretch>
            <a:fillRect/>
          </a:stretch>
        </p:blipFill>
        <p:spPr>
          <a:xfrm>
            <a:off x="2183299" y="2590800"/>
            <a:ext cx="4777399" cy="35830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DAE1176-87DC-4CC4-A60A-5742D458DE0A}" type="slidenum">
              <a:rPr lang="en-US" altLang="en-US"/>
              <a:pPr/>
              <a:t>5</a:t>
            </a:fld>
            <a:endParaRPr lang="en-US" altLang="en-US" dirty="0"/>
          </a:p>
        </p:txBody>
      </p:sp>
      <p:sp>
        <p:nvSpPr>
          <p:cNvPr id="5" name="Footer Placeholder 4"/>
          <p:cNvSpPr>
            <a:spLocks noGrp="1"/>
          </p:cNvSpPr>
          <p:nvPr>
            <p:ph type="ftr" sz="quarter" idx="11"/>
          </p:nvPr>
        </p:nvSpPr>
        <p:spPr/>
        <p:txBody>
          <a:bodyPr/>
          <a:lstStyle/>
          <a:p>
            <a:r>
              <a:rPr lang="en-US" altLang="en-US" dirty="0"/>
              <a:t>CPE495/496 Preliminary Design Review,  Team Face Off</a:t>
            </a:r>
          </a:p>
        </p:txBody>
      </p:sp>
      <p:sp>
        <p:nvSpPr>
          <p:cNvPr id="106498" name="Rectangle 2"/>
          <p:cNvSpPr>
            <a:spLocks noGrp="1" noRot="1" noChangeArrowheads="1"/>
          </p:cNvSpPr>
          <p:nvPr>
            <p:ph type="title"/>
          </p:nvPr>
        </p:nvSpPr>
        <p:spPr/>
        <p:txBody>
          <a:bodyPr/>
          <a:lstStyle/>
          <a:p>
            <a:r>
              <a:rPr lang="en-US" altLang="en-US" dirty="0"/>
              <a:t>Marketing Requirements</a:t>
            </a:r>
          </a:p>
        </p:txBody>
      </p:sp>
      <p:sp>
        <p:nvSpPr>
          <p:cNvPr id="106499" name="Rectangle 3"/>
          <p:cNvSpPr>
            <a:spLocks noGrp="1" noChangeArrowheads="1"/>
          </p:cNvSpPr>
          <p:nvPr>
            <p:ph type="body" idx="1"/>
          </p:nvPr>
        </p:nvSpPr>
        <p:spPr/>
        <p:txBody>
          <a:bodyPr/>
          <a:lstStyle/>
          <a:p>
            <a:r>
              <a:rPr lang="en-US" altLang="en-US" sz="2800" dirty="0" smtClean="0"/>
              <a:t>Sponsor Requires:</a:t>
            </a:r>
            <a:endParaRPr lang="en-US" altLang="en-US" sz="2800" dirty="0"/>
          </a:p>
          <a:p>
            <a:pPr lvl="1"/>
            <a:r>
              <a:rPr lang="en-US" altLang="en-US" dirty="0" smtClean="0"/>
              <a:t>The system should have a camera, processing unit, and means of turning a lock on a server rack.</a:t>
            </a:r>
          </a:p>
          <a:p>
            <a:pPr lvl="1"/>
            <a:r>
              <a:rPr lang="en-US" altLang="en-US" dirty="0" smtClean="0"/>
              <a:t>The system should be easy to use with minimal experience.</a:t>
            </a:r>
          </a:p>
          <a:p>
            <a:pPr lvl="1"/>
            <a:r>
              <a:rPr lang="en-US" altLang="en-US" dirty="0" smtClean="0"/>
              <a:t>The system should have the ability for the user to request entry and for the user to know whether they were authenticated or not.</a:t>
            </a:r>
          </a:p>
          <a:p>
            <a:pPr marL="457200" lvl="1" indent="0">
              <a:buNone/>
            </a:pPr>
            <a:endParaRPr lang="en-US" alt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B46B2D1-8AD7-4454-A917-8C707C0EE4A7}" type="slidenum">
              <a:rPr lang="en-US" altLang="en-US"/>
              <a:pPr/>
              <a:t>6</a:t>
            </a:fld>
            <a:endParaRPr lang="en-US" altLang="en-US" dirty="0"/>
          </a:p>
        </p:txBody>
      </p:sp>
      <p:sp>
        <p:nvSpPr>
          <p:cNvPr id="5" name="Footer Placeholder 4"/>
          <p:cNvSpPr>
            <a:spLocks noGrp="1"/>
          </p:cNvSpPr>
          <p:nvPr>
            <p:ph type="ftr" sz="quarter" idx="11"/>
          </p:nvPr>
        </p:nvSpPr>
        <p:spPr/>
        <p:txBody>
          <a:bodyPr/>
          <a:lstStyle/>
          <a:p>
            <a:r>
              <a:rPr lang="en-US" altLang="en-US" dirty="0"/>
              <a:t>CPE495/496 Preliminary Design Review,  Team Face Off</a:t>
            </a:r>
          </a:p>
        </p:txBody>
      </p:sp>
      <p:sp>
        <p:nvSpPr>
          <p:cNvPr id="107522" name="Rectangle 2"/>
          <p:cNvSpPr>
            <a:spLocks noGrp="1" noRot="1" noChangeArrowheads="1"/>
          </p:cNvSpPr>
          <p:nvPr>
            <p:ph type="title"/>
          </p:nvPr>
        </p:nvSpPr>
        <p:spPr/>
        <p:txBody>
          <a:bodyPr/>
          <a:lstStyle/>
          <a:p>
            <a:r>
              <a:rPr lang="en-US" altLang="en-US" dirty="0"/>
              <a:t>Engineering Requirements</a:t>
            </a:r>
          </a:p>
        </p:txBody>
      </p:sp>
      <p:sp>
        <p:nvSpPr>
          <p:cNvPr id="107523" name="Rectangle 3"/>
          <p:cNvSpPr>
            <a:spLocks noGrp="1" noChangeArrowheads="1"/>
          </p:cNvSpPr>
          <p:nvPr>
            <p:ph type="body" idx="1"/>
          </p:nvPr>
        </p:nvSpPr>
        <p:spPr/>
        <p:txBody>
          <a:bodyPr/>
          <a:lstStyle/>
          <a:p>
            <a:r>
              <a:rPr lang="en-US" altLang="en-US" sz="2800" dirty="0" smtClean="0"/>
              <a:t>The marketing requirements shown previously allow us to define our engineering requirements as follows:</a:t>
            </a:r>
            <a:endParaRPr lang="en-US" altLang="en-US" sz="2800" dirty="0"/>
          </a:p>
          <a:p>
            <a:pPr lvl="1"/>
            <a:r>
              <a:rPr lang="en-US" altLang="en-US" sz="2400" dirty="0" smtClean="0"/>
              <a:t>Performance – The system should unlock the rack door in no more than 10 seconds from the point when access is requested.</a:t>
            </a:r>
            <a:endParaRPr lang="en-US" altLang="en-US" sz="2400" dirty="0"/>
          </a:p>
          <a:p>
            <a:pPr lvl="1"/>
            <a:r>
              <a:rPr lang="en-US" altLang="en-US" sz="2400" dirty="0" smtClean="0"/>
              <a:t>Functionality – The system will process the photo and relay an access granted or access denied signal to the actuator.</a:t>
            </a:r>
            <a:endParaRPr lang="en-US" altLang="en-US" sz="2400" dirty="0"/>
          </a:p>
          <a:p>
            <a:pPr lvl="1"/>
            <a:r>
              <a:rPr lang="en-US" altLang="en-US" sz="2400" dirty="0" smtClean="0"/>
              <a:t>Usability – Users of the system should be able to unlock with the push of a button and have user feedback.</a:t>
            </a:r>
            <a:endParaRPr lang="en-US" alt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5C6BFD0-649E-40C6-9106-A4DCBC437138}" type="slidenum">
              <a:rPr lang="en-US" altLang="en-US"/>
              <a:pPr/>
              <a:t>7</a:t>
            </a:fld>
            <a:endParaRPr lang="en-US" altLang="en-US" dirty="0"/>
          </a:p>
        </p:txBody>
      </p:sp>
      <p:sp>
        <p:nvSpPr>
          <p:cNvPr id="5" name="Footer Placeholder 4"/>
          <p:cNvSpPr>
            <a:spLocks noGrp="1"/>
          </p:cNvSpPr>
          <p:nvPr>
            <p:ph type="ftr" sz="quarter" idx="11"/>
          </p:nvPr>
        </p:nvSpPr>
        <p:spPr/>
        <p:txBody>
          <a:bodyPr/>
          <a:lstStyle/>
          <a:p>
            <a:r>
              <a:rPr lang="en-US" altLang="en-US" dirty="0"/>
              <a:t>CPE495/496 Preliminary Design Review,  Team Face Off</a:t>
            </a:r>
          </a:p>
        </p:txBody>
      </p:sp>
      <p:sp>
        <p:nvSpPr>
          <p:cNvPr id="111618" name="Rectangle 2"/>
          <p:cNvSpPr>
            <a:spLocks noGrp="1" noRot="1" noChangeArrowheads="1"/>
          </p:cNvSpPr>
          <p:nvPr>
            <p:ph type="title"/>
          </p:nvPr>
        </p:nvSpPr>
        <p:spPr/>
        <p:txBody>
          <a:bodyPr/>
          <a:lstStyle/>
          <a:p>
            <a:r>
              <a:rPr lang="en-US" altLang="en-US" dirty="0"/>
              <a:t>Survey: Market &amp; Competition</a:t>
            </a:r>
          </a:p>
        </p:txBody>
      </p:sp>
      <p:sp>
        <p:nvSpPr>
          <p:cNvPr id="111619" name="Rectangle 3"/>
          <p:cNvSpPr>
            <a:spLocks noGrp="1" noChangeArrowheads="1"/>
          </p:cNvSpPr>
          <p:nvPr>
            <p:ph type="body" idx="1"/>
          </p:nvPr>
        </p:nvSpPr>
        <p:spPr/>
        <p:txBody>
          <a:bodyPr/>
          <a:lstStyle/>
          <a:p>
            <a:pPr marL="339725" lvl="0" indent="-339725">
              <a:spcBef>
                <a:spcPts val="0"/>
              </a:spcBef>
              <a:buClr>
                <a:srgbClr val="FFCC00"/>
              </a:buClr>
              <a:buFont typeface="Noto Sans Symbols"/>
              <a:buChar char="■"/>
            </a:pPr>
            <a:r>
              <a:rPr lang="en-US" sz="2800" dirty="0">
                <a:solidFill>
                  <a:schemeClr val="lt1"/>
                </a:solidFill>
                <a:ea typeface="Garamond"/>
                <a:cs typeface="Garamond"/>
                <a:sym typeface="Garamond"/>
              </a:rPr>
              <a:t>There is facial recognition software &amp; hardware in existence today</a:t>
            </a:r>
          </a:p>
          <a:p>
            <a:pPr marL="339725" lvl="0" indent="-339725">
              <a:spcBef>
                <a:spcPts val="640"/>
              </a:spcBef>
              <a:buClr>
                <a:srgbClr val="FFCC00"/>
              </a:buClr>
              <a:buFont typeface="Noto Sans Symbols"/>
              <a:buChar char="■"/>
            </a:pPr>
            <a:r>
              <a:rPr lang="en-US" sz="2800" dirty="0">
                <a:solidFill>
                  <a:schemeClr val="lt1"/>
                </a:solidFill>
                <a:ea typeface="Garamond"/>
                <a:cs typeface="Garamond"/>
                <a:sym typeface="Garamond"/>
              </a:rPr>
              <a:t>Existing System used for door </a:t>
            </a:r>
            <a:r>
              <a:rPr lang="en-US" sz="2800" dirty="0" smtClean="0">
                <a:solidFill>
                  <a:schemeClr val="lt1"/>
                </a:solidFill>
                <a:ea typeface="Garamond"/>
                <a:cs typeface="Garamond"/>
                <a:sym typeface="Garamond"/>
              </a:rPr>
              <a:t>access – AMG </a:t>
            </a:r>
            <a:r>
              <a:rPr lang="en-US" sz="2800" dirty="0">
                <a:solidFill>
                  <a:schemeClr val="lt1"/>
                </a:solidFill>
                <a:ea typeface="Garamond"/>
                <a:cs typeface="Garamond"/>
                <a:sym typeface="Garamond"/>
              </a:rPr>
              <a:t>product contains facial recognition, fingerprint recognition</a:t>
            </a:r>
            <a:r>
              <a:rPr lang="en-US" sz="2800" dirty="0" smtClean="0">
                <a:solidFill>
                  <a:schemeClr val="lt1"/>
                </a:solidFill>
                <a:ea typeface="Garamond"/>
                <a:cs typeface="Garamond"/>
                <a:sym typeface="Garamond"/>
              </a:rPr>
              <a:t>, and </a:t>
            </a:r>
            <a:r>
              <a:rPr lang="en-US" sz="2800" dirty="0">
                <a:solidFill>
                  <a:schemeClr val="lt1"/>
                </a:solidFill>
                <a:ea typeface="Garamond"/>
                <a:cs typeface="Garamond"/>
                <a:sym typeface="Garamond"/>
              </a:rPr>
              <a:t>user database</a:t>
            </a:r>
          </a:p>
          <a:p>
            <a:pPr marL="339725" lvl="0" indent="-339725">
              <a:spcBef>
                <a:spcPts val="640"/>
              </a:spcBef>
              <a:buClr>
                <a:srgbClr val="FFCC00"/>
              </a:buClr>
              <a:buFont typeface="Noto Sans Symbols"/>
              <a:buChar char="■"/>
            </a:pPr>
            <a:r>
              <a:rPr lang="en-US" sz="2800" dirty="0">
                <a:solidFill>
                  <a:schemeClr val="lt1"/>
                </a:solidFill>
                <a:ea typeface="Garamond"/>
                <a:cs typeface="Garamond"/>
                <a:sym typeface="Garamond"/>
              </a:rPr>
              <a:t>Pros: product is pre built, impressive features</a:t>
            </a:r>
          </a:p>
          <a:p>
            <a:pPr marL="339725" lvl="0" indent="-339725">
              <a:spcBef>
                <a:spcPts val="640"/>
              </a:spcBef>
              <a:buClr>
                <a:srgbClr val="FFCC00"/>
              </a:buClr>
              <a:buFont typeface="Noto Sans Symbols"/>
              <a:buChar char="■"/>
            </a:pPr>
            <a:r>
              <a:rPr lang="en-US" sz="2800" dirty="0">
                <a:solidFill>
                  <a:schemeClr val="lt1"/>
                </a:solidFill>
                <a:ea typeface="Garamond"/>
                <a:cs typeface="Garamond"/>
                <a:sym typeface="Garamond"/>
              </a:rPr>
              <a:t>Cons: High price of $</a:t>
            </a:r>
            <a:r>
              <a:rPr lang="en-US" sz="2800" dirty="0" smtClean="0">
                <a:solidFill>
                  <a:schemeClr val="lt1"/>
                </a:solidFill>
                <a:ea typeface="Garamond"/>
                <a:cs typeface="Garamond"/>
                <a:sym typeface="Garamond"/>
              </a:rPr>
              <a:t>499</a:t>
            </a:r>
            <a:endParaRPr lang="en-US" sz="2800" dirty="0">
              <a:solidFill>
                <a:schemeClr val="lt1"/>
              </a:solidFill>
              <a:ea typeface="Garamond"/>
              <a:cs typeface="Garamond"/>
              <a:sym typeface="Garamon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lvl1pPr>
              <a:spcBef>
                <a:spcPct val="20000"/>
              </a:spcBef>
              <a:buClr>
                <a:schemeClr val="hlink"/>
              </a:buClr>
              <a:buSzPct val="70000"/>
              <a:buFont typeface="Wingdings" pitchFamily="2" charset="2"/>
              <a:buChar char="n"/>
              <a:defRPr sz="3200">
                <a:solidFill>
                  <a:schemeClr val="tx1"/>
                </a:solidFill>
                <a:latin typeface="Garamond" pitchFamily="18" charset="0"/>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9pPr>
          </a:lstStyle>
          <a:p>
            <a:pPr>
              <a:spcBef>
                <a:spcPct val="0"/>
              </a:spcBef>
              <a:buClrTx/>
              <a:buSzTx/>
              <a:buFontTx/>
              <a:buNone/>
            </a:pPr>
            <a:fld id="{A26CF64E-C71F-40EA-A5D8-F7EBB5B2CC0D}" type="slidenum">
              <a:rPr lang="en-US" altLang="en-US" sz="1200" smtClean="0">
                <a:latin typeface="Arial" charset="0"/>
              </a:rPr>
              <a:pPr>
                <a:spcBef>
                  <a:spcPct val="0"/>
                </a:spcBef>
                <a:buClrTx/>
                <a:buSzTx/>
                <a:buFontTx/>
                <a:buNone/>
              </a:pPr>
              <a:t>8</a:t>
            </a:fld>
            <a:endParaRPr lang="en-US" altLang="en-US" sz="1200" dirty="0" smtClean="0">
              <a:latin typeface="Arial" charset="0"/>
            </a:endParaRPr>
          </a:p>
        </p:txBody>
      </p:sp>
      <p:sp>
        <p:nvSpPr>
          <p:cNvPr id="112642" name="Rectangle 2"/>
          <p:cNvSpPr>
            <a:spLocks noGrp="1" noRot="1" noChangeArrowheads="1"/>
          </p:cNvSpPr>
          <p:nvPr>
            <p:ph type="title"/>
          </p:nvPr>
        </p:nvSpPr>
        <p:spPr/>
        <p:txBody>
          <a:bodyPr/>
          <a:lstStyle/>
          <a:p>
            <a:pPr eaLnBrk="1" hangingPunct="1">
              <a:defRPr/>
            </a:pPr>
            <a:r>
              <a:rPr lang="en-US" altLang="en-US" dirty="0" smtClean="0"/>
              <a:t>Survey: Existing Projects</a:t>
            </a:r>
          </a:p>
        </p:txBody>
      </p:sp>
      <p:sp>
        <p:nvSpPr>
          <p:cNvPr id="112643" name="Rectangle 3"/>
          <p:cNvSpPr>
            <a:spLocks noGrp="1" noChangeArrowheads="1"/>
          </p:cNvSpPr>
          <p:nvPr>
            <p:ph type="body" idx="1"/>
          </p:nvPr>
        </p:nvSpPr>
        <p:spPr/>
        <p:txBody>
          <a:bodyPr/>
          <a:lstStyle/>
          <a:p>
            <a:pPr lvl="0">
              <a:spcBef>
                <a:spcPts val="0"/>
              </a:spcBef>
              <a:buClr>
                <a:srgbClr val="FFCC00"/>
              </a:buClr>
              <a:buFont typeface="Noto Sans Symbols"/>
              <a:buChar char="■"/>
            </a:pPr>
            <a:r>
              <a:rPr lang="en-US" dirty="0">
                <a:solidFill>
                  <a:schemeClr val="lt1"/>
                </a:solidFill>
                <a:ea typeface="Garamond"/>
                <a:cs typeface="Garamond"/>
                <a:sym typeface="Garamond"/>
              </a:rPr>
              <a:t>Windows Team IoT: Facial Recognition Door</a:t>
            </a:r>
          </a:p>
          <a:p>
            <a:pPr lvl="1">
              <a:spcBef>
                <a:spcPts val="560"/>
              </a:spcBef>
              <a:buClr>
                <a:srgbClr val="A886E0"/>
              </a:buClr>
              <a:buFont typeface="Noto Sans Symbols"/>
              <a:buChar char="■"/>
            </a:pPr>
            <a:r>
              <a:rPr lang="en-US" dirty="0">
                <a:solidFill>
                  <a:schemeClr val="lt1"/>
                </a:solidFill>
                <a:ea typeface="Garamond"/>
                <a:cs typeface="Garamond"/>
                <a:sym typeface="Garamond"/>
              </a:rPr>
              <a:t>Team develop project that unlocks door using facial recognition</a:t>
            </a:r>
          </a:p>
          <a:p>
            <a:pPr lvl="1">
              <a:spcBef>
                <a:spcPts val="560"/>
              </a:spcBef>
              <a:buClr>
                <a:srgbClr val="A886E0"/>
              </a:buClr>
              <a:buFont typeface="Noto Sans Symbols"/>
              <a:buChar char="■"/>
            </a:pPr>
            <a:r>
              <a:rPr lang="en-US" dirty="0">
                <a:solidFill>
                  <a:schemeClr val="lt1"/>
                </a:solidFill>
                <a:ea typeface="Garamond"/>
                <a:cs typeface="Garamond"/>
                <a:sym typeface="Garamond"/>
              </a:rPr>
              <a:t>Facial Recognition is done using Microsoft API: Project Oxford</a:t>
            </a:r>
          </a:p>
          <a:p>
            <a:pPr lvl="1">
              <a:spcBef>
                <a:spcPts val="560"/>
              </a:spcBef>
              <a:buClr>
                <a:srgbClr val="A886E0"/>
              </a:buClr>
              <a:buFont typeface="Noto Sans Symbols"/>
              <a:buChar char="■"/>
            </a:pPr>
            <a:r>
              <a:rPr lang="en-US" dirty="0">
                <a:solidFill>
                  <a:schemeClr val="lt1"/>
                </a:solidFill>
                <a:ea typeface="Garamond"/>
                <a:cs typeface="Garamond"/>
                <a:sym typeface="Garamond"/>
              </a:rPr>
              <a:t>Could implement this API to perform our facial recognition</a:t>
            </a:r>
          </a:p>
          <a:p>
            <a:pPr lvl="1">
              <a:spcBef>
                <a:spcPts val="560"/>
              </a:spcBef>
              <a:buClr>
                <a:srgbClr val="A886E0"/>
              </a:buClr>
              <a:buFont typeface="Noto Sans Symbols"/>
              <a:buChar char="■"/>
            </a:pPr>
            <a:r>
              <a:rPr lang="en-US" dirty="0">
                <a:solidFill>
                  <a:schemeClr val="lt1"/>
                </a:solidFill>
                <a:ea typeface="Garamond"/>
                <a:cs typeface="Garamond"/>
                <a:sym typeface="Garamond"/>
              </a:rPr>
              <a:t>Could implement a similar pattern of use with the micro controller</a:t>
            </a:r>
          </a:p>
          <a:p>
            <a:pPr marL="339725" lvl="0" indent="-339725">
              <a:spcBef>
                <a:spcPts val="0"/>
              </a:spcBef>
              <a:spcAft>
                <a:spcPts val="0"/>
              </a:spcAft>
              <a:buClr>
                <a:srgbClr val="000000"/>
              </a:buClr>
              <a:buNone/>
            </a:pPr>
            <a:endParaRPr lang="en-US" dirty="0">
              <a:solidFill>
                <a:srgbClr val="FFFFFF"/>
              </a:solidFill>
              <a:ea typeface="Garamond"/>
              <a:cs typeface="Garamond"/>
              <a:sym typeface="Garamond"/>
            </a:endParaRPr>
          </a:p>
          <a:p>
            <a:pPr marL="0" lvl="0" indent="0">
              <a:lnSpc>
                <a:spcPct val="93000"/>
              </a:lnSpc>
              <a:spcBef>
                <a:spcPts val="1400"/>
              </a:spcBef>
              <a:spcAft>
                <a:spcPts val="0"/>
              </a:spcAft>
              <a:buNone/>
            </a:pPr>
            <a:endParaRPr lang="en-US" sz="2800" dirty="0">
              <a:solidFill>
                <a:srgbClr val="FFFFFF"/>
              </a:solidFill>
              <a:ea typeface="Garamond"/>
              <a:cs typeface="Garamond"/>
              <a:sym typeface="Garamond"/>
            </a:endParaRPr>
          </a:p>
        </p:txBody>
      </p:sp>
      <p:sp>
        <p:nvSpPr>
          <p:cNvPr id="6" name="Footer Placeholder 4"/>
          <p:cNvSpPr>
            <a:spLocks noGrp="1"/>
          </p:cNvSpPr>
          <p:nvPr>
            <p:ph type="ftr" sz="quarter" idx="11"/>
          </p:nvPr>
        </p:nvSpPr>
        <p:spPr>
          <a:xfrm>
            <a:off x="2057400" y="6477000"/>
            <a:ext cx="5943600" cy="247650"/>
          </a:xfrm>
        </p:spPr>
        <p:txBody>
          <a:bodyPr/>
          <a:lstStyle/>
          <a:p>
            <a:r>
              <a:rPr lang="en-US" altLang="en-US" dirty="0"/>
              <a:t>CPE495/496 Preliminary Design Review,  Team Face Off</a:t>
            </a:r>
          </a:p>
        </p:txBody>
      </p:sp>
    </p:spTree>
    <p:extLst>
      <p:ext uri="{BB962C8B-B14F-4D97-AF65-F5344CB8AC3E}">
        <p14:creationId xmlns:p14="http://schemas.microsoft.com/office/powerpoint/2010/main" val="2556046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F3FDF04-A64F-443E-8605-8E1E6A2DB754}" type="slidenum">
              <a:rPr lang="en-US" altLang="en-US"/>
              <a:pPr/>
              <a:t>9</a:t>
            </a:fld>
            <a:endParaRPr lang="en-US" altLang="en-US" dirty="0"/>
          </a:p>
        </p:txBody>
      </p:sp>
      <p:sp>
        <p:nvSpPr>
          <p:cNvPr id="119810" name="Rectangle 2"/>
          <p:cNvSpPr>
            <a:spLocks noGrp="1" noRot="1" noChangeArrowheads="1"/>
          </p:cNvSpPr>
          <p:nvPr>
            <p:ph type="title"/>
          </p:nvPr>
        </p:nvSpPr>
        <p:spPr/>
        <p:txBody>
          <a:bodyPr/>
          <a:lstStyle/>
          <a:p>
            <a:r>
              <a:rPr lang="en-US" altLang="en-US" dirty="0" smtClean="0"/>
              <a:t>Main Approach</a:t>
            </a:r>
            <a:endParaRPr lang="en-US" altLang="en-US" dirty="0"/>
          </a:p>
        </p:txBody>
      </p:sp>
      <p:sp>
        <p:nvSpPr>
          <p:cNvPr id="119811" name="Rectangle 3"/>
          <p:cNvSpPr>
            <a:spLocks noGrp="1" noChangeArrowheads="1"/>
          </p:cNvSpPr>
          <p:nvPr>
            <p:ph type="body" idx="1"/>
          </p:nvPr>
        </p:nvSpPr>
        <p:spPr>
          <a:xfrm>
            <a:off x="457200" y="1371600"/>
            <a:ext cx="8229600" cy="5029200"/>
          </a:xfrm>
        </p:spPr>
        <p:txBody>
          <a:bodyPr/>
          <a:lstStyle/>
          <a:p>
            <a:pPr marL="339725" lvl="0" indent="-339725">
              <a:spcBef>
                <a:spcPts val="0"/>
              </a:spcBef>
              <a:spcAft>
                <a:spcPts val="0"/>
              </a:spcAft>
              <a:buClr>
                <a:srgbClr val="FFCC00"/>
              </a:buClr>
              <a:buFont typeface="Noto Sans Symbols"/>
              <a:buChar char="■"/>
            </a:pPr>
            <a:r>
              <a:rPr lang="en-US" dirty="0">
                <a:solidFill>
                  <a:srgbClr val="FFFFFF"/>
                </a:solidFill>
                <a:ea typeface="Garamond"/>
                <a:cs typeface="Garamond"/>
                <a:sym typeface="Garamond"/>
              </a:rPr>
              <a:t>Using a Raspberry Pi camera module, take a sample when a push button is pressed.</a:t>
            </a:r>
          </a:p>
          <a:p>
            <a:pPr marL="339725" lvl="0" indent="-339725">
              <a:spcBef>
                <a:spcPts val="600"/>
              </a:spcBef>
              <a:spcAft>
                <a:spcPts val="0"/>
              </a:spcAft>
              <a:buClr>
                <a:srgbClr val="FFCC00"/>
              </a:buClr>
              <a:buFont typeface="Noto Sans Symbols"/>
              <a:buChar char="■"/>
            </a:pPr>
            <a:r>
              <a:rPr lang="en-US" dirty="0">
                <a:solidFill>
                  <a:srgbClr val="FFFFFF"/>
                </a:solidFill>
                <a:ea typeface="Garamond"/>
                <a:cs typeface="Garamond"/>
                <a:sym typeface="Garamond"/>
              </a:rPr>
              <a:t>Send the sample to the </a:t>
            </a:r>
            <a:r>
              <a:rPr lang="en-US" dirty="0" smtClean="0">
                <a:solidFill>
                  <a:srgbClr val="FFFFFF"/>
                </a:solidFill>
                <a:ea typeface="Garamond"/>
                <a:cs typeface="Garamond"/>
                <a:sym typeface="Garamond"/>
              </a:rPr>
              <a:t>CPU so </a:t>
            </a:r>
            <a:r>
              <a:rPr lang="en-US" dirty="0">
                <a:solidFill>
                  <a:srgbClr val="FFFFFF"/>
                </a:solidFill>
                <a:ea typeface="Garamond"/>
                <a:cs typeface="Garamond"/>
                <a:sym typeface="Garamond"/>
              </a:rPr>
              <a:t>that it can be </a:t>
            </a:r>
            <a:r>
              <a:rPr lang="en-US" dirty="0" smtClean="0">
                <a:solidFill>
                  <a:srgbClr val="FFFFFF"/>
                </a:solidFill>
                <a:ea typeface="Garamond"/>
                <a:cs typeface="Garamond"/>
                <a:sym typeface="Garamond"/>
              </a:rPr>
              <a:t>processed.</a:t>
            </a:r>
            <a:endParaRPr lang="en-US" dirty="0">
              <a:solidFill>
                <a:srgbClr val="FFFFFF"/>
              </a:solidFill>
              <a:ea typeface="Garamond"/>
              <a:cs typeface="Garamond"/>
              <a:sym typeface="Garamond"/>
            </a:endParaRPr>
          </a:p>
          <a:p>
            <a:pPr marL="339725" lvl="0" indent="-339725">
              <a:spcBef>
                <a:spcPts val="600"/>
              </a:spcBef>
              <a:spcAft>
                <a:spcPts val="0"/>
              </a:spcAft>
              <a:buClr>
                <a:srgbClr val="FFCC00"/>
              </a:buClr>
              <a:buFont typeface="Noto Sans Symbols"/>
              <a:buChar char="■"/>
            </a:pPr>
            <a:r>
              <a:rPr lang="en-US" dirty="0" smtClean="0">
                <a:solidFill>
                  <a:srgbClr val="FFFFFF"/>
                </a:solidFill>
                <a:ea typeface="Garamond"/>
                <a:cs typeface="Garamond"/>
                <a:sym typeface="Garamond"/>
              </a:rPr>
              <a:t>Decide to authenticate or not.</a:t>
            </a:r>
            <a:endParaRPr lang="en-US" dirty="0">
              <a:solidFill>
                <a:srgbClr val="FFFFFF"/>
              </a:solidFill>
              <a:ea typeface="Garamond"/>
              <a:cs typeface="Garamond"/>
              <a:sym typeface="Garamond"/>
            </a:endParaRPr>
          </a:p>
          <a:p>
            <a:pPr marL="339725" lvl="0" indent="-339725">
              <a:spcBef>
                <a:spcPts val="600"/>
              </a:spcBef>
              <a:spcAft>
                <a:spcPts val="0"/>
              </a:spcAft>
              <a:buClr>
                <a:srgbClr val="FFCC00"/>
              </a:buClr>
              <a:buFont typeface="Noto Sans Symbols"/>
              <a:buChar char="■"/>
            </a:pPr>
            <a:r>
              <a:rPr lang="en-US" dirty="0">
                <a:solidFill>
                  <a:srgbClr val="FFFFFF"/>
                </a:solidFill>
                <a:ea typeface="Garamond"/>
                <a:cs typeface="Garamond"/>
                <a:sym typeface="Garamond"/>
              </a:rPr>
              <a:t>If </a:t>
            </a:r>
            <a:r>
              <a:rPr lang="en-US" dirty="0" smtClean="0">
                <a:solidFill>
                  <a:srgbClr val="FFFFFF"/>
                </a:solidFill>
                <a:ea typeface="Garamond"/>
                <a:cs typeface="Garamond"/>
                <a:sym typeface="Garamond"/>
              </a:rPr>
              <a:t>access is granted, turn </a:t>
            </a:r>
            <a:r>
              <a:rPr lang="en-US" dirty="0">
                <a:solidFill>
                  <a:srgbClr val="FFFFFF"/>
                </a:solidFill>
                <a:ea typeface="Garamond"/>
                <a:cs typeface="Garamond"/>
                <a:sym typeface="Garamond"/>
              </a:rPr>
              <a:t>the actuator, and </a:t>
            </a:r>
            <a:r>
              <a:rPr lang="en-US" dirty="0" smtClean="0">
                <a:solidFill>
                  <a:srgbClr val="FFFFFF"/>
                </a:solidFill>
                <a:ea typeface="Garamond"/>
                <a:cs typeface="Garamond"/>
                <a:sym typeface="Garamond"/>
              </a:rPr>
              <a:t>turn the </a:t>
            </a:r>
            <a:r>
              <a:rPr lang="en-US" dirty="0">
                <a:solidFill>
                  <a:srgbClr val="FFFFFF"/>
                </a:solidFill>
                <a:ea typeface="Garamond"/>
                <a:cs typeface="Garamond"/>
                <a:sym typeface="Garamond"/>
              </a:rPr>
              <a:t>RGB led to green.</a:t>
            </a:r>
          </a:p>
          <a:p>
            <a:pPr marL="339725" lvl="0" indent="-339725">
              <a:spcBef>
                <a:spcPts val="600"/>
              </a:spcBef>
              <a:spcAft>
                <a:spcPts val="0"/>
              </a:spcAft>
              <a:buClr>
                <a:srgbClr val="FFCC00"/>
              </a:buClr>
              <a:buFont typeface="Noto Sans Symbols"/>
              <a:buChar char="■"/>
            </a:pPr>
            <a:r>
              <a:rPr lang="en-US" dirty="0">
                <a:solidFill>
                  <a:srgbClr val="FFFFFF"/>
                </a:solidFill>
                <a:ea typeface="Garamond"/>
                <a:cs typeface="Garamond"/>
                <a:sym typeface="Garamond"/>
              </a:rPr>
              <a:t>If </a:t>
            </a:r>
            <a:r>
              <a:rPr lang="en-US" dirty="0" smtClean="0">
                <a:solidFill>
                  <a:srgbClr val="FFFFFF"/>
                </a:solidFill>
                <a:ea typeface="Garamond"/>
                <a:cs typeface="Garamond"/>
                <a:sym typeface="Garamond"/>
              </a:rPr>
              <a:t>access </a:t>
            </a:r>
            <a:r>
              <a:rPr lang="en-US" dirty="0">
                <a:solidFill>
                  <a:srgbClr val="FFFFFF"/>
                </a:solidFill>
                <a:ea typeface="Garamond"/>
                <a:cs typeface="Garamond"/>
                <a:sym typeface="Garamond"/>
              </a:rPr>
              <a:t>is not </a:t>
            </a:r>
            <a:r>
              <a:rPr lang="en-US" dirty="0" smtClean="0">
                <a:solidFill>
                  <a:srgbClr val="FFFFFF"/>
                </a:solidFill>
                <a:ea typeface="Garamond"/>
                <a:cs typeface="Garamond"/>
                <a:sym typeface="Garamond"/>
              </a:rPr>
              <a:t>granted, </a:t>
            </a:r>
            <a:r>
              <a:rPr lang="en-US" dirty="0">
                <a:solidFill>
                  <a:srgbClr val="FFFFFF"/>
                </a:solidFill>
                <a:ea typeface="Garamond"/>
                <a:cs typeface="Garamond"/>
                <a:sym typeface="Garamond"/>
              </a:rPr>
              <a:t>deny access, and turn the RGB led to red.</a:t>
            </a:r>
          </a:p>
          <a:p>
            <a:pPr marL="0" lvl="0" indent="0">
              <a:lnSpc>
                <a:spcPct val="93000"/>
              </a:lnSpc>
              <a:spcBef>
                <a:spcPts val="0"/>
              </a:spcBef>
              <a:spcAft>
                <a:spcPts val="0"/>
              </a:spcAft>
              <a:buNone/>
            </a:pPr>
            <a:endParaRPr lang="en-US" dirty="0">
              <a:solidFill>
                <a:srgbClr val="FFFFFF"/>
              </a:solidFill>
              <a:ea typeface="Garamond"/>
              <a:cs typeface="Garamond"/>
              <a:sym typeface="Garamond"/>
            </a:endParaRPr>
          </a:p>
        </p:txBody>
      </p:sp>
      <p:sp>
        <p:nvSpPr>
          <p:cNvPr id="6" name="Footer Placeholder 4"/>
          <p:cNvSpPr>
            <a:spLocks noGrp="1"/>
          </p:cNvSpPr>
          <p:nvPr>
            <p:ph type="ftr" sz="quarter" idx="11"/>
          </p:nvPr>
        </p:nvSpPr>
        <p:spPr>
          <a:xfrm>
            <a:off x="2057400" y="6477000"/>
            <a:ext cx="5943600" cy="247650"/>
          </a:xfrm>
        </p:spPr>
        <p:txBody>
          <a:bodyPr/>
          <a:lstStyle/>
          <a:p>
            <a:r>
              <a:rPr lang="en-US" altLang="en-US" dirty="0"/>
              <a:t>CPE495/496 Preliminary Design Review,  Team Face Off</a:t>
            </a:r>
          </a:p>
        </p:txBody>
      </p:sp>
    </p:spTree>
  </p:cSld>
  <p:clrMapOvr>
    <a:masterClrMapping/>
  </p:clrMapOvr>
</p:sld>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Template>
  <TotalTime>3729</TotalTime>
  <Words>1473</Words>
  <Application>Microsoft Macintosh PowerPoint</Application>
  <PresentationFormat>On-screen Show (4:3)</PresentationFormat>
  <Paragraphs>243</Paragraphs>
  <Slides>27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Comic Sans MS</vt:lpstr>
      <vt:lpstr>Garamond</vt:lpstr>
      <vt:lpstr>Noto Sans Symbols</vt:lpstr>
      <vt:lpstr>Times New Roman</vt:lpstr>
      <vt:lpstr>Wingdings</vt:lpstr>
      <vt:lpstr>Arial</vt:lpstr>
      <vt:lpstr>Stream</vt:lpstr>
      <vt:lpstr>Facial Recognition Rack Mount System</vt:lpstr>
      <vt:lpstr>Team Face Off</vt:lpstr>
      <vt:lpstr>The Need</vt:lpstr>
      <vt:lpstr>The Concept</vt:lpstr>
      <vt:lpstr>Marketing Requirements</vt:lpstr>
      <vt:lpstr>Engineering Requirements</vt:lpstr>
      <vt:lpstr>Survey: Market &amp; Competition</vt:lpstr>
      <vt:lpstr>Survey: Existing Projects</vt:lpstr>
      <vt:lpstr>Main Approach</vt:lpstr>
      <vt:lpstr>Functional Decomposition of the System</vt:lpstr>
      <vt:lpstr>Project Summary</vt:lpstr>
      <vt:lpstr>Risks Associated</vt:lpstr>
      <vt:lpstr>Lets Talk Circuits</vt:lpstr>
      <vt:lpstr>What’s working?</vt:lpstr>
      <vt:lpstr>PowerPoint Presentation</vt:lpstr>
      <vt:lpstr>PowerPoint Presentation</vt:lpstr>
      <vt:lpstr>What’s Not? (But needs to be)</vt:lpstr>
      <vt:lpstr>Speed Bumps</vt:lpstr>
      <vt:lpstr>New Discoveries  (Haar Frontal Face)</vt:lpstr>
      <vt:lpstr>Response to Feedback</vt:lpstr>
      <vt:lpstr>Testing Plan </vt:lpstr>
      <vt:lpstr>The Project Timeline </vt:lpstr>
      <vt:lpstr>The Project Timeline</vt:lpstr>
      <vt:lpstr>Project Deliverables</vt:lpstr>
      <vt:lpstr>Individual Responsibility </vt:lpstr>
      <vt:lpstr>Cost Estimation</vt:lpstr>
      <vt:lpstr>Added Non-Foreseeable Costs</vt:lpstr>
    </vt:vector>
  </TitlesOfParts>
  <Company>UAH</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CPE495 Project Proposal Template</dc:title>
  <dc:creator>Dr. Emil Jovanov</dc:creator>
  <cp:lastModifiedBy>Jared Nixon</cp:lastModifiedBy>
  <cp:revision>144</cp:revision>
  <cp:lastPrinted>2000-08-31T19:14:43Z</cp:lastPrinted>
  <dcterms:created xsi:type="dcterms:W3CDTF">2000-08-22T23:43:45Z</dcterms:created>
  <dcterms:modified xsi:type="dcterms:W3CDTF">2017-02-23T20:23:03Z</dcterms:modified>
</cp:coreProperties>
</file>