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2" r:id="rId4"/>
    <p:sldId id="261" r:id="rId5"/>
    <p:sldId id="258" r:id="rId6"/>
    <p:sldId id="259" r:id="rId7"/>
    <p:sldId id="264" r:id="rId8"/>
    <p:sldId id="265" r:id="rId9"/>
    <p:sldId id="266" r:id="rId10"/>
    <p:sldId id="267" r:id="rId11"/>
    <p:sldId id="270"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6" autoAdjust="0"/>
    <p:restoredTop sz="94660"/>
  </p:normalViewPr>
  <p:slideViewPr>
    <p:cSldViewPr>
      <p:cViewPr varScale="1">
        <p:scale>
          <a:sx n="53" d="100"/>
          <a:sy n="53" d="100"/>
        </p:scale>
        <p:origin x="-141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4A640FBF-9E51-4863-AC2E-D76236434928}" type="datetimeFigureOut">
              <a:rPr lang="en-US" smtClean="0"/>
              <a:t>1/19/2017</a:t>
            </a:fld>
            <a:endParaRPr lang="en-US"/>
          </a:p>
        </p:txBody>
      </p:sp>
      <p:sp>
        <p:nvSpPr>
          <p:cNvPr id="23" name="Slide Number Placeholder 22"/>
          <p:cNvSpPr>
            <a:spLocks noGrp="1"/>
          </p:cNvSpPr>
          <p:nvPr>
            <p:ph type="sldNum" sz="quarter" idx="11"/>
          </p:nvPr>
        </p:nvSpPr>
        <p:spPr/>
        <p:txBody>
          <a:bodyPr/>
          <a:lstStyle/>
          <a:p>
            <a:fld id="{0D4D9731-7B2F-42C1-9403-4300F1A9A1AD}"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40FBF-9E51-4863-AC2E-D76236434928}"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9731-7B2F-42C1-9403-4300F1A9A1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40FBF-9E51-4863-AC2E-D76236434928}"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9731-7B2F-42C1-9403-4300F1A9A1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4A640FBF-9E51-4863-AC2E-D76236434928}" type="datetimeFigureOut">
              <a:rPr lang="en-US" smtClean="0"/>
              <a:t>1/19/2017</a:t>
            </a:fld>
            <a:endParaRPr lang="en-US"/>
          </a:p>
        </p:txBody>
      </p:sp>
      <p:sp>
        <p:nvSpPr>
          <p:cNvPr id="19" name="Slide Number Placeholder 18"/>
          <p:cNvSpPr>
            <a:spLocks noGrp="1"/>
          </p:cNvSpPr>
          <p:nvPr>
            <p:ph type="sldNum" sz="quarter" idx="15"/>
          </p:nvPr>
        </p:nvSpPr>
        <p:spPr/>
        <p:txBody>
          <a:bodyPr/>
          <a:lstStyle/>
          <a:p>
            <a:fld id="{0D4D9731-7B2F-42C1-9403-4300F1A9A1AD}"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4A640FBF-9E51-4863-AC2E-D76236434928}" type="datetimeFigureOut">
              <a:rPr lang="en-US" smtClean="0"/>
              <a:t>1/19/2017</a:t>
            </a:fld>
            <a:endParaRPr lang="en-US"/>
          </a:p>
        </p:txBody>
      </p:sp>
      <p:sp>
        <p:nvSpPr>
          <p:cNvPr id="20" name="Slide Number Placeholder 19"/>
          <p:cNvSpPr>
            <a:spLocks noGrp="1"/>
          </p:cNvSpPr>
          <p:nvPr>
            <p:ph type="sldNum" sz="quarter" idx="11"/>
          </p:nvPr>
        </p:nvSpPr>
        <p:spPr/>
        <p:txBody>
          <a:bodyPr/>
          <a:lstStyle/>
          <a:p>
            <a:fld id="{0D4D9731-7B2F-42C1-9403-4300F1A9A1AD}"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4A640FBF-9E51-4863-AC2E-D76236434928}" type="datetimeFigureOut">
              <a:rPr lang="en-US" smtClean="0"/>
              <a:t>1/19/2017</a:t>
            </a:fld>
            <a:endParaRPr lang="en-US"/>
          </a:p>
        </p:txBody>
      </p:sp>
      <p:sp>
        <p:nvSpPr>
          <p:cNvPr id="25" name="Slide Number Placeholder 24"/>
          <p:cNvSpPr>
            <a:spLocks noGrp="1"/>
          </p:cNvSpPr>
          <p:nvPr>
            <p:ph type="sldNum" sz="quarter" idx="16"/>
          </p:nvPr>
        </p:nvSpPr>
        <p:spPr/>
        <p:txBody>
          <a:bodyPr/>
          <a:lstStyle/>
          <a:p>
            <a:fld id="{0D4D9731-7B2F-42C1-9403-4300F1A9A1AD}"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4A640FBF-9E51-4863-AC2E-D76236434928}" type="datetimeFigureOut">
              <a:rPr lang="en-US" smtClean="0"/>
              <a:t>1/19/2017</a:t>
            </a:fld>
            <a:endParaRPr lang="en-US"/>
          </a:p>
        </p:txBody>
      </p:sp>
      <p:sp>
        <p:nvSpPr>
          <p:cNvPr id="24" name="Slide Number Placeholder 23"/>
          <p:cNvSpPr>
            <a:spLocks noGrp="1"/>
          </p:cNvSpPr>
          <p:nvPr>
            <p:ph type="sldNum" sz="quarter" idx="17"/>
          </p:nvPr>
        </p:nvSpPr>
        <p:spPr/>
        <p:txBody>
          <a:bodyPr/>
          <a:lstStyle/>
          <a:p>
            <a:fld id="{0D4D9731-7B2F-42C1-9403-4300F1A9A1AD}"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4A640FBF-9E51-4863-AC2E-D76236434928}" type="datetimeFigureOut">
              <a:rPr lang="en-US" smtClean="0"/>
              <a:t>1/19/2017</a:t>
            </a:fld>
            <a:endParaRPr lang="en-US"/>
          </a:p>
        </p:txBody>
      </p:sp>
      <p:sp>
        <p:nvSpPr>
          <p:cNvPr id="14" name="Slide Number Placeholder 13"/>
          <p:cNvSpPr>
            <a:spLocks noGrp="1"/>
          </p:cNvSpPr>
          <p:nvPr>
            <p:ph type="sldNum" sz="quarter" idx="11"/>
          </p:nvPr>
        </p:nvSpPr>
        <p:spPr/>
        <p:txBody>
          <a:bodyPr/>
          <a:lstStyle/>
          <a:p>
            <a:fld id="{0D4D9731-7B2F-42C1-9403-4300F1A9A1AD}"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4A640FBF-9E51-4863-AC2E-D76236434928}" type="datetimeFigureOut">
              <a:rPr lang="en-US" smtClean="0"/>
              <a:t>1/19/2017</a:t>
            </a:fld>
            <a:endParaRPr lang="en-US"/>
          </a:p>
        </p:txBody>
      </p:sp>
      <p:sp>
        <p:nvSpPr>
          <p:cNvPr id="12" name="Slide Number Placeholder 11"/>
          <p:cNvSpPr>
            <a:spLocks noGrp="1"/>
          </p:cNvSpPr>
          <p:nvPr>
            <p:ph type="sldNum" sz="quarter" idx="11"/>
          </p:nvPr>
        </p:nvSpPr>
        <p:spPr/>
        <p:txBody>
          <a:bodyPr/>
          <a:lstStyle/>
          <a:p>
            <a:fld id="{0D4D9731-7B2F-42C1-9403-4300F1A9A1AD}"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4A640FBF-9E51-4863-AC2E-D76236434928}" type="datetimeFigureOut">
              <a:rPr lang="en-US" smtClean="0"/>
              <a:t>1/19/2017</a:t>
            </a:fld>
            <a:endParaRPr lang="en-US"/>
          </a:p>
        </p:txBody>
      </p:sp>
      <p:sp>
        <p:nvSpPr>
          <p:cNvPr id="18" name="Slide Number Placeholder 17"/>
          <p:cNvSpPr>
            <a:spLocks noGrp="1"/>
          </p:cNvSpPr>
          <p:nvPr>
            <p:ph type="sldNum" sz="quarter" idx="16"/>
          </p:nvPr>
        </p:nvSpPr>
        <p:spPr/>
        <p:txBody>
          <a:bodyPr/>
          <a:lstStyle/>
          <a:p>
            <a:fld id="{0D4D9731-7B2F-42C1-9403-4300F1A9A1AD}"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4A640FBF-9E51-4863-AC2E-D76236434928}" type="datetimeFigureOut">
              <a:rPr lang="en-US" smtClean="0"/>
              <a:t>1/19/2017</a:t>
            </a:fld>
            <a:endParaRPr lang="en-US"/>
          </a:p>
        </p:txBody>
      </p:sp>
      <p:sp>
        <p:nvSpPr>
          <p:cNvPr id="20" name="Slide Number Placeholder 19"/>
          <p:cNvSpPr>
            <a:spLocks noGrp="1"/>
          </p:cNvSpPr>
          <p:nvPr>
            <p:ph type="sldNum" sz="quarter" idx="15"/>
          </p:nvPr>
        </p:nvSpPr>
        <p:spPr/>
        <p:txBody>
          <a:bodyPr/>
          <a:lstStyle/>
          <a:p>
            <a:fld id="{0D4D9731-7B2F-42C1-9403-4300F1A9A1AD}"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4A640FBF-9E51-4863-AC2E-D76236434928}" type="datetimeFigureOut">
              <a:rPr lang="en-US" smtClean="0"/>
              <a:t>1/19/2017</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0D4D9731-7B2F-42C1-9403-4300F1A9A1A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r>
              <a:rPr lang="en-US" dirty="0" smtClean="0"/>
              <a:t>Jared Nixon</a:t>
            </a:r>
          </a:p>
          <a:p>
            <a:r>
              <a:rPr lang="en-US" dirty="0" smtClean="0"/>
              <a:t>Daniel Hasty</a:t>
            </a:r>
          </a:p>
          <a:p>
            <a:r>
              <a:rPr lang="en-US" dirty="0" smtClean="0"/>
              <a:t>Jason Parker</a:t>
            </a:r>
          </a:p>
          <a:p>
            <a:r>
              <a:rPr lang="en-US" dirty="0"/>
              <a:t>Garrett Eledui</a:t>
            </a:r>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Servo / Actuator Control in Embedded Systems</a:t>
            </a:r>
            <a:endParaRPr lang="en-US" dirty="0"/>
          </a:p>
        </p:txBody>
      </p:sp>
    </p:spTree>
    <p:extLst>
      <p:ext uri="{BB962C8B-B14F-4D97-AF65-F5344CB8AC3E}">
        <p14:creationId xmlns:p14="http://schemas.microsoft.com/office/powerpoint/2010/main" val="298520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285750" indent="-285750">
              <a:buFont typeface="Arial" pitchFamily="34" charset="0"/>
              <a:buChar char="•"/>
            </a:pPr>
            <a:r>
              <a:rPr lang="en-US" sz="2400" dirty="0" smtClean="0"/>
              <a:t>Incorrect power voltage</a:t>
            </a:r>
          </a:p>
          <a:p>
            <a:pPr marL="285750" indent="-285750">
              <a:buFont typeface="Arial" pitchFamily="34" charset="0"/>
              <a:buChar char="•"/>
            </a:pPr>
            <a:r>
              <a:rPr lang="en-US" sz="2400" dirty="0" smtClean="0"/>
              <a:t>Incorrect control voltage</a:t>
            </a:r>
          </a:p>
          <a:p>
            <a:pPr marL="285750" indent="-285750">
              <a:buFont typeface="Arial" pitchFamily="34" charset="0"/>
              <a:buChar char="•"/>
            </a:pPr>
            <a:r>
              <a:rPr lang="en-US" sz="2400" dirty="0" smtClean="0"/>
              <a:t>Thermal overload is engaged</a:t>
            </a:r>
          </a:p>
          <a:p>
            <a:pPr marL="285750" indent="-285750">
              <a:buFont typeface="Arial" pitchFamily="34" charset="0"/>
              <a:buChar char="•"/>
            </a:pPr>
            <a:r>
              <a:rPr lang="en-US" sz="2400" dirty="0" smtClean="0"/>
              <a:t>Power board failure</a:t>
            </a:r>
          </a:p>
          <a:p>
            <a:pPr marL="285750" indent="-285750">
              <a:buFont typeface="Arial" pitchFamily="34" charset="0"/>
              <a:buChar char="•"/>
            </a:pPr>
            <a:r>
              <a:rPr lang="en-US" sz="2400" dirty="0" smtClean="0"/>
              <a:t>Loose wire harness</a:t>
            </a:r>
          </a:p>
          <a:p>
            <a:pPr marL="285750" indent="-285750">
              <a:buFont typeface="Arial" pitchFamily="34" charset="0"/>
              <a:buChar char="•"/>
            </a:pPr>
            <a:r>
              <a:rPr lang="en-US" sz="2400" dirty="0" smtClean="0"/>
              <a:t>Corrosion on wires</a:t>
            </a:r>
            <a:endParaRPr lang="en-US" sz="2400" dirty="0"/>
          </a:p>
        </p:txBody>
      </p:sp>
      <p:sp>
        <p:nvSpPr>
          <p:cNvPr id="3" name="Title 2"/>
          <p:cNvSpPr>
            <a:spLocks noGrp="1"/>
          </p:cNvSpPr>
          <p:nvPr>
            <p:ph type="title"/>
          </p:nvPr>
        </p:nvSpPr>
        <p:spPr/>
        <p:txBody>
          <a:bodyPr>
            <a:normAutofit fontScale="90000"/>
          </a:bodyPr>
          <a:lstStyle/>
          <a:p>
            <a:pPr algn="ctr"/>
            <a:r>
              <a:rPr lang="en-US" dirty="0" smtClean="0"/>
              <a:t>Common Electrical Issues with Actuators</a:t>
            </a:r>
            <a:endParaRPr lang="en-US" dirty="0"/>
          </a:p>
        </p:txBody>
      </p:sp>
    </p:spTree>
    <p:extLst>
      <p:ext uri="{BB962C8B-B14F-4D97-AF65-F5344CB8AC3E}">
        <p14:creationId xmlns:p14="http://schemas.microsoft.com/office/powerpoint/2010/main" val="27709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Embedded systems require software to drive the hardware</a:t>
            </a:r>
          </a:p>
          <a:p>
            <a:pPr marL="457200" lvl="1" indent="-285750"/>
            <a:r>
              <a:rPr lang="en-US" dirty="0" smtClean="0"/>
              <a:t>For us, this means software that can control when the actuator is active or not</a:t>
            </a:r>
            <a:endParaRPr lang="en-US" dirty="0"/>
          </a:p>
          <a:p>
            <a:pPr marL="285750" indent="-285750">
              <a:buFont typeface="Arial" panose="020B0604020202020204" pitchFamily="34" charset="0"/>
              <a:buChar char="•"/>
            </a:pPr>
            <a:r>
              <a:rPr lang="en-US" dirty="0" smtClean="0"/>
              <a:t>The overall system can be considered as a Finite State Machine (FSM)</a:t>
            </a:r>
          </a:p>
          <a:p>
            <a:pPr marL="285750" indent="-285750">
              <a:buFont typeface="Arial" panose="020B0604020202020204" pitchFamily="34" charset="0"/>
              <a:buChar char="•"/>
            </a:pPr>
            <a:r>
              <a:rPr lang="en-US" dirty="0" smtClean="0"/>
              <a:t>A system such as ours will have a more or less constant control loop</a:t>
            </a:r>
          </a:p>
          <a:p>
            <a:pPr marL="285750" indent="-285750">
              <a:buFont typeface="Arial" panose="020B0604020202020204" pitchFamily="34" charset="0"/>
              <a:buChar char="•"/>
            </a:pPr>
            <a:r>
              <a:rPr lang="en-US" dirty="0" smtClean="0"/>
              <a:t>Software needs to have accurate information on the state of the hardware in able to drive it properly</a:t>
            </a:r>
            <a:endParaRPr lang="en-US" dirty="0"/>
          </a:p>
          <a:p>
            <a:pPr marL="285750" indent="-285750">
              <a:buFont typeface="Arial" panose="020B0604020202020204" pitchFamily="34" charset="0"/>
              <a:buChar char="•"/>
            </a:pPr>
            <a:r>
              <a:rPr lang="en-US" dirty="0" smtClean="0"/>
              <a:t>Examples of possible errors:</a:t>
            </a:r>
          </a:p>
          <a:p>
            <a:pPr marL="457200" lvl="1" indent="-285750"/>
            <a:r>
              <a:rPr lang="en-US" dirty="0" smtClean="0"/>
              <a:t>Actuators, due to wear and tear, are not able to respond to software generated signals</a:t>
            </a:r>
          </a:p>
          <a:p>
            <a:pPr marL="457200" lvl="1" indent="-285750"/>
            <a:r>
              <a:rPr lang="en-US" dirty="0" smtClean="0"/>
              <a:t>Software believes the actuator to be in a state other than it’s actual state</a:t>
            </a:r>
          </a:p>
          <a:p>
            <a:pPr marL="457200" lvl="1" indent="-285750"/>
            <a:r>
              <a:rPr lang="en-US" dirty="0" smtClean="0"/>
              <a:t>Software incapable of interpreting input commands</a:t>
            </a:r>
          </a:p>
          <a:p>
            <a:pPr marL="457200" lvl="1" indent="-285750"/>
            <a:r>
              <a:rPr lang="en-US" dirty="0" smtClean="0"/>
              <a:t>Software not interfacing properly with hardware</a:t>
            </a:r>
          </a:p>
        </p:txBody>
      </p:sp>
      <p:sp>
        <p:nvSpPr>
          <p:cNvPr id="3" name="Title 2"/>
          <p:cNvSpPr>
            <a:spLocks noGrp="1"/>
          </p:cNvSpPr>
          <p:nvPr>
            <p:ph type="title"/>
          </p:nvPr>
        </p:nvSpPr>
        <p:spPr/>
        <p:txBody>
          <a:bodyPr/>
          <a:lstStyle/>
          <a:p>
            <a:r>
              <a:rPr lang="en-US" dirty="0" smtClean="0"/>
              <a:t>Software/Hardware Integration</a:t>
            </a:r>
            <a:endParaRPr lang="en-US" dirty="0"/>
          </a:p>
        </p:txBody>
      </p:sp>
    </p:spTree>
    <p:extLst>
      <p:ext uri="{BB962C8B-B14F-4D97-AF65-F5344CB8AC3E}">
        <p14:creationId xmlns:p14="http://schemas.microsoft.com/office/powerpoint/2010/main" val="36294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fontAlgn="base">
              <a:buFont typeface="Arial" pitchFamily="34" charset="0"/>
              <a:buChar char="•"/>
            </a:pPr>
            <a:r>
              <a:rPr lang="en-US" sz="2000" dirty="0" smtClean="0"/>
              <a:t>Solenoids are extremel diverse, different ones for different uses.</a:t>
            </a:r>
          </a:p>
          <a:p>
            <a:pPr marL="342900" indent="-342900" fontAlgn="base">
              <a:buFont typeface="Arial" pitchFamily="34" charset="0"/>
              <a:buChar char="•"/>
            </a:pPr>
            <a:r>
              <a:rPr lang="en-US" sz="2000" dirty="0" smtClean="0"/>
              <a:t>There are a majority of ones to choose from.</a:t>
            </a:r>
          </a:p>
          <a:p>
            <a:pPr marL="342900" indent="-342900" fontAlgn="base">
              <a:buFont typeface="Arial" pitchFamily="34" charset="0"/>
              <a:buChar char="•"/>
            </a:pPr>
            <a:r>
              <a:rPr lang="en-US" sz="2000" dirty="0" smtClean="0"/>
              <a:t>Solenoids can be the most influential factor in system. Therefore, it is important to find the one that works best for your project.</a:t>
            </a:r>
          </a:p>
          <a:p>
            <a:pPr marL="342900" indent="-342900" fontAlgn="base">
              <a:buFont typeface="Arial" pitchFamily="34" charset="0"/>
              <a:buChar char="•"/>
            </a:pPr>
            <a:r>
              <a:rPr lang="en-US" sz="2000" dirty="0" smtClean="0"/>
              <a:t>Solenoids have two main types:</a:t>
            </a:r>
          </a:p>
          <a:p>
            <a:pPr marL="514350" lvl="1" indent="-342900" fontAlgn="base"/>
            <a:r>
              <a:rPr lang="en-US" sz="1800" dirty="0" smtClean="0"/>
              <a:t>Push Solenoid</a:t>
            </a:r>
          </a:p>
          <a:p>
            <a:pPr marL="514350" lvl="1" indent="-342900" fontAlgn="base"/>
            <a:r>
              <a:rPr lang="en-US" sz="1800" dirty="0" smtClean="0"/>
              <a:t>Pull Solenoid</a:t>
            </a:r>
            <a:endParaRPr lang="en-US" sz="1800" dirty="0"/>
          </a:p>
          <a:p>
            <a:pPr marL="342900" indent="-342900" fontAlgn="base">
              <a:buFont typeface="Arial" pitchFamily="34" charset="0"/>
              <a:buChar char="•"/>
            </a:pPr>
            <a:r>
              <a:rPr lang="en-US" sz="2000" dirty="0" smtClean="0"/>
              <a:t>Choice for our project: Push-Pull (it can do both)</a:t>
            </a:r>
          </a:p>
          <a:p>
            <a:pPr marL="514350" lvl="1" indent="-342900" fontAlgn="base"/>
            <a:r>
              <a:rPr lang="en-US" sz="1800" dirty="0" smtClean="0"/>
              <a:t>Draws up to  1 amp.</a:t>
            </a:r>
          </a:p>
          <a:p>
            <a:pPr marL="514350" lvl="1" indent="-342900" fontAlgn="base"/>
            <a:r>
              <a:rPr lang="en-US" sz="1800" dirty="0" smtClean="0"/>
              <a:t>Circuit will likely need:</a:t>
            </a:r>
          </a:p>
          <a:p>
            <a:pPr marL="687388" lvl="2" indent="-342900" fontAlgn="base"/>
            <a:r>
              <a:rPr lang="en-US" sz="1800" dirty="0" smtClean="0"/>
              <a:t>Transistor</a:t>
            </a:r>
          </a:p>
          <a:p>
            <a:pPr marL="687388" lvl="2" indent="-342900" fontAlgn="base"/>
            <a:r>
              <a:rPr lang="en-US" sz="1800" dirty="0" smtClean="0"/>
              <a:t>Diode</a:t>
            </a:r>
          </a:p>
        </p:txBody>
      </p:sp>
      <p:sp>
        <p:nvSpPr>
          <p:cNvPr id="3" name="Title 2"/>
          <p:cNvSpPr>
            <a:spLocks noGrp="1"/>
          </p:cNvSpPr>
          <p:nvPr>
            <p:ph type="title"/>
          </p:nvPr>
        </p:nvSpPr>
        <p:spPr>
          <a:xfrm>
            <a:off x="838200" y="228600"/>
            <a:ext cx="7680960" cy="1066800"/>
          </a:xfrm>
        </p:spPr>
        <p:txBody>
          <a:bodyPr>
            <a:normAutofit fontScale="90000"/>
          </a:bodyPr>
          <a:lstStyle/>
          <a:p>
            <a:pPr algn="ctr"/>
            <a:r>
              <a:rPr lang="en-US" dirty="0"/>
              <a:t>Economic and Efficiency of Solenoids  </a:t>
            </a:r>
          </a:p>
        </p:txBody>
      </p:sp>
    </p:spTree>
    <p:extLst>
      <p:ext uri="{BB962C8B-B14F-4D97-AF65-F5344CB8AC3E}">
        <p14:creationId xmlns:p14="http://schemas.microsoft.com/office/powerpoint/2010/main" val="375057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285750" indent="-285750">
              <a:buFont typeface="Arial" pitchFamily="34" charset="0"/>
              <a:buChar char="•"/>
            </a:pPr>
            <a:r>
              <a:rPr lang="en-US" sz="2400" dirty="0" smtClean="0"/>
              <a:t>If you need more information on the four main types of actuators to see which will best suit your project:</a:t>
            </a:r>
          </a:p>
          <a:p>
            <a:pPr marL="457200" lvl="1" indent="-285750"/>
            <a:r>
              <a:rPr lang="en-US" sz="2000" i="1" dirty="0"/>
              <a:t>http://www.thegreenbook.com/four-types-of-actuators.htm</a:t>
            </a:r>
            <a:endParaRPr lang="en-US" sz="2000" i="1" dirty="0" smtClean="0"/>
          </a:p>
          <a:p>
            <a:pPr marL="285750" indent="-285750">
              <a:buFont typeface="Arial" pitchFamily="34" charset="0"/>
              <a:buChar char="•"/>
            </a:pPr>
            <a:r>
              <a:rPr lang="en-US" sz="2400" dirty="0" smtClean="0"/>
              <a:t>Main article that describes the unique differences in linear and rotary actuators:</a:t>
            </a:r>
          </a:p>
          <a:p>
            <a:pPr marL="457200" lvl="1" indent="-285750"/>
            <a:r>
              <a:rPr lang="en-US" sz="2000" i="1" dirty="0"/>
              <a:t>http://www.indramat-us.com/linear-actuator-vs-rotary-actuator/</a:t>
            </a:r>
            <a:endParaRPr lang="en-US" sz="2000" i="1" dirty="0" smtClean="0"/>
          </a:p>
          <a:p>
            <a:pPr marL="285750" indent="-285750">
              <a:buFont typeface="Arial" pitchFamily="34" charset="0"/>
              <a:buChar char="•"/>
            </a:pPr>
            <a:r>
              <a:rPr lang="en-US" sz="2400" dirty="0" smtClean="0"/>
              <a:t>More information on anything related to Servos</a:t>
            </a:r>
            <a:r>
              <a:rPr lang="en-US" sz="2400" dirty="0" smtClean="0"/>
              <a:t>:</a:t>
            </a:r>
          </a:p>
          <a:p>
            <a:pPr marL="457200" lvl="1" indent="-285750"/>
            <a:r>
              <a:rPr lang="en-US" sz="2100" i="1" dirty="0"/>
              <a:t>http://</a:t>
            </a:r>
            <a:r>
              <a:rPr lang="en-US" sz="2100" i="1" dirty="0" smtClean="0"/>
              <a:t>www.tigertek.com/servo-motor-resources.html</a:t>
            </a:r>
            <a:endParaRPr lang="en-US" sz="2100" dirty="0" smtClean="0"/>
          </a:p>
          <a:p>
            <a:pPr marL="285750" indent="-285750">
              <a:buFont typeface="Arial" pitchFamily="34" charset="0"/>
              <a:buChar char="•"/>
            </a:pPr>
            <a:r>
              <a:rPr lang="en-US" sz="2400" dirty="0" smtClean="0"/>
              <a:t>Embedded Systems Actuator Integration Information:</a:t>
            </a:r>
          </a:p>
          <a:p>
            <a:pPr marL="457200" lvl="1" indent="-285750"/>
            <a:r>
              <a:rPr lang="en-US" sz="1900" i="1" dirty="0"/>
              <a:t>P. H. G. Mani, D. I. Khan and D. K. Raju, "Sensors and Actuators Integration in Embedded Systems," ACEEE International Journal on Network Security, Vol. 2, No. 2, pp. 4-9, April 2011. </a:t>
            </a:r>
            <a:endParaRPr lang="en-US" sz="1900" i="1" dirty="0" smtClean="0"/>
          </a:p>
          <a:p>
            <a:pPr marL="457200" lvl="1" indent="-285750"/>
            <a:r>
              <a:rPr lang="en-US" sz="1900" i="1" dirty="0"/>
              <a:t>https://www.scribd.com/document/102814755/Sensors-and-Actuators-Integration-in-Embedded-Systems</a:t>
            </a:r>
          </a:p>
          <a:p>
            <a:pPr marL="457200" lvl="1" indent="-285750"/>
            <a:endParaRPr lang="en-US" dirty="0"/>
          </a:p>
        </p:txBody>
      </p:sp>
      <p:sp>
        <p:nvSpPr>
          <p:cNvPr id="3" name="Title 2"/>
          <p:cNvSpPr>
            <a:spLocks noGrp="1"/>
          </p:cNvSpPr>
          <p:nvPr>
            <p:ph type="title"/>
          </p:nvPr>
        </p:nvSpPr>
        <p:spPr/>
        <p:txBody>
          <a:bodyPr/>
          <a:lstStyle/>
          <a:p>
            <a:pPr algn="ctr"/>
            <a:r>
              <a:rPr lang="en-US" dirty="0" smtClean="0"/>
              <a:t>Resources for Actuators</a:t>
            </a:r>
            <a:endParaRPr lang="en-US" dirty="0"/>
          </a:p>
        </p:txBody>
      </p:sp>
    </p:spTree>
    <p:extLst>
      <p:ext uri="{BB962C8B-B14F-4D97-AF65-F5344CB8AC3E}">
        <p14:creationId xmlns:p14="http://schemas.microsoft.com/office/powerpoint/2010/main" val="40047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pitchFamily="34" charset="0"/>
              <a:buChar char="•"/>
            </a:pPr>
            <a:r>
              <a:rPr lang="en-US" sz="2400" dirty="0" smtClean="0"/>
              <a:t>Actuator – A kind of motor that controls or moves mechanisms or systems.</a:t>
            </a:r>
          </a:p>
          <a:p>
            <a:pPr marL="342900" indent="-342900">
              <a:buFont typeface="Arial" pitchFamily="34" charset="0"/>
              <a:buChar char="•"/>
            </a:pPr>
            <a:r>
              <a:rPr lang="en-US" sz="2400" dirty="0" smtClean="0"/>
              <a:t>Four main types</a:t>
            </a:r>
          </a:p>
          <a:p>
            <a:pPr marL="514350" lvl="1" indent="-342900"/>
            <a:r>
              <a:rPr lang="en-US" sz="2200" dirty="0" smtClean="0"/>
              <a:t>Electric</a:t>
            </a:r>
          </a:p>
          <a:p>
            <a:pPr marL="514350" lvl="1" indent="-342900"/>
            <a:r>
              <a:rPr lang="en-US" sz="2200" dirty="0" smtClean="0"/>
              <a:t>Hydraulic</a:t>
            </a:r>
          </a:p>
          <a:p>
            <a:pPr marL="514350" lvl="1" indent="-342900"/>
            <a:r>
              <a:rPr lang="en-US" sz="2200" dirty="0" smtClean="0"/>
              <a:t>Mechanical</a:t>
            </a:r>
          </a:p>
          <a:p>
            <a:pPr marL="514350" lvl="1" indent="-342900"/>
            <a:r>
              <a:rPr lang="en-US" sz="2200" dirty="0" smtClean="0"/>
              <a:t>Pneumatic</a:t>
            </a:r>
          </a:p>
          <a:p>
            <a:pPr marL="342900" indent="-342900">
              <a:buFont typeface="Arial" pitchFamily="34" charset="0"/>
              <a:buChar char="•"/>
            </a:pPr>
            <a:r>
              <a:rPr lang="en-US" sz="2400" dirty="0" smtClean="0"/>
              <a:t>Embedded system environments are </a:t>
            </a:r>
            <a:r>
              <a:rPr lang="en-US" sz="2400" b="1" dirty="0" smtClean="0"/>
              <a:t>typically </a:t>
            </a:r>
            <a:r>
              <a:rPr lang="en-US" sz="2400" dirty="0" smtClean="0"/>
              <a:t>going to use electric actuators, as they convert electrical energy into mechanical torque, and they can draw power from the embedded system.</a:t>
            </a:r>
          </a:p>
        </p:txBody>
      </p:sp>
      <p:sp>
        <p:nvSpPr>
          <p:cNvPr id="3" name="Title 2"/>
          <p:cNvSpPr>
            <a:spLocks noGrp="1"/>
          </p:cNvSpPr>
          <p:nvPr>
            <p:ph type="title"/>
          </p:nvPr>
        </p:nvSpPr>
        <p:spPr/>
        <p:txBody>
          <a:bodyPr/>
          <a:lstStyle/>
          <a:p>
            <a:pPr algn="ctr"/>
            <a:r>
              <a:rPr lang="en-US" dirty="0" smtClean="0"/>
              <a:t>What is an Actuator?</a:t>
            </a:r>
            <a:endParaRPr lang="en-US" dirty="0"/>
          </a:p>
        </p:txBody>
      </p:sp>
    </p:spTree>
    <p:extLst>
      <p:ext uri="{BB962C8B-B14F-4D97-AF65-F5344CB8AC3E}">
        <p14:creationId xmlns:p14="http://schemas.microsoft.com/office/powerpoint/2010/main" val="156793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4"/>
          </p:nvPr>
        </p:nvSpPr>
        <p:spPr/>
        <p:txBody>
          <a:bodyPr>
            <a:noAutofit/>
          </a:bodyPr>
          <a:lstStyle/>
          <a:p>
            <a:r>
              <a:rPr lang="en-US" sz="2000" dirty="0" smtClean="0"/>
              <a:t>Rotary Actuators:</a:t>
            </a:r>
          </a:p>
          <a:p>
            <a:pPr marL="285750" indent="-285750">
              <a:buFont typeface="Arial" pitchFamily="34" charset="0"/>
              <a:buChar char="•"/>
            </a:pPr>
            <a:r>
              <a:rPr lang="en-US" sz="2000" dirty="0" smtClean="0"/>
              <a:t>There actuators produce rotary motion, but unlike linear actuators, these can be infinite motion. They can spin in the same direction for as long as needed.</a:t>
            </a:r>
          </a:p>
          <a:p>
            <a:pPr marL="285750" indent="-285750">
              <a:buFont typeface="Arial" pitchFamily="34" charset="0"/>
              <a:buChar char="•"/>
            </a:pPr>
            <a:r>
              <a:rPr lang="en-US" sz="2000" dirty="0" smtClean="0"/>
              <a:t>The distance for rotary actuators is typically measured in degrees.</a:t>
            </a:r>
          </a:p>
          <a:p>
            <a:pPr marL="285750" indent="-285750">
              <a:buFont typeface="Arial" pitchFamily="34" charset="0"/>
              <a:buChar char="•"/>
            </a:pPr>
            <a:r>
              <a:rPr lang="en-US" sz="2000" dirty="0" smtClean="0"/>
              <a:t>Rotary actuators can be used in robotics and things such as windows.</a:t>
            </a:r>
            <a:endParaRPr lang="en-US" sz="2000" dirty="0"/>
          </a:p>
        </p:txBody>
      </p:sp>
      <p:sp>
        <p:nvSpPr>
          <p:cNvPr id="5" name="Content Placeholder 4"/>
          <p:cNvSpPr>
            <a:spLocks noGrp="1"/>
          </p:cNvSpPr>
          <p:nvPr>
            <p:ph sz="quarter" idx="13"/>
          </p:nvPr>
        </p:nvSpPr>
        <p:spPr/>
        <p:txBody>
          <a:bodyPr>
            <a:normAutofit/>
          </a:bodyPr>
          <a:lstStyle/>
          <a:p>
            <a:r>
              <a:rPr lang="en-US" sz="2000" dirty="0" smtClean="0"/>
              <a:t>Linear Actuators:</a:t>
            </a:r>
          </a:p>
          <a:p>
            <a:pPr marL="285750" indent="-285750">
              <a:buFont typeface="Arial" pitchFamily="34" charset="0"/>
              <a:buChar char="•"/>
            </a:pPr>
            <a:r>
              <a:rPr lang="en-US" sz="2000" dirty="0" smtClean="0"/>
              <a:t>These actuators produce forward and backward finite linear motion.</a:t>
            </a:r>
          </a:p>
          <a:p>
            <a:pPr marL="285750" indent="-285750">
              <a:buFont typeface="Arial" pitchFamily="34" charset="0"/>
              <a:buChar char="•"/>
            </a:pPr>
            <a:r>
              <a:rPr lang="en-US" sz="2000" dirty="0" smtClean="0"/>
              <a:t>The distance for linear actuators is typically measured in inches or millimeters.</a:t>
            </a:r>
          </a:p>
          <a:p>
            <a:pPr marL="285750" indent="-285750">
              <a:buFont typeface="Arial" pitchFamily="34" charset="0"/>
              <a:buChar char="•"/>
            </a:pPr>
            <a:r>
              <a:rPr lang="en-US" sz="2000" dirty="0" smtClean="0"/>
              <a:t>Linear actuators are used in things such as DVD players, video game consoles, and locking mechanisms.</a:t>
            </a:r>
            <a:endParaRPr lang="en-US" sz="2000" dirty="0"/>
          </a:p>
        </p:txBody>
      </p:sp>
      <p:sp>
        <p:nvSpPr>
          <p:cNvPr id="4" name="Title 3"/>
          <p:cNvSpPr>
            <a:spLocks noGrp="1"/>
          </p:cNvSpPr>
          <p:nvPr>
            <p:ph type="title"/>
          </p:nvPr>
        </p:nvSpPr>
        <p:spPr>
          <a:xfrm>
            <a:off x="685800" y="228600"/>
            <a:ext cx="7680960" cy="1066800"/>
          </a:xfrm>
        </p:spPr>
        <p:txBody>
          <a:bodyPr/>
          <a:lstStyle/>
          <a:p>
            <a:pPr algn="ctr"/>
            <a:r>
              <a:rPr lang="en-US" dirty="0" smtClean="0"/>
              <a:t>Linear vs. Rotary Actuators</a:t>
            </a:r>
            <a:endParaRPr lang="en-US" dirty="0"/>
          </a:p>
        </p:txBody>
      </p:sp>
    </p:spTree>
    <p:extLst>
      <p:ext uri="{BB962C8B-B14F-4D97-AF65-F5344CB8AC3E}">
        <p14:creationId xmlns:p14="http://schemas.microsoft.com/office/powerpoint/2010/main" val="317988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4"/>
          </p:nvPr>
        </p:nvSpPr>
        <p:spPr/>
        <p:txBody>
          <a:bodyPr/>
          <a:lstStyle/>
          <a:p>
            <a:r>
              <a:rPr lang="en-US" dirty="0" smtClean="0"/>
              <a:t>Rotary Actuators:</a:t>
            </a:r>
            <a:endParaRPr lang="en-US" dirty="0"/>
          </a:p>
        </p:txBody>
      </p:sp>
      <p:sp>
        <p:nvSpPr>
          <p:cNvPr id="5" name="Content Placeholder 4"/>
          <p:cNvSpPr>
            <a:spLocks noGrp="1"/>
          </p:cNvSpPr>
          <p:nvPr>
            <p:ph sz="quarter" idx="13"/>
          </p:nvPr>
        </p:nvSpPr>
        <p:spPr/>
        <p:txBody>
          <a:bodyPr/>
          <a:lstStyle/>
          <a:p>
            <a:r>
              <a:rPr lang="en-US" dirty="0" smtClean="0"/>
              <a:t>Linear Actuators:</a:t>
            </a:r>
          </a:p>
          <a:p>
            <a:endParaRPr lang="en-US" dirty="0" smtClean="0"/>
          </a:p>
        </p:txBody>
      </p:sp>
      <p:sp>
        <p:nvSpPr>
          <p:cNvPr id="4" name="Title 3"/>
          <p:cNvSpPr>
            <a:spLocks noGrp="1"/>
          </p:cNvSpPr>
          <p:nvPr>
            <p:ph type="title"/>
          </p:nvPr>
        </p:nvSpPr>
        <p:spPr>
          <a:xfrm>
            <a:off x="685800" y="228600"/>
            <a:ext cx="7680960" cy="1066800"/>
          </a:xfrm>
        </p:spPr>
        <p:txBody>
          <a:bodyPr/>
          <a:lstStyle/>
          <a:p>
            <a:pPr algn="ctr"/>
            <a:r>
              <a:rPr lang="en-US" dirty="0" smtClean="0"/>
              <a:t>Linear vs. Rotary Actuators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85307"/>
            <a:ext cx="3733800" cy="332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85306"/>
            <a:ext cx="4162425" cy="332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40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itchFamily="34" charset="0"/>
              <a:buChar char="•"/>
            </a:pPr>
            <a:r>
              <a:rPr lang="en-US" sz="2400" dirty="0" smtClean="0"/>
              <a:t>How do actuators tie into our project?</a:t>
            </a:r>
          </a:p>
          <a:p>
            <a:pPr marL="285750" indent="-285750">
              <a:buFont typeface="Arial" pitchFamily="34" charset="0"/>
              <a:buChar char="•"/>
            </a:pPr>
            <a:r>
              <a:rPr lang="en-US" sz="2400" dirty="0" smtClean="0"/>
              <a:t>Two linear actuators are needed for locking and unlocking our server rack door. The two pin holes on the server door (one top and one bottom) will have linear actuators pulled in and out in order to lock and unlock.</a:t>
            </a:r>
          </a:p>
          <a:p>
            <a:pPr marL="285750" indent="-285750">
              <a:buFont typeface="Arial" pitchFamily="34" charset="0"/>
              <a:buChar char="•"/>
            </a:pPr>
            <a:r>
              <a:rPr lang="en-US" sz="2400" dirty="0" smtClean="0"/>
              <a:t>Most actuators will require stepping up voltage in order to perform in an embedded system.</a:t>
            </a:r>
          </a:p>
          <a:p>
            <a:pPr marL="285750" indent="-285750">
              <a:buFont typeface="Arial" pitchFamily="34" charset="0"/>
              <a:buChar char="•"/>
            </a:pPr>
            <a:r>
              <a:rPr lang="en-US" sz="2400" dirty="0" smtClean="0"/>
              <a:t>The linear actautor we purchased is rated at 5 V, so no voltage gain circuit will be necessary.</a:t>
            </a:r>
            <a:endParaRPr lang="en-US" sz="2400" dirty="0"/>
          </a:p>
        </p:txBody>
      </p:sp>
      <p:sp>
        <p:nvSpPr>
          <p:cNvPr id="3" name="Title 2"/>
          <p:cNvSpPr>
            <a:spLocks noGrp="1"/>
          </p:cNvSpPr>
          <p:nvPr>
            <p:ph type="title"/>
          </p:nvPr>
        </p:nvSpPr>
        <p:spPr/>
        <p:txBody>
          <a:bodyPr/>
          <a:lstStyle/>
          <a:p>
            <a:pPr algn="ctr"/>
            <a:r>
              <a:rPr lang="en-US" dirty="0" smtClean="0"/>
              <a:t>Actuators and Our Project</a:t>
            </a:r>
            <a:endParaRPr lang="en-US" dirty="0"/>
          </a:p>
        </p:txBody>
      </p:sp>
    </p:spTree>
    <p:extLst>
      <p:ext uri="{BB962C8B-B14F-4D97-AF65-F5344CB8AC3E}">
        <p14:creationId xmlns:p14="http://schemas.microsoft.com/office/powerpoint/2010/main" val="234391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normAutofit fontScale="92500" lnSpcReduction="10000"/>
          </a:bodyPr>
          <a:lstStyle/>
          <a:p>
            <a:pPr marL="285750" indent="-285750">
              <a:buFont typeface="Arial" pitchFamily="34" charset="0"/>
              <a:buChar char="•"/>
            </a:pPr>
            <a:r>
              <a:rPr lang="en-US" sz="2000" dirty="0" smtClean="0"/>
              <a:t>What happens if current flows unexpectedly back into your embedded system? You’ve likely lost your embedded system.</a:t>
            </a:r>
          </a:p>
          <a:p>
            <a:pPr marL="285750" indent="-285750">
              <a:buFont typeface="Arial" pitchFamily="34" charset="0"/>
              <a:buChar char="•"/>
            </a:pPr>
            <a:r>
              <a:rPr lang="en-US" sz="2000" dirty="0" smtClean="0"/>
              <a:t>Good Practice: Add a diode in with your actuator, so when current flows from the embedded system to the actuator, there is no chance of current coming back, due to the one way flow.</a:t>
            </a:r>
          </a:p>
          <a:p>
            <a:pPr marL="285750" indent="-285750">
              <a:buFont typeface="Arial" pitchFamily="34" charset="0"/>
              <a:buChar char="•"/>
            </a:pPr>
            <a:r>
              <a:rPr lang="en-US" sz="2000" dirty="0" smtClean="0"/>
              <a:t>Eleminates risk of losing the entire system when powering an actuator</a:t>
            </a:r>
            <a:r>
              <a:rPr lang="en-US" dirty="0" smtClean="0"/>
              <a:t>.</a:t>
            </a:r>
            <a:endParaRPr lang="en-US" dirty="0"/>
          </a:p>
        </p:txBody>
      </p:sp>
      <p:sp>
        <p:nvSpPr>
          <p:cNvPr id="2" name="Content Placeholder 1"/>
          <p:cNvSpPr>
            <a:spLocks noGrp="1"/>
          </p:cNvSpPr>
          <p:nvPr>
            <p:ph sz="quarter" idx="13"/>
          </p:nvPr>
        </p:nvSpPr>
        <p:spPr/>
        <p:txBody>
          <a:bodyPr>
            <a:normAutofit/>
          </a:bodyPr>
          <a:lstStyle/>
          <a:p>
            <a:pPr marL="285750" indent="-285750">
              <a:buFont typeface="Arial" pitchFamily="34" charset="0"/>
              <a:buChar char="•"/>
            </a:pPr>
            <a:r>
              <a:rPr lang="en-US" sz="2000" dirty="0" smtClean="0"/>
              <a:t>An embedded system can control actuators with no problems, but it cannot power many actuators with no problems.</a:t>
            </a:r>
          </a:p>
          <a:p>
            <a:pPr marL="285750" indent="-285750">
              <a:buFont typeface="Arial" pitchFamily="34" charset="0"/>
              <a:buChar char="•"/>
            </a:pPr>
            <a:r>
              <a:rPr lang="en-US" sz="2000" dirty="0" smtClean="0"/>
              <a:t>Typically one can be supported with no power issues, but what happens if a project requires five to ten actuators?</a:t>
            </a:r>
          </a:p>
          <a:p>
            <a:pPr marL="457200" lvl="1" indent="-285750"/>
            <a:r>
              <a:rPr lang="en-US" sz="1800" dirty="0" smtClean="0"/>
              <a:t>An external power supply will be required for an embedded system if there are many actuators in the system.</a:t>
            </a:r>
            <a:endParaRPr lang="en-US" sz="1800" dirty="0"/>
          </a:p>
        </p:txBody>
      </p:sp>
      <p:sp>
        <p:nvSpPr>
          <p:cNvPr id="3" name="Title 2"/>
          <p:cNvSpPr>
            <a:spLocks noGrp="1"/>
          </p:cNvSpPr>
          <p:nvPr>
            <p:ph type="title"/>
          </p:nvPr>
        </p:nvSpPr>
        <p:spPr>
          <a:xfrm>
            <a:off x="352426" y="228600"/>
            <a:ext cx="4067174" cy="1066800"/>
          </a:xfrm>
        </p:spPr>
        <p:txBody>
          <a:bodyPr>
            <a:normAutofit/>
          </a:bodyPr>
          <a:lstStyle/>
          <a:p>
            <a:pPr algn="ctr"/>
            <a:r>
              <a:rPr lang="en-US" dirty="0" smtClean="0"/>
              <a:t>Power Problems</a:t>
            </a:r>
            <a:endParaRPr lang="en-US" dirty="0"/>
          </a:p>
        </p:txBody>
      </p:sp>
      <p:sp>
        <p:nvSpPr>
          <p:cNvPr id="5" name="Title 2"/>
          <p:cNvSpPr txBox="1">
            <a:spLocks/>
          </p:cNvSpPr>
          <p:nvPr/>
        </p:nvSpPr>
        <p:spPr>
          <a:xfrm>
            <a:off x="4724400" y="228600"/>
            <a:ext cx="4067174"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ctr"/>
            <a:r>
              <a:rPr lang="en-US" dirty="0" smtClean="0"/>
              <a:t>Current Problems</a:t>
            </a:r>
            <a:endParaRPr lang="en-US" dirty="0"/>
          </a:p>
        </p:txBody>
      </p:sp>
    </p:spTree>
    <p:extLst>
      <p:ext uri="{BB962C8B-B14F-4D97-AF65-F5344CB8AC3E}">
        <p14:creationId xmlns:p14="http://schemas.microsoft.com/office/powerpoint/2010/main" val="316447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pPr marL="285750" indent="-285750">
              <a:buFont typeface="Arial" pitchFamily="34" charset="0"/>
              <a:buChar char="•"/>
            </a:pPr>
            <a:r>
              <a:rPr lang="en-US" sz="2000" dirty="0" smtClean="0"/>
              <a:t>Even well-maintained servo motor systems can experience issues during normal operation.</a:t>
            </a:r>
          </a:p>
          <a:p>
            <a:pPr marL="285750" indent="-285750">
              <a:buFont typeface="Arial" pitchFamily="34" charset="0"/>
              <a:buChar char="•"/>
            </a:pPr>
            <a:r>
              <a:rPr lang="en-US" sz="2000" dirty="0" smtClean="0"/>
              <a:t>These issues can arise while using and fine tuning a servo motor with an embedded environment, and they include:</a:t>
            </a:r>
          </a:p>
          <a:p>
            <a:pPr marL="457200" lvl="1" indent="-285750"/>
            <a:r>
              <a:rPr lang="en-US" sz="2000" dirty="0" smtClean="0"/>
              <a:t>Connection mishaps.</a:t>
            </a:r>
          </a:p>
          <a:p>
            <a:pPr marL="457200" lvl="1" indent="-285750"/>
            <a:r>
              <a:rPr lang="en-US" sz="2000" dirty="0" smtClean="0"/>
              <a:t>Power Supply not sufficient.</a:t>
            </a:r>
          </a:p>
          <a:p>
            <a:pPr marL="457200" lvl="1" indent="-285750"/>
            <a:r>
              <a:rPr lang="en-US" sz="2000" dirty="0" smtClean="0"/>
              <a:t>Motor failures.</a:t>
            </a:r>
          </a:p>
          <a:p>
            <a:pPr marL="457200" lvl="1" indent="-285750"/>
            <a:r>
              <a:rPr lang="en-US" sz="2000" dirty="0" smtClean="0"/>
              <a:t>Motor unresponsive to software commands.</a:t>
            </a:r>
          </a:p>
          <a:p>
            <a:pPr marL="285750" indent="-285750">
              <a:buFont typeface="Arial" pitchFamily="34" charset="0"/>
              <a:buChar char="•"/>
            </a:pPr>
            <a:r>
              <a:rPr lang="en-US" sz="2000" dirty="0" smtClean="0"/>
              <a:t>Even mechanical issues can arise such as:</a:t>
            </a:r>
          </a:p>
          <a:p>
            <a:pPr marL="457200" lvl="1" indent="-285750"/>
            <a:r>
              <a:rPr lang="en-US" sz="2000" dirty="0" smtClean="0"/>
              <a:t>Overheating.</a:t>
            </a:r>
          </a:p>
          <a:p>
            <a:pPr marL="457200" lvl="1" indent="-285750"/>
            <a:r>
              <a:rPr lang="en-US" sz="2000" dirty="0" smtClean="0"/>
              <a:t>Erratic operation.</a:t>
            </a:r>
          </a:p>
          <a:p>
            <a:pPr marL="457200" lvl="1" indent="-285750"/>
            <a:r>
              <a:rPr lang="en-US" sz="2000" dirty="0" smtClean="0"/>
              <a:t>Abnormal noise.</a:t>
            </a:r>
            <a:endParaRPr lang="en-US" sz="2000" dirty="0"/>
          </a:p>
        </p:txBody>
      </p:sp>
      <p:sp>
        <p:nvSpPr>
          <p:cNvPr id="5" name="Title 4"/>
          <p:cNvSpPr>
            <a:spLocks noGrp="1"/>
          </p:cNvSpPr>
          <p:nvPr>
            <p:ph type="title"/>
          </p:nvPr>
        </p:nvSpPr>
        <p:spPr/>
        <p:txBody>
          <a:bodyPr/>
          <a:lstStyle/>
          <a:p>
            <a:pPr algn="ctr"/>
            <a:r>
              <a:rPr lang="en-US" dirty="0" smtClean="0"/>
              <a:t>Common Issues with Servo</a:t>
            </a:r>
            <a:endParaRPr lang="en-US" dirty="0"/>
          </a:p>
        </p:txBody>
      </p:sp>
    </p:spTree>
    <p:extLst>
      <p:ext uri="{BB962C8B-B14F-4D97-AF65-F5344CB8AC3E}">
        <p14:creationId xmlns:p14="http://schemas.microsoft.com/office/powerpoint/2010/main" val="170679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itchFamily="34" charset="0"/>
              <a:buChar char="•"/>
            </a:pPr>
            <a:r>
              <a:rPr lang="en-US" sz="2400" b="1" dirty="0" smtClean="0"/>
              <a:t>Issue:</a:t>
            </a:r>
            <a:r>
              <a:rPr lang="en-US" sz="2400" dirty="0" smtClean="0"/>
              <a:t> No Rotation</a:t>
            </a:r>
          </a:p>
          <a:p>
            <a:pPr marL="457200" lvl="1" indent="-285750"/>
            <a:r>
              <a:rPr lang="en-US" sz="2000" dirty="0" smtClean="0"/>
              <a:t>Loose or open connections, excessive load, worn bearings.</a:t>
            </a:r>
          </a:p>
          <a:p>
            <a:pPr marL="285750" indent="-285750">
              <a:buFont typeface="Arial" pitchFamily="34" charset="0"/>
              <a:buChar char="•"/>
            </a:pPr>
            <a:r>
              <a:rPr lang="en-US" sz="2400" b="1" dirty="0" smtClean="0"/>
              <a:t>Issue:</a:t>
            </a:r>
            <a:r>
              <a:rPr lang="en-US" sz="2400" dirty="0" smtClean="0"/>
              <a:t> Overheating</a:t>
            </a:r>
          </a:p>
          <a:p>
            <a:pPr marL="457200" lvl="1" indent="-285750"/>
            <a:r>
              <a:rPr lang="en-US" sz="2000" dirty="0" smtClean="0"/>
              <a:t>Voltage exceeding max value, excessive duty cycle, excessive motor current.</a:t>
            </a:r>
          </a:p>
          <a:p>
            <a:pPr marL="285750" indent="-285750">
              <a:buFont typeface="Arial" pitchFamily="34" charset="0"/>
              <a:buChar char="•"/>
            </a:pPr>
            <a:r>
              <a:rPr lang="en-US" sz="2400" b="1" dirty="0" smtClean="0"/>
              <a:t>Issue:</a:t>
            </a:r>
            <a:r>
              <a:rPr lang="en-US" sz="2400" dirty="0" smtClean="0"/>
              <a:t> Erratic Operation</a:t>
            </a:r>
          </a:p>
          <a:p>
            <a:pPr marL="457200" lvl="1" indent="-285750"/>
            <a:r>
              <a:rPr lang="en-US" sz="2000" dirty="0" smtClean="0"/>
              <a:t>Rotor leads are reversed.</a:t>
            </a:r>
          </a:p>
          <a:p>
            <a:pPr marL="285750" indent="-285750">
              <a:buFont typeface="Arial" pitchFamily="34" charset="0"/>
              <a:buChar char="•"/>
            </a:pPr>
            <a:r>
              <a:rPr lang="en-US" sz="2400" b="1" dirty="0" smtClean="0"/>
              <a:t>Issue: </a:t>
            </a:r>
            <a:r>
              <a:rPr lang="en-US" sz="2400" dirty="0" smtClean="0"/>
              <a:t>Abnormal Noise</a:t>
            </a:r>
          </a:p>
          <a:p>
            <a:pPr marL="457200" lvl="1" indent="-285750"/>
            <a:r>
              <a:rPr lang="en-US" sz="2000" dirty="0" smtClean="0"/>
              <a:t>Loose parts, worn bearings, too high of a GAIN.</a:t>
            </a:r>
            <a:endParaRPr lang="en-US" sz="2000" dirty="0"/>
          </a:p>
        </p:txBody>
      </p:sp>
      <p:sp>
        <p:nvSpPr>
          <p:cNvPr id="3" name="Title 2"/>
          <p:cNvSpPr>
            <a:spLocks noGrp="1"/>
          </p:cNvSpPr>
          <p:nvPr>
            <p:ph type="title"/>
          </p:nvPr>
        </p:nvSpPr>
        <p:spPr/>
        <p:txBody>
          <a:bodyPr>
            <a:normAutofit fontScale="90000"/>
          </a:bodyPr>
          <a:lstStyle/>
          <a:p>
            <a:pPr algn="ctr"/>
            <a:r>
              <a:rPr lang="en-US" dirty="0" smtClean="0"/>
              <a:t>Common Motor Issues with Possible Solutions</a:t>
            </a:r>
            <a:endParaRPr lang="en-US" dirty="0"/>
          </a:p>
        </p:txBody>
      </p:sp>
    </p:spTree>
    <p:extLst>
      <p:ext uri="{BB962C8B-B14F-4D97-AF65-F5344CB8AC3E}">
        <p14:creationId xmlns:p14="http://schemas.microsoft.com/office/powerpoint/2010/main" val="55036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itchFamily="34" charset="0"/>
              <a:buChar char="•"/>
            </a:pPr>
            <a:r>
              <a:rPr lang="en-US" sz="2400" b="1" dirty="0" smtClean="0"/>
              <a:t>Issue:</a:t>
            </a:r>
            <a:r>
              <a:rPr lang="en-US" sz="2400" dirty="0" smtClean="0"/>
              <a:t> Unstable axis or system</a:t>
            </a:r>
            <a:r>
              <a:rPr lang="en-US" dirty="0" smtClean="0"/>
              <a:t>.</a:t>
            </a:r>
          </a:p>
          <a:p>
            <a:pPr marL="457200" lvl="1" indent="-285750"/>
            <a:r>
              <a:rPr lang="en-US" sz="2400" dirty="0" smtClean="0"/>
              <a:t>Improper setting of acceleration/deceleration rates, improper grounding, or GAIN potentiometer incorrectly set.</a:t>
            </a:r>
          </a:p>
          <a:p>
            <a:pPr marL="285750" indent="-285750">
              <a:buFont typeface="Arial" pitchFamily="34" charset="0"/>
              <a:buChar char="•"/>
            </a:pPr>
            <a:r>
              <a:rPr lang="en-US" sz="2400" b="1" dirty="0" smtClean="0"/>
              <a:t>Issue:</a:t>
            </a:r>
            <a:r>
              <a:rPr lang="en-US" sz="2400" dirty="0" smtClean="0"/>
              <a:t> Motor does not respond to velocity commands.</a:t>
            </a:r>
          </a:p>
          <a:p>
            <a:pPr marL="457200" lvl="1" indent="-285750"/>
            <a:r>
              <a:rPr lang="en-US" sz="2400" dirty="0" smtClean="0"/>
              <a:t>System malfunction, motor wiring is open, motor malfunction.</a:t>
            </a:r>
            <a:endParaRPr lang="en-US" sz="2400" dirty="0"/>
          </a:p>
        </p:txBody>
      </p:sp>
      <p:sp>
        <p:nvSpPr>
          <p:cNvPr id="3" name="Title 2"/>
          <p:cNvSpPr>
            <a:spLocks noGrp="1"/>
          </p:cNvSpPr>
          <p:nvPr>
            <p:ph type="title"/>
          </p:nvPr>
        </p:nvSpPr>
        <p:spPr/>
        <p:txBody>
          <a:bodyPr>
            <a:normAutofit fontScale="90000"/>
          </a:bodyPr>
          <a:lstStyle/>
          <a:p>
            <a:pPr algn="ctr"/>
            <a:r>
              <a:rPr lang="en-US" dirty="0"/>
              <a:t>Common Motor Issues with Possible Solutions</a:t>
            </a:r>
          </a:p>
        </p:txBody>
      </p:sp>
    </p:spTree>
    <p:extLst>
      <p:ext uri="{BB962C8B-B14F-4D97-AF65-F5344CB8AC3E}">
        <p14:creationId xmlns:p14="http://schemas.microsoft.com/office/powerpoint/2010/main" val="35117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1381</TotalTime>
  <Words>944</Words>
  <Application>Microsoft Office PowerPoint</Application>
  <PresentationFormat>On-screen Show (4:3)</PresentationFormat>
  <Paragraphs>103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Mylar</vt:lpstr>
      <vt:lpstr>Servo / Actuator Control in Embedded Systems</vt:lpstr>
      <vt:lpstr>What is an Actuator?</vt:lpstr>
      <vt:lpstr>Linear vs. Rotary Actuators</vt:lpstr>
      <vt:lpstr>Linear vs. Rotary Actuators</vt:lpstr>
      <vt:lpstr>Actuators and Our Project</vt:lpstr>
      <vt:lpstr>Power Problems</vt:lpstr>
      <vt:lpstr>Common Issues with Servo</vt:lpstr>
      <vt:lpstr>Common Motor Issues with Possible Solutions</vt:lpstr>
      <vt:lpstr>Common Motor Issues with Possible Solutions</vt:lpstr>
      <vt:lpstr>Common Electrical Issues with Actuators</vt:lpstr>
      <vt:lpstr>Software/Hardware Integration</vt:lpstr>
      <vt:lpstr>Economic and Efficiency of Solenoids  </vt:lpstr>
      <vt:lpstr>Resources for Actuators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Servo / Actuator Control in Embedded Systems</dc:title>
  <dc:creator>Jared</dc:creator>
  <cp:lastModifiedBy>Jared</cp:lastModifiedBy>
  <cp:revision>49</cp:revision>
  <dcterms:created xsi:type="dcterms:W3CDTF">2017-01-18T21:27:55Z</dcterms:created>
  <dcterms:modified xsi:type="dcterms:W3CDTF">2017-01-19T20:34:03Z</dcterms:modified>
</cp:coreProperties>
</file>