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20"/>
  </p:notesMasterIdLst>
  <p:handoutMasterIdLst>
    <p:handoutMasterId r:id="rId21"/>
  </p:handoutMasterIdLst>
  <p:sldIdLst>
    <p:sldId id="316" r:id="rId2"/>
    <p:sldId id="288" r:id="rId3"/>
    <p:sldId id="281" r:id="rId4"/>
    <p:sldId id="292" r:id="rId5"/>
    <p:sldId id="289" r:id="rId6"/>
    <p:sldId id="290" r:id="rId7"/>
    <p:sldId id="293" r:id="rId8"/>
    <p:sldId id="313" r:id="rId9"/>
    <p:sldId id="301" r:id="rId10"/>
    <p:sldId id="282" r:id="rId11"/>
    <p:sldId id="314" r:id="rId12"/>
    <p:sldId id="315" r:id="rId13"/>
    <p:sldId id="304" r:id="rId14"/>
    <p:sldId id="306" r:id="rId15"/>
    <p:sldId id="317" r:id="rId16"/>
    <p:sldId id="311" r:id="rId17"/>
    <p:sldId id="307" r:id="rId18"/>
    <p:sldId id="287" r:id="rId19"/>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8" autoAdjust="0"/>
    <p:restoredTop sz="94622" autoAdjust="0"/>
  </p:normalViewPr>
  <p:slideViewPr>
    <p:cSldViewPr>
      <p:cViewPr>
        <p:scale>
          <a:sx n="75" d="100"/>
          <a:sy n="75" d="100"/>
        </p:scale>
        <p:origin x="-1824" y="-3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628"/>
    </p:cViewPr>
  </p:sorterViewPr>
  <p:notesViewPr>
    <p:cSldViewPr>
      <p:cViewPr varScale="1">
        <p:scale>
          <a:sx n="79" d="100"/>
          <a:sy n="79" d="100"/>
        </p:scale>
        <p:origin x="-1968"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4" tIns="48326" rIns="96654" bIns="48326" numCol="1" anchor="t" anchorCtr="0" compatLnSpc="1">
            <a:prstTxWarp prst="textNoShape">
              <a:avLst/>
            </a:prstTxWarp>
          </a:bodyPr>
          <a:lstStyle>
            <a:lvl1pPr defTabSz="966788">
              <a:defRPr sz="1300">
                <a:latin typeface="Times New Roman" pitchFamily="18" charset="0"/>
              </a:defRPr>
            </a:lvl1pPr>
          </a:lstStyle>
          <a:p>
            <a:endParaRPr lang="en-US" altLang="en-US"/>
          </a:p>
        </p:txBody>
      </p:sp>
      <p:sp>
        <p:nvSpPr>
          <p:cNvPr id="27651" name="Rectangle 3"/>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4" tIns="48326" rIns="96654" bIns="48326" numCol="1" anchor="t" anchorCtr="0" compatLnSpc="1">
            <a:prstTxWarp prst="textNoShape">
              <a:avLst/>
            </a:prstTxWarp>
          </a:bodyPr>
          <a:lstStyle>
            <a:lvl1pPr algn="r" defTabSz="966788">
              <a:defRPr sz="1300">
                <a:latin typeface="Times New Roman" pitchFamily="18" charset="0"/>
              </a:defRPr>
            </a:lvl1pPr>
          </a:lstStyle>
          <a:p>
            <a:endParaRPr lang="en-US" altLang="en-US"/>
          </a:p>
        </p:txBody>
      </p:sp>
      <p:sp>
        <p:nvSpPr>
          <p:cNvPr id="27652" name="Rectangle 4"/>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4" tIns="48326" rIns="96654" bIns="48326" numCol="1" anchor="b" anchorCtr="0" compatLnSpc="1">
            <a:prstTxWarp prst="textNoShape">
              <a:avLst/>
            </a:prstTxWarp>
          </a:bodyPr>
          <a:lstStyle>
            <a:lvl1pPr defTabSz="966788">
              <a:defRPr sz="1300">
                <a:latin typeface="Times New Roman" pitchFamily="18" charset="0"/>
              </a:defRPr>
            </a:lvl1pPr>
          </a:lstStyle>
          <a:p>
            <a:endParaRPr lang="en-US" altLang="en-US"/>
          </a:p>
        </p:txBody>
      </p:sp>
      <p:sp>
        <p:nvSpPr>
          <p:cNvPr id="27653" name="Rectangle 5"/>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4" tIns="48326" rIns="96654" bIns="48326" numCol="1" anchor="b" anchorCtr="0" compatLnSpc="1">
            <a:prstTxWarp prst="textNoShape">
              <a:avLst/>
            </a:prstTxWarp>
          </a:bodyPr>
          <a:lstStyle>
            <a:lvl1pPr algn="r" defTabSz="966788">
              <a:defRPr sz="1300">
                <a:latin typeface="Times New Roman" pitchFamily="18" charset="0"/>
              </a:defRPr>
            </a:lvl1pPr>
          </a:lstStyle>
          <a:p>
            <a:fld id="{DA935468-E6A7-41A3-99A0-A6CF903F02DC}" type="slidenum">
              <a:rPr lang="en-US" altLang="en-US"/>
              <a:pPr/>
              <a:t>‹#›</a:t>
            </a:fld>
            <a:endParaRPr lang="en-US" altLang="en-US"/>
          </a:p>
        </p:txBody>
      </p:sp>
    </p:spTree>
    <p:extLst>
      <p:ext uri="{BB962C8B-B14F-4D97-AF65-F5344CB8AC3E}">
        <p14:creationId xmlns:p14="http://schemas.microsoft.com/office/powerpoint/2010/main" val="2406615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4" tIns="48326" rIns="96654" bIns="48326" numCol="1" anchor="t" anchorCtr="0" compatLnSpc="1">
            <a:prstTxWarp prst="textNoShape">
              <a:avLst/>
            </a:prstTxWarp>
          </a:bodyPr>
          <a:lstStyle>
            <a:lvl1pPr defTabSz="966788">
              <a:defRPr sz="1300">
                <a:latin typeface="Times New Roman" pitchFamily="18" charset="0"/>
              </a:defRPr>
            </a:lvl1pPr>
          </a:lstStyle>
          <a:p>
            <a:endParaRPr lang="en-US" altLang="en-US"/>
          </a:p>
        </p:txBody>
      </p:sp>
      <p:sp>
        <p:nvSpPr>
          <p:cNvPr id="5123" name="Rectangle 3"/>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4" tIns="48326" rIns="96654" bIns="48326" numCol="1" anchor="t" anchorCtr="0" compatLnSpc="1">
            <a:prstTxWarp prst="textNoShape">
              <a:avLst/>
            </a:prstTxWarp>
          </a:bodyPr>
          <a:lstStyle>
            <a:lvl1pPr algn="r" defTabSz="966788">
              <a:defRPr sz="1300">
                <a:latin typeface="Times New Roman" pitchFamily="18" charset="0"/>
              </a:defRPr>
            </a:lvl1pPr>
          </a:lstStyle>
          <a:p>
            <a:endParaRPr lang="en-US" altLang="en-US"/>
          </a:p>
        </p:txBody>
      </p:sp>
      <p:sp>
        <p:nvSpPr>
          <p:cNvPr id="51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4" tIns="48326" rIns="96654" bIns="48326"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126" name="Rectangle 6"/>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4" tIns="48326" rIns="96654" bIns="48326" numCol="1" anchor="b" anchorCtr="0" compatLnSpc="1">
            <a:prstTxWarp prst="textNoShape">
              <a:avLst/>
            </a:prstTxWarp>
          </a:bodyPr>
          <a:lstStyle>
            <a:lvl1pPr defTabSz="966788">
              <a:defRPr sz="1300">
                <a:latin typeface="Times New Roman" pitchFamily="18" charset="0"/>
              </a:defRPr>
            </a:lvl1pPr>
          </a:lstStyle>
          <a:p>
            <a:endParaRPr lang="en-US" altLang="en-US"/>
          </a:p>
        </p:txBody>
      </p:sp>
      <p:sp>
        <p:nvSpPr>
          <p:cNvPr id="5127" name="Rectangle 7"/>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4" tIns="48326" rIns="96654" bIns="48326" numCol="1" anchor="b" anchorCtr="0" compatLnSpc="1">
            <a:prstTxWarp prst="textNoShape">
              <a:avLst/>
            </a:prstTxWarp>
          </a:bodyPr>
          <a:lstStyle>
            <a:lvl1pPr algn="r" defTabSz="966788">
              <a:defRPr sz="1300">
                <a:latin typeface="Times New Roman" pitchFamily="18" charset="0"/>
              </a:defRPr>
            </a:lvl1pPr>
          </a:lstStyle>
          <a:p>
            <a:fld id="{2515DF81-91BC-425E-9BB9-309123CCA5B8}" type="slidenum">
              <a:rPr lang="en-US" altLang="en-US"/>
              <a:pPr/>
              <a:t>‹#›</a:t>
            </a:fld>
            <a:endParaRPr lang="en-US" altLang="en-US"/>
          </a:p>
        </p:txBody>
      </p:sp>
    </p:spTree>
    <p:extLst>
      <p:ext uri="{BB962C8B-B14F-4D97-AF65-F5344CB8AC3E}">
        <p14:creationId xmlns:p14="http://schemas.microsoft.com/office/powerpoint/2010/main" val="33448233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defTabSz="966788">
              <a:defRPr>
                <a:solidFill>
                  <a:schemeClr val="tx1"/>
                </a:solidFill>
                <a:latin typeface="Garamond" pitchFamily="18" charset="0"/>
              </a:defRPr>
            </a:lvl1pPr>
            <a:lvl2pPr marL="742950" indent="-285750" defTabSz="966788">
              <a:defRPr>
                <a:solidFill>
                  <a:schemeClr val="tx1"/>
                </a:solidFill>
                <a:latin typeface="Garamond" pitchFamily="18" charset="0"/>
              </a:defRPr>
            </a:lvl2pPr>
            <a:lvl3pPr marL="1143000" indent="-228600" defTabSz="966788">
              <a:defRPr>
                <a:solidFill>
                  <a:schemeClr val="tx1"/>
                </a:solidFill>
                <a:latin typeface="Garamond" pitchFamily="18" charset="0"/>
              </a:defRPr>
            </a:lvl3pPr>
            <a:lvl4pPr marL="1600200" indent="-228600" defTabSz="966788">
              <a:defRPr>
                <a:solidFill>
                  <a:schemeClr val="tx1"/>
                </a:solidFill>
                <a:latin typeface="Garamond" pitchFamily="18" charset="0"/>
              </a:defRPr>
            </a:lvl4pPr>
            <a:lvl5pPr marL="2057400" indent="-228600" defTabSz="966788">
              <a:defRPr>
                <a:solidFill>
                  <a:schemeClr val="tx1"/>
                </a:solidFill>
                <a:latin typeface="Garamond" pitchFamily="18" charset="0"/>
              </a:defRPr>
            </a:lvl5pPr>
            <a:lvl6pPr marL="2514600" indent="-228600" defTabSz="966788" eaLnBrk="0" fontAlgn="base" hangingPunct="0">
              <a:spcBef>
                <a:spcPct val="0"/>
              </a:spcBef>
              <a:spcAft>
                <a:spcPct val="0"/>
              </a:spcAft>
              <a:defRPr>
                <a:solidFill>
                  <a:schemeClr val="tx1"/>
                </a:solidFill>
                <a:latin typeface="Garamond" pitchFamily="18" charset="0"/>
              </a:defRPr>
            </a:lvl6pPr>
            <a:lvl7pPr marL="2971800" indent="-228600" defTabSz="966788" eaLnBrk="0" fontAlgn="base" hangingPunct="0">
              <a:spcBef>
                <a:spcPct val="0"/>
              </a:spcBef>
              <a:spcAft>
                <a:spcPct val="0"/>
              </a:spcAft>
              <a:defRPr>
                <a:solidFill>
                  <a:schemeClr val="tx1"/>
                </a:solidFill>
                <a:latin typeface="Garamond" pitchFamily="18" charset="0"/>
              </a:defRPr>
            </a:lvl7pPr>
            <a:lvl8pPr marL="3429000" indent="-228600" defTabSz="966788" eaLnBrk="0" fontAlgn="base" hangingPunct="0">
              <a:spcBef>
                <a:spcPct val="0"/>
              </a:spcBef>
              <a:spcAft>
                <a:spcPct val="0"/>
              </a:spcAft>
              <a:defRPr>
                <a:solidFill>
                  <a:schemeClr val="tx1"/>
                </a:solidFill>
                <a:latin typeface="Garamond" pitchFamily="18" charset="0"/>
              </a:defRPr>
            </a:lvl8pPr>
            <a:lvl9pPr marL="3886200" indent="-228600" defTabSz="966788" eaLnBrk="0" fontAlgn="base" hangingPunct="0">
              <a:spcBef>
                <a:spcPct val="0"/>
              </a:spcBef>
              <a:spcAft>
                <a:spcPct val="0"/>
              </a:spcAft>
              <a:defRPr>
                <a:solidFill>
                  <a:schemeClr val="tx1"/>
                </a:solidFill>
                <a:latin typeface="Garamond" pitchFamily="18" charset="0"/>
              </a:defRPr>
            </a:lvl9pPr>
          </a:lstStyle>
          <a:p>
            <a:fld id="{258C9A7D-73B1-4BB5-9541-8FDDFA3A4A2E}" type="slidenum">
              <a:rPr lang="en-US" altLang="en-US" smtClean="0">
                <a:latin typeface="Times New Roman" pitchFamily="18" charset="0"/>
              </a:rPr>
              <a:pPr/>
              <a:t>1</a:t>
            </a:fld>
            <a:endParaRPr lang="en-US" altLang="en-US" smtClean="0">
              <a:latin typeface="Times New Roman" pitchFamily="18"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4450" name="Group 2"/>
          <p:cNvGrpSpPr>
            <a:grpSpLocks/>
          </p:cNvGrpSpPr>
          <p:nvPr/>
        </p:nvGrpSpPr>
        <p:grpSpPr bwMode="auto">
          <a:xfrm>
            <a:off x="0" y="0"/>
            <a:ext cx="9140825" cy="6850063"/>
            <a:chOff x="0" y="0"/>
            <a:chExt cx="5758" cy="4315"/>
          </a:xfrm>
        </p:grpSpPr>
        <p:grpSp>
          <p:nvGrpSpPr>
            <p:cNvPr id="104451" name="Group 3"/>
            <p:cNvGrpSpPr>
              <a:grpSpLocks/>
            </p:cNvGrpSpPr>
            <p:nvPr userDrawn="1"/>
          </p:nvGrpSpPr>
          <p:grpSpPr bwMode="auto">
            <a:xfrm>
              <a:off x="1728" y="2230"/>
              <a:ext cx="4027" cy="2085"/>
              <a:chOff x="1728" y="2230"/>
              <a:chExt cx="4027" cy="2085"/>
            </a:xfrm>
          </p:grpSpPr>
          <p:sp>
            <p:nvSpPr>
              <p:cNvPr id="104452"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53"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54"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55"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56"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4457"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58" name="Freeform 10"/>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4459" name="Rectangle 11"/>
          <p:cNvSpPr>
            <a:spLocks noGrp="1" noChangeArrowheads="1"/>
          </p:cNvSpPr>
          <p:nvPr>
            <p:ph type="ctrTitle" sz="quarter"/>
          </p:nvPr>
        </p:nvSpPr>
        <p:spPr>
          <a:xfrm>
            <a:off x="685800" y="1736725"/>
            <a:ext cx="7772400" cy="1920875"/>
          </a:xfrm>
        </p:spPr>
        <p:txBody>
          <a:bodyPr/>
          <a:lstStyle>
            <a:lvl1pPr>
              <a:defRPr sz="6000"/>
            </a:lvl1pPr>
          </a:lstStyle>
          <a:p>
            <a:pPr lvl="0"/>
            <a:r>
              <a:rPr lang="en-US" altLang="en-US" noProof="0" smtClean="0"/>
              <a:t>Click to edit Master title style</a:t>
            </a:r>
          </a:p>
        </p:txBody>
      </p:sp>
      <p:sp>
        <p:nvSpPr>
          <p:cNvPr id="104460"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en-US" altLang="en-US" noProof="0" smtClean="0"/>
              <a:t>Click to edit Master subtitle style</a:t>
            </a:r>
          </a:p>
        </p:txBody>
      </p:sp>
      <p:pic>
        <p:nvPicPr>
          <p:cNvPr id="104465" name="Picture 1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6080919"/>
            <a:ext cx="135255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EA12CC8-ACA0-4A39-BC3E-5DB3493CBDAA}" type="slidenum">
              <a:rPr lang="en-US" altLang="en-US"/>
              <a:pPr/>
              <a:t>‹#›</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dirty="0" smtClean="0"/>
              <a:t>CPE495/496 Project Proposal,  Team Acronym</a:t>
            </a:r>
            <a:endParaRPr lang="en-US" altLang="en-US" dirty="0"/>
          </a:p>
        </p:txBody>
      </p:sp>
    </p:spTree>
    <p:extLst>
      <p:ext uri="{BB962C8B-B14F-4D97-AF65-F5344CB8AC3E}">
        <p14:creationId xmlns:p14="http://schemas.microsoft.com/office/powerpoint/2010/main" val="2514635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26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6126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F5BFD78A-1933-42ED-A0C6-A0F93B40F45E}" type="slidenum">
              <a:rPr lang="en-US" altLang="en-US"/>
              <a:pPr/>
              <a:t>‹#›</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dirty="0" smtClean="0"/>
              <a:t>CPE495/496 Project Proposal,  Team Acronym</a:t>
            </a:r>
            <a:endParaRPr lang="en-US" altLang="en-US" dirty="0"/>
          </a:p>
        </p:txBody>
      </p:sp>
    </p:spTree>
    <p:extLst>
      <p:ext uri="{BB962C8B-B14F-4D97-AF65-F5344CB8AC3E}">
        <p14:creationId xmlns:p14="http://schemas.microsoft.com/office/powerpoint/2010/main" val="2561654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lvl1pPr>
              <a:defRPr/>
            </a:lvl1pPr>
          </a:lstStyle>
          <a:p>
            <a:fld id="{0FF28F08-94D6-480D-B3BE-FCC629252887}" type="slidenum">
              <a:rPr lang="en-US" altLang="en-US"/>
              <a:pPr/>
              <a:t>‹#›</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dirty="0" smtClean="0"/>
              <a:t>CPE495/496 Project Proposal,  Team Acronym</a:t>
            </a:r>
            <a:endParaRPr lang="en-US" altLang="en-US" dirty="0"/>
          </a:p>
        </p:txBody>
      </p:sp>
    </p:spTree>
    <p:extLst>
      <p:ext uri="{BB962C8B-B14F-4D97-AF65-F5344CB8AC3E}">
        <p14:creationId xmlns:p14="http://schemas.microsoft.com/office/powerpoint/2010/main" val="217591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CD76376F-6069-4D48-B90E-BBADB26CE9AD}" type="slidenum">
              <a:rPr lang="en-US" altLang="en-US"/>
              <a:pPr/>
              <a:t>‹#›</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dirty="0" smtClean="0"/>
              <a:t>CPE495/496 Project Proposal,  Team Acronym</a:t>
            </a:r>
            <a:endParaRPr lang="en-US" altLang="en-US" dirty="0"/>
          </a:p>
        </p:txBody>
      </p:sp>
    </p:spTree>
    <p:extLst>
      <p:ext uri="{BB962C8B-B14F-4D97-AF65-F5344CB8AC3E}">
        <p14:creationId xmlns:p14="http://schemas.microsoft.com/office/powerpoint/2010/main" val="3510613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C13873E1-4A33-4ED4-A07C-EE10621F43F8}" type="slidenum">
              <a:rPr lang="en-US" altLang="en-US"/>
              <a:pPr/>
              <a:t>‹#›</a:t>
            </a:fld>
            <a:endParaRPr lang="en-US" altLang="en-US"/>
          </a:p>
        </p:txBody>
      </p:sp>
      <p:sp>
        <p:nvSpPr>
          <p:cNvPr id="6" name="Footer Placeholder 5"/>
          <p:cNvSpPr>
            <a:spLocks noGrp="1"/>
          </p:cNvSpPr>
          <p:nvPr>
            <p:ph type="ftr" sz="quarter" idx="11"/>
          </p:nvPr>
        </p:nvSpPr>
        <p:spPr/>
        <p:txBody>
          <a:bodyPr/>
          <a:lstStyle>
            <a:lvl1pPr>
              <a:defRPr/>
            </a:lvl1pPr>
          </a:lstStyle>
          <a:p>
            <a:r>
              <a:rPr lang="en-US" altLang="en-US" dirty="0" smtClean="0"/>
              <a:t>CPE495/496 Project Proposal,  Team Acronym</a:t>
            </a:r>
            <a:endParaRPr lang="en-US" altLang="en-US" dirty="0"/>
          </a:p>
        </p:txBody>
      </p:sp>
    </p:spTree>
    <p:extLst>
      <p:ext uri="{BB962C8B-B14F-4D97-AF65-F5344CB8AC3E}">
        <p14:creationId xmlns:p14="http://schemas.microsoft.com/office/powerpoint/2010/main" val="1581379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2788C719-6599-4488-ADCF-E30B274F2BCC}" type="slidenum">
              <a:rPr lang="en-US" altLang="en-US"/>
              <a:pPr/>
              <a:t>‹#›</a:t>
            </a:fld>
            <a:endParaRPr lang="en-US" altLang="en-US"/>
          </a:p>
        </p:txBody>
      </p:sp>
      <p:sp>
        <p:nvSpPr>
          <p:cNvPr id="8" name="Footer Placeholder 7"/>
          <p:cNvSpPr>
            <a:spLocks noGrp="1"/>
          </p:cNvSpPr>
          <p:nvPr>
            <p:ph type="ftr" sz="quarter" idx="11"/>
          </p:nvPr>
        </p:nvSpPr>
        <p:spPr/>
        <p:txBody>
          <a:bodyPr/>
          <a:lstStyle>
            <a:lvl1pPr>
              <a:defRPr/>
            </a:lvl1pPr>
          </a:lstStyle>
          <a:p>
            <a:r>
              <a:rPr lang="en-US" altLang="en-US" dirty="0" smtClean="0"/>
              <a:t>CPE495/496 Project Proposal,  Team Acronym</a:t>
            </a:r>
            <a:endParaRPr lang="en-US" altLang="en-US" dirty="0"/>
          </a:p>
        </p:txBody>
      </p:sp>
    </p:spTree>
    <p:extLst>
      <p:ext uri="{BB962C8B-B14F-4D97-AF65-F5344CB8AC3E}">
        <p14:creationId xmlns:p14="http://schemas.microsoft.com/office/powerpoint/2010/main" val="464101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433A6A87-842A-4782-ACF1-FCA1AF924613}" type="slidenum">
              <a:rPr lang="en-US" altLang="en-US"/>
              <a:pPr/>
              <a:t>‹#›</a:t>
            </a:fld>
            <a:endParaRPr lang="en-US" altLang="en-US"/>
          </a:p>
        </p:txBody>
      </p:sp>
      <p:sp>
        <p:nvSpPr>
          <p:cNvPr id="4" name="Footer Placeholder 3"/>
          <p:cNvSpPr>
            <a:spLocks noGrp="1"/>
          </p:cNvSpPr>
          <p:nvPr>
            <p:ph type="ftr" sz="quarter" idx="11"/>
          </p:nvPr>
        </p:nvSpPr>
        <p:spPr/>
        <p:txBody>
          <a:bodyPr/>
          <a:lstStyle>
            <a:lvl1pPr>
              <a:defRPr/>
            </a:lvl1pPr>
          </a:lstStyle>
          <a:p>
            <a:r>
              <a:rPr lang="en-US" altLang="en-US" dirty="0" smtClean="0"/>
              <a:t>CPE495/496 Project Proposal,  Team Acronym</a:t>
            </a:r>
            <a:endParaRPr lang="en-US" altLang="en-US" dirty="0"/>
          </a:p>
        </p:txBody>
      </p:sp>
    </p:spTree>
    <p:extLst>
      <p:ext uri="{BB962C8B-B14F-4D97-AF65-F5344CB8AC3E}">
        <p14:creationId xmlns:p14="http://schemas.microsoft.com/office/powerpoint/2010/main" val="309568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030D4AC5-241A-4107-8276-FCB97BAEE2AB}" type="slidenum">
              <a:rPr lang="en-US" altLang="en-US"/>
              <a:pPr/>
              <a:t>‹#›</a:t>
            </a:fld>
            <a:endParaRPr lang="en-US" altLang="en-US"/>
          </a:p>
        </p:txBody>
      </p:sp>
      <p:sp>
        <p:nvSpPr>
          <p:cNvPr id="3" name="Footer Placeholder 2"/>
          <p:cNvSpPr>
            <a:spLocks noGrp="1"/>
          </p:cNvSpPr>
          <p:nvPr>
            <p:ph type="ftr" sz="quarter" idx="11"/>
          </p:nvPr>
        </p:nvSpPr>
        <p:spPr/>
        <p:txBody>
          <a:bodyPr/>
          <a:lstStyle>
            <a:lvl1pPr>
              <a:defRPr/>
            </a:lvl1pPr>
          </a:lstStyle>
          <a:p>
            <a:r>
              <a:rPr lang="en-US" altLang="en-US" dirty="0" smtClean="0"/>
              <a:t>CPE495/496 Project Proposal,  Team Acronym</a:t>
            </a:r>
            <a:endParaRPr lang="en-US" altLang="en-US" dirty="0"/>
          </a:p>
        </p:txBody>
      </p:sp>
    </p:spTree>
    <p:extLst>
      <p:ext uri="{BB962C8B-B14F-4D97-AF65-F5344CB8AC3E}">
        <p14:creationId xmlns:p14="http://schemas.microsoft.com/office/powerpoint/2010/main" val="196069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CB4B0EA-FCA8-425E-80A0-617AE81D730A}" type="slidenum">
              <a:rPr lang="en-US" altLang="en-US"/>
              <a:pPr/>
              <a:t>‹#›</a:t>
            </a:fld>
            <a:endParaRPr lang="en-US" altLang="en-US"/>
          </a:p>
        </p:txBody>
      </p:sp>
      <p:sp>
        <p:nvSpPr>
          <p:cNvPr id="6" name="Footer Placeholder 5"/>
          <p:cNvSpPr>
            <a:spLocks noGrp="1"/>
          </p:cNvSpPr>
          <p:nvPr>
            <p:ph type="ftr" sz="quarter" idx="11"/>
          </p:nvPr>
        </p:nvSpPr>
        <p:spPr/>
        <p:txBody>
          <a:bodyPr/>
          <a:lstStyle>
            <a:lvl1pPr>
              <a:defRPr/>
            </a:lvl1pPr>
          </a:lstStyle>
          <a:p>
            <a:r>
              <a:rPr lang="en-US" altLang="en-US" dirty="0" smtClean="0"/>
              <a:t>CPE495/496 Project Proposal,  Team Acronym</a:t>
            </a:r>
            <a:endParaRPr lang="en-US" altLang="en-US" dirty="0"/>
          </a:p>
        </p:txBody>
      </p:sp>
    </p:spTree>
    <p:extLst>
      <p:ext uri="{BB962C8B-B14F-4D97-AF65-F5344CB8AC3E}">
        <p14:creationId xmlns:p14="http://schemas.microsoft.com/office/powerpoint/2010/main" val="3778561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B0B463D-9E9A-4866-86CC-676906D76BF4}" type="slidenum">
              <a:rPr lang="en-US" altLang="en-US"/>
              <a:pPr/>
              <a:t>‹#›</a:t>
            </a:fld>
            <a:endParaRPr lang="en-US" altLang="en-US"/>
          </a:p>
        </p:txBody>
      </p:sp>
      <p:sp>
        <p:nvSpPr>
          <p:cNvPr id="6" name="Footer Placeholder 5"/>
          <p:cNvSpPr>
            <a:spLocks noGrp="1"/>
          </p:cNvSpPr>
          <p:nvPr>
            <p:ph type="ftr" sz="quarter" idx="11"/>
          </p:nvPr>
        </p:nvSpPr>
        <p:spPr/>
        <p:txBody>
          <a:bodyPr/>
          <a:lstStyle>
            <a:lvl1pPr>
              <a:defRPr/>
            </a:lvl1pPr>
          </a:lstStyle>
          <a:p>
            <a:r>
              <a:rPr lang="en-US" altLang="en-US" dirty="0" smtClean="0"/>
              <a:t>CPE495/496 Project Proposal,  Team Acronym</a:t>
            </a:r>
            <a:endParaRPr lang="en-US" altLang="en-US" dirty="0"/>
          </a:p>
        </p:txBody>
      </p:sp>
    </p:spTree>
    <p:extLst>
      <p:ext uri="{BB962C8B-B14F-4D97-AF65-F5344CB8AC3E}">
        <p14:creationId xmlns:p14="http://schemas.microsoft.com/office/powerpoint/2010/main" val="1161954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7" name="Rectangle 3"/>
          <p:cNvSpPr>
            <a:spLocks noGrp="1" noChangeArrowheads="1"/>
          </p:cNvSpPr>
          <p:nvPr>
            <p:ph type="sldNum" sz="quarter" idx="4"/>
          </p:nvPr>
        </p:nvSpPr>
        <p:spPr bwMode="auto">
          <a:xfrm>
            <a:off x="8077200" y="6477000"/>
            <a:ext cx="6096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E493DC98-CACC-4EF6-810A-73F98D5FD6B4}" type="slidenum">
              <a:rPr lang="en-US" altLang="en-US"/>
              <a:pPr/>
              <a:t>‹#›</a:t>
            </a:fld>
            <a:endParaRPr lang="en-US" altLang="en-US"/>
          </a:p>
        </p:txBody>
      </p:sp>
      <p:grpSp>
        <p:nvGrpSpPr>
          <p:cNvPr id="103428" name="Group 4"/>
          <p:cNvGrpSpPr>
            <a:grpSpLocks/>
          </p:cNvGrpSpPr>
          <p:nvPr/>
        </p:nvGrpSpPr>
        <p:grpSpPr bwMode="auto">
          <a:xfrm>
            <a:off x="0" y="0"/>
            <a:ext cx="9140825" cy="6850063"/>
            <a:chOff x="0" y="0"/>
            <a:chExt cx="5758" cy="4315"/>
          </a:xfrm>
        </p:grpSpPr>
        <p:grpSp>
          <p:nvGrpSpPr>
            <p:cNvPr id="103429" name="Group 5"/>
            <p:cNvGrpSpPr>
              <a:grpSpLocks/>
            </p:cNvGrpSpPr>
            <p:nvPr userDrawn="1"/>
          </p:nvGrpSpPr>
          <p:grpSpPr bwMode="auto">
            <a:xfrm>
              <a:off x="1728" y="2230"/>
              <a:ext cx="4027" cy="2085"/>
              <a:chOff x="1728" y="2230"/>
              <a:chExt cx="4027" cy="2085"/>
            </a:xfrm>
          </p:grpSpPr>
          <p:sp>
            <p:nvSpPr>
              <p:cNvPr id="103430"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31"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32" name="Freeform 8"/>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33"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34"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3435"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36" name="Freeform 12"/>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3437" name="Rectangle 13"/>
          <p:cNvSpPr>
            <a:spLocks noGrp="1" noRot="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438" name="Rectangle 14"/>
          <p:cNvSpPr>
            <a:spLocks noGrp="1" noChangeArrowheads="1"/>
          </p:cNvSpPr>
          <p:nvPr>
            <p:ph type="ftr" sz="quarter" idx="3"/>
          </p:nvPr>
        </p:nvSpPr>
        <p:spPr bwMode="auto">
          <a:xfrm>
            <a:off x="2057400" y="6477000"/>
            <a:ext cx="59436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r>
              <a:rPr lang="en-US" altLang="en-US" dirty="0"/>
              <a:t>CPE495 Preliminary Design Review Template, Team x, UAHuntsville</a:t>
            </a:r>
          </a:p>
        </p:txBody>
      </p:sp>
      <p:sp>
        <p:nvSpPr>
          <p:cNvPr id="103439" name="Rectangle 15"/>
          <p:cNvSpPr>
            <a:spLocks noGrp="1" noChangeArrowheads="1"/>
          </p:cNvSpPr>
          <p:nvPr>
            <p:ph type="body" idx="1"/>
          </p:nvPr>
        </p:nvSpPr>
        <p:spPr bwMode="auto">
          <a:xfrm>
            <a:off x="457200" y="16002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3442" name="Picture 1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27000" y="6135688"/>
            <a:ext cx="135255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iming>
    <p:tnLst>
      <p:par>
        <p:cTn id="1" dur="indefinite" restart="never" nodeType="tmRoot"/>
      </p:par>
    </p:tnLst>
  </p:timing>
  <p:hf hdr="0" dt="0"/>
  <p:txStyles>
    <p:title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p:titleStyle>
    <p:bodyStyle>
      <a:lvl1pPr marL="342900" indent="-342900" algn="l" rtl="0" fontAlgn="base">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8"/>
          <p:cNvSpPr>
            <a:spLocks noChangeArrowheads="1"/>
          </p:cNvSpPr>
          <p:nvPr/>
        </p:nvSpPr>
        <p:spPr bwMode="auto">
          <a:xfrm>
            <a:off x="3276600" y="5867400"/>
            <a:ext cx="55626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itchFamily="2" charset="2"/>
              <a:buChar char="n"/>
              <a:defRPr sz="3200">
                <a:solidFill>
                  <a:schemeClr val="tx1"/>
                </a:solidFill>
                <a:latin typeface="Garamond" pitchFamily="18" charset="0"/>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9pPr>
          </a:lstStyle>
          <a:p>
            <a:pPr algn="r" eaLnBrk="1" hangingPunct="1">
              <a:lnSpc>
                <a:spcPct val="90000"/>
              </a:lnSpc>
              <a:buClrTx/>
              <a:buSzPct val="80000"/>
              <a:buFontTx/>
              <a:buNone/>
            </a:pPr>
            <a:endParaRPr lang="en-US" altLang="en-US" sz="2400" dirty="0">
              <a:latin typeface="Comic Sans MS" pitchFamily="66" charset="0"/>
            </a:endParaRPr>
          </a:p>
        </p:txBody>
      </p:sp>
      <p:sp>
        <p:nvSpPr>
          <p:cNvPr id="60425" name="Rectangle 9"/>
          <p:cNvSpPr>
            <a:spLocks noGrp="1" noChangeArrowheads="1"/>
          </p:cNvSpPr>
          <p:nvPr>
            <p:ph type="ctrTitle"/>
          </p:nvPr>
        </p:nvSpPr>
        <p:spPr>
          <a:xfrm>
            <a:off x="533400" y="990600"/>
            <a:ext cx="8077200" cy="1920875"/>
          </a:xfrm>
        </p:spPr>
        <p:txBody>
          <a:bodyPr/>
          <a:lstStyle/>
          <a:p>
            <a:pPr eaLnBrk="1" hangingPunct="1">
              <a:defRPr/>
            </a:pPr>
            <a:r>
              <a:rPr lang="en-US" altLang="en-US" sz="4800" dirty="0" smtClean="0"/>
              <a:t>Facial Recognition Rack Mount System</a:t>
            </a:r>
          </a:p>
        </p:txBody>
      </p:sp>
      <p:sp>
        <p:nvSpPr>
          <p:cNvPr id="60426" name="Rectangle 10"/>
          <p:cNvSpPr>
            <a:spLocks noGrp="1" noChangeArrowheads="1"/>
          </p:cNvSpPr>
          <p:nvPr>
            <p:ph type="subTitle" idx="1"/>
          </p:nvPr>
        </p:nvSpPr>
        <p:spPr>
          <a:xfrm>
            <a:off x="1219200" y="2895600"/>
            <a:ext cx="6400800" cy="1752600"/>
          </a:xfrm>
        </p:spPr>
        <p:txBody>
          <a:bodyPr/>
          <a:lstStyle/>
          <a:p>
            <a:pPr eaLnBrk="1" hangingPunct="1">
              <a:lnSpc>
                <a:spcPct val="80000"/>
              </a:lnSpc>
              <a:defRPr/>
            </a:pPr>
            <a:r>
              <a:rPr lang="en-US" altLang="en-US" sz="2400" dirty="0" smtClean="0"/>
              <a:t>Jared Nixon</a:t>
            </a:r>
          </a:p>
          <a:p>
            <a:pPr eaLnBrk="1" hangingPunct="1">
              <a:lnSpc>
                <a:spcPct val="80000"/>
              </a:lnSpc>
              <a:defRPr/>
            </a:pPr>
            <a:r>
              <a:rPr lang="en-US" altLang="en-US" sz="2400" dirty="0" smtClean="0"/>
              <a:t>Garrett </a:t>
            </a:r>
            <a:r>
              <a:rPr lang="en-US" altLang="en-US" sz="2400" dirty="0" smtClean="0"/>
              <a:t>Eledui</a:t>
            </a:r>
          </a:p>
          <a:p>
            <a:pPr eaLnBrk="1" hangingPunct="1">
              <a:lnSpc>
                <a:spcPct val="80000"/>
              </a:lnSpc>
              <a:defRPr/>
            </a:pPr>
            <a:r>
              <a:rPr lang="en-US" altLang="en-US" sz="2400" dirty="0" smtClean="0"/>
              <a:t>Jason Parker</a:t>
            </a:r>
          </a:p>
          <a:p>
            <a:pPr>
              <a:lnSpc>
                <a:spcPct val="80000"/>
              </a:lnSpc>
              <a:defRPr/>
            </a:pPr>
            <a:r>
              <a:rPr lang="en-US" altLang="en-US" sz="2400" dirty="0"/>
              <a:t>Daniel Hasty</a:t>
            </a:r>
          </a:p>
          <a:p>
            <a:pPr eaLnBrk="1" hangingPunct="1">
              <a:lnSpc>
                <a:spcPct val="80000"/>
              </a:lnSpc>
              <a:defRPr/>
            </a:pPr>
            <a:endParaRPr lang="en-US" altLang="en-US" sz="2400" dirty="0" smtClean="0"/>
          </a:p>
          <a:p>
            <a:pPr eaLnBrk="1" hangingPunct="1">
              <a:lnSpc>
                <a:spcPct val="80000"/>
              </a:lnSpc>
              <a:defRPr/>
            </a:pPr>
            <a:endParaRPr lang="en-US" altLang="en-US" sz="2400" dirty="0" smtClean="0"/>
          </a:p>
          <a:p>
            <a:pPr eaLnBrk="1" hangingPunct="1">
              <a:lnSpc>
                <a:spcPct val="80000"/>
              </a:lnSpc>
              <a:defRPr/>
            </a:pPr>
            <a:r>
              <a:rPr lang="en-US" altLang="en-US" sz="2400" dirty="0" smtClean="0"/>
              <a:t>CPE495 Computer Engineering Design I</a:t>
            </a:r>
          </a:p>
          <a:p>
            <a:pPr eaLnBrk="1" hangingPunct="1">
              <a:lnSpc>
                <a:spcPct val="80000"/>
              </a:lnSpc>
              <a:defRPr/>
            </a:pPr>
            <a:r>
              <a:rPr lang="en-US" altLang="en-US" sz="2400" dirty="0" smtClean="0"/>
              <a:t>Electrical and Computer Engineering </a:t>
            </a:r>
            <a:br>
              <a:rPr lang="en-US" altLang="en-US" sz="2400" dirty="0" smtClean="0"/>
            </a:br>
            <a:r>
              <a:rPr lang="en-US" altLang="en-US" sz="2400" dirty="0" smtClean="0"/>
              <a:t>The University of Alabama in Huntsville</a:t>
            </a:r>
          </a:p>
        </p:txBody>
      </p:sp>
    </p:spTree>
    <p:extLst>
      <p:ext uri="{BB962C8B-B14F-4D97-AF65-F5344CB8AC3E}">
        <p14:creationId xmlns:p14="http://schemas.microsoft.com/office/powerpoint/2010/main" val="41838432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4CCE47B-92F9-4906-BCE9-087F6FFF92B5}" type="slidenum">
              <a:rPr lang="en-US" altLang="en-US"/>
              <a:pPr/>
              <a:t>10</a:t>
            </a:fld>
            <a:endParaRPr lang="en-US" altLang="en-US" dirty="0"/>
          </a:p>
        </p:txBody>
      </p:sp>
      <p:sp>
        <p:nvSpPr>
          <p:cNvPr id="95234" name="Rectangle 2"/>
          <p:cNvSpPr>
            <a:spLocks noGrp="1" noRot="1" noChangeArrowheads="1"/>
          </p:cNvSpPr>
          <p:nvPr>
            <p:ph type="title"/>
          </p:nvPr>
        </p:nvSpPr>
        <p:spPr/>
        <p:txBody>
          <a:bodyPr/>
          <a:lstStyle/>
          <a:p>
            <a:r>
              <a:rPr lang="en-US" altLang="en-US" dirty="0"/>
              <a:t>Possible Approaches</a:t>
            </a:r>
          </a:p>
        </p:txBody>
      </p:sp>
      <p:sp>
        <p:nvSpPr>
          <p:cNvPr id="95235" name="Rectangle 3"/>
          <p:cNvSpPr>
            <a:spLocks noGrp="1" noChangeArrowheads="1"/>
          </p:cNvSpPr>
          <p:nvPr>
            <p:ph type="body" idx="1"/>
          </p:nvPr>
        </p:nvSpPr>
        <p:spPr>
          <a:xfrm>
            <a:off x="457200" y="762000"/>
            <a:ext cx="8229600" cy="4800600"/>
          </a:xfrm>
        </p:spPr>
        <p:txBody>
          <a:bodyPr/>
          <a:lstStyle/>
          <a:p>
            <a:pPr marL="0" lvl="0" indent="0">
              <a:spcBef>
                <a:spcPts val="0"/>
              </a:spcBef>
              <a:spcAft>
                <a:spcPts val="0"/>
              </a:spcAft>
              <a:buClr>
                <a:srgbClr val="000000"/>
              </a:buClr>
              <a:buNone/>
            </a:pPr>
            <a:endParaRPr lang="en-US" dirty="0">
              <a:solidFill>
                <a:srgbClr val="FFFFFF"/>
              </a:solidFill>
              <a:ea typeface="Garamond"/>
              <a:cs typeface="Garamond"/>
              <a:sym typeface="Garamond"/>
            </a:endParaRPr>
          </a:p>
          <a:p>
            <a:pPr marL="739775" lvl="1" indent="-282575">
              <a:spcBef>
                <a:spcPts val="500"/>
              </a:spcBef>
              <a:spcAft>
                <a:spcPts val="0"/>
              </a:spcAft>
              <a:buClr>
                <a:srgbClr val="A886E0"/>
              </a:buClr>
              <a:buFont typeface="Noto Sans Symbols"/>
              <a:buChar char="■"/>
            </a:pPr>
            <a:r>
              <a:rPr lang="en-US" dirty="0">
                <a:solidFill>
                  <a:srgbClr val="FFFFFF"/>
                </a:solidFill>
                <a:ea typeface="Garamond"/>
                <a:cs typeface="Garamond"/>
                <a:sym typeface="Garamond"/>
              </a:rPr>
              <a:t>Using facial recognition as the biometric for this system seems to be very innovative because facial recognition is still a new technology that has not been integrated into a lot of products.</a:t>
            </a:r>
          </a:p>
          <a:p>
            <a:pPr marL="739775" lvl="1" indent="-282575">
              <a:spcBef>
                <a:spcPts val="500"/>
              </a:spcBef>
              <a:spcAft>
                <a:spcPts val="0"/>
              </a:spcAft>
              <a:buClr>
                <a:srgbClr val="A886E0"/>
              </a:buClr>
              <a:buFont typeface="Noto Sans Symbols"/>
              <a:buChar char="■"/>
            </a:pPr>
            <a:r>
              <a:rPr lang="en-US" dirty="0">
                <a:solidFill>
                  <a:srgbClr val="FFFFFF"/>
                </a:solidFill>
                <a:ea typeface="Garamond"/>
                <a:cs typeface="Garamond"/>
                <a:sym typeface="Garamond"/>
              </a:rPr>
              <a:t>Obstacles:</a:t>
            </a:r>
          </a:p>
          <a:p>
            <a:pPr marL="1292225" lvl="2" indent="-288925">
              <a:spcBef>
                <a:spcPts val="0"/>
              </a:spcBef>
              <a:spcAft>
                <a:spcPts val="0"/>
              </a:spcAft>
              <a:buClr>
                <a:srgbClr val="FFFFFF"/>
              </a:buClr>
              <a:buSzPct val="45000"/>
              <a:buFont typeface="Noto Sans Symbols"/>
              <a:buChar char="●"/>
            </a:pPr>
            <a:r>
              <a:rPr lang="en-US" sz="2800" dirty="0">
                <a:solidFill>
                  <a:srgbClr val="FFFFFF"/>
                </a:solidFill>
                <a:ea typeface="Garamond"/>
                <a:cs typeface="Garamond"/>
                <a:sym typeface="Garamond"/>
              </a:rPr>
              <a:t>Finding an appropriate actuator that will successfully turn the rack lock.</a:t>
            </a:r>
          </a:p>
          <a:p>
            <a:pPr marL="1292225" lvl="2" indent="-288925">
              <a:spcBef>
                <a:spcPts val="800"/>
              </a:spcBef>
              <a:spcAft>
                <a:spcPts val="0"/>
              </a:spcAft>
              <a:buClr>
                <a:srgbClr val="FFFFFF"/>
              </a:buClr>
              <a:buSzPct val="45000"/>
              <a:buFont typeface="Noto Sans Symbols"/>
              <a:buChar char="●"/>
            </a:pPr>
            <a:r>
              <a:rPr lang="en-US" sz="2800" dirty="0">
                <a:solidFill>
                  <a:srgbClr val="FFFFFF"/>
                </a:solidFill>
                <a:ea typeface="Garamond"/>
                <a:cs typeface="Garamond"/>
                <a:sym typeface="Garamond"/>
              </a:rPr>
              <a:t>Integrating the actuator into the system.</a:t>
            </a:r>
          </a:p>
        </p:txBody>
      </p:sp>
      <p:sp>
        <p:nvSpPr>
          <p:cNvPr id="6" name="Footer Placeholder 4"/>
          <p:cNvSpPr>
            <a:spLocks noGrp="1"/>
          </p:cNvSpPr>
          <p:nvPr>
            <p:ph type="ftr" sz="quarter" idx="11"/>
          </p:nvPr>
        </p:nvSpPr>
        <p:spPr>
          <a:xfrm>
            <a:off x="2057400" y="6477000"/>
            <a:ext cx="5943600" cy="247650"/>
          </a:xfrm>
        </p:spPr>
        <p:txBody>
          <a:bodyPr/>
          <a:lstStyle/>
          <a:p>
            <a:r>
              <a:rPr lang="en-US" altLang="en-US" dirty="0" smtClean="0"/>
              <a:t>CPE495/496 Project Proposal,  Team Face Off</a:t>
            </a: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lvl1pPr>
              <a:spcBef>
                <a:spcPct val="20000"/>
              </a:spcBef>
              <a:buClr>
                <a:schemeClr val="hlink"/>
              </a:buClr>
              <a:buSzPct val="70000"/>
              <a:buFont typeface="Wingdings" pitchFamily="2" charset="2"/>
              <a:buChar char="n"/>
              <a:defRPr sz="3200">
                <a:solidFill>
                  <a:schemeClr val="tx1"/>
                </a:solidFill>
                <a:latin typeface="Garamond" pitchFamily="18" charset="0"/>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9pPr>
          </a:lstStyle>
          <a:p>
            <a:pPr>
              <a:spcBef>
                <a:spcPct val="0"/>
              </a:spcBef>
              <a:buClrTx/>
              <a:buSzTx/>
              <a:buFontTx/>
              <a:buNone/>
            </a:pPr>
            <a:fld id="{E1A9C1F4-03D1-421E-BF83-FEE844372A44}" type="slidenum">
              <a:rPr lang="en-US" altLang="en-US" sz="1200" smtClean="0">
                <a:latin typeface="Arial" charset="0"/>
              </a:rPr>
              <a:pPr>
                <a:spcBef>
                  <a:spcPct val="0"/>
                </a:spcBef>
                <a:buClrTx/>
                <a:buSzTx/>
                <a:buFontTx/>
                <a:buNone/>
              </a:pPr>
              <a:t>11</a:t>
            </a:fld>
            <a:endParaRPr lang="en-US" altLang="en-US" sz="1200" dirty="0" smtClean="0">
              <a:latin typeface="Arial" charset="0"/>
            </a:endParaRPr>
          </a:p>
        </p:txBody>
      </p:sp>
      <p:sp>
        <p:nvSpPr>
          <p:cNvPr id="99330" name="Rectangle 2"/>
          <p:cNvSpPr>
            <a:spLocks noGrp="1" noRot="1" noChangeArrowheads="1"/>
          </p:cNvSpPr>
          <p:nvPr>
            <p:ph type="title"/>
          </p:nvPr>
        </p:nvSpPr>
        <p:spPr/>
        <p:txBody>
          <a:bodyPr/>
          <a:lstStyle/>
          <a:p>
            <a:pPr eaLnBrk="1" hangingPunct="1">
              <a:defRPr/>
            </a:pPr>
            <a:r>
              <a:rPr lang="en-US" altLang="en-US" dirty="0" smtClean="0"/>
              <a:t>Project Summary</a:t>
            </a:r>
          </a:p>
        </p:txBody>
      </p:sp>
      <p:sp>
        <p:nvSpPr>
          <p:cNvPr id="99331" name="Rectangle 3"/>
          <p:cNvSpPr>
            <a:spLocks noGrp="1" noChangeArrowheads="1"/>
          </p:cNvSpPr>
          <p:nvPr>
            <p:ph type="body" idx="1"/>
          </p:nvPr>
        </p:nvSpPr>
        <p:spPr>
          <a:xfrm>
            <a:off x="457200" y="1219200"/>
            <a:ext cx="8229600" cy="5181600"/>
          </a:xfrm>
        </p:spPr>
        <p:txBody>
          <a:bodyPr/>
          <a:lstStyle/>
          <a:p>
            <a:pPr marL="339725" lvl="0" indent="-339725">
              <a:spcBef>
                <a:spcPts val="0"/>
              </a:spcBef>
              <a:spcAft>
                <a:spcPts val="0"/>
              </a:spcAft>
              <a:buClr>
                <a:srgbClr val="FFCC00"/>
              </a:buClr>
              <a:buFont typeface="Noto Sans Symbols"/>
              <a:buChar char="■"/>
            </a:pPr>
            <a:r>
              <a:rPr lang="en-US" sz="2400" dirty="0">
                <a:solidFill>
                  <a:srgbClr val="FFFFFF"/>
                </a:solidFill>
                <a:ea typeface="Garamond"/>
                <a:cs typeface="Garamond"/>
                <a:sym typeface="Garamond"/>
              </a:rPr>
              <a:t>The Facial Recognition Rack mount project is HW/SW integration designed to keep the integrity of  modern server rooms safe and secure. As datacenters grow in size, many people get focused on just the cyber side of these areas, so the physical side takes the backburner. With this system design, only authorized personel will be allowed to access the server racks, ensuring chaos is less likely to happen on the physical sites of datacenters. This authentication system will occur in front of a rack mount where entry is being requested by process a captured photo, and determining whether that person is authorized or not based upon their facial features.</a:t>
            </a:r>
          </a:p>
        </p:txBody>
      </p:sp>
      <p:sp>
        <p:nvSpPr>
          <p:cNvPr id="6" name="Footer Placeholder 4"/>
          <p:cNvSpPr>
            <a:spLocks noGrp="1"/>
          </p:cNvSpPr>
          <p:nvPr>
            <p:ph type="ftr" sz="quarter" idx="11"/>
          </p:nvPr>
        </p:nvSpPr>
        <p:spPr>
          <a:xfrm>
            <a:off x="2057400" y="6477000"/>
            <a:ext cx="5943600" cy="247650"/>
          </a:xfrm>
        </p:spPr>
        <p:txBody>
          <a:bodyPr/>
          <a:lstStyle/>
          <a:p>
            <a:r>
              <a:rPr lang="en-US" altLang="en-US" dirty="0" smtClean="0"/>
              <a:t>CPE495/496 Project Proposal,  Team Face Off</a:t>
            </a:r>
            <a:endParaRPr lang="en-US" altLang="en-US" dirty="0"/>
          </a:p>
        </p:txBody>
      </p:sp>
    </p:spTree>
    <p:extLst>
      <p:ext uri="{BB962C8B-B14F-4D97-AF65-F5344CB8AC3E}">
        <p14:creationId xmlns:p14="http://schemas.microsoft.com/office/powerpoint/2010/main" val="4091436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lvl1pPr>
              <a:spcBef>
                <a:spcPct val="20000"/>
              </a:spcBef>
              <a:buClr>
                <a:schemeClr val="hlink"/>
              </a:buClr>
              <a:buSzPct val="70000"/>
              <a:buFont typeface="Wingdings" pitchFamily="2" charset="2"/>
              <a:buChar char="n"/>
              <a:defRPr sz="3200">
                <a:solidFill>
                  <a:schemeClr val="tx1"/>
                </a:solidFill>
                <a:latin typeface="Garamond" pitchFamily="18" charset="0"/>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9pPr>
          </a:lstStyle>
          <a:p>
            <a:pPr>
              <a:spcBef>
                <a:spcPct val="0"/>
              </a:spcBef>
              <a:buClrTx/>
              <a:buSzTx/>
              <a:buFontTx/>
              <a:buNone/>
            </a:pPr>
            <a:fld id="{852D98BB-9219-4CC7-99ED-13AC8513162C}" type="slidenum">
              <a:rPr lang="en-US" altLang="en-US" sz="1200" smtClean="0">
                <a:latin typeface="Arial" charset="0"/>
              </a:rPr>
              <a:pPr>
                <a:spcBef>
                  <a:spcPct val="0"/>
                </a:spcBef>
                <a:buClrTx/>
                <a:buSzTx/>
                <a:buFontTx/>
                <a:buNone/>
              </a:pPr>
              <a:t>12</a:t>
            </a:fld>
            <a:endParaRPr lang="en-US" altLang="en-US" sz="1200" smtClean="0">
              <a:latin typeface="Arial" charset="0"/>
            </a:endParaRPr>
          </a:p>
        </p:txBody>
      </p:sp>
      <p:sp>
        <p:nvSpPr>
          <p:cNvPr id="120834" name="Rectangle 2"/>
          <p:cNvSpPr>
            <a:spLocks noGrp="1" noRot="1" noChangeArrowheads="1"/>
          </p:cNvSpPr>
          <p:nvPr>
            <p:ph type="title"/>
          </p:nvPr>
        </p:nvSpPr>
        <p:spPr/>
        <p:txBody>
          <a:bodyPr/>
          <a:lstStyle/>
          <a:p>
            <a:pPr eaLnBrk="1" hangingPunct="1">
              <a:defRPr/>
            </a:pPr>
            <a:r>
              <a:rPr lang="en-US" altLang="en-US" sz="3600" dirty="0" smtClean="0"/>
              <a:t>Functional Decomposition of the System</a:t>
            </a:r>
          </a:p>
        </p:txBody>
      </p:sp>
      <p:sp>
        <p:nvSpPr>
          <p:cNvPr id="6" name="Footer Placeholder 4"/>
          <p:cNvSpPr>
            <a:spLocks noGrp="1"/>
          </p:cNvSpPr>
          <p:nvPr>
            <p:ph type="ftr" sz="quarter" idx="11"/>
          </p:nvPr>
        </p:nvSpPr>
        <p:spPr>
          <a:xfrm>
            <a:off x="2057400" y="6477000"/>
            <a:ext cx="5943600" cy="247650"/>
          </a:xfrm>
        </p:spPr>
        <p:txBody>
          <a:bodyPr/>
          <a:lstStyle/>
          <a:p>
            <a:r>
              <a:rPr lang="en-US" altLang="en-US" dirty="0" smtClean="0"/>
              <a:t>CPE495/496 Project Proposal,  Team Face Off</a:t>
            </a:r>
            <a:endParaRPr lang="en-US" altLang="en-US" dirty="0"/>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8822794"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8255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404E2AE-DC17-4F10-865B-863604C68F06}" type="slidenum">
              <a:rPr lang="en-US" altLang="en-US"/>
              <a:pPr/>
              <a:t>13</a:t>
            </a:fld>
            <a:endParaRPr lang="en-US" altLang="en-US"/>
          </a:p>
        </p:txBody>
      </p:sp>
      <p:sp>
        <p:nvSpPr>
          <p:cNvPr id="5" name="Footer Placeholder 4"/>
          <p:cNvSpPr>
            <a:spLocks noGrp="1"/>
          </p:cNvSpPr>
          <p:nvPr>
            <p:ph type="ftr" sz="quarter" idx="11"/>
          </p:nvPr>
        </p:nvSpPr>
        <p:spPr/>
        <p:txBody>
          <a:bodyPr/>
          <a:lstStyle/>
          <a:p>
            <a:r>
              <a:rPr lang="en-US" altLang="en-US" dirty="0" smtClean="0"/>
              <a:t>CPE495/496 Project Proposal,  Team Face Off</a:t>
            </a:r>
            <a:endParaRPr lang="en-US" altLang="en-US" dirty="0"/>
          </a:p>
        </p:txBody>
      </p:sp>
      <p:sp>
        <p:nvSpPr>
          <p:cNvPr id="122882" name="Rectangle 2"/>
          <p:cNvSpPr>
            <a:spLocks noGrp="1" noRot="1" noChangeArrowheads="1"/>
          </p:cNvSpPr>
          <p:nvPr>
            <p:ph type="title"/>
          </p:nvPr>
        </p:nvSpPr>
        <p:spPr/>
        <p:txBody>
          <a:bodyPr/>
          <a:lstStyle/>
          <a:p>
            <a:r>
              <a:rPr lang="en-US" altLang="en-US" dirty="0" smtClean="0"/>
              <a:t>Testing Plan </a:t>
            </a:r>
            <a:endParaRPr lang="en-US" altLang="en-US" dirty="0"/>
          </a:p>
        </p:txBody>
      </p:sp>
      <p:sp>
        <p:nvSpPr>
          <p:cNvPr id="122883" name="Rectangle 3"/>
          <p:cNvSpPr>
            <a:spLocks noGrp="1" noChangeArrowheads="1"/>
          </p:cNvSpPr>
          <p:nvPr>
            <p:ph type="body" idx="1"/>
          </p:nvPr>
        </p:nvSpPr>
        <p:spPr>
          <a:xfrm>
            <a:off x="381000" y="1219200"/>
            <a:ext cx="8534400" cy="5181600"/>
          </a:xfrm>
        </p:spPr>
        <p:txBody>
          <a:bodyPr/>
          <a:lstStyle/>
          <a:p>
            <a:pPr marL="339725" indent="-339725">
              <a:lnSpc>
                <a:spcPct val="90000"/>
              </a:lnSpc>
              <a:spcBef>
                <a:spcPts val="600"/>
              </a:spcBef>
              <a:spcAft>
                <a:spcPts val="0"/>
              </a:spcAft>
              <a:buClr>
                <a:srgbClr val="FFCC00"/>
              </a:buClr>
              <a:buFont typeface="Noto Sans Symbols"/>
              <a:buChar char="■"/>
            </a:pPr>
            <a:r>
              <a:rPr lang="en-US" sz="2200" dirty="0" smtClean="0">
                <a:solidFill>
                  <a:srgbClr val="FFFFFF"/>
                </a:solidFill>
                <a:ea typeface="Garamond"/>
                <a:cs typeface="Garamond"/>
                <a:sym typeface="Garamond"/>
              </a:rPr>
              <a:t>Unit Testing</a:t>
            </a:r>
          </a:p>
          <a:p>
            <a:pPr marL="739775" lvl="1" indent="-282575">
              <a:lnSpc>
                <a:spcPct val="90000"/>
              </a:lnSpc>
              <a:spcBef>
                <a:spcPts val="0"/>
              </a:spcBef>
              <a:spcAft>
                <a:spcPts val="0"/>
              </a:spcAft>
              <a:buClr>
                <a:srgbClr val="A886E0"/>
              </a:buClr>
              <a:buFont typeface="Noto Sans Symbols"/>
              <a:buChar char="■"/>
            </a:pPr>
            <a:r>
              <a:rPr lang="en-US" sz="2200" dirty="0" smtClean="0">
                <a:solidFill>
                  <a:srgbClr val="FFFFFF"/>
                </a:solidFill>
                <a:ea typeface="Garamond"/>
                <a:cs typeface="Garamond"/>
                <a:sym typeface="Garamond"/>
              </a:rPr>
              <a:t>Does each individual component work as intended?</a:t>
            </a:r>
            <a:endParaRPr lang="en-US" sz="2200" dirty="0">
              <a:solidFill>
                <a:srgbClr val="FFFFFF"/>
              </a:solidFill>
              <a:ea typeface="Garamond"/>
              <a:cs typeface="Garamond"/>
              <a:sym typeface="Garamond"/>
            </a:endParaRPr>
          </a:p>
          <a:p>
            <a:pPr marL="339725" lvl="0" indent="-339725">
              <a:lnSpc>
                <a:spcPct val="90000"/>
              </a:lnSpc>
              <a:spcBef>
                <a:spcPts val="1700"/>
              </a:spcBef>
              <a:spcAft>
                <a:spcPts val="0"/>
              </a:spcAft>
              <a:buClr>
                <a:srgbClr val="FFCC00"/>
              </a:buClr>
              <a:buFont typeface="Noto Sans Symbols"/>
              <a:buChar char="■"/>
            </a:pPr>
            <a:r>
              <a:rPr lang="en-US" sz="2200" dirty="0" smtClean="0">
                <a:solidFill>
                  <a:srgbClr val="FFFFFF"/>
                </a:solidFill>
                <a:ea typeface="Garamond"/>
                <a:cs typeface="Garamond"/>
                <a:sym typeface="Garamond"/>
              </a:rPr>
              <a:t>Integration Testing</a:t>
            </a:r>
            <a:endParaRPr lang="en-US" sz="1800" dirty="0" smtClean="0">
              <a:solidFill>
                <a:srgbClr val="FFFFFF"/>
              </a:solidFill>
              <a:ea typeface="Garamond"/>
              <a:cs typeface="Garamond"/>
              <a:sym typeface="Garamond"/>
            </a:endParaRPr>
          </a:p>
          <a:p>
            <a:pPr marL="739775" lvl="1" indent="-282575">
              <a:lnSpc>
                <a:spcPct val="90000"/>
              </a:lnSpc>
              <a:spcBef>
                <a:spcPts val="0"/>
              </a:spcBef>
              <a:spcAft>
                <a:spcPts val="0"/>
              </a:spcAft>
              <a:buClr>
                <a:srgbClr val="A886E0"/>
              </a:buClr>
              <a:buFont typeface="Noto Sans Symbols"/>
              <a:buChar char="■"/>
            </a:pPr>
            <a:r>
              <a:rPr lang="en-US" sz="2200" dirty="0" smtClean="0">
                <a:solidFill>
                  <a:srgbClr val="FFFFFF"/>
                </a:solidFill>
                <a:ea typeface="Garamond"/>
                <a:cs typeface="Garamond"/>
                <a:sym typeface="Garamond"/>
              </a:rPr>
              <a:t>Do multiple components work together? (two or more)</a:t>
            </a:r>
            <a:endParaRPr lang="en-US" sz="2200" dirty="0">
              <a:solidFill>
                <a:srgbClr val="FFFFFF"/>
              </a:solidFill>
              <a:ea typeface="Garamond"/>
              <a:cs typeface="Garamond"/>
              <a:sym typeface="Garamond"/>
            </a:endParaRPr>
          </a:p>
          <a:p>
            <a:pPr marL="339725" lvl="0" indent="-339725">
              <a:lnSpc>
                <a:spcPct val="90000"/>
              </a:lnSpc>
              <a:spcBef>
                <a:spcPts val="1700"/>
              </a:spcBef>
              <a:spcAft>
                <a:spcPts val="0"/>
              </a:spcAft>
              <a:buClr>
                <a:srgbClr val="FFCC00"/>
              </a:buClr>
              <a:buFont typeface="Noto Sans Symbols"/>
              <a:buChar char="■"/>
            </a:pPr>
            <a:r>
              <a:rPr lang="en-US" sz="2200" dirty="0" smtClean="0">
                <a:solidFill>
                  <a:srgbClr val="FFFFFF"/>
                </a:solidFill>
                <a:ea typeface="Garamond"/>
                <a:cs typeface="Garamond"/>
                <a:sym typeface="Garamond"/>
              </a:rPr>
              <a:t>Acceptance Testing</a:t>
            </a:r>
          </a:p>
          <a:p>
            <a:pPr marL="739775" lvl="1" indent="-282575">
              <a:lnSpc>
                <a:spcPct val="90000"/>
              </a:lnSpc>
              <a:spcBef>
                <a:spcPts val="0"/>
              </a:spcBef>
              <a:spcAft>
                <a:spcPts val="0"/>
              </a:spcAft>
              <a:buClr>
                <a:srgbClr val="A886E0"/>
              </a:buClr>
              <a:buFont typeface="Noto Sans Symbols"/>
              <a:buChar char="■"/>
            </a:pPr>
            <a:r>
              <a:rPr lang="en-US" sz="2200" dirty="0" smtClean="0">
                <a:solidFill>
                  <a:srgbClr val="FFFFFF"/>
                </a:solidFill>
                <a:ea typeface="Garamond"/>
                <a:cs typeface="Garamond"/>
                <a:sym typeface="Garamond"/>
              </a:rPr>
              <a:t>Is it acceptable for customer delivery?</a:t>
            </a:r>
          </a:p>
          <a:p>
            <a:pPr marL="457200" lvl="1" indent="0">
              <a:lnSpc>
                <a:spcPct val="90000"/>
              </a:lnSpc>
              <a:spcBef>
                <a:spcPts val="0"/>
              </a:spcBef>
              <a:spcAft>
                <a:spcPts val="0"/>
              </a:spcAft>
              <a:buClr>
                <a:srgbClr val="A886E0"/>
              </a:buClr>
              <a:buNone/>
            </a:pPr>
            <a:endParaRPr lang="en-US" sz="2200" dirty="0">
              <a:solidFill>
                <a:srgbClr val="FFFFFF"/>
              </a:solidFill>
              <a:ea typeface="Garamond"/>
              <a:cs typeface="Garamond"/>
              <a:sym typeface="Garamond"/>
            </a:endParaRPr>
          </a:p>
          <a:p>
            <a:pPr marL="339725" indent="-339725">
              <a:lnSpc>
                <a:spcPct val="90000"/>
              </a:lnSpc>
              <a:spcBef>
                <a:spcPts val="600"/>
              </a:spcBef>
              <a:spcAft>
                <a:spcPts val="0"/>
              </a:spcAft>
              <a:buClr>
                <a:srgbClr val="FFCC00"/>
              </a:buClr>
              <a:buFont typeface="Noto Sans Symbols"/>
              <a:buChar char="■"/>
            </a:pPr>
            <a:r>
              <a:rPr lang="en-US" sz="2200" dirty="0" smtClean="0">
                <a:solidFill>
                  <a:srgbClr val="FFFFFF"/>
                </a:solidFill>
                <a:ea typeface="Garamond"/>
                <a:cs typeface="Garamond"/>
                <a:sym typeface="Garamond"/>
              </a:rPr>
              <a:t>Verification / Validation</a:t>
            </a:r>
            <a:endParaRPr lang="en-US" sz="2200" dirty="0">
              <a:solidFill>
                <a:srgbClr val="FFFFFF"/>
              </a:solidFill>
              <a:ea typeface="Garamond"/>
              <a:cs typeface="Garamond"/>
              <a:sym typeface="Garamond"/>
            </a:endParaRPr>
          </a:p>
          <a:p>
            <a:pPr marL="739775" lvl="1" indent="-282575">
              <a:lnSpc>
                <a:spcPct val="90000"/>
              </a:lnSpc>
              <a:spcBef>
                <a:spcPts val="0"/>
              </a:spcBef>
              <a:spcAft>
                <a:spcPts val="0"/>
              </a:spcAft>
              <a:buClr>
                <a:srgbClr val="A886E0"/>
              </a:buClr>
              <a:buFont typeface="Noto Sans Symbols"/>
              <a:buChar char="■"/>
            </a:pPr>
            <a:r>
              <a:rPr lang="en-US" sz="2200" dirty="0" smtClean="0">
                <a:solidFill>
                  <a:srgbClr val="FFFFFF"/>
                </a:solidFill>
                <a:ea typeface="Garamond"/>
                <a:cs typeface="Garamond"/>
                <a:sym typeface="Garamond"/>
              </a:rPr>
              <a:t>Does it meet engineering requirements and work as intended?</a:t>
            </a:r>
          </a:p>
          <a:p>
            <a:pPr marL="739775" lvl="1" indent="-282575">
              <a:lnSpc>
                <a:spcPct val="90000"/>
              </a:lnSpc>
              <a:spcBef>
                <a:spcPts val="0"/>
              </a:spcBef>
              <a:spcAft>
                <a:spcPts val="0"/>
              </a:spcAft>
              <a:buClr>
                <a:srgbClr val="A886E0"/>
              </a:buClr>
              <a:buFont typeface="Noto Sans Symbols"/>
              <a:buChar char="■"/>
            </a:pPr>
            <a:r>
              <a:rPr lang="en-US" sz="2200" dirty="0" smtClean="0">
                <a:solidFill>
                  <a:srgbClr val="FFFFFF"/>
                </a:solidFill>
                <a:ea typeface="Garamond"/>
                <a:cs typeface="Garamond"/>
                <a:sym typeface="Garamond"/>
              </a:rPr>
              <a:t>Does it meet the customer needs and work correctly?</a:t>
            </a:r>
          </a:p>
          <a:p>
            <a:pPr marL="457200" lvl="1" indent="0">
              <a:lnSpc>
                <a:spcPct val="90000"/>
              </a:lnSpc>
              <a:spcBef>
                <a:spcPts val="0"/>
              </a:spcBef>
              <a:spcAft>
                <a:spcPts val="0"/>
              </a:spcAft>
              <a:buClr>
                <a:srgbClr val="A886E0"/>
              </a:buClr>
              <a:buNone/>
            </a:pPr>
            <a:endParaRPr lang="en-US" sz="2200" dirty="0">
              <a:solidFill>
                <a:srgbClr val="FFFFFF"/>
              </a:solidFill>
              <a:ea typeface="Garamond"/>
              <a:cs typeface="Garamond"/>
              <a:sym typeface="Garamond"/>
            </a:endParaRPr>
          </a:p>
          <a:p>
            <a:pPr marL="339725" indent="-339725">
              <a:lnSpc>
                <a:spcPct val="90000"/>
              </a:lnSpc>
              <a:spcBef>
                <a:spcPts val="600"/>
              </a:spcBef>
              <a:spcAft>
                <a:spcPts val="0"/>
              </a:spcAft>
              <a:buClr>
                <a:srgbClr val="FFCC00"/>
              </a:buClr>
              <a:buFont typeface="Noto Sans Symbols"/>
              <a:buChar char="■"/>
            </a:pPr>
            <a:r>
              <a:rPr lang="en-US" sz="2200" dirty="0" smtClean="0">
                <a:solidFill>
                  <a:srgbClr val="FFFFFF"/>
                </a:solidFill>
                <a:ea typeface="Garamond"/>
                <a:cs typeface="Garamond"/>
                <a:sym typeface="Garamond"/>
              </a:rPr>
              <a:t>Regression Testing</a:t>
            </a:r>
            <a:endParaRPr lang="en-US" sz="2200" dirty="0">
              <a:solidFill>
                <a:srgbClr val="FFFFFF"/>
              </a:solidFill>
              <a:ea typeface="Garamond"/>
              <a:cs typeface="Garamond"/>
              <a:sym typeface="Garamond"/>
            </a:endParaRPr>
          </a:p>
          <a:p>
            <a:pPr marL="739775" lvl="1" indent="-282575">
              <a:lnSpc>
                <a:spcPct val="90000"/>
              </a:lnSpc>
              <a:spcBef>
                <a:spcPts val="0"/>
              </a:spcBef>
              <a:spcAft>
                <a:spcPts val="0"/>
              </a:spcAft>
              <a:buClr>
                <a:srgbClr val="A886E0"/>
              </a:buClr>
              <a:buFont typeface="Noto Sans Symbols"/>
              <a:buChar char="■"/>
            </a:pPr>
            <a:r>
              <a:rPr lang="en-US" sz="2200" dirty="0" smtClean="0">
                <a:solidFill>
                  <a:srgbClr val="FFFFFF"/>
                </a:solidFill>
                <a:ea typeface="Garamond"/>
                <a:cs typeface="Garamond"/>
                <a:sym typeface="Garamond"/>
              </a:rPr>
              <a:t>Ensure bugs introduced during development are fixed.</a:t>
            </a:r>
            <a:endParaRPr lang="en-US" sz="2200" dirty="0">
              <a:solidFill>
                <a:srgbClr val="FFFFFF"/>
              </a:solidFill>
              <a:ea typeface="Garamond"/>
              <a:cs typeface="Garamond"/>
              <a:sym typeface="Garamon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BD9C9CF-86AC-47C0-BFEB-9B37DA36B0EF}" type="slidenum">
              <a:rPr lang="en-US" altLang="en-US"/>
              <a:pPr/>
              <a:t>14</a:t>
            </a:fld>
            <a:endParaRPr lang="en-US" altLang="en-US"/>
          </a:p>
        </p:txBody>
      </p:sp>
      <p:sp>
        <p:nvSpPr>
          <p:cNvPr id="5" name="Footer Placeholder 4"/>
          <p:cNvSpPr>
            <a:spLocks noGrp="1"/>
          </p:cNvSpPr>
          <p:nvPr>
            <p:ph type="ftr" sz="quarter" idx="11"/>
          </p:nvPr>
        </p:nvSpPr>
        <p:spPr/>
        <p:txBody>
          <a:bodyPr/>
          <a:lstStyle/>
          <a:p>
            <a:r>
              <a:rPr lang="en-US" altLang="en-US" dirty="0" smtClean="0"/>
              <a:t>CPE495/496 Project Proposal,  Team Face Off</a:t>
            </a:r>
            <a:endParaRPr lang="en-US" altLang="en-US" dirty="0"/>
          </a:p>
        </p:txBody>
      </p:sp>
      <p:sp>
        <p:nvSpPr>
          <p:cNvPr id="124930" name="Rectangle 2"/>
          <p:cNvSpPr>
            <a:spLocks noGrp="1" noRot="1" noChangeArrowheads="1"/>
          </p:cNvSpPr>
          <p:nvPr>
            <p:ph type="title"/>
          </p:nvPr>
        </p:nvSpPr>
        <p:spPr>
          <a:xfrm>
            <a:off x="457200" y="152400"/>
            <a:ext cx="8229600" cy="1143000"/>
          </a:xfrm>
        </p:spPr>
        <p:txBody>
          <a:bodyPr/>
          <a:lstStyle/>
          <a:p>
            <a:r>
              <a:rPr lang="en-US" altLang="en-US" dirty="0"/>
              <a:t>The Project Timeline </a:t>
            </a:r>
          </a:p>
        </p:txBody>
      </p:sp>
      <p:sp>
        <p:nvSpPr>
          <p:cNvPr id="124931" name="Rectangle 3"/>
          <p:cNvSpPr>
            <a:spLocks noGrp="1" noChangeArrowheads="1"/>
          </p:cNvSpPr>
          <p:nvPr>
            <p:ph type="body" idx="1"/>
          </p:nvPr>
        </p:nvSpPr>
        <p:spPr>
          <a:xfrm>
            <a:off x="457200" y="1143000"/>
            <a:ext cx="8229600" cy="5105400"/>
          </a:xfrm>
        </p:spPr>
        <p:txBody>
          <a:bodyPr/>
          <a:lstStyle/>
          <a:p>
            <a:pPr marL="428625" lvl="0" indent="-327025">
              <a:spcBef>
                <a:spcPts val="0"/>
              </a:spcBef>
              <a:spcAft>
                <a:spcPts val="0"/>
              </a:spcAft>
              <a:buClr>
                <a:srgbClr val="FFFFFF"/>
              </a:buClr>
              <a:buSzPct val="45000"/>
              <a:buFont typeface="Noto Sans Symbols"/>
              <a:buChar char="●"/>
            </a:pPr>
            <a:r>
              <a:rPr lang="en-US" sz="2000" dirty="0" smtClean="0">
                <a:solidFill>
                  <a:srgbClr val="FFFFFF"/>
                </a:solidFill>
                <a:ea typeface="Garamond"/>
                <a:cs typeface="Garamond"/>
                <a:sym typeface="Garamond"/>
              </a:rPr>
              <a:t>Milestone </a:t>
            </a:r>
            <a:r>
              <a:rPr lang="en-US" sz="2000" dirty="0">
                <a:solidFill>
                  <a:srgbClr val="FFFFFF"/>
                </a:solidFill>
                <a:ea typeface="Garamond"/>
                <a:cs typeface="Garamond"/>
                <a:sym typeface="Garamond"/>
              </a:rPr>
              <a:t>1 – Deadline of </a:t>
            </a:r>
            <a:r>
              <a:rPr lang="en-US" sz="2000" i="1" dirty="0">
                <a:solidFill>
                  <a:srgbClr val="FFFFFF"/>
                </a:solidFill>
                <a:ea typeface="Garamond"/>
                <a:cs typeface="Garamond"/>
                <a:sym typeface="Garamond"/>
              </a:rPr>
              <a:t>November 4th</a:t>
            </a:r>
          </a:p>
          <a:p>
            <a:pPr marL="860425" lvl="1" indent="-327025">
              <a:spcBef>
                <a:spcPts val="1400"/>
              </a:spcBef>
              <a:spcAft>
                <a:spcPts val="0"/>
              </a:spcAft>
              <a:buClr>
                <a:srgbClr val="FFFFFF"/>
              </a:buClr>
              <a:buSzPct val="75000"/>
              <a:buFont typeface="Noto Sans Symbols"/>
              <a:buChar char="−"/>
            </a:pPr>
            <a:r>
              <a:rPr lang="en-US" sz="2000" dirty="0">
                <a:solidFill>
                  <a:srgbClr val="FFFFFF"/>
                </a:solidFill>
                <a:ea typeface="Garamond"/>
                <a:cs typeface="Garamond"/>
                <a:sym typeface="Garamond"/>
              </a:rPr>
              <a:t>Research HW/SW, algorithms, actuators.</a:t>
            </a:r>
          </a:p>
          <a:p>
            <a:pPr marL="860425" lvl="1" indent="-327025">
              <a:spcBef>
                <a:spcPts val="1100"/>
              </a:spcBef>
              <a:spcAft>
                <a:spcPts val="0"/>
              </a:spcAft>
              <a:buClr>
                <a:srgbClr val="FFFFFF"/>
              </a:buClr>
              <a:buSzPct val="75000"/>
              <a:buFont typeface="Noto Sans Symbols"/>
              <a:buChar char="−"/>
            </a:pPr>
            <a:r>
              <a:rPr lang="en-US" sz="2000" b="1" dirty="0">
                <a:solidFill>
                  <a:srgbClr val="FFFFFF"/>
                </a:solidFill>
                <a:ea typeface="Garamond"/>
                <a:cs typeface="Garamond"/>
                <a:sym typeface="Garamond"/>
              </a:rPr>
              <a:t>Deliverable:</a:t>
            </a:r>
            <a:r>
              <a:rPr lang="en-US" sz="2000" dirty="0">
                <a:solidFill>
                  <a:srgbClr val="FFFFFF"/>
                </a:solidFill>
                <a:ea typeface="Garamond"/>
                <a:cs typeface="Garamond"/>
                <a:sym typeface="Garamond"/>
              </a:rPr>
              <a:t> Project Proposal Presentation (11/2)</a:t>
            </a:r>
          </a:p>
          <a:p>
            <a:pPr marL="428625" lvl="0" indent="-327025">
              <a:spcBef>
                <a:spcPts val="1100"/>
              </a:spcBef>
              <a:spcAft>
                <a:spcPts val="0"/>
              </a:spcAft>
              <a:buClr>
                <a:srgbClr val="FFFFFF"/>
              </a:buClr>
              <a:buSzPct val="45000"/>
              <a:buFont typeface="Noto Sans Symbols"/>
              <a:buChar char="●"/>
            </a:pPr>
            <a:r>
              <a:rPr lang="en-US" sz="2000" dirty="0" smtClean="0">
                <a:solidFill>
                  <a:srgbClr val="FFFFFF"/>
                </a:solidFill>
                <a:ea typeface="Garamond"/>
                <a:cs typeface="Garamond"/>
                <a:sym typeface="Garamond"/>
              </a:rPr>
              <a:t>Milestone </a:t>
            </a:r>
            <a:r>
              <a:rPr lang="en-US" sz="2000" dirty="0">
                <a:solidFill>
                  <a:srgbClr val="FFFFFF"/>
                </a:solidFill>
                <a:ea typeface="Garamond"/>
                <a:cs typeface="Garamond"/>
                <a:sym typeface="Garamond"/>
              </a:rPr>
              <a:t>2 – Deadline of </a:t>
            </a:r>
            <a:r>
              <a:rPr lang="en-US" sz="2000" i="1" dirty="0">
                <a:solidFill>
                  <a:srgbClr val="FFFFFF"/>
                </a:solidFill>
                <a:ea typeface="Garamond"/>
                <a:cs typeface="Garamond"/>
                <a:sym typeface="Garamond"/>
              </a:rPr>
              <a:t>November 11th</a:t>
            </a:r>
          </a:p>
          <a:p>
            <a:pPr marL="860425" lvl="1" indent="-327025">
              <a:spcBef>
                <a:spcPts val="1400"/>
              </a:spcBef>
              <a:spcAft>
                <a:spcPts val="0"/>
              </a:spcAft>
              <a:buClr>
                <a:srgbClr val="FFFFFF"/>
              </a:buClr>
              <a:buSzPct val="75000"/>
              <a:buFont typeface="Noto Sans Symbols"/>
              <a:buChar char="−"/>
            </a:pPr>
            <a:r>
              <a:rPr lang="en-US" sz="2000" dirty="0">
                <a:solidFill>
                  <a:srgbClr val="FFFFFF"/>
                </a:solidFill>
                <a:ea typeface="Garamond"/>
                <a:cs typeface="Garamond"/>
                <a:sym typeface="Garamond"/>
              </a:rPr>
              <a:t>Submit hardware components required.</a:t>
            </a:r>
          </a:p>
          <a:p>
            <a:pPr marL="860425" lvl="1" indent="-327025">
              <a:spcBef>
                <a:spcPts val="1100"/>
              </a:spcBef>
              <a:spcAft>
                <a:spcPts val="0"/>
              </a:spcAft>
              <a:buClr>
                <a:srgbClr val="FFFFFF"/>
              </a:buClr>
              <a:buSzPct val="75000"/>
              <a:buFont typeface="Noto Sans Symbols"/>
              <a:buChar char="−"/>
            </a:pPr>
            <a:r>
              <a:rPr lang="en-US" sz="2000" dirty="0">
                <a:solidFill>
                  <a:srgbClr val="FFFFFF"/>
                </a:solidFill>
                <a:ea typeface="Garamond"/>
                <a:cs typeface="Garamond"/>
                <a:sym typeface="Garamond"/>
              </a:rPr>
              <a:t>Decide on appropriate coding language.</a:t>
            </a:r>
          </a:p>
          <a:p>
            <a:pPr marL="428625" lvl="0" indent="-327025">
              <a:spcBef>
                <a:spcPts val="1100"/>
              </a:spcBef>
              <a:spcAft>
                <a:spcPts val="0"/>
              </a:spcAft>
              <a:buClr>
                <a:srgbClr val="FFFFFF"/>
              </a:buClr>
              <a:buSzPct val="45000"/>
              <a:buFont typeface="Noto Sans Symbols"/>
              <a:buChar char="●"/>
            </a:pPr>
            <a:r>
              <a:rPr lang="en-US" sz="2000" dirty="0" smtClean="0">
                <a:solidFill>
                  <a:srgbClr val="FFFFFF"/>
                </a:solidFill>
                <a:ea typeface="Garamond"/>
                <a:cs typeface="Garamond"/>
                <a:sym typeface="Garamond"/>
              </a:rPr>
              <a:t>Milestone </a:t>
            </a:r>
            <a:r>
              <a:rPr lang="en-US" sz="2000" dirty="0">
                <a:solidFill>
                  <a:srgbClr val="FFFFFF"/>
                </a:solidFill>
                <a:ea typeface="Garamond"/>
                <a:cs typeface="Garamond"/>
                <a:sym typeface="Garamond"/>
              </a:rPr>
              <a:t>3 – Deadline of</a:t>
            </a:r>
            <a:r>
              <a:rPr lang="en-US" sz="2000" i="1" dirty="0">
                <a:solidFill>
                  <a:srgbClr val="FFFFFF"/>
                </a:solidFill>
                <a:ea typeface="Garamond"/>
                <a:cs typeface="Garamond"/>
                <a:sym typeface="Garamond"/>
              </a:rPr>
              <a:t> </a:t>
            </a:r>
            <a:r>
              <a:rPr lang="en-US" sz="2000" i="1" dirty="0" smtClean="0">
                <a:solidFill>
                  <a:srgbClr val="FFFFFF"/>
                </a:solidFill>
                <a:ea typeface="Garamond"/>
                <a:cs typeface="Garamond"/>
                <a:sym typeface="Garamond"/>
              </a:rPr>
              <a:t>February 10</a:t>
            </a:r>
            <a:r>
              <a:rPr lang="en-US" sz="2000" i="1" baseline="30000" dirty="0" smtClean="0">
                <a:solidFill>
                  <a:srgbClr val="FFFFFF"/>
                </a:solidFill>
                <a:ea typeface="Garamond"/>
                <a:cs typeface="Garamond"/>
                <a:sym typeface="Garamond"/>
              </a:rPr>
              <a:t>th</a:t>
            </a:r>
            <a:endParaRPr lang="en-US" sz="2000" i="1" dirty="0">
              <a:solidFill>
                <a:srgbClr val="FFFFFF"/>
              </a:solidFill>
              <a:ea typeface="Garamond"/>
              <a:cs typeface="Garamond"/>
              <a:sym typeface="Garamond"/>
            </a:endParaRPr>
          </a:p>
          <a:p>
            <a:pPr marL="860425" lvl="1" indent="-327025">
              <a:spcBef>
                <a:spcPts val="1400"/>
              </a:spcBef>
              <a:spcAft>
                <a:spcPts val="0"/>
              </a:spcAft>
              <a:buClr>
                <a:srgbClr val="FFFFFF"/>
              </a:buClr>
              <a:buSzPct val="75000"/>
              <a:buFont typeface="Noto Sans Symbols"/>
              <a:buChar char="−"/>
            </a:pPr>
            <a:r>
              <a:rPr lang="en-US" sz="2000" dirty="0">
                <a:solidFill>
                  <a:srgbClr val="FFFFFF"/>
                </a:solidFill>
                <a:ea typeface="Garamond"/>
                <a:cs typeface="Garamond"/>
                <a:sym typeface="Garamond"/>
              </a:rPr>
              <a:t>Facial recognition lock in the most basic form.</a:t>
            </a:r>
          </a:p>
          <a:p>
            <a:pPr marL="860425" lvl="1" indent="-327025">
              <a:spcBef>
                <a:spcPts val="1100"/>
              </a:spcBef>
              <a:spcAft>
                <a:spcPts val="0"/>
              </a:spcAft>
              <a:buClr>
                <a:srgbClr val="FFFFFF"/>
              </a:buClr>
              <a:buSzPct val="75000"/>
              <a:buFont typeface="Noto Sans Symbols"/>
              <a:buChar char="−"/>
            </a:pPr>
            <a:r>
              <a:rPr lang="en-US" sz="2000" dirty="0">
                <a:solidFill>
                  <a:srgbClr val="FFFFFF"/>
                </a:solidFill>
                <a:ea typeface="Garamond"/>
                <a:cs typeface="Garamond"/>
                <a:sym typeface="Garamond"/>
              </a:rPr>
              <a:t>Ensure the lock will NOT open for objects.</a:t>
            </a:r>
          </a:p>
          <a:p>
            <a:pPr marL="860425" lvl="1" indent="-327025">
              <a:spcBef>
                <a:spcPts val="1100"/>
              </a:spcBef>
              <a:spcAft>
                <a:spcPts val="0"/>
              </a:spcAft>
              <a:buClr>
                <a:srgbClr val="FFFFFF"/>
              </a:buClr>
              <a:buSzPct val="75000"/>
              <a:buFont typeface="Noto Sans Symbols"/>
              <a:buChar char="−"/>
            </a:pPr>
            <a:r>
              <a:rPr lang="en-US" sz="2000" dirty="0">
                <a:solidFill>
                  <a:srgbClr val="FFFFFF"/>
                </a:solidFill>
                <a:ea typeface="Garamond"/>
                <a:cs typeface="Garamond"/>
                <a:sym typeface="Garamond"/>
              </a:rPr>
              <a:t>Validate the camera takes successful samples.</a:t>
            </a:r>
          </a:p>
          <a:p>
            <a:pPr marL="860425" lvl="1" indent="-327025">
              <a:spcBef>
                <a:spcPts val="1100"/>
              </a:spcBef>
              <a:spcAft>
                <a:spcPts val="0"/>
              </a:spcAft>
              <a:buClr>
                <a:srgbClr val="FFFFFF"/>
              </a:buClr>
              <a:buSzPct val="75000"/>
              <a:buFont typeface="Noto Sans Symbols"/>
              <a:buChar char="−"/>
            </a:pPr>
            <a:r>
              <a:rPr lang="en-US" sz="2000" b="1" dirty="0">
                <a:solidFill>
                  <a:srgbClr val="FFFFFF"/>
                </a:solidFill>
                <a:ea typeface="Garamond"/>
                <a:cs typeface="Garamond"/>
                <a:sym typeface="Garamond"/>
              </a:rPr>
              <a:t>Deliverable: </a:t>
            </a:r>
            <a:r>
              <a:rPr lang="en-US" sz="2000" dirty="0">
                <a:solidFill>
                  <a:srgbClr val="FFFFFF"/>
                </a:solidFill>
                <a:ea typeface="Garamond"/>
                <a:cs typeface="Garamond"/>
                <a:sym typeface="Garamond"/>
              </a:rPr>
              <a:t>Preliminary Design Review (Jan 2017)</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Timeline</a:t>
            </a:r>
            <a:endParaRPr lang="en-US" dirty="0"/>
          </a:p>
        </p:txBody>
      </p:sp>
      <p:sp>
        <p:nvSpPr>
          <p:cNvPr id="3" name="Content Placeholder 2"/>
          <p:cNvSpPr>
            <a:spLocks noGrp="1"/>
          </p:cNvSpPr>
          <p:nvPr>
            <p:ph idx="1"/>
          </p:nvPr>
        </p:nvSpPr>
        <p:spPr/>
        <p:txBody>
          <a:bodyPr/>
          <a:lstStyle/>
          <a:p>
            <a:pPr marL="428625" lvl="0" indent="-327025">
              <a:spcBef>
                <a:spcPts val="0"/>
              </a:spcBef>
              <a:spcAft>
                <a:spcPts val="0"/>
              </a:spcAft>
              <a:buClr>
                <a:srgbClr val="FFFFFF"/>
              </a:buClr>
              <a:buSzPct val="45000"/>
              <a:buFont typeface="Noto Sans Symbols"/>
              <a:buChar char="●"/>
            </a:pPr>
            <a:r>
              <a:rPr lang="en-US" sz="2000" dirty="0" smtClean="0">
                <a:solidFill>
                  <a:srgbClr val="FFFFFF"/>
                </a:solidFill>
                <a:ea typeface="Garamond"/>
                <a:cs typeface="Garamond"/>
                <a:sym typeface="Garamond"/>
              </a:rPr>
              <a:t>Milestone </a:t>
            </a:r>
            <a:r>
              <a:rPr lang="en-US" sz="2000" dirty="0">
                <a:solidFill>
                  <a:srgbClr val="FFFFFF"/>
                </a:solidFill>
                <a:ea typeface="Garamond"/>
                <a:cs typeface="Garamond"/>
                <a:sym typeface="Garamond"/>
              </a:rPr>
              <a:t>4 – Deadline of </a:t>
            </a:r>
            <a:r>
              <a:rPr lang="en-US" sz="2000" i="1" dirty="0">
                <a:solidFill>
                  <a:srgbClr val="FFFFFF"/>
                </a:solidFill>
                <a:ea typeface="Garamond"/>
                <a:cs typeface="Garamond"/>
                <a:sym typeface="Garamond"/>
              </a:rPr>
              <a:t>March </a:t>
            </a:r>
            <a:r>
              <a:rPr lang="en-US" sz="2000" i="1" dirty="0" smtClean="0">
                <a:solidFill>
                  <a:srgbClr val="FFFFFF"/>
                </a:solidFill>
                <a:ea typeface="Garamond"/>
                <a:cs typeface="Garamond"/>
                <a:sym typeface="Garamond"/>
              </a:rPr>
              <a:t>3</a:t>
            </a:r>
            <a:r>
              <a:rPr lang="en-US" sz="2000" i="1" baseline="30000" dirty="0" smtClean="0">
                <a:solidFill>
                  <a:srgbClr val="FFFFFF"/>
                </a:solidFill>
                <a:ea typeface="Garamond"/>
                <a:cs typeface="Garamond"/>
                <a:sym typeface="Garamond"/>
              </a:rPr>
              <a:t>rd -</a:t>
            </a:r>
            <a:r>
              <a:rPr lang="en-US" sz="2000" i="1" dirty="0" smtClean="0">
                <a:solidFill>
                  <a:srgbClr val="FFFFFF"/>
                </a:solidFill>
                <a:ea typeface="Garamond"/>
                <a:cs typeface="Garamond"/>
                <a:sym typeface="Garamond"/>
              </a:rPr>
              <a:t> Optional</a:t>
            </a:r>
            <a:endParaRPr lang="en-US" sz="2000" i="1" dirty="0">
              <a:solidFill>
                <a:srgbClr val="FFFFFF"/>
              </a:solidFill>
              <a:ea typeface="Garamond"/>
              <a:cs typeface="Garamond"/>
              <a:sym typeface="Garamond"/>
            </a:endParaRPr>
          </a:p>
          <a:p>
            <a:pPr marL="860425" lvl="1" indent="-327025">
              <a:spcBef>
                <a:spcPts val="1400"/>
              </a:spcBef>
              <a:spcAft>
                <a:spcPts val="0"/>
              </a:spcAft>
              <a:buClr>
                <a:srgbClr val="FFFFFF"/>
              </a:buClr>
              <a:buSzPct val="75000"/>
              <a:buFont typeface="Noto Sans Symbols"/>
              <a:buChar char="−"/>
            </a:pPr>
            <a:r>
              <a:rPr lang="en-US" sz="2000" dirty="0">
                <a:solidFill>
                  <a:srgbClr val="FFFFFF"/>
                </a:solidFill>
                <a:ea typeface="Garamond"/>
                <a:cs typeface="Garamond"/>
                <a:sym typeface="Garamond"/>
              </a:rPr>
              <a:t>Distinguish between authorized and non-authorized faces.</a:t>
            </a:r>
          </a:p>
          <a:p>
            <a:pPr marL="428625" lvl="0" indent="-327025">
              <a:spcBef>
                <a:spcPts val="1100"/>
              </a:spcBef>
              <a:spcAft>
                <a:spcPts val="0"/>
              </a:spcAft>
              <a:buClr>
                <a:srgbClr val="FFFFFF"/>
              </a:buClr>
              <a:buSzPct val="45000"/>
              <a:buFont typeface="Noto Sans Symbols"/>
              <a:buChar char="●"/>
            </a:pPr>
            <a:r>
              <a:rPr lang="en-US" sz="2000" dirty="0" smtClean="0">
                <a:solidFill>
                  <a:srgbClr val="FFFFFF"/>
                </a:solidFill>
                <a:ea typeface="Garamond"/>
                <a:cs typeface="Garamond"/>
                <a:sym typeface="Garamond"/>
              </a:rPr>
              <a:t>Milestone </a:t>
            </a:r>
            <a:r>
              <a:rPr lang="en-US" sz="2000" dirty="0">
                <a:solidFill>
                  <a:srgbClr val="FFFFFF"/>
                </a:solidFill>
                <a:ea typeface="Garamond"/>
                <a:cs typeface="Garamond"/>
                <a:sym typeface="Garamond"/>
              </a:rPr>
              <a:t>5 – Deadline of </a:t>
            </a:r>
            <a:r>
              <a:rPr lang="en-US" sz="2000" i="1" dirty="0">
                <a:solidFill>
                  <a:srgbClr val="FFFFFF"/>
                </a:solidFill>
                <a:ea typeface="Garamond"/>
                <a:cs typeface="Garamond"/>
                <a:sym typeface="Garamond"/>
              </a:rPr>
              <a:t>March </a:t>
            </a:r>
            <a:r>
              <a:rPr lang="en-US" sz="2000" i="1" dirty="0" smtClean="0">
                <a:solidFill>
                  <a:srgbClr val="FFFFFF"/>
                </a:solidFill>
                <a:ea typeface="Garamond"/>
                <a:cs typeface="Garamond"/>
                <a:sym typeface="Garamond"/>
              </a:rPr>
              <a:t>31</a:t>
            </a:r>
            <a:r>
              <a:rPr lang="en-US" sz="2000" i="1" baseline="30000" dirty="0" smtClean="0">
                <a:solidFill>
                  <a:srgbClr val="FFFFFF"/>
                </a:solidFill>
                <a:ea typeface="Garamond"/>
                <a:cs typeface="Garamond"/>
                <a:sym typeface="Garamond"/>
              </a:rPr>
              <a:t>st</a:t>
            </a:r>
            <a:r>
              <a:rPr lang="en-US" sz="2000" i="1" dirty="0">
                <a:solidFill>
                  <a:srgbClr val="FFFFFF"/>
                </a:solidFill>
                <a:ea typeface="Garamond"/>
                <a:cs typeface="Garamond"/>
                <a:sym typeface="Garamond"/>
              </a:rPr>
              <a:t> -</a:t>
            </a:r>
            <a:r>
              <a:rPr lang="en-US" sz="2000" i="1" dirty="0" smtClean="0">
                <a:solidFill>
                  <a:srgbClr val="FFFFFF"/>
                </a:solidFill>
                <a:ea typeface="Garamond"/>
                <a:cs typeface="Garamond"/>
                <a:sym typeface="Garamond"/>
              </a:rPr>
              <a:t> Optional</a:t>
            </a:r>
            <a:endParaRPr lang="en-US" sz="2000" i="1" dirty="0">
              <a:solidFill>
                <a:srgbClr val="FFFFFF"/>
              </a:solidFill>
              <a:ea typeface="Garamond"/>
              <a:cs typeface="Garamond"/>
              <a:sym typeface="Garamond"/>
            </a:endParaRPr>
          </a:p>
          <a:p>
            <a:pPr marL="860425" lvl="1" indent="-327025">
              <a:spcBef>
                <a:spcPts val="1400"/>
              </a:spcBef>
              <a:spcAft>
                <a:spcPts val="0"/>
              </a:spcAft>
              <a:buClr>
                <a:srgbClr val="FFFFFF"/>
              </a:buClr>
              <a:buSzPct val="75000"/>
              <a:buFont typeface="Noto Sans Symbols"/>
              <a:buChar char="−"/>
            </a:pPr>
            <a:r>
              <a:rPr lang="en-US" sz="2000" dirty="0">
                <a:solidFill>
                  <a:srgbClr val="FFFFFF"/>
                </a:solidFill>
                <a:ea typeface="Garamond"/>
                <a:cs typeface="Garamond"/>
                <a:sym typeface="Garamond"/>
              </a:rPr>
              <a:t>Implement the three tier authentication system.</a:t>
            </a:r>
          </a:p>
          <a:p>
            <a:pPr marL="860425" lvl="1" indent="-327025">
              <a:spcBef>
                <a:spcPts val="1100"/>
              </a:spcBef>
              <a:spcAft>
                <a:spcPts val="0"/>
              </a:spcAft>
              <a:buClr>
                <a:srgbClr val="FFFFFF"/>
              </a:buClr>
              <a:buSzPct val="75000"/>
              <a:buFont typeface="Noto Sans Symbols"/>
              <a:buChar char="−"/>
            </a:pPr>
            <a:r>
              <a:rPr lang="en-US" sz="2000" dirty="0">
                <a:solidFill>
                  <a:srgbClr val="FFFFFF"/>
                </a:solidFill>
                <a:ea typeface="Garamond"/>
                <a:cs typeface="Garamond"/>
                <a:sym typeface="Garamond"/>
              </a:rPr>
              <a:t>Perhaps manual override for hardware / power failures.</a:t>
            </a:r>
          </a:p>
          <a:p>
            <a:pPr marL="428625" lvl="0" indent="-327025">
              <a:spcBef>
                <a:spcPts val="1100"/>
              </a:spcBef>
              <a:spcAft>
                <a:spcPts val="0"/>
              </a:spcAft>
              <a:buClr>
                <a:srgbClr val="FFFFFF"/>
              </a:buClr>
              <a:buSzPct val="45000"/>
              <a:buFont typeface="Noto Sans Symbols"/>
              <a:buChar char="●"/>
            </a:pPr>
            <a:r>
              <a:rPr lang="en-US" sz="2000" dirty="0" smtClean="0">
                <a:solidFill>
                  <a:srgbClr val="FFFFFF"/>
                </a:solidFill>
                <a:ea typeface="Garamond"/>
                <a:cs typeface="Garamond"/>
                <a:sym typeface="Garamond"/>
              </a:rPr>
              <a:t>Milestone </a:t>
            </a:r>
            <a:r>
              <a:rPr lang="en-US" sz="2000" dirty="0">
                <a:solidFill>
                  <a:srgbClr val="FFFFFF"/>
                </a:solidFill>
                <a:ea typeface="Garamond"/>
                <a:cs typeface="Garamond"/>
                <a:sym typeface="Garamond"/>
              </a:rPr>
              <a:t>6 – Deadline of</a:t>
            </a:r>
            <a:r>
              <a:rPr lang="en-US" sz="2000" i="1" dirty="0">
                <a:solidFill>
                  <a:srgbClr val="FFFFFF"/>
                </a:solidFill>
                <a:ea typeface="Garamond"/>
                <a:cs typeface="Garamond"/>
                <a:sym typeface="Garamond"/>
              </a:rPr>
              <a:t> April 14th</a:t>
            </a:r>
          </a:p>
          <a:p>
            <a:pPr marL="860425" lvl="1" indent="-327025">
              <a:spcBef>
                <a:spcPts val="1400"/>
              </a:spcBef>
              <a:spcAft>
                <a:spcPts val="0"/>
              </a:spcAft>
              <a:buClr>
                <a:srgbClr val="FFFFFF"/>
              </a:buClr>
              <a:buSzPct val="75000"/>
              <a:buFont typeface="Noto Sans Symbols"/>
              <a:buChar char="−"/>
            </a:pPr>
            <a:r>
              <a:rPr lang="en-US" sz="2000" dirty="0">
                <a:solidFill>
                  <a:srgbClr val="FFFFFF"/>
                </a:solidFill>
                <a:ea typeface="Garamond"/>
                <a:cs typeface="Garamond"/>
                <a:sym typeface="Garamond"/>
              </a:rPr>
              <a:t>Test the final prototype of the project.</a:t>
            </a:r>
          </a:p>
          <a:p>
            <a:pPr marL="860425" lvl="1" indent="-327025">
              <a:spcBef>
                <a:spcPts val="1100"/>
              </a:spcBef>
              <a:spcAft>
                <a:spcPts val="0"/>
              </a:spcAft>
              <a:buClr>
                <a:srgbClr val="FFFFFF"/>
              </a:buClr>
              <a:buSzPct val="75000"/>
              <a:buFont typeface="Noto Sans Symbols"/>
              <a:buChar char="−"/>
            </a:pPr>
            <a:r>
              <a:rPr lang="en-US" sz="2000" b="1" dirty="0" smtClean="0">
                <a:solidFill>
                  <a:srgbClr val="FFFFFF"/>
                </a:solidFill>
                <a:ea typeface="Garamond"/>
                <a:cs typeface="Garamond"/>
                <a:sym typeface="Garamond"/>
              </a:rPr>
              <a:t>Deliverable</a:t>
            </a:r>
            <a:r>
              <a:rPr lang="en-US" sz="2000" b="1" dirty="0">
                <a:solidFill>
                  <a:srgbClr val="FFFFFF"/>
                </a:solidFill>
                <a:ea typeface="Garamond"/>
                <a:cs typeface="Garamond"/>
                <a:sym typeface="Garamond"/>
              </a:rPr>
              <a:t>: </a:t>
            </a:r>
            <a:r>
              <a:rPr lang="en-US" sz="2000" dirty="0">
                <a:solidFill>
                  <a:srgbClr val="FFFFFF"/>
                </a:solidFill>
                <a:ea typeface="Garamond"/>
                <a:cs typeface="Garamond"/>
                <a:sym typeface="Garamond"/>
              </a:rPr>
              <a:t>Final Design Review (April 2017)</a:t>
            </a:r>
          </a:p>
        </p:txBody>
      </p:sp>
      <p:sp>
        <p:nvSpPr>
          <p:cNvPr id="4" name="Slide Number Placeholder 3"/>
          <p:cNvSpPr>
            <a:spLocks noGrp="1"/>
          </p:cNvSpPr>
          <p:nvPr>
            <p:ph type="sldNum" sz="quarter" idx="10"/>
          </p:nvPr>
        </p:nvSpPr>
        <p:spPr/>
        <p:txBody>
          <a:bodyPr/>
          <a:lstStyle/>
          <a:p>
            <a:fld id="{0FF28F08-94D6-480D-B3BE-FCC629252887}" type="slidenum">
              <a:rPr lang="en-US" altLang="en-US" smtClean="0"/>
              <a:pPr/>
              <a:t>15</a:t>
            </a:fld>
            <a:endParaRPr lang="en-US" altLang="en-US"/>
          </a:p>
        </p:txBody>
      </p:sp>
      <p:sp>
        <p:nvSpPr>
          <p:cNvPr id="5" name="Footer Placeholder 4"/>
          <p:cNvSpPr>
            <a:spLocks noGrp="1"/>
          </p:cNvSpPr>
          <p:nvPr>
            <p:ph type="ftr" sz="quarter" idx="11"/>
          </p:nvPr>
        </p:nvSpPr>
        <p:spPr/>
        <p:txBody>
          <a:bodyPr/>
          <a:lstStyle/>
          <a:p>
            <a:r>
              <a:rPr lang="en-US" altLang="en-US" dirty="0" smtClean="0"/>
              <a:t>CPE495/496 Project Proposal,  Team Face Off</a:t>
            </a:r>
            <a:endParaRPr lang="en-US" altLang="en-US" dirty="0"/>
          </a:p>
        </p:txBody>
      </p:sp>
    </p:spTree>
    <p:extLst>
      <p:ext uri="{BB962C8B-B14F-4D97-AF65-F5344CB8AC3E}">
        <p14:creationId xmlns:p14="http://schemas.microsoft.com/office/powerpoint/2010/main" val="299574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1D2D03-42FC-4F34-98D7-2E10FAAEBD6B}" type="slidenum">
              <a:rPr lang="en-US" altLang="en-US"/>
              <a:pPr/>
              <a:t>16</a:t>
            </a:fld>
            <a:endParaRPr lang="en-US" altLang="en-US"/>
          </a:p>
        </p:txBody>
      </p:sp>
      <p:sp>
        <p:nvSpPr>
          <p:cNvPr id="5" name="Footer Placeholder 4"/>
          <p:cNvSpPr>
            <a:spLocks noGrp="1"/>
          </p:cNvSpPr>
          <p:nvPr>
            <p:ph type="ftr" sz="quarter" idx="11"/>
          </p:nvPr>
        </p:nvSpPr>
        <p:spPr/>
        <p:txBody>
          <a:bodyPr/>
          <a:lstStyle/>
          <a:p>
            <a:r>
              <a:rPr lang="en-US" altLang="en-US" dirty="0" smtClean="0"/>
              <a:t>CPE495/496 Project Proposal,  Team Face Off</a:t>
            </a:r>
            <a:endParaRPr lang="en-US" altLang="en-US" dirty="0"/>
          </a:p>
        </p:txBody>
      </p:sp>
      <p:sp>
        <p:nvSpPr>
          <p:cNvPr id="130050" name="Rectangle 2"/>
          <p:cNvSpPr>
            <a:spLocks noGrp="1" noRot="1" noChangeArrowheads="1"/>
          </p:cNvSpPr>
          <p:nvPr>
            <p:ph type="title"/>
          </p:nvPr>
        </p:nvSpPr>
        <p:spPr/>
        <p:txBody>
          <a:bodyPr/>
          <a:lstStyle/>
          <a:p>
            <a:r>
              <a:rPr lang="en-US" altLang="en-US"/>
              <a:t>The Project Timeline </a:t>
            </a:r>
          </a:p>
        </p:txBody>
      </p:sp>
      <p:pic>
        <p:nvPicPr>
          <p:cNvPr id="6" name="Shape 264"/>
          <p:cNvPicPr preferRelativeResize="0"/>
          <p:nvPr/>
        </p:nvPicPr>
        <p:blipFill rotWithShape="1">
          <a:blip r:embed="rId2">
            <a:alphaModFix/>
          </a:blip>
          <a:srcRect l="3648" t="32887" r="44821" b="48073"/>
          <a:stretch/>
        </p:blipFill>
        <p:spPr>
          <a:xfrm>
            <a:off x="264462" y="1981200"/>
            <a:ext cx="8615072" cy="2439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B4BC6C-743A-477D-A2F5-2A30F255B18C}" type="slidenum">
              <a:rPr lang="en-US" altLang="en-US"/>
              <a:pPr/>
              <a:t>17</a:t>
            </a:fld>
            <a:endParaRPr lang="en-US" altLang="en-US"/>
          </a:p>
        </p:txBody>
      </p:sp>
      <p:sp>
        <p:nvSpPr>
          <p:cNvPr id="5" name="Footer Placeholder 4"/>
          <p:cNvSpPr>
            <a:spLocks noGrp="1"/>
          </p:cNvSpPr>
          <p:nvPr>
            <p:ph type="ftr" sz="quarter" idx="11"/>
          </p:nvPr>
        </p:nvSpPr>
        <p:spPr/>
        <p:txBody>
          <a:bodyPr/>
          <a:lstStyle/>
          <a:p>
            <a:r>
              <a:rPr lang="en-US" altLang="en-US" dirty="0" smtClean="0"/>
              <a:t>CPE495/496 Project Proposal,  Team Face Off</a:t>
            </a:r>
            <a:endParaRPr lang="en-US" altLang="en-US" dirty="0"/>
          </a:p>
        </p:txBody>
      </p:sp>
      <p:sp>
        <p:nvSpPr>
          <p:cNvPr id="125954" name="Rectangle 2"/>
          <p:cNvSpPr>
            <a:spLocks noGrp="1" noRot="1" noChangeArrowheads="1"/>
          </p:cNvSpPr>
          <p:nvPr>
            <p:ph type="title"/>
          </p:nvPr>
        </p:nvSpPr>
        <p:spPr/>
        <p:txBody>
          <a:bodyPr/>
          <a:lstStyle/>
          <a:p>
            <a:r>
              <a:rPr lang="en-US" altLang="en-US" dirty="0"/>
              <a:t>Individual Responsibility </a:t>
            </a:r>
          </a:p>
        </p:txBody>
      </p:sp>
      <p:sp>
        <p:nvSpPr>
          <p:cNvPr id="125955" name="Rectangle 3"/>
          <p:cNvSpPr>
            <a:spLocks noGrp="1" noChangeArrowheads="1"/>
          </p:cNvSpPr>
          <p:nvPr>
            <p:ph type="body" idx="1"/>
          </p:nvPr>
        </p:nvSpPr>
        <p:spPr>
          <a:xfrm>
            <a:off x="457200" y="1295400"/>
            <a:ext cx="8229600" cy="4800600"/>
          </a:xfrm>
        </p:spPr>
        <p:txBody>
          <a:bodyPr/>
          <a:lstStyle/>
          <a:p>
            <a:r>
              <a:rPr lang="en-US" altLang="en-US" sz="3000" dirty="0"/>
              <a:t>Jared Nixon – Ensure deadlines are made, keep team headed in the right direction, and support software develoment</a:t>
            </a:r>
            <a:r>
              <a:rPr lang="en-US" altLang="en-US" sz="3000" dirty="0" smtClean="0"/>
              <a:t>.</a:t>
            </a:r>
            <a:endParaRPr lang="en-US" altLang="en-US" sz="3000" dirty="0" smtClean="0"/>
          </a:p>
          <a:p>
            <a:r>
              <a:rPr lang="en-US" altLang="en-US" sz="3000" dirty="0" smtClean="0"/>
              <a:t>Garrett </a:t>
            </a:r>
            <a:r>
              <a:rPr lang="en-US" altLang="en-US" sz="3000" dirty="0" smtClean="0"/>
              <a:t>Eledui – Develop / Integrate facial recognition software</a:t>
            </a:r>
          </a:p>
          <a:p>
            <a:r>
              <a:rPr lang="en-US" altLang="en-US" sz="3000" dirty="0" smtClean="0"/>
              <a:t>Jason </a:t>
            </a:r>
            <a:r>
              <a:rPr lang="en-US" altLang="en-US" sz="3000" dirty="0" smtClean="0"/>
              <a:t>Parker – Develop communication between system components</a:t>
            </a:r>
            <a:r>
              <a:rPr lang="en-US" altLang="en-US" sz="3000" dirty="0" smtClean="0"/>
              <a:t>.</a:t>
            </a:r>
          </a:p>
          <a:p>
            <a:r>
              <a:rPr lang="en-US" altLang="en-US" sz="3000" dirty="0"/>
              <a:t>Daniel Hasty – Develop software where help is needed to help maintain deadlines</a:t>
            </a:r>
            <a:r>
              <a:rPr lang="en-US" altLang="en-US" sz="3000" dirty="0" smtClean="0"/>
              <a:t>.</a:t>
            </a:r>
            <a:endParaRPr lang="en-US" altLang="en-US" sz="3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76FC0C3-7E3B-4935-8683-9EA6EBFB2633}" type="slidenum">
              <a:rPr lang="en-US" altLang="en-US"/>
              <a:pPr/>
              <a:t>18</a:t>
            </a:fld>
            <a:endParaRPr lang="en-US" altLang="en-US"/>
          </a:p>
        </p:txBody>
      </p:sp>
      <p:sp>
        <p:nvSpPr>
          <p:cNvPr id="5" name="Footer Placeholder 4"/>
          <p:cNvSpPr>
            <a:spLocks noGrp="1"/>
          </p:cNvSpPr>
          <p:nvPr>
            <p:ph type="ftr" sz="quarter" idx="11"/>
          </p:nvPr>
        </p:nvSpPr>
        <p:spPr/>
        <p:txBody>
          <a:bodyPr/>
          <a:lstStyle/>
          <a:p>
            <a:r>
              <a:rPr lang="en-US" altLang="en-US" dirty="0" smtClean="0"/>
              <a:t>CPE495/496 Project Proposal,  Team Face Off</a:t>
            </a:r>
            <a:endParaRPr lang="en-US" altLang="en-US" dirty="0"/>
          </a:p>
        </p:txBody>
      </p:sp>
      <p:sp>
        <p:nvSpPr>
          <p:cNvPr id="100354" name="Rectangle 2"/>
          <p:cNvSpPr>
            <a:spLocks noGrp="1" noRot="1" noChangeArrowheads="1"/>
          </p:cNvSpPr>
          <p:nvPr>
            <p:ph type="title"/>
          </p:nvPr>
        </p:nvSpPr>
        <p:spPr/>
        <p:txBody>
          <a:bodyPr/>
          <a:lstStyle/>
          <a:p>
            <a:r>
              <a:rPr lang="en-US" altLang="en-US" dirty="0"/>
              <a:t>Cost Estimation</a:t>
            </a:r>
          </a:p>
        </p:txBody>
      </p:sp>
      <p:sp>
        <p:nvSpPr>
          <p:cNvPr id="100355" name="Rectangle 3"/>
          <p:cNvSpPr>
            <a:spLocks noGrp="1" noChangeArrowheads="1"/>
          </p:cNvSpPr>
          <p:nvPr>
            <p:ph type="body" idx="1"/>
          </p:nvPr>
        </p:nvSpPr>
        <p:spPr/>
        <p:txBody>
          <a:bodyPr/>
          <a:lstStyle/>
          <a:p>
            <a:pPr marL="339725" lvl="0" indent="-339725">
              <a:spcBef>
                <a:spcPts val="0"/>
              </a:spcBef>
              <a:spcAft>
                <a:spcPts val="0"/>
              </a:spcAft>
              <a:buClr>
                <a:srgbClr val="FFCC00"/>
              </a:buClr>
              <a:buFont typeface="Noto Sans Symbols"/>
              <a:buChar char="■"/>
            </a:pPr>
            <a:r>
              <a:rPr lang="en-US" sz="3600" dirty="0">
                <a:solidFill>
                  <a:srgbClr val="FFFFFF"/>
                </a:solidFill>
                <a:ea typeface="Garamond"/>
                <a:cs typeface="Garamond"/>
                <a:sym typeface="Garamond"/>
              </a:rPr>
              <a:t>Materials Required:</a:t>
            </a:r>
          </a:p>
          <a:p>
            <a:pPr marL="739775" lvl="1" indent="-282575">
              <a:spcBef>
                <a:spcPts val="500"/>
              </a:spcBef>
              <a:spcAft>
                <a:spcPts val="0"/>
              </a:spcAft>
              <a:buClr>
                <a:srgbClr val="A886E0"/>
              </a:buClr>
              <a:buFont typeface="Noto Sans Symbols"/>
              <a:buChar char="■"/>
            </a:pPr>
            <a:r>
              <a:rPr lang="en-US" sz="3200" dirty="0">
                <a:solidFill>
                  <a:srgbClr val="FFFFFF"/>
                </a:solidFill>
                <a:ea typeface="Garamond"/>
                <a:cs typeface="Garamond"/>
                <a:sym typeface="Garamond"/>
              </a:rPr>
              <a:t>Raspberry Pi 3 – $39.95</a:t>
            </a:r>
          </a:p>
          <a:p>
            <a:pPr marL="739775" lvl="1" indent="-282575">
              <a:spcBef>
                <a:spcPts val="500"/>
              </a:spcBef>
              <a:spcAft>
                <a:spcPts val="0"/>
              </a:spcAft>
              <a:buClr>
                <a:srgbClr val="A886E0"/>
              </a:buClr>
              <a:buFont typeface="Noto Sans Symbols"/>
              <a:buChar char="■"/>
            </a:pPr>
            <a:r>
              <a:rPr lang="en-US" sz="3200" dirty="0">
                <a:solidFill>
                  <a:srgbClr val="FFFFFF"/>
                </a:solidFill>
                <a:ea typeface="Garamond"/>
                <a:cs typeface="Garamond"/>
                <a:sym typeface="Garamond"/>
              </a:rPr>
              <a:t>Raspberry Pi 3 Camera Module – $18.50</a:t>
            </a:r>
          </a:p>
          <a:p>
            <a:pPr marL="739775" lvl="1" indent="-282575">
              <a:spcBef>
                <a:spcPts val="500"/>
              </a:spcBef>
              <a:spcAft>
                <a:spcPts val="0"/>
              </a:spcAft>
              <a:buClr>
                <a:srgbClr val="A886E0"/>
              </a:buClr>
              <a:buFont typeface="Noto Sans Symbols"/>
              <a:buChar char="■"/>
            </a:pPr>
            <a:r>
              <a:rPr lang="en-US" sz="3200" dirty="0">
                <a:solidFill>
                  <a:srgbClr val="FFFFFF"/>
                </a:solidFill>
                <a:ea typeface="Garamond"/>
                <a:cs typeface="Garamond"/>
                <a:sym typeface="Garamond"/>
              </a:rPr>
              <a:t>Raspberry Pi 3 Case – $5.00</a:t>
            </a:r>
          </a:p>
          <a:p>
            <a:pPr marL="739775" lvl="1" indent="-282575">
              <a:spcBef>
                <a:spcPts val="500"/>
              </a:spcBef>
              <a:spcAft>
                <a:spcPts val="0"/>
              </a:spcAft>
              <a:buClr>
                <a:srgbClr val="A886E0"/>
              </a:buClr>
              <a:buFont typeface="Noto Sans Symbols"/>
              <a:buChar char="■"/>
            </a:pPr>
            <a:r>
              <a:rPr lang="en-US" sz="3200" dirty="0">
                <a:solidFill>
                  <a:srgbClr val="FFFFFF"/>
                </a:solidFill>
                <a:ea typeface="Garamond"/>
                <a:cs typeface="Garamond"/>
                <a:sym typeface="Garamond"/>
              </a:rPr>
              <a:t>Actuator Kit –  $19.95</a:t>
            </a:r>
          </a:p>
          <a:p>
            <a:pPr marL="739775" lvl="1" indent="-282575">
              <a:spcBef>
                <a:spcPts val="500"/>
              </a:spcBef>
              <a:spcAft>
                <a:spcPts val="0"/>
              </a:spcAft>
              <a:buClr>
                <a:srgbClr val="A886E0"/>
              </a:buClr>
              <a:buFont typeface="Noto Sans Symbols"/>
              <a:buChar char="■"/>
            </a:pPr>
            <a:r>
              <a:rPr lang="en-US" sz="3200" dirty="0">
                <a:solidFill>
                  <a:srgbClr val="FFFFFF"/>
                </a:solidFill>
                <a:ea typeface="Garamond"/>
                <a:cs typeface="Garamond"/>
                <a:sym typeface="Garamond"/>
              </a:rPr>
              <a:t>RGB LED light – $</a:t>
            </a:r>
            <a:r>
              <a:rPr lang="en-US" sz="3200" dirty="0" smtClean="0">
                <a:solidFill>
                  <a:srgbClr val="FFFFFF"/>
                </a:solidFill>
                <a:ea typeface="Garamond"/>
                <a:cs typeface="Garamond"/>
                <a:sym typeface="Garamond"/>
              </a:rPr>
              <a:t>1.00</a:t>
            </a:r>
          </a:p>
          <a:p>
            <a:pPr marL="739775" lvl="1" indent="-282575">
              <a:spcBef>
                <a:spcPts val="500"/>
              </a:spcBef>
              <a:spcAft>
                <a:spcPts val="0"/>
              </a:spcAft>
              <a:buClr>
                <a:srgbClr val="A886E0"/>
              </a:buClr>
              <a:buFont typeface="Noto Sans Symbols"/>
              <a:buChar char="■"/>
            </a:pPr>
            <a:r>
              <a:rPr lang="en-US" sz="3200" dirty="0" smtClean="0">
                <a:solidFill>
                  <a:srgbClr val="FFFFFF"/>
                </a:solidFill>
                <a:ea typeface="Garamond"/>
                <a:cs typeface="Garamond"/>
                <a:sym typeface="Garamond"/>
              </a:rPr>
              <a:t>Push Button – $1.50</a:t>
            </a:r>
            <a:endParaRPr lang="en-US" sz="3200" dirty="0">
              <a:solidFill>
                <a:srgbClr val="FFFFFF"/>
              </a:solidFill>
              <a:ea typeface="Garamond"/>
              <a:cs typeface="Garamond"/>
              <a:sym typeface="Garamond"/>
            </a:endParaRPr>
          </a:p>
          <a:p>
            <a:pPr marL="739775" lvl="1" indent="-282575">
              <a:spcBef>
                <a:spcPts val="500"/>
              </a:spcBef>
              <a:spcAft>
                <a:spcPts val="0"/>
              </a:spcAft>
              <a:buClr>
                <a:srgbClr val="A886E0"/>
              </a:buClr>
              <a:buFont typeface="Noto Sans Symbols"/>
              <a:buChar char="■"/>
            </a:pPr>
            <a:r>
              <a:rPr lang="en-US" sz="3200" b="1" dirty="0">
                <a:solidFill>
                  <a:srgbClr val="FFFFFF"/>
                </a:solidFill>
                <a:ea typeface="Garamond"/>
                <a:cs typeface="Garamond"/>
                <a:sym typeface="Garamond"/>
              </a:rPr>
              <a:t>TOTAL COST: </a:t>
            </a:r>
            <a:r>
              <a:rPr lang="en-US" sz="3200" dirty="0">
                <a:solidFill>
                  <a:srgbClr val="FFFFFF"/>
                </a:solidFill>
                <a:ea typeface="Garamond"/>
                <a:cs typeface="Garamond"/>
                <a:sym typeface="Garamond"/>
              </a:rPr>
              <a:t>$</a:t>
            </a:r>
            <a:r>
              <a:rPr lang="en-US" sz="3200" dirty="0" smtClean="0">
                <a:solidFill>
                  <a:srgbClr val="FFFFFF"/>
                </a:solidFill>
                <a:ea typeface="Garamond"/>
                <a:cs typeface="Garamond"/>
                <a:sym typeface="Garamond"/>
              </a:rPr>
              <a:t>85.90</a:t>
            </a:r>
            <a:endParaRPr lang="en-US" sz="3200" dirty="0">
              <a:solidFill>
                <a:srgbClr val="FFFFFF"/>
              </a:solidFill>
              <a:ea typeface="Garamond"/>
              <a:cs typeface="Garamond"/>
              <a:sym typeface="Garamond"/>
            </a:endParaRPr>
          </a:p>
          <a:p>
            <a:pPr marL="0" lvl="0" indent="0">
              <a:lnSpc>
                <a:spcPct val="93000"/>
              </a:lnSpc>
              <a:spcBef>
                <a:spcPts val="0"/>
              </a:spcBef>
              <a:spcAft>
                <a:spcPts val="0"/>
              </a:spcAft>
              <a:buNone/>
            </a:pPr>
            <a:endParaRPr lang="en-US" dirty="0">
              <a:solidFill>
                <a:srgbClr val="FFFFFF"/>
              </a:solidFill>
              <a:ea typeface="Garamond"/>
              <a:cs typeface="Garamond"/>
              <a:sym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238EB1D-8F7B-49FB-81E1-E120C9BD85B6}" type="slidenum">
              <a:rPr lang="en-US" altLang="en-US"/>
              <a:pPr/>
              <a:t>2</a:t>
            </a:fld>
            <a:endParaRPr lang="en-US" altLang="en-US" dirty="0"/>
          </a:p>
        </p:txBody>
      </p:sp>
      <p:sp>
        <p:nvSpPr>
          <p:cNvPr id="5" name="Footer Placeholder 4"/>
          <p:cNvSpPr>
            <a:spLocks noGrp="1"/>
          </p:cNvSpPr>
          <p:nvPr>
            <p:ph type="ftr" sz="quarter" idx="11"/>
          </p:nvPr>
        </p:nvSpPr>
        <p:spPr/>
        <p:txBody>
          <a:bodyPr/>
          <a:lstStyle/>
          <a:p>
            <a:r>
              <a:rPr lang="en-US" altLang="en-US" dirty="0" smtClean="0"/>
              <a:t>CPE495/496 Project Proposal,  Team Face Off</a:t>
            </a:r>
            <a:endParaRPr lang="en-US" altLang="en-US" dirty="0"/>
          </a:p>
        </p:txBody>
      </p:sp>
      <p:sp>
        <p:nvSpPr>
          <p:cNvPr id="101378" name="Rectangle 2"/>
          <p:cNvSpPr>
            <a:spLocks noGrp="1" noRot="1" noChangeArrowheads="1"/>
          </p:cNvSpPr>
          <p:nvPr>
            <p:ph type="title"/>
          </p:nvPr>
        </p:nvSpPr>
        <p:spPr/>
        <p:txBody>
          <a:bodyPr/>
          <a:lstStyle/>
          <a:p>
            <a:r>
              <a:rPr lang="en-US" altLang="en-US" dirty="0" smtClean="0"/>
              <a:t>Team Face Off</a:t>
            </a:r>
            <a:endParaRPr lang="en-US" altLang="en-US" dirty="0"/>
          </a:p>
        </p:txBody>
      </p:sp>
      <p:sp>
        <p:nvSpPr>
          <p:cNvPr id="101379" name="Rectangle 3"/>
          <p:cNvSpPr>
            <a:spLocks noGrp="1" noChangeArrowheads="1"/>
          </p:cNvSpPr>
          <p:nvPr>
            <p:ph type="body" idx="1"/>
          </p:nvPr>
        </p:nvSpPr>
        <p:spPr/>
        <p:txBody>
          <a:bodyPr/>
          <a:lstStyle/>
          <a:p>
            <a:r>
              <a:rPr lang="en-US" altLang="en-US" sz="2800" dirty="0"/>
              <a:t>Jared Nixon – Team Lead – GUI Design and Design </a:t>
            </a:r>
            <a:r>
              <a:rPr lang="en-US" altLang="en-US" sz="2800" dirty="0" smtClean="0"/>
              <a:t>Patterns</a:t>
            </a:r>
            <a:endParaRPr lang="en-US" altLang="en-US" sz="2800" dirty="0" smtClean="0"/>
          </a:p>
          <a:p>
            <a:r>
              <a:rPr lang="en-US" altLang="en-US" sz="2800" dirty="0" smtClean="0"/>
              <a:t>Garrett </a:t>
            </a:r>
            <a:r>
              <a:rPr lang="en-US" altLang="en-US" sz="2800" dirty="0" smtClean="0"/>
              <a:t>Eledui – Software Integration – Software Design, Graphics Development and Image Processing</a:t>
            </a:r>
          </a:p>
          <a:p>
            <a:r>
              <a:rPr lang="en-US" altLang="en-US" sz="2800" dirty="0" smtClean="0"/>
              <a:t>Jason </a:t>
            </a:r>
            <a:r>
              <a:rPr lang="en-US" altLang="en-US" sz="2800" dirty="0" smtClean="0"/>
              <a:t>Parker – Hardware Integration – Software Design, Cybersecurity, System Administration, and Machine </a:t>
            </a:r>
            <a:r>
              <a:rPr lang="en-US" altLang="en-US" sz="2800" dirty="0" smtClean="0"/>
              <a:t>Learning</a:t>
            </a:r>
          </a:p>
          <a:p>
            <a:r>
              <a:rPr lang="en-US" altLang="en-US" sz="2800" dirty="0"/>
              <a:t>Daniel Hasty – Software Support – Software Design and </a:t>
            </a:r>
            <a:r>
              <a:rPr lang="en-US" altLang="en-US" sz="2800" dirty="0" smtClean="0"/>
              <a:t>Cybersecurity</a:t>
            </a:r>
            <a:endParaRPr lang="en-US" alt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352DA14-79F8-43FB-9F96-FD3F62AE516B}" type="slidenum">
              <a:rPr lang="en-US" altLang="en-US"/>
              <a:pPr/>
              <a:t>3</a:t>
            </a:fld>
            <a:endParaRPr lang="en-US" altLang="en-US" dirty="0"/>
          </a:p>
        </p:txBody>
      </p:sp>
      <p:sp>
        <p:nvSpPr>
          <p:cNvPr id="5" name="Footer Placeholder 4"/>
          <p:cNvSpPr>
            <a:spLocks noGrp="1"/>
          </p:cNvSpPr>
          <p:nvPr>
            <p:ph type="ftr" sz="quarter" idx="11"/>
          </p:nvPr>
        </p:nvSpPr>
        <p:spPr/>
        <p:txBody>
          <a:bodyPr/>
          <a:lstStyle/>
          <a:p>
            <a:r>
              <a:rPr lang="en-US" altLang="en-US" dirty="0" smtClean="0"/>
              <a:t>CPE495/496 Project Proposal,  Team Face Off</a:t>
            </a:r>
            <a:endParaRPr lang="en-US" altLang="en-US" dirty="0"/>
          </a:p>
        </p:txBody>
      </p:sp>
      <p:sp>
        <p:nvSpPr>
          <p:cNvPr id="89090" name="Rectangle 2"/>
          <p:cNvSpPr>
            <a:spLocks noGrp="1" noRot="1" noChangeArrowheads="1"/>
          </p:cNvSpPr>
          <p:nvPr>
            <p:ph type="title"/>
          </p:nvPr>
        </p:nvSpPr>
        <p:spPr/>
        <p:txBody>
          <a:bodyPr/>
          <a:lstStyle/>
          <a:p>
            <a:r>
              <a:rPr lang="en-US" altLang="en-US" dirty="0"/>
              <a:t>The Need</a:t>
            </a:r>
          </a:p>
        </p:txBody>
      </p:sp>
      <p:sp>
        <p:nvSpPr>
          <p:cNvPr id="89091" name="Rectangle 3"/>
          <p:cNvSpPr>
            <a:spLocks noGrp="1" noChangeArrowheads="1"/>
          </p:cNvSpPr>
          <p:nvPr>
            <p:ph type="body" idx="1"/>
          </p:nvPr>
        </p:nvSpPr>
        <p:spPr/>
        <p:txBody>
          <a:bodyPr/>
          <a:lstStyle/>
          <a:p>
            <a:r>
              <a:rPr lang="en-US" altLang="en-US" dirty="0" smtClean="0"/>
              <a:t>With the rising data hijacking occurrnces, physical security is of need in modern datacenters.</a:t>
            </a:r>
            <a:endParaRPr lang="en-US" altLang="en-US" dirty="0"/>
          </a:p>
          <a:p>
            <a:pPr lvl="1"/>
            <a:r>
              <a:rPr lang="en-US" altLang="en-US" dirty="0" smtClean="0"/>
              <a:t>Most of the focus is on cybersecurity.</a:t>
            </a:r>
          </a:p>
          <a:p>
            <a:pPr lvl="1"/>
            <a:r>
              <a:rPr lang="en-US" altLang="en-US" dirty="0" smtClean="0"/>
              <a:t>Result: Physical security takes the backburner.</a:t>
            </a:r>
            <a:endParaRPr lang="en-US" altLang="en-US" dirty="0"/>
          </a:p>
          <a:p>
            <a:r>
              <a:rPr lang="en-US" altLang="en-US" dirty="0" smtClean="0"/>
              <a:t>The goal is to find a happy medium between ease of use for the everyday user, yet secure to keep the information thief out.</a:t>
            </a:r>
            <a:endParaRPr lang="en-US"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24A7ABB8-BB90-46B1-B57C-94283CCA76F1}" type="slidenum">
              <a:rPr lang="en-US" altLang="en-US"/>
              <a:pPr/>
              <a:t>4</a:t>
            </a:fld>
            <a:endParaRPr lang="en-US" altLang="en-US" dirty="0"/>
          </a:p>
        </p:txBody>
      </p:sp>
      <p:sp>
        <p:nvSpPr>
          <p:cNvPr id="6" name="Footer Placeholder 4"/>
          <p:cNvSpPr>
            <a:spLocks noGrp="1"/>
          </p:cNvSpPr>
          <p:nvPr>
            <p:ph type="ftr" sz="quarter" idx="11"/>
          </p:nvPr>
        </p:nvSpPr>
        <p:spPr/>
        <p:txBody>
          <a:bodyPr/>
          <a:lstStyle/>
          <a:p>
            <a:r>
              <a:rPr lang="en-US" altLang="en-US" dirty="0" smtClean="0"/>
              <a:t>CPE495/496 Project Proposal,  Team Face Off</a:t>
            </a:r>
            <a:endParaRPr lang="en-US" altLang="en-US" dirty="0"/>
          </a:p>
        </p:txBody>
      </p:sp>
      <p:sp>
        <p:nvSpPr>
          <p:cNvPr id="110594" name="Rectangle 2"/>
          <p:cNvSpPr>
            <a:spLocks noGrp="1" noRot="1" noChangeArrowheads="1"/>
          </p:cNvSpPr>
          <p:nvPr>
            <p:ph type="title"/>
          </p:nvPr>
        </p:nvSpPr>
        <p:spPr/>
        <p:txBody>
          <a:bodyPr/>
          <a:lstStyle/>
          <a:p>
            <a:r>
              <a:rPr lang="en-US" altLang="en-US" dirty="0" smtClean="0"/>
              <a:t>The Concept</a:t>
            </a:r>
            <a:endParaRPr lang="en-US" altLang="en-US" dirty="0"/>
          </a:p>
        </p:txBody>
      </p:sp>
      <p:sp>
        <p:nvSpPr>
          <p:cNvPr id="110595" name="Rectangle 3"/>
          <p:cNvSpPr>
            <a:spLocks noGrp="1" noChangeArrowheads="1"/>
          </p:cNvSpPr>
          <p:nvPr>
            <p:ph type="body" idx="1"/>
          </p:nvPr>
        </p:nvSpPr>
        <p:spPr>
          <a:xfrm>
            <a:off x="457200" y="1447800"/>
            <a:ext cx="8229600" cy="1447800"/>
          </a:xfrm>
        </p:spPr>
        <p:txBody>
          <a:bodyPr/>
          <a:lstStyle/>
          <a:p>
            <a:pPr>
              <a:lnSpc>
                <a:spcPct val="90000"/>
              </a:lnSpc>
            </a:pPr>
            <a:r>
              <a:rPr lang="en-US" altLang="en-US" sz="2800" dirty="0" smtClean="0"/>
              <a:t>Four Steps</a:t>
            </a:r>
            <a:endParaRPr lang="en-US" altLang="en-US" sz="2800" dirty="0"/>
          </a:p>
          <a:p>
            <a:pPr lvl="1">
              <a:lnSpc>
                <a:spcPct val="90000"/>
              </a:lnSpc>
            </a:pPr>
            <a:r>
              <a:rPr lang="en-US" altLang="en-US" sz="2400" dirty="0" smtClean="0"/>
              <a:t>Take Photo, Process image, Unlock door, Access server</a:t>
            </a:r>
            <a:endParaRPr lang="en-US" altLang="en-US" sz="2400" dirty="0"/>
          </a:p>
        </p:txBody>
      </p:sp>
      <p:pic>
        <p:nvPicPr>
          <p:cNvPr id="8" name="Shape 148"/>
          <p:cNvPicPr preferRelativeResize="0"/>
          <p:nvPr/>
        </p:nvPicPr>
        <p:blipFill>
          <a:blip r:embed="rId2">
            <a:alphaModFix/>
          </a:blip>
          <a:stretch>
            <a:fillRect/>
          </a:stretch>
        </p:blipFill>
        <p:spPr>
          <a:xfrm>
            <a:off x="2183299" y="2590800"/>
            <a:ext cx="4777399" cy="35830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DAE1176-87DC-4CC4-A60A-5742D458DE0A}" type="slidenum">
              <a:rPr lang="en-US" altLang="en-US"/>
              <a:pPr/>
              <a:t>5</a:t>
            </a:fld>
            <a:endParaRPr lang="en-US" altLang="en-US" dirty="0"/>
          </a:p>
        </p:txBody>
      </p:sp>
      <p:sp>
        <p:nvSpPr>
          <p:cNvPr id="5" name="Footer Placeholder 4"/>
          <p:cNvSpPr>
            <a:spLocks noGrp="1"/>
          </p:cNvSpPr>
          <p:nvPr>
            <p:ph type="ftr" sz="quarter" idx="11"/>
          </p:nvPr>
        </p:nvSpPr>
        <p:spPr/>
        <p:txBody>
          <a:bodyPr/>
          <a:lstStyle/>
          <a:p>
            <a:r>
              <a:rPr lang="en-US" altLang="en-US" dirty="0" smtClean="0"/>
              <a:t>CPE495/496 Project Proposal,  Team Face Off</a:t>
            </a:r>
            <a:endParaRPr lang="en-US" altLang="en-US" dirty="0"/>
          </a:p>
        </p:txBody>
      </p:sp>
      <p:sp>
        <p:nvSpPr>
          <p:cNvPr id="106498" name="Rectangle 2"/>
          <p:cNvSpPr>
            <a:spLocks noGrp="1" noRot="1" noChangeArrowheads="1"/>
          </p:cNvSpPr>
          <p:nvPr>
            <p:ph type="title"/>
          </p:nvPr>
        </p:nvSpPr>
        <p:spPr/>
        <p:txBody>
          <a:bodyPr/>
          <a:lstStyle/>
          <a:p>
            <a:r>
              <a:rPr lang="en-US" altLang="en-US" dirty="0"/>
              <a:t>Marketing Requirements</a:t>
            </a:r>
          </a:p>
        </p:txBody>
      </p:sp>
      <p:sp>
        <p:nvSpPr>
          <p:cNvPr id="106499" name="Rectangle 3"/>
          <p:cNvSpPr>
            <a:spLocks noGrp="1" noChangeArrowheads="1"/>
          </p:cNvSpPr>
          <p:nvPr>
            <p:ph type="body" idx="1"/>
          </p:nvPr>
        </p:nvSpPr>
        <p:spPr/>
        <p:txBody>
          <a:bodyPr/>
          <a:lstStyle/>
          <a:p>
            <a:r>
              <a:rPr lang="en-US" altLang="en-US" sz="2800" dirty="0" smtClean="0"/>
              <a:t>Sponsor Requires:</a:t>
            </a:r>
            <a:endParaRPr lang="en-US" altLang="en-US" sz="2800" dirty="0"/>
          </a:p>
          <a:p>
            <a:pPr lvl="1"/>
            <a:r>
              <a:rPr lang="en-US" altLang="en-US" dirty="0" smtClean="0"/>
              <a:t>The system should have a camera, processing unit, and means of turning a lock on a server rack.</a:t>
            </a:r>
          </a:p>
          <a:p>
            <a:pPr lvl="1"/>
            <a:r>
              <a:rPr lang="en-US" altLang="en-US" dirty="0" smtClean="0"/>
              <a:t>The system should be easy to use with minimal experience.</a:t>
            </a:r>
          </a:p>
          <a:p>
            <a:pPr lvl="1"/>
            <a:r>
              <a:rPr lang="en-US" altLang="en-US" dirty="0" smtClean="0"/>
              <a:t>The system should have the ability for the user to request entry and for the user to know whether they were authenticated or not.</a:t>
            </a:r>
          </a:p>
          <a:p>
            <a:pPr marL="457200" lvl="1" indent="0">
              <a:buNone/>
            </a:pPr>
            <a:endParaRPr lang="en-US" alt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B46B2D1-8AD7-4454-A917-8C707C0EE4A7}" type="slidenum">
              <a:rPr lang="en-US" altLang="en-US"/>
              <a:pPr/>
              <a:t>6</a:t>
            </a:fld>
            <a:endParaRPr lang="en-US" altLang="en-US" dirty="0"/>
          </a:p>
        </p:txBody>
      </p:sp>
      <p:sp>
        <p:nvSpPr>
          <p:cNvPr id="5" name="Footer Placeholder 4"/>
          <p:cNvSpPr>
            <a:spLocks noGrp="1"/>
          </p:cNvSpPr>
          <p:nvPr>
            <p:ph type="ftr" sz="quarter" idx="11"/>
          </p:nvPr>
        </p:nvSpPr>
        <p:spPr/>
        <p:txBody>
          <a:bodyPr/>
          <a:lstStyle/>
          <a:p>
            <a:r>
              <a:rPr lang="en-US" altLang="en-US" dirty="0" smtClean="0"/>
              <a:t>CPE495/496 Project Proposal,  Team Face Off</a:t>
            </a:r>
            <a:endParaRPr lang="en-US" altLang="en-US" dirty="0"/>
          </a:p>
        </p:txBody>
      </p:sp>
      <p:sp>
        <p:nvSpPr>
          <p:cNvPr id="107522" name="Rectangle 2"/>
          <p:cNvSpPr>
            <a:spLocks noGrp="1" noRot="1" noChangeArrowheads="1"/>
          </p:cNvSpPr>
          <p:nvPr>
            <p:ph type="title"/>
          </p:nvPr>
        </p:nvSpPr>
        <p:spPr/>
        <p:txBody>
          <a:bodyPr/>
          <a:lstStyle/>
          <a:p>
            <a:r>
              <a:rPr lang="en-US" altLang="en-US" dirty="0"/>
              <a:t>Engineering Requirements</a:t>
            </a:r>
          </a:p>
        </p:txBody>
      </p:sp>
      <p:sp>
        <p:nvSpPr>
          <p:cNvPr id="107523" name="Rectangle 3"/>
          <p:cNvSpPr>
            <a:spLocks noGrp="1" noChangeArrowheads="1"/>
          </p:cNvSpPr>
          <p:nvPr>
            <p:ph type="body" idx="1"/>
          </p:nvPr>
        </p:nvSpPr>
        <p:spPr/>
        <p:txBody>
          <a:bodyPr/>
          <a:lstStyle/>
          <a:p>
            <a:r>
              <a:rPr lang="en-US" altLang="en-US" sz="2800" dirty="0" smtClean="0"/>
              <a:t>The marketing requirements shown previously allow us to define our engineering requirements as follows:</a:t>
            </a:r>
            <a:endParaRPr lang="en-US" altLang="en-US" sz="2800" dirty="0"/>
          </a:p>
          <a:p>
            <a:pPr lvl="1"/>
            <a:r>
              <a:rPr lang="en-US" altLang="en-US" sz="2400" dirty="0" smtClean="0"/>
              <a:t>Performance – The system should unlock the rack door in no more than 10 seconds from the point when access is requested.</a:t>
            </a:r>
            <a:endParaRPr lang="en-US" altLang="en-US" sz="2400" dirty="0"/>
          </a:p>
          <a:p>
            <a:pPr lvl="1"/>
            <a:r>
              <a:rPr lang="en-US" altLang="en-US" sz="2400" dirty="0" smtClean="0"/>
              <a:t>Functionality – The system will process the photo and relay an access granted or access denied signal to the actuator.</a:t>
            </a:r>
            <a:endParaRPr lang="en-US" altLang="en-US" sz="2400" dirty="0"/>
          </a:p>
          <a:p>
            <a:pPr lvl="1"/>
            <a:r>
              <a:rPr lang="en-US" altLang="en-US" sz="2400" dirty="0" smtClean="0"/>
              <a:t>Usability – Users of the system should be able to unlock with the push of a button and have user feedback.</a:t>
            </a:r>
            <a:endParaRPr lang="en-US" alt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5C6BFD0-649E-40C6-9106-A4DCBC437138}" type="slidenum">
              <a:rPr lang="en-US" altLang="en-US"/>
              <a:pPr/>
              <a:t>7</a:t>
            </a:fld>
            <a:endParaRPr lang="en-US" altLang="en-US" dirty="0"/>
          </a:p>
        </p:txBody>
      </p:sp>
      <p:sp>
        <p:nvSpPr>
          <p:cNvPr id="5" name="Footer Placeholder 4"/>
          <p:cNvSpPr>
            <a:spLocks noGrp="1"/>
          </p:cNvSpPr>
          <p:nvPr>
            <p:ph type="ftr" sz="quarter" idx="11"/>
          </p:nvPr>
        </p:nvSpPr>
        <p:spPr/>
        <p:txBody>
          <a:bodyPr/>
          <a:lstStyle/>
          <a:p>
            <a:r>
              <a:rPr lang="en-US" altLang="en-US" dirty="0" smtClean="0"/>
              <a:t>CPE495/496 Project Proposal,  Team Face Off</a:t>
            </a:r>
            <a:endParaRPr lang="en-US" altLang="en-US" dirty="0"/>
          </a:p>
        </p:txBody>
      </p:sp>
      <p:sp>
        <p:nvSpPr>
          <p:cNvPr id="111618" name="Rectangle 2"/>
          <p:cNvSpPr>
            <a:spLocks noGrp="1" noRot="1" noChangeArrowheads="1"/>
          </p:cNvSpPr>
          <p:nvPr>
            <p:ph type="title"/>
          </p:nvPr>
        </p:nvSpPr>
        <p:spPr/>
        <p:txBody>
          <a:bodyPr/>
          <a:lstStyle/>
          <a:p>
            <a:r>
              <a:rPr lang="en-US" altLang="en-US" dirty="0"/>
              <a:t>Survey: Market &amp; Competition</a:t>
            </a:r>
          </a:p>
        </p:txBody>
      </p:sp>
      <p:sp>
        <p:nvSpPr>
          <p:cNvPr id="111619" name="Rectangle 3"/>
          <p:cNvSpPr>
            <a:spLocks noGrp="1" noChangeArrowheads="1"/>
          </p:cNvSpPr>
          <p:nvPr>
            <p:ph type="body" idx="1"/>
          </p:nvPr>
        </p:nvSpPr>
        <p:spPr/>
        <p:txBody>
          <a:bodyPr/>
          <a:lstStyle/>
          <a:p>
            <a:pPr marL="339725" lvl="0" indent="-339725">
              <a:spcBef>
                <a:spcPts val="0"/>
              </a:spcBef>
              <a:buClr>
                <a:srgbClr val="FFCC00"/>
              </a:buClr>
              <a:buFont typeface="Noto Sans Symbols"/>
              <a:buChar char="■"/>
            </a:pPr>
            <a:r>
              <a:rPr lang="en-US" sz="2800" dirty="0">
                <a:solidFill>
                  <a:schemeClr val="lt1"/>
                </a:solidFill>
                <a:ea typeface="Garamond"/>
                <a:cs typeface="Garamond"/>
                <a:sym typeface="Garamond"/>
              </a:rPr>
              <a:t>There is facial recognition software &amp; hardware in existence today</a:t>
            </a:r>
          </a:p>
          <a:p>
            <a:pPr marL="339725" lvl="0" indent="-339725">
              <a:spcBef>
                <a:spcPts val="640"/>
              </a:spcBef>
              <a:buClr>
                <a:srgbClr val="FFCC00"/>
              </a:buClr>
              <a:buFont typeface="Noto Sans Symbols"/>
              <a:buChar char="■"/>
            </a:pPr>
            <a:r>
              <a:rPr lang="en-US" sz="2800" dirty="0">
                <a:solidFill>
                  <a:schemeClr val="lt1"/>
                </a:solidFill>
                <a:ea typeface="Garamond"/>
                <a:cs typeface="Garamond"/>
                <a:sym typeface="Garamond"/>
              </a:rPr>
              <a:t>Existing System used for door </a:t>
            </a:r>
            <a:r>
              <a:rPr lang="en-US" sz="2800" dirty="0" smtClean="0">
                <a:solidFill>
                  <a:schemeClr val="lt1"/>
                </a:solidFill>
                <a:ea typeface="Garamond"/>
                <a:cs typeface="Garamond"/>
                <a:sym typeface="Garamond"/>
              </a:rPr>
              <a:t>access – AMG </a:t>
            </a:r>
            <a:r>
              <a:rPr lang="en-US" sz="2800" dirty="0">
                <a:solidFill>
                  <a:schemeClr val="lt1"/>
                </a:solidFill>
                <a:ea typeface="Garamond"/>
                <a:cs typeface="Garamond"/>
                <a:sym typeface="Garamond"/>
              </a:rPr>
              <a:t>product contains facial recognition, fingerprint recognition</a:t>
            </a:r>
            <a:r>
              <a:rPr lang="en-US" sz="2800" dirty="0" smtClean="0">
                <a:solidFill>
                  <a:schemeClr val="lt1"/>
                </a:solidFill>
                <a:ea typeface="Garamond"/>
                <a:cs typeface="Garamond"/>
                <a:sym typeface="Garamond"/>
              </a:rPr>
              <a:t>, and </a:t>
            </a:r>
            <a:r>
              <a:rPr lang="en-US" sz="2800" dirty="0">
                <a:solidFill>
                  <a:schemeClr val="lt1"/>
                </a:solidFill>
                <a:ea typeface="Garamond"/>
                <a:cs typeface="Garamond"/>
                <a:sym typeface="Garamond"/>
              </a:rPr>
              <a:t>user database</a:t>
            </a:r>
          </a:p>
          <a:p>
            <a:pPr marL="339725" lvl="0" indent="-339725">
              <a:spcBef>
                <a:spcPts val="640"/>
              </a:spcBef>
              <a:buClr>
                <a:srgbClr val="FFCC00"/>
              </a:buClr>
              <a:buFont typeface="Noto Sans Symbols"/>
              <a:buChar char="■"/>
            </a:pPr>
            <a:r>
              <a:rPr lang="en-US" sz="2800" dirty="0">
                <a:solidFill>
                  <a:schemeClr val="lt1"/>
                </a:solidFill>
                <a:ea typeface="Garamond"/>
                <a:cs typeface="Garamond"/>
                <a:sym typeface="Garamond"/>
              </a:rPr>
              <a:t>Pros: product is pre built, impressive features</a:t>
            </a:r>
          </a:p>
          <a:p>
            <a:pPr marL="339725" lvl="0" indent="-339725">
              <a:spcBef>
                <a:spcPts val="640"/>
              </a:spcBef>
              <a:buClr>
                <a:srgbClr val="FFCC00"/>
              </a:buClr>
              <a:buFont typeface="Noto Sans Symbols"/>
              <a:buChar char="■"/>
            </a:pPr>
            <a:r>
              <a:rPr lang="en-US" sz="2800" dirty="0">
                <a:solidFill>
                  <a:schemeClr val="lt1"/>
                </a:solidFill>
                <a:ea typeface="Garamond"/>
                <a:cs typeface="Garamond"/>
                <a:sym typeface="Garamond"/>
              </a:rPr>
              <a:t>Cons: High price of $</a:t>
            </a:r>
            <a:r>
              <a:rPr lang="en-US" sz="2800" dirty="0" smtClean="0">
                <a:solidFill>
                  <a:schemeClr val="lt1"/>
                </a:solidFill>
                <a:ea typeface="Garamond"/>
                <a:cs typeface="Garamond"/>
                <a:sym typeface="Garamond"/>
              </a:rPr>
              <a:t>499</a:t>
            </a:r>
            <a:endParaRPr lang="en-US" sz="2800" dirty="0">
              <a:solidFill>
                <a:schemeClr val="lt1"/>
              </a:solidFill>
              <a:ea typeface="Garamond"/>
              <a:cs typeface="Garamond"/>
              <a:sym typeface="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lvl1pPr>
              <a:spcBef>
                <a:spcPct val="20000"/>
              </a:spcBef>
              <a:buClr>
                <a:schemeClr val="hlink"/>
              </a:buClr>
              <a:buSzPct val="70000"/>
              <a:buFont typeface="Wingdings" pitchFamily="2" charset="2"/>
              <a:buChar char="n"/>
              <a:defRPr sz="3200">
                <a:solidFill>
                  <a:schemeClr val="tx1"/>
                </a:solidFill>
                <a:latin typeface="Garamond" pitchFamily="18" charset="0"/>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9pPr>
          </a:lstStyle>
          <a:p>
            <a:pPr>
              <a:spcBef>
                <a:spcPct val="0"/>
              </a:spcBef>
              <a:buClrTx/>
              <a:buSzTx/>
              <a:buFontTx/>
              <a:buNone/>
            </a:pPr>
            <a:fld id="{A26CF64E-C71F-40EA-A5D8-F7EBB5B2CC0D}" type="slidenum">
              <a:rPr lang="en-US" altLang="en-US" sz="1200" smtClean="0">
                <a:latin typeface="Arial" charset="0"/>
              </a:rPr>
              <a:pPr>
                <a:spcBef>
                  <a:spcPct val="0"/>
                </a:spcBef>
                <a:buClrTx/>
                <a:buSzTx/>
                <a:buFontTx/>
                <a:buNone/>
              </a:pPr>
              <a:t>8</a:t>
            </a:fld>
            <a:endParaRPr lang="en-US" altLang="en-US" sz="1200" dirty="0" smtClean="0">
              <a:latin typeface="Arial" charset="0"/>
            </a:endParaRPr>
          </a:p>
        </p:txBody>
      </p:sp>
      <p:sp>
        <p:nvSpPr>
          <p:cNvPr id="112642" name="Rectangle 2"/>
          <p:cNvSpPr>
            <a:spLocks noGrp="1" noRot="1" noChangeArrowheads="1"/>
          </p:cNvSpPr>
          <p:nvPr>
            <p:ph type="title"/>
          </p:nvPr>
        </p:nvSpPr>
        <p:spPr/>
        <p:txBody>
          <a:bodyPr/>
          <a:lstStyle/>
          <a:p>
            <a:pPr eaLnBrk="1" hangingPunct="1">
              <a:defRPr/>
            </a:pPr>
            <a:r>
              <a:rPr lang="en-US" altLang="en-US" dirty="0" smtClean="0"/>
              <a:t>Survey: Existing Projects</a:t>
            </a:r>
          </a:p>
        </p:txBody>
      </p:sp>
      <p:sp>
        <p:nvSpPr>
          <p:cNvPr id="112643" name="Rectangle 3"/>
          <p:cNvSpPr>
            <a:spLocks noGrp="1" noChangeArrowheads="1"/>
          </p:cNvSpPr>
          <p:nvPr>
            <p:ph type="body" idx="1"/>
          </p:nvPr>
        </p:nvSpPr>
        <p:spPr/>
        <p:txBody>
          <a:bodyPr/>
          <a:lstStyle/>
          <a:p>
            <a:pPr lvl="0">
              <a:spcBef>
                <a:spcPts val="0"/>
              </a:spcBef>
              <a:buClr>
                <a:srgbClr val="FFCC00"/>
              </a:buClr>
              <a:buFont typeface="Noto Sans Symbols"/>
              <a:buChar char="■"/>
            </a:pPr>
            <a:r>
              <a:rPr lang="en-US" dirty="0">
                <a:solidFill>
                  <a:schemeClr val="lt1"/>
                </a:solidFill>
                <a:ea typeface="Garamond"/>
                <a:cs typeface="Garamond"/>
                <a:sym typeface="Garamond"/>
              </a:rPr>
              <a:t>Windows Team IoT: Facial Recognition Door</a:t>
            </a:r>
          </a:p>
          <a:p>
            <a:pPr lvl="1">
              <a:spcBef>
                <a:spcPts val="560"/>
              </a:spcBef>
              <a:buClr>
                <a:srgbClr val="A886E0"/>
              </a:buClr>
              <a:buFont typeface="Noto Sans Symbols"/>
              <a:buChar char="■"/>
            </a:pPr>
            <a:r>
              <a:rPr lang="en-US" dirty="0">
                <a:solidFill>
                  <a:schemeClr val="lt1"/>
                </a:solidFill>
                <a:ea typeface="Garamond"/>
                <a:cs typeface="Garamond"/>
                <a:sym typeface="Garamond"/>
              </a:rPr>
              <a:t>Team develop project that unlocks door using facial recognition</a:t>
            </a:r>
          </a:p>
          <a:p>
            <a:pPr lvl="1">
              <a:spcBef>
                <a:spcPts val="560"/>
              </a:spcBef>
              <a:buClr>
                <a:srgbClr val="A886E0"/>
              </a:buClr>
              <a:buFont typeface="Noto Sans Symbols"/>
              <a:buChar char="■"/>
            </a:pPr>
            <a:r>
              <a:rPr lang="en-US" dirty="0">
                <a:solidFill>
                  <a:schemeClr val="lt1"/>
                </a:solidFill>
                <a:ea typeface="Garamond"/>
                <a:cs typeface="Garamond"/>
                <a:sym typeface="Garamond"/>
              </a:rPr>
              <a:t>Facial Recognition is done using Microsoft API: Project Oxford</a:t>
            </a:r>
          </a:p>
          <a:p>
            <a:pPr lvl="1">
              <a:spcBef>
                <a:spcPts val="560"/>
              </a:spcBef>
              <a:buClr>
                <a:srgbClr val="A886E0"/>
              </a:buClr>
              <a:buFont typeface="Noto Sans Symbols"/>
              <a:buChar char="■"/>
            </a:pPr>
            <a:r>
              <a:rPr lang="en-US" dirty="0">
                <a:solidFill>
                  <a:schemeClr val="lt1"/>
                </a:solidFill>
                <a:ea typeface="Garamond"/>
                <a:cs typeface="Garamond"/>
                <a:sym typeface="Garamond"/>
              </a:rPr>
              <a:t>Could implement this API to perform our facial recognition</a:t>
            </a:r>
          </a:p>
          <a:p>
            <a:pPr lvl="1">
              <a:spcBef>
                <a:spcPts val="560"/>
              </a:spcBef>
              <a:buClr>
                <a:srgbClr val="A886E0"/>
              </a:buClr>
              <a:buFont typeface="Noto Sans Symbols"/>
              <a:buChar char="■"/>
            </a:pPr>
            <a:r>
              <a:rPr lang="en-US" dirty="0">
                <a:solidFill>
                  <a:schemeClr val="lt1"/>
                </a:solidFill>
                <a:ea typeface="Garamond"/>
                <a:cs typeface="Garamond"/>
                <a:sym typeface="Garamond"/>
              </a:rPr>
              <a:t>Could implement a similar pattern of use with the micro controller</a:t>
            </a:r>
          </a:p>
          <a:p>
            <a:pPr marL="339725" lvl="0" indent="-339725">
              <a:spcBef>
                <a:spcPts val="0"/>
              </a:spcBef>
              <a:spcAft>
                <a:spcPts val="0"/>
              </a:spcAft>
              <a:buClr>
                <a:srgbClr val="000000"/>
              </a:buClr>
              <a:buNone/>
            </a:pPr>
            <a:endParaRPr lang="en-US" dirty="0">
              <a:solidFill>
                <a:srgbClr val="FFFFFF"/>
              </a:solidFill>
              <a:ea typeface="Garamond"/>
              <a:cs typeface="Garamond"/>
              <a:sym typeface="Garamond"/>
            </a:endParaRPr>
          </a:p>
          <a:p>
            <a:pPr marL="0" lvl="0" indent="0">
              <a:lnSpc>
                <a:spcPct val="93000"/>
              </a:lnSpc>
              <a:spcBef>
                <a:spcPts val="1400"/>
              </a:spcBef>
              <a:spcAft>
                <a:spcPts val="0"/>
              </a:spcAft>
              <a:buNone/>
            </a:pPr>
            <a:endParaRPr lang="en-US" sz="2800" dirty="0">
              <a:solidFill>
                <a:srgbClr val="FFFFFF"/>
              </a:solidFill>
              <a:ea typeface="Garamond"/>
              <a:cs typeface="Garamond"/>
              <a:sym typeface="Garamond"/>
            </a:endParaRPr>
          </a:p>
        </p:txBody>
      </p:sp>
      <p:sp>
        <p:nvSpPr>
          <p:cNvPr id="6" name="Footer Placeholder 4"/>
          <p:cNvSpPr>
            <a:spLocks noGrp="1"/>
          </p:cNvSpPr>
          <p:nvPr>
            <p:ph type="ftr" sz="quarter" idx="11"/>
          </p:nvPr>
        </p:nvSpPr>
        <p:spPr>
          <a:xfrm>
            <a:off x="2057400" y="6477000"/>
            <a:ext cx="5943600" cy="247650"/>
          </a:xfrm>
        </p:spPr>
        <p:txBody>
          <a:bodyPr/>
          <a:lstStyle/>
          <a:p>
            <a:r>
              <a:rPr lang="en-US" altLang="en-US" dirty="0" smtClean="0"/>
              <a:t>CPE495/496 Project Proposal,  Team Face Off</a:t>
            </a:r>
            <a:endParaRPr lang="en-US" altLang="en-US" dirty="0"/>
          </a:p>
        </p:txBody>
      </p:sp>
    </p:spTree>
    <p:extLst>
      <p:ext uri="{BB962C8B-B14F-4D97-AF65-F5344CB8AC3E}">
        <p14:creationId xmlns:p14="http://schemas.microsoft.com/office/powerpoint/2010/main" val="2556046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F3FDF04-A64F-443E-8605-8E1E6A2DB754}" type="slidenum">
              <a:rPr lang="en-US" altLang="en-US"/>
              <a:pPr/>
              <a:t>9</a:t>
            </a:fld>
            <a:endParaRPr lang="en-US" altLang="en-US" dirty="0"/>
          </a:p>
        </p:txBody>
      </p:sp>
      <p:sp>
        <p:nvSpPr>
          <p:cNvPr id="119810" name="Rectangle 2"/>
          <p:cNvSpPr>
            <a:spLocks noGrp="1" noRot="1" noChangeArrowheads="1"/>
          </p:cNvSpPr>
          <p:nvPr>
            <p:ph type="title"/>
          </p:nvPr>
        </p:nvSpPr>
        <p:spPr/>
        <p:txBody>
          <a:bodyPr/>
          <a:lstStyle/>
          <a:p>
            <a:r>
              <a:rPr lang="en-US" altLang="en-US" dirty="0" smtClean="0"/>
              <a:t>Possible Approaches</a:t>
            </a:r>
            <a:endParaRPr lang="en-US" altLang="en-US" dirty="0"/>
          </a:p>
        </p:txBody>
      </p:sp>
      <p:sp>
        <p:nvSpPr>
          <p:cNvPr id="119811" name="Rectangle 3"/>
          <p:cNvSpPr>
            <a:spLocks noGrp="1" noChangeArrowheads="1"/>
          </p:cNvSpPr>
          <p:nvPr>
            <p:ph type="body" idx="1"/>
          </p:nvPr>
        </p:nvSpPr>
        <p:spPr>
          <a:xfrm>
            <a:off x="457200" y="1371600"/>
            <a:ext cx="8229600" cy="5029200"/>
          </a:xfrm>
        </p:spPr>
        <p:txBody>
          <a:bodyPr/>
          <a:lstStyle/>
          <a:p>
            <a:pPr marL="339725" lvl="0" indent="-339725">
              <a:spcBef>
                <a:spcPts val="0"/>
              </a:spcBef>
              <a:spcAft>
                <a:spcPts val="0"/>
              </a:spcAft>
              <a:buClr>
                <a:srgbClr val="FFCC00"/>
              </a:buClr>
              <a:buFont typeface="Noto Sans Symbols"/>
              <a:buChar char="■"/>
            </a:pPr>
            <a:r>
              <a:rPr lang="en-US" dirty="0">
                <a:solidFill>
                  <a:srgbClr val="FFFFFF"/>
                </a:solidFill>
                <a:ea typeface="Garamond"/>
                <a:cs typeface="Garamond"/>
                <a:sym typeface="Garamond"/>
              </a:rPr>
              <a:t>Using a Raspberry Pi camera module, take a sample when a push button is pressed.</a:t>
            </a:r>
          </a:p>
          <a:p>
            <a:pPr marL="339725" lvl="0" indent="-339725">
              <a:spcBef>
                <a:spcPts val="600"/>
              </a:spcBef>
              <a:spcAft>
                <a:spcPts val="0"/>
              </a:spcAft>
              <a:buClr>
                <a:srgbClr val="FFCC00"/>
              </a:buClr>
              <a:buFont typeface="Noto Sans Symbols"/>
              <a:buChar char="■"/>
            </a:pPr>
            <a:r>
              <a:rPr lang="en-US" dirty="0">
                <a:solidFill>
                  <a:srgbClr val="FFFFFF"/>
                </a:solidFill>
                <a:ea typeface="Garamond"/>
                <a:cs typeface="Garamond"/>
                <a:sym typeface="Garamond"/>
              </a:rPr>
              <a:t>Send the sample to the CPU, and encode it so that it can be sent for processing.</a:t>
            </a:r>
          </a:p>
          <a:p>
            <a:pPr marL="339725" lvl="0" indent="-339725">
              <a:spcBef>
                <a:spcPts val="600"/>
              </a:spcBef>
              <a:spcAft>
                <a:spcPts val="0"/>
              </a:spcAft>
              <a:buClr>
                <a:srgbClr val="FFCC00"/>
              </a:buClr>
              <a:buFont typeface="Noto Sans Symbols"/>
              <a:buChar char="■"/>
            </a:pPr>
            <a:r>
              <a:rPr lang="en-US" dirty="0" smtClean="0">
                <a:solidFill>
                  <a:srgbClr val="FFFFFF"/>
                </a:solidFill>
                <a:ea typeface="Garamond"/>
                <a:cs typeface="Garamond"/>
                <a:sym typeface="Garamond"/>
              </a:rPr>
              <a:t>Decide to authenticate or not.</a:t>
            </a:r>
            <a:endParaRPr lang="en-US" dirty="0">
              <a:solidFill>
                <a:srgbClr val="FFFFFF"/>
              </a:solidFill>
              <a:ea typeface="Garamond"/>
              <a:cs typeface="Garamond"/>
              <a:sym typeface="Garamond"/>
            </a:endParaRPr>
          </a:p>
          <a:p>
            <a:pPr marL="339725" lvl="0" indent="-339725">
              <a:spcBef>
                <a:spcPts val="600"/>
              </a:spcBef>
              <a:spcAft>
                <a:spcPts val="0"/>
              </a:spcAft>
              <a:buClr>
                <a:srgbClr val="FFCC00"/>
              </a:buClr>
              <a:buFont typeface="Noto Sans Symbols"/>
              <a:buChar char="■"/>
            </a:pPr>
            <a:r>
              <a:rPr lang="en-US" dirty="0">
                <a:solidFill>
                  <a:srgbClr val="FFFFFF"/>
                </a:solidFill>
                <a:ea typeface="Garamond"/>
                <a:cs typeface="Garamond"/>
                <a:sym typeface="Garamond"/>
              </a:rPr>
              <a:t>If </a:t>
            </a:r>
            <a:r>
              <a:rPr lang="en-US" dirty="0" smtClean="0">
                <a:solidFill>
                  <a:srgbClr val="FFFFFF"/>
                </a:solidFill>
                <a:ea typeface="Garamond"/>
                <a:cs typeface="Garamond"/>
                <a:sym typeface="Garamond"/>
              </a:rPr>
              <a:t>access is granted, turn </a:t>
            </a:r>
            <a:r>
              <a:rPr lang="en-US" dirty="0">
                <a:solidFill>
                  <a:srgbClr val="FFFFFF"/>
                </a:solidFill>
                <a:ea typeface="Garamond"/>
                <a:cs typeface="Garamond"/>
                <a:sym typeface="Garamond"/>
              </a:rPr>
              <a:t>the actuator, and </a:t>
            </a:r>
            <a:r>
              <a:rPr lang="en-US" dirty="0" smtClean="0">
                <a:solidFill>
                  <a:srgbClr val="FFFFFF"/>
                </a:solidFill>
                <a:ea typeface="Garamond"/>
                <a:cs typeface="Garamond"/>
                <a:sym typeface="Garamond"/>
              </a:rPr>
              <a:t>turn the </a:t>
            </a:r>
            <a:r>
              <a:rPr lang="en-US" dirty="0">
                <a:solidFill>
                  <a:srgbClr val="FFFFFF"/>
                </a:solidFill>
                <a:ea typeface="Garamond"/>
                <a:cs typeface="Garamond"/>
                <a:sym typeface="Garamond"/>
              </a:rPr>
              <a:t>RGB led to green.</a:t>
            </a:r>
          </a:p>
          <a:p>
            <a:pPr marL="339725" lvl="0" indent="-339725">
              <a:spcBef>
                <a:spcPts val="600"/>
              </a:spcBef>
              <a:spcAft>
                <a:spcPts val="0"/>
              </a:spcAft>
              <a:buClr>
                <a:srgbClr val="FFCC00"/>
              </a:buClr>
              <a:buFont typeface="Noto Sans Symbols"/>
              <a:buChar char="■"/>
            </a:pPr>
            <a:r>
              <a:rPr lang="en-US" dirty="0">
                <a:solidFill>
                  <a:srgbClr val="FFFFFF"/>
                </a:solidFill>
                <a:ea typeface="Garamond"/>
                <a:cs typeface="Garamond"/>
                <a:sym typeface="Garamond"/>
              </a:rPr>
              <a:t>If </a:t>
            </a:r>
            <a:r>
              <a:rPr lang="en-US" dirty="0" smtClean="0">
                <a:solidFill>
                  <a:srgbClr val="FFFFFF"/>
                </a:solidFill>
                <a:ea typeface="Garamond"/>
                <a:cs typeface="Garamond"/>
                <a:sym typeface="Garamond"/>
              </a:rPr>
              <a:t>access </a:t>
            </a:r>
            <a:r>
              <a:rPr lang="en-US" dirty="0">
                <a:solidFill>
                  <a:srgbClr val="FFFFFF"/>
                </a:solidFill>
                <a:ea typeface="Garamond"/>
                <a:cs typeface="Garamond"/>
                <a:sym typeface="Garamond"/>
              </a:rPr>
              <a:t>is not </a:t>
            </a:r>
            <a:r>
              <a:rPr lang="en-US" dirty="0" smtClean="0">
                <a:solidFill>
                  <a:srgbClr val="FFFFFF"/>
                </a:solidFill>
                <a:ea typeface="Garamond"/>
                <a:cs typeface="Garamond"/>
                <a:sym typeface="Garamond"/>
              </a:rPr>
              <a:t>granted, </a:t>
            </a:r>
            <a:r>
              <a:rPr lang="en-US" dirty="0">
                <a:solidFill>
                  <a:srgbClr val="FFFFFF"/>
                </a:solidFill>
                <a:ea typeface="Garamond"/>
                <a:cs typeface="Garamond"/>
                <a:sym typeface="Garamond"/>
              </a:rPr>
              <a:t>deny access, and turn the RGB led to red.</a:t>
            </a:r>
          </a:p>
          <a:p>
            <a:pPr marL="0" lvl="0" indent="0">
              <a:lnSpc>
                <a:spcPct val="93000"/>
              </a:lnSpc>
              <a:spcBef>
                <a:spcPts val="0"/>
              </a:spcBef>
              <a:spcAft>
                <a:spcPts val="0"/>
              </a:spcAft>
              <a:buNone/>
            </a:pPr>
            <a:endParaRPr lang="en-US" dirty="0">
              <a:solidFill>
                <a:srgbClr val="FFFFFF"/>
              </a:solidFill>
              <a:ea typeface="Garamond"/>
              <a:cs typeface="Garamond"/>
              <a:sym typeface="Garamond"/>
            </a:endParaRPr>
          </a:p>
        </p:txBody>
      </p:sp>
      <p:sp>
        <p:nvSpPr>
          <p:cNvPr id="6" name="Footer Placeholder 4"/>
          <p:cNvSpPr>
            <a:spLocks noGrp="1"/>
          </p:cNvSpPr>
          <p:nvPr>
            <p:ph type="ftr" sz="quarter" idx="11"/>
          </p:nvPr>
        </p:nvSpPr>
        <p:spPr>
          <a:xfrm>
            <a:off x="2057400" y="6477000"/>
            <a:ext cx="5943600" cy="247650"/>
          </a:xfrm>
        </p:spPr>
        <p:txBody>
          <a:bodyPr/>
          <a:lstStyle/>
          <a:p>
            <a:r>
              <a:rPr lang="en-US" altLang="en-US" dirty="0" smtClean="0"/>
              <a:t>CPE495/496 Project Proposal,  Team Face Off</a:t>
            </a:r>
            <a:endParaRPr lang="en-US" altLang="en-US" dirty="0"/>
          </a:p>
        </p:txBody>
      </p:sp>
    </p:spTree>
  </p:cSld>
  <p:clrMapOvr>
    <a:masterClrMapping/>
  </p:clrMapOvr>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3554</TotalTime>
  <Words>1116</Words>
  <Application>Microsoft Office PowerPoint</Application>
  <PresentationFormat>On-screen Show (4:3)</PresentationFormat>
  <Paragraphs>143</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Stream</vt:lpstr>
      <vt:lpstr>Facial Recognition Rack Mount System</vt:lpstr>
      <vt:lpstr>Team Face Off</vt:lpstr>
      <vt:lpstr>The Need</vt:lpstr>
      <vt:lpstr>The Concept</vt:lpstr>
      <vt:lpstr>Marketing Requirements</vt:lpstr>
      <vt:lpstr>Engineering Requirements</vt:lpstr>
      <vt:lpstr>Survey: Market &amp; Competition</vt:lpstr>
      <vt:lpstr>Survey: Existing Projects</vt:lpstr>
      <vt:lpstr>Possible Approaches</vt:lpstr>
      <vt:lpstr>Possible Approaches</vt:lpstr>
      <vt:lpstr>Project Summary</vt:lpstr>
      <vt:lpstr>Functional Decomposition of the System</vt:lpstr>
      <vt:lpstr>Testing Plan </vt:lpstr>
      <vt:lpstr>The Project Timeline </vt:lpstr>
      <vt:lpstr>The Project Timeline</vt:lpstr>
      <vt:lpstr>The Project Timeline </vt:lpstr>
      <vt:lpstr>Individual Responsibility </vt:lpstr>
      <vt:lpstr>Cost Estimation</vt:lpstr>
    </vt:vector>
  </TitlesOfParts>
  <Company>UAH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CPE495 Project Proposal Template</dc:title>
  <dc:creator>Dr. Emil Jovanov</dc:creator>
  <cp:lastModifiedBy>Jared</cp:lastModifiedBy>
  <cp:revision>115</cp:revision>
  <cp:lastPrinted>2000-08-31T19:14:43Z</cp:lastPrinted>
  <dcterms:created xsi:type="dcterms:W3CDTF">2000-08-22T23:43:45Z</dcterms:created>
  <dcterms:modified xsi:type="dcterms:W3CDTF">2016-11-02T12:37:21Z</dcterms:modified>
</cp:coreProperties>
</file>