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6"/>
  </p:notesMasterIdLst>
  <p:sldIdLst>
    <p:sldId id="456" r:id="rId6"/>
    <p:sldId id="305" r:id="rId7"/>
    <p:sldId id="339" r:id="rId8"/>
    <p:sldId id="390" r:id="rId9"/>
    <p:sldId id="391" r:id="rId10"/>
    <p:sldId id="457" r:id="rId11"/>
    <p:sldId id="392" r:id="rId12"/>
    <p:sldId id="393" r:id="rId13"/>
    <p:sldId id="395" r:id="rId14"/>
    <p:sldId id="396" r:id="rId15"/>
    <p:sldId id="394" r:id="rId16"/>
    <p:sldId id="397" r:id="rId17"/>
    <p:sldId id="452" r:id="rId18"/>
    <p:sldId id="399" r:id="rId19"/>
    <p:sldId id="400" r:id="rId20"/>
    <p:sldId id="403" r:id="rId21"/>
    <p:sldId id="404" r:id="rId22"/>
    <p:sldId id="402" r:id="rId23"/>
    <p:sldId id="405" r:id="rId24"/>
    <p:sldId id="449" r:id="rId25"/>
    <p:sldId id="406" r:id="rId26"/>
    <p:sldId id="407" r:id="rId27"/>
    <p:sldId id="453" r:id="rId28"/>
    <p:sldId id="409" r:id="rId29"/>
    <p:sldId id="410" r:id="rId30"/>
    <p:sldId id="413" r:id="rId31"/>
    <p:sldId id="415" r:id="rId32"/>
    <p:sldId id="416" r:id="rId33"/>
    <p:sldId id="417" r:id="rId34"/>
    <p:sldId id="418" r:id="rId35"/>
    <p:sldId id="419" r:id="rId36"/>
    <p:sldId id="454" r:id="rId37"/>
    <p:sldId id="422" r:id="rId38"/>
    <p:sldId id="421" r:id="rId39"/>
    <p:sldId id="428" r:id="rId40"/>
    <p:sldId id="423" r:id="rId41"/>
    <p:sldId id="424" r:id="rId42"/>
    <p:sldId id="429" r:id="rId43"/>
    <p:sldId id="430" r:id="rId44"/>
    <p:sldId id="432" r:id="rId45"/>
    <p:sldId id="431" r:id="rId46"/>
    <p:sldId id="433" r:id="rId47"/>
    <p:sldId id="434" r:id="rId48"/>
    <p:sldId id="435" r:id="rId49"/>
    <p:sldId id="436" r:id="rId50"/>
    <p:sldId id="439" r:id="rId51"/>
    <p:sldId id="437" r:id="rId52"/>
    <p:sldId id="438" r:id="rId53"/>
    <p:sldId id="455" r:id="rId54"/>
    <p:sldId id="442" r:id="rId55"/>
    <p:sldId id="441" r:id="rId56"/>
    <p:sldId id="443" r:id="rId57"/>
    <p:sldId id="448" r:id="rId58"/>
    <p:sldId id="444" r:id="rId59"/>
    <p:sldId id="445" r:id="rId60"/>
    <p:sldId id="446" r:id="rId61"/>
    <p:sldId id="447" r:id="rId62"/>
    <p:sldId id="425" r:id="rId63"/>
    <p:sldId id="427" r:id="rId64"/>
    <p:sldId id="42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airajan, Saravanakumar" initials="DS" lastIdx="8" clrIdx="0">
    <p:extLst>
      <p:ext uri="{19B8F6BF-5375-455C-9EA6-DF929625EA0E}">
        <p15:presenceInfo xmlns:p15="http://schemas.microsoft.com/office/powerpoint/2012/main" userId="S-1-5-21-1379841381-2888069222-2292527902-2522890" providerId="AD"/>
      </p:ext>
    </p:extLst>
  </p:cmAuthor>
  <p:cmAuthor id="2" name="Puthige, Jyothi" initials="PJ" lastIdx="1" clrIdx="1">
    <p:extLst>
      <p:ext uri="{19B8F6BF-5375-455C-9EA6-DF929625EA0E}">
        <p15:presenceInfo xmlns:p15="http://schemas.microsoft.com/office/powerpoint/2012/main" userId="S-1-5-21-1379841381-2888069222-2292527902-2505169" providerId="AD"/>
      </p:ext>
    </p:extLst>
  </p:cmAuthor>
  <p:cmAuthor id="3" name="Hoh, Melanie" initials="HM" lastIdx="2" clrIdx="2">
    <p:extLst>
      <p:ext uri="{19B8F6BF-5375-455C-9EA6-DF929625EA0E}">
        <p15:presenceInfo xmlns:p15="http://schemas.microsoft.com/office/powerpoint/2012/main" userId="S::melanie.hoh@bhp.com::da2f66e0-6c47-40b3-a326-351e1b91c23f" providerId="AD"/>
      </p:ext>
    </p:extLst>
  </p:cmAuthor>
  <p:cmAuthor id="4" name="User" initials="U" lastIdx="1" clrIdx="3">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DF2FF"/>
    <a:srgbClr val="9FE6FF"/>
    <a:srgbClr val="FC7D70"/>
    <a:srgbClr val="002060"/>
    <a:srgbClr val="0052F6"/>
    <a:srgbClr val="B81504"/>
    <a:srgbClr val="AC3F00"/>
    <a:srgbClr val="90C9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E99B7-53F1-91AE-55D2-B2261E8F0834}" v="3" dt="2019-07-29T05:01:18.660"/>
    <p1510:client id="{6C02269A-9C83-ACFC-A536-AFD84325EF16}" v="57" dt="2019-08-23T04:59:57.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2127" autoAdjust="0"/>
  </p:normalViewPr>
  <p:slideViewPr>
    <p:cSldViewPr snapToGrid="0">
      <p:cViewPr>
        <p:scale>
          <a:sx n="96" d="100"/>
          <a:sy n="96" d="100"/>
        </p:scale>
        <p:origin x="129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4A485-74E3-437C-ADD7-47459114D710}" type="datetimeFigureOut">
              <a:rPr lang="en-AU" smtClean="0"/>
              <a:t>13/10/2019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D5BB1-9A45-495D-A045-129FD1FAC75C}" type="slidenum">
              <a:rPr lang="en-AU" smtClean="0"/>
              <a:t>‹#›</a:t>
            </a:fld>
            <a:endParaRPr lang="en-AU"/>
          </a:p>
        </p:txBody>
      </p:sp>
    </p:spTree>
    <p:extLst>
      <p:ext uri="{BB962C8B-B14F-4D97-AF65-F5344CB8AC3E}">
        <p14:creationId xmlns:p14="http://schemas.microsoft.com/office/powerpoint/2010/main" val="187887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Markov_chai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D5BB1-9A45-495D-A045-129FD1FAC75C}" type="slidenum">
              <a:rPr lang="en-AU" smtClean="0"/>
              <a:t>2</a:t>
            </a:fld>
            <a:endParaRPr lang="en-AU"/>
          </a:p>
        </p:txBody>
      </p:sp>
    </p:spTree>
    <p:extLst>
      <p:ext uri="{BB962C8B-B14F-4D97-AF65-F5344CB8AC3E}">
        <p14:creationId xmlns:p14="http://schemas.microsoft.com/office/powerpoint/2010/main" val="4151128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latin typeface="Arial" panose="020B0604020202020204" pitchFamily="34" charset="0"/>
                <a:ea typeface="DengXian" panose="02010600030101010101" pitchFamily="2" charset="-122"/>
                <a:cs typeface="Times New Roman" panose="02020603050405020304" pitchFamily="18" charset="0"/>
              </a:rPr>
              <a:t>A policy maps each           state to a distribution of action.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14</a:t>
            </a:fld>
            <a:endParaRPr lang="en-AU"/>
          </a:p>
        </p:txBody>
      </p:sp>
    </p:spTree>
    <p:extLst>
      <p:ext uri="{BB962C8B-B14F-4D97-AF65-F5344CB8AC3E}">
        <p14:creationId xmlns:p14="http://schemas.microsoft.com/office/powerpoint/2010/main" val="267063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value function represent how good is a state for an agent to be in. It is equal to expected total reward for an agent starting from state </a:t>
            </a:r>
            <a:r>
              <a:rPr lang="en-US" dirty="0"/>
              <a:t>s</a:t>
            </a:r>
            <a:r>
              <a:rPr lang="en-US" sz="1200" b="0" i="0" kern="1200" dirty="0">
                <a:solidFill>
                  <a:schemeClr val="tx1"/>
                </a:solidFill>
                <a:effectLst/>
                <a:latin typeface="+mn-lt"/>
                <a:ea typeface="+mn-ea"/>
                <a:cs typeface="+mn-cs"/>
              </a:rPr>
              <a:t>. The value function depends on the policy by which the agent picks actions to perform.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 is a function of a state-action pair and returns a real value.</a:t>
            </a:r>
          </a:p>
          <a:p>
            <a:r>
              <a:rPr lang="en-US" sz="1200" b="1" kern="1200" dirty="0">
                <a:solidFill>
                  <a:schemeClr val="tx1"/>
                </a:solidFill>
                <a:effectLst/>
                <a:latin typeface="+mn-lt"/>
                <a:ea typeface="+mn-ea"/>
                <a:cs typeface="+mn-cs"/>
              </a:rPr>
              <a:t>Q(s, a)</a:t>
            </a:r>
            <a:r>
              <a:rPr lang="en-US" dirty="0"/>
              <a:t> is an indication for how good it is for an agent to pick action a while being in state s</a:t>
            </a:r>
          </a:p>
          <a:p>
            <a:endParaRPr lang="en-US" dirty="0"/>
          </a:p>
          <a:p>
            <a:endParaRPr lang="en-US" dirty="0"/>
          </a:p>
          <a:p>
            <a:r>
              <a:rPr lang="en-US" sz="1200" kern="1200" dirty="0">
                <a:solidFill>
                  <a:schemeClr val="tx1"/>
                </a:solidFill>
                <a:effectLst/>
                <a:latin typeface="+mn-lt"/>
                <a:ea typeface="+mn-ea"/>
                <a:cs typeface="+mn-cs"/>
              </a:rPr>
              <a:t>Suppose we define the game of chess as a reward with +1 for winning and 0 for all the other moves. This reward does not tell us much about how well the agent is playing during the match, and when we apply a policy, we'll have to wait until the end of the game to see any non-zero reward. We have to wait </a:t>
            </a:r>
            <a:r>
              <a:rPr lang="en-US" sz="1200" kern="1200" dirty="0" err="1">
                <a:solidFill>
                  <a:schemeClr val="tx1"/>
                </a:solidFill>
                <a:effectLst/>
                <a:latin typeface="+mn-lt"/>
                <a:ea typeface="+mn-ea"/>
                <a:cs typeface="+mn-cs"/>
              </a:rPr>
              <a:t>til</a:t>
            </a:r>
            <a:r>
              <a:rPr lang="en-US" sz="1200" kern="1200" dirty="0">
                <a:solidFill>
                  <a:schemeClr val="tx1"/>
                </a:solidFill>
                <a:effectLst/>
                <a:latin typeface="+mn-lt"/>
                <a:ea typeface="+mn-ea"/>
                <a:cs typeface="+mn-cs"/>
              </a:rPr>
              <a:t> the end of the game to understand if the policy is useful.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value functions, we can now assess the quality of the policy at every time step.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state value is equal to the expected sum of future rewards. Since we structure the reward of winning as +1 and all other outcomes as 0, the state value is simply the probability of winning if we follow the current policy. By using the state value function, we can find out the probability of winning under the policy at any given state.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Action value function is the expected return from a given state after taking a specific action. This would allow us to assess the probability of winning for each possible move given we follow a specific policy for the rest of the game.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RL, the return/output is not immediately available and second, the return may be random due to stochasticity in both the policy and environment dynamics. The value function summarizes all the possible futures by averaging over returns. Now we don’t have to wait until the end of the game to judge the quality of different policies.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47DD5BB1-9A45-495D-A045-129FD1FAC75C}" type="slidenum">
              <a:rPr lang="en-AU" smtClean="0"/>
              <a:t>15</a:t>
            </a:fld>
            <a:endParaRPr lang="en-AU"/>
          </a:p>
        </p:txBody>
      </p:sp>
    </p:spTree>
    <p:extLst>
      <p:ext uri="{BB962C8B-B14F-4D97-AF65-F5344CB8AC3E}">
        <p14:creationId xmlns:p14="http://schemas.microsoft.com/office/powerpoint/2010/main" val="109794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Recall that the return is defined as the discounted sum of future rewards. We saw previously that the return at time t, can be written recursively as the immediate reward plus the discounted return at time t plus 1. Now, let's expand this expected return. First, we expand the expected return as a sum over possible action choices made by the agent. Second, we expand over possible rewards and next states condition on state S and action 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break it down in this order because the action choice depends only on the current state, while the next state and reward depend only on the current state and action.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result is a weighted sum of terms consisting of immediate reward plus expected future returns from the next state S prime.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we have done is explicitly write the expectation as it's defined, as a sum of possible outcomes weighted by the probability that they occur. Note that capital </a:t>
            </a:r>
            <a:r>
              <a:rPr lang="en-US" sz="1200" kern="1200" dirty="0" err="1">
                <a:solidFill>
                  <a:schemeClr val="tx1"/>
                </a:solidFill>
                <a:effectLst/>
                <a:latin typeface="+mn-lt"/>
                <a:ea typeface="+mn-ea"/>
                <a:cs typeface="+mn-cs"/>
              </a:rPr>
              <a:t>R_t</a:t>
            </a:r>
            <a:r>
              <a:rPr lang="en-US" sz="1200" kern="1200" dirty="0">
                <a:solidFill>
                  <a:schemeClr val="tx1"/>
                </a:solidFill>
                <a:effectLst/>
                <a:latin typeface="+mn-lt"/>
                <a:ea typeface="+mn-ea"/>
                <a:cs typeface="+mn-cs"/>
              </a:rPr>
              <a:t> plus 1 is a random variable, while little R represents each possible reward.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expected return depends on states and rewards infinitely far into the future. We could recursively expand this equation as many times as we want, but it would only make the expression more complicated. Instead, we can notice that this expected return is also the definition of the value function for state S prime. The only difference is that the time index is t plus 1 instead of t. This is not an issue because neither the policy nor p depends on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Making this replacement, we get the Bellman equation for the state value function. The magic of value functions is that we can use them as a stand-in for the average of an infinite number of possible futures.</a:t>
            </a:r>
          </a:p>
        </p:txBody>
      </p:sp>
      <p:sp>
        <p:nvSpPr>
          <p:cNvPr id="4" name="Slide Number Placeholder 3"/>
          <p:cNvSpPr>
            <a:spLocks noGrp="1"/>
          </p:cNvSpPr>
          <p:nvPr>
            <p:ph type="sldNum" sz="quarter" idx="5"/>
          </p:nvPr>
        </p:nvSpPr>
        <p:spPr/>
        <p:txBody>
          <a:bodyPr/>
          <a:lstStyle/>
          <a:p>
            <a:fld id="{47DD5BB1-9A45-495D-A045-129FD1FAC75C}" type="slidenum">
              <a:rPr lang="en-AU" smtClean="0"/>
              <a:t>16</a:t>
            </a:fld>
            <a:endParaRPr lang="en-AU"/>
          </a:p>
        </p:txBody>
      </p:sp>
    </p:spTree>
    <p:extLst>
      <p:ext uri="{BB962C8B-B14F-4D97-AF65-F5344CB8AC3E}">
        <p14:creationId xmlns:p14="http://schemas.microsoft.com/office/powerpoint/2010/main" val="1255610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derive a similar equation for the action value function. It will be a recursive equation for the value of a state action pair in terms of its possible successors state action pairs. In this case, the equation does not begin with the policy selecting an action. This is because the action is already fixed as part of the state action pair. Instead, we skip directly to the dynamics function p to select the immediate reward and next state S prime.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Again, we have a weighted sum over terms consisting of immediate reward plus expected future return given a specific next state little s prime. However, unlike the Bellman equation for the state value function, we can't stop here. We want to recursive equation for the value of one state action pair in terms of the next state action pair. At the moment, we have the expected return given only the next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change this, we can express the expected return from the next state as a sum of the agents possible action choices. In particular, we can change the expectation to be conditioned on both the next state and the next action and then sum over all possible actions. Each term is weighted by the probability under Pi of selecting A prime in the state S prime.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this expected return is the same as the definition of the action value function for S prime and A prime. Making this replacement, we get the Bellman equation for the action value function.</a:t>
            </a:r>
          </a:p>
          <a:p>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17</a:t>
            </a:fld>
            <a:endParaRPr lang="en-AU"/>
          </a:p>
        </p:txBody>
      </p:sp>
    </p:spTree>
    <p:extLst>
      <p:ext uri="{BB962C8B-B14F-4D97-AF65-F5344CB8AC3E}">
        <p14:creationId xmlns:p14="http://schemas.microsoft.com/office/powerpoint/2010/main" val="195100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value function represent how good is a state for an agent to be in. It is equal to expected total reward for an agent starting from state </a:t>
            </a:r>
            <a:r>
              <a:rPr lang="en-US" dirty="0"/>
              <a:t>s</a:t>
            </a:r>
            <a:r>
              <a:rPr lang="en-US" sz="1200" b="0" i="0" kern="1200" dirty="0">
                <a:solidFill>
                  <a:schemeClr val="tx1"/>
                </a:solidFill>
                <a:effectLst/>
                <a:latin typeface="+mn-lt"/>
                <a:ea typeface="+mn-ea"/>
                <a:cs typeface="+mn-cs"/>
              </a:rPr>
              <a:t>. The value function depends on the policy by which the agent picks actions to perform.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Among all possible value-functions, there exist an </a:t>
            </a:r>
            <a:r>
              <a:rPr lang="en-US" sz="1200" b="1" i="0" kern="1200" dirty="0">
                <a:solidFill>
                  <a:schemeClr val="tx1"/>
                </a:solidFill>
                <a:effectLst/>
                <a:latin typeface="+mn-lt"/>
                <a:ea typeface="+mn-ea"/>
                <a:cs typeface="+mn-cs"/>
              </a:rPr>
              <a:t>optimal value </a:t>
            </a:r>
            <a:r>
              <a:rPr lang="en-US" sz="1200" b="1" i="0" kern="1200" dirty="0" err="1">
                <a:solidFill>
                  <a:schemeClr val="tx1"/>
                </a:solidFill>
                <a:effectLst/>
                <a:latin typeface="+mn-lt"/>
                <a:ea typeface="+mn-ea"/>
                <a:cs typeface="+mn-cs"/>
              </a:rPr>
              <a:t>function</a:t>
            </a:r>
            <a:r>
              <a:rPr lang="en-US" sz="1200" b="0" i="0" kern="1200" dirty="0" err="1">
                <a:solidFill>
                  <a:schemeClr val="tx1"/>
                </a:solidFill>
                <a:effectLst/>
                <a:latin typeface="+mn-lt"/>
                <a:ea typeface="+mn-ea"/>
                <a:cs typeface="+mn-cs"/>
              </a:rPr>
              <a:t>that</a:t>
            </a:r>
            <a:r>
              <a:rPr lang="en-US" sz="1200" b="0" i="0" kern="1200" dirty="0">
                <a:solidFill>
                  <a:schemeClr val="tx1"/>
                </a:solidFill>
                <a:effectLst/>
                <a:latin typeface="+mn-lt"/>
                <a:ea typeface="+mn-ea"/>
                <a:cs typeface="+mn-cs"/>
              </a:rPr>
              <a:t> has higher value than other functions for all states.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 is a function of a state-action pair and returns a real value.</a:t>
            </a:r>
          </a:p>
          <a:p>
            <a:r>
              <a:rPr lang="en-US" sz="1200" b="1" kern="1200" dirty="0">
                <a:solidFill>
                  <a:schemeClr val="tx1"/>
                </a:solidFill>
                <a:effectLst/>
                <a:latin typeface="+mn-lt"/>
                <a:ea typeface="+mn-ea"/>
                <a:cs typeface="+mn-cs"/>
              </a:rPr>
              <a:t>Q*(s, a)</a:t>
            </a:r>
            <a:r>
              <a:rPr lang="en-US" dirty="0"/>
              <a:t> is an indication for how good it is for an agent to pick action a while being in state 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V*(s)</a:t>
            </a:r>
            <a:r>
              <a:rPr lang="en-US" sz="1200" b="0" i="0" kern="1200" dirty="0">
                <a:solidFill>
                  <a:schemeClr val="tx1"/>
                </a:solidFill>
                <a:effectLst/>
                <a:latin typeface="+mn-lt"/>
                <a:ea typeface="+mn-ea"/>
                <a:cs typeface="+mn-cs"/>
              </a:rPr>
              <a:t> is the maximum expected total reward when starting from state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 it will be the maximum of </a:t>
            </a:r>
            <a:r>
              <a:rPr lang="en-US" dirty="0"/>
              <a:t>Q*(s, a)</a:t>
            </a:r>
            <a:r>
              <a:rPr lang="en-US" sz="1200" b="0" i="0" kern="1200" dirty="0">
                <a:solidFill>
                  <a:schemeClr val="tx1"/>
                </a:solidFill>
                <a:effectLst/>
                <a:latin typeface="+mn-lt"/>
                <a:ea typeface="+mn-ea"/>
                <a:cs typeface="+mn-cs"/>
              </a:rPr>
              <a:t>over all possible actions.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If we know the optimal Q-function </a:t>
            </a:r>
            <a:r>
              <a:rPr lang="en-US" dirty="0"/>
              <a:t>Q*(s, a)</a:t>
            </a:r>
            <a:r>
              <a:rPr lang="en-US" sz="1200" b="0" i="0" kern="1200" dirty="0">
                <a:solidFill>
                  <a:schemeClr val="tx1"/>
                </a:solidFill>
                <a:effectLst/>
                <a:latin typeface="+mn-lt"/>
                <a:ea typeface="+mn-ea"/>
                <a:cs typeface="+mn-cs"/>
              </a:rPr>
              <a:t> , the optimal policy can be easily extracted by choosing the action </a:t>
            </a:r>
            <a:r>
              <a:rPr lang="en-US" dirty="0"/>
              <a:t>a </a:t>
            </a:r>
            <a:r>
              <a:rPr lang="en-US" sz="1200" b="0" i="0" kern="1200" dirty="0">
                <a:solidFill>
                  <a:schemeClr val="tx1"/>
                </a:solidFill>
                <a:effectLst/>
                <a:latin typeface="+mn-lt"/>
                <a:ea typeface="+mn-ea"/>
                <a:cs typeface="+mn-cs"/>
              </a:rPr>
              <a:t>that gives maximum </a:t>
            </a:r>
            <a:r>
              <a:rPr lang="en-US" sz="1200" b="1" i="0" kern="1200" dirty="0">
                <a:solidFill>
                  <a:schemeClr val="tx1"/>
                </a:solidFill>
                <a:effectLst/>
                <a:latin typeface="+mn-lt"/>
                <a:ea typeface="+mn-ea"/>
                <a:cs typeface="+mn-cs"/>
              </a:rPr>
              <a:t>Q*(s, a) </a:t>
            </a:r>
            <a:r>
              <a:rPr lang="en-US" sz="1200" b="0" i="0" kern="1200" dirty="0">
                <a:solidFill>
                  <a:schemeClr val="tx1"/>
                </a:solidFill>
                <a:effectLst/>
                <a:latin typeface="+mn-lt"/>
                <a:ea typeface="+mn-ea"/>
                <a:cs typeface="+mn-cs"/>
              </a:rPr>
              <a:t>for state </a:t>
            </a:r>
            <a:r>
              <a:rPr lang="en-US" dirty="0"/>
              <a:t>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47DD5BB1-9A45-495D-A045-129FD1FAC75C}" type="slidenum">
              <a:rPr lang="en-AU" smtClean="0"/>
              <a:t>18</a:t>
            </a:fld>
            <a:endParaRPr lang="en-AU"/>
          </a:p>
        </p:txBody>
      </p:sp>
    </p:spTree>
    <p:extLst>
      <p:ext uri="{BB962C8B-B14F-4D97-AF65-F5344CB8AC3E}">
        <p14:creationId xmlns:p14="http://schemas.microsoft.com/office/powerpoint/2010/main" val="297051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value function represent how good is a state for an agent to be in. It is equal to expected total reward for an agent starting from state </a:t>
            </a:r>
            <a:r>
              <a:rPr lang="en-US" dirty="0"/>
              <a:t>s</a:t>
            </a:r>
            <a:r>
              <a:rPr lang="en-US" sz="1200" b="0" i="0" kern="1200" dirty="0">
                <a:solidFill>
                  <a:schemeClr val="tx1"/>
                </a:solidFill>
                <a:effectLst/>
                <a:latin typeface="+mn-lt"/>
                <a:ea typeface="+mn-ea"/>
                <a:cs typeface="+mn-cs"/>
              </a:rPr>
              <a:t>. The value function depends on the policy by which the agent picks actions to perform.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Among all possible value-functions, there exist an </a:t>
            </a:r>
            <a:r>
              <a:rPr lang="en-US" sz="1200" b="1" i="0" kern="1200" dirty="0">
                <a:solidFill>
                  <a:schemeClr val="tx1"/>
                </a:solidFill>
                <a:effectLst/>
                <a:latin typeface="+mn-lt"/>
                <a:ea typeface="+mn-ea"/>
                <a:cs typeface="+mn-cs"/>
              </a:rPr>
              <a:t>optimal value function </a:t>
            </a:r>
            <a:r>
              <a:rPr lang="en-US" sz="1200" b="0" i="0" kern="1200" dirty="0">
                <a:solidFill>
                  <a:schemeClr val="tx1"/>
                </a:solidFill>
                <a:effectLst/>
                <a:latin typeface="+mn-lt"/>
                <a:ea typeface="+mn-ea"/>
                <a:cs typeface="+mn-cs"/>
              </a:rPr>
              <a:t>that has higher value than other functions for all states.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 is a function of a state-action pair and returns a real value.</a:t>
            </a:r>
          </a:p>
          <a:p>
            <a:r>
              <a:rPr lang="en-US" sz="1200" b="1" kern="1200" dirty="0">
                <a:solidFill>
                  <a:schemeClr val="tx1"/>
                </a:solidFill>
                <a:effectLst/>
                <a:latin typeface="+mn-lt"/>
                <a:ea typeface="+mn-ea"/>
                <a:cs typeface="+mn-cs"/>
              </a:rPr>
              <a:t>Q*(s, a)</a:t>
            </a:r>
            <a:r>
              <a:rPr lang="en-US" dirty="0"/>
              <a:t> is an indication for how good it is for an agent to pick action a while being in state 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V*(s)</a:t>
            </a:r>
            <a:r>
              <a:rPr lang="en-US" sz="1200" b="0" i="0" kern="1200" dirty="0">
                <a:solidFill>
                  <a:schemeClr val="tx1"/>
                </a:solidFill>
                <a:effectLst/>
                <a:latin typeface="+mn-lt"/>
                <a:ea typeface="+mn-ea"/>
                <a:cs typeface="+mn-cs"/>
              </a:rPr>
              <a:t> is the maximum expected total reward when starting from state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 it will be the maximum of </a:t>
            </a:r>
            <a:r>
              <a:rPr lang="en-US" dirty="0"/>
              <a:t>Q*(s, a)</a:t>
            </a:r>
            <a:r>
              <a:rPr lang="en-US" sz="1200" b="0" i="0" kern="1200" dirty="0">
                <a:solidFill>
                  <a:schemeClr val="tx1"/>
                </a:solidFill>
                <a:effectLst/>
                <a:latin typeface="+mn-lt"/>
                <a:ea typeface="+mn-ea"/>
                <a:cs typeface="+mn-cs"/>
              </a:rPr>
              <a:t>over all possible actions.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If we know the optimal Q-function </a:t>
            </a:r>
            <a:r>
              <a:rPr lang="en-US" dirty="0"/>
              <a:t>Q*(s, a)</a:t>
            </a:r>
            <a:r>
              <a:rPr lang="en-US" sz="1200" b="0" i="0" kern="1200" dirty="0">
                <a:solidFill>
                  <a:schemeClr val="tx1"/>
                </a:solidFill>
                <a:effectLst/>
                <a:latin typeface="+mn-lt"/>
                <a:ea typeface="+mn-ea"/>
                <a:cs typeface="+mn-cs"/>
              </a:rPr>
              <a:t> , the optimal policy can be easily extracted by choosing the action </a:t>
            </a:r>
            <a:r>
              <a:rPr lang="en-US" dirty="0"/>
              <a:t>a </a:t>
            </a:r>
            <a:r>
              <a:rPr lang="en-US" sz="1200" b="0" i="0" kern="1200" dirty="0">
                <a:solidFill>
                  <a:schemeClr val="tx1"/>
                </a:solidFill>
                <a:effectLst/>
                <a:latin typeface="+mn-lt"/>
                <a:ea typeface="+mn-ea"/>
                <a:cs typeface="+mn-cs"/>
              </a:rPr>
              <a:t>that gives maximum </a:t>
            </a:r>
            <a:r>
              <a:rPr lang="en-US" sz="1200" b="1" i="0" kern="1200" dirty="0">
                <a:solidFill>
                  <a:schemeClr val="tx1"/>
                </a:solidFill>
                <a:effectLst/>
                <a:latin typeface="+mn-lt"/>
                <a:ea typeface="+mn-ea"/>
                <a:cs typeface="+mn-cs"/>
              </a:rPr>
              <a:t>Q*(s, a) </a:t>
            </a:r>
            <a:r>
              <a:rPr lang="en-US" sz="1200" b="0" i="0" kern="1200" dirty="0">
                <a:solidFill>
                  <a:schemeClr val="tx1"/>
                </a:solidFill>
                <a:effectLst/>
                <a:latin typeface="+mn-lt"/>
                <a:ea typeface="+mn-ea"/>
                <a:cs typeface="+mn-cs"/>
              </a:rPr>
              <a:t>for state </a:t>
            </a:r>
            <a:r>
              <a:rPr lang="en-US" dirty="0"/>
              <a:t>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47DD5BB1-9A45-495D-A045-129FD1FAC75C}" type="slidenum">
              <a:rPr lang="en-AU" smtClean="0"/>
              <a:t>19</a:t>
            </a:fld>
            <a:endParaRPr lang="en-AU"/>
          </a:p>
        </p:txBody>
      </p:sp>
    </p:spTree>
    <p:extLst>
      <p:ext uri="{BB962C8B-B14F-4D97-AF65-F5344CB8AC3E}">
        <p14:creationId xmlns:p14="http://schemas.microsoft.com/office/powerpoint/2010/main" val="133550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20</a:t>
            </a:fld>
            <a:endParaRPr lang="en-AU"/>
          </a:p>
        </p:txBody>
      </p:sp>
    </p:spTree>
    <p:extLst>
      <p:ext uri="{BB962C8B-B14F-4D97-AF65-F5344CB8AC3E}">
        <p14:creationId xmlns:p14="http://schemas.microsoft.com/office/powerpoint/2010/main" val="181448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general, having v star makes it relatively easy to work out the optimal policy as long as we also have access to the dynamics function p. For any state, we can look at each available action and evaluate the boxed term. There will be some action for which this term obtains a maximum.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deterministic policy which selects this maximizing action for each state will necessarily be optimal, since it obtains the highest possible value. The equation shown here for pi star is thus almost the same as the Bellman optimality equation for v star.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 star is equal to the maximum of the boxed term over all actions. Pi star is the argmax, which simply means the particular action which achieves this maximum. To evaluate the boxed term for a given action, we need only perform a one step look ahead at the possible next states and rewards that follow. First, imagine doing so for particular action, labeled A1. We look at each state and reward which may follow from state s after taking action a1. Since we have access to v star and p, we can then evaluate each term in the sum over s’ and 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say that for A1, the boxed term evaluates to 5. We can repeat the same procedure for A2. Again, this requires only a one step look ahead thanks to having access to v star. Let's say in this case we find a result of 10. Finally for A3, let's say we obtain a result of 7. Of these three actions, A2 maximizes the boxed term with a value of 10. This means that A2 is the optimal action.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21</a:t>
            </a:fld>
            <a:endParaRPr lang="en-AU"/>
          </a:p>
        </p:txBody>
      </p:sp>
    </p:spTree>
    <p:extLst>
      <p:ext uri="{BB962C8B-B14F-4D97-AF65-F5344CB8AC3E}">
        <p14:creationId xmlns:p14="http://schemas.microsoft.com/office/powerpoint/2010/main" val="214661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instead we have access to q star, it's even easier to come up with the optimal policy. In this case, we do not have to do a one step look ahead at all. We only have to select any action a, that maximizes q star of s and a. The action-value function caches the results of a one-step look ahead for each action. In this sense, the problem of finding an optimal action-value function corresponds to the goal of finding an optimal policy.</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22</a:t>
            </a:fld>
            <a:endParaRPr lang="en-AU"/>
          </a:p>
        </p:txBody>
      </p:sp>
    </p:spTree>
    <p:extLst>
      <p:ext uri="{BB962C8B-B14F-4D97-AF65-F5344CB8AC3E}">
        <p14:creationId xmlns:p14="http://schemas.microsoft.com/office/powerpoint/2010/main" val="377561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24</a:t>
            </a:fld>
            <a:endParaRPr lang="en-AU"/>
          </a:p>
        </p:txBody>
      </p:sp>
    </p:spTree>
    <p:extLst>
      <p:ext uri="{BB962C8B-B14F-4D97-AF65-F5344CB8AC3E}">
        <p14:creationId xmlns:p14="http://schemas.microsoft.com/office/powerpoint/2010/main" val="3706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u="sng" dirty="0"/>
              <a:t>Unsupervised Learning</a:t>
            </a:r>
            <a:endParaRPr lang="en-AU" dirty="0"/>
          </a:p>
          <a:p>
            <a:r>
              <a:rPr lang="en-US" sz="1200" b="0" i="0" kern="1200" dirty="0">
                <a:solidFill>
                  <a:schemeClr val="tx1"/>
                </a:solidFill>
                <a:effectLst/>
                <a:latin typeface="+mn-lt"/>
                <a:ea typeface="+mn-ea"/>
                <a:cs typeface="+mn-cs"/>
              </a:rPr>
              <a:t>a dataset without explicit instructions on what to do with it. The training dataset is a collection of examples without a specific desired outcome or correct answer. Unsupervised learning method then attempts to automatically find structure in the data by extracting useful features and analyzing its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u="sng" dirty="0"/>
              <a:t>Supervised Learning</a:t>
            </a:r>
            <a:endParaRPr lang="en-AU" dirty="0"/>
          </a:p>
          <a:p>
            <a:r>
              <a:rPr lang="en-AU" dirty="0"/>
              <a:t>Every datapoint is tagged with the answer the algorithm should come up with</a:t>
            </a:r>
          </a:p>
          <a:p>
            <a:r>
              <a:rPr lang="en-US" sz="1200" b="0" i="0" kern="1200" dirty="0">
                <a:solidFill>
                  <a:schemeClr val="tx1"/>
                </a:solidFill>
                <a:effectLst/>
                <a:latin typeface="+mn-lt"/>
                <a:ea typeface="+mn-ea"/>
                <a:cs typeface="+mn-cs"/>
              </a:rPr>
              <a:t>Fully labeled means that each example in the training dataset is tagged with the answer the algorithm should come up with on its own. So, a labeled dataset of flower images would tell the model which photos were of roses, daisies and daffodils. When shown a new image, the model compares it to the training examples to predict the correct label.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u="sng" dirty="0"/>
              <a:t>Reinforcement Learning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get the machine to do what the programmer wants, the artificial intelligence gets either rewards or penalties for the actions it performs. Its goal is to maximize the total reward.</a:t>
            </a:r>
            <a:br>
              <a:rPr lang="en-US" dirty="0"/>
            </a:br>
            <a:r>
              <a:rPr lang="en-US" sz="1200" b="0" i="0" kern="1200" dirty="0">
                <a:solidFill>
                  <a:schemeClr val="tx1"/>
                </a:solidFill>
                <a:effectLst/>
                <a:latin typeface="+mn-lt"/>
                <a:ea typeface="+mn-ea"/>
                <a:cs typeface="+mn-cs"/>
              </a:rPr>
              <a:t>Although the designer sets the reward policy–that is, the rules of the game–he gives the model no hints or suggestions for how to solve the game. It’s up to the model to figure out how to perform the task to maximize the reward, starting from totally random trials and finishing with sophisticated tactics and superhuman skills.</a:t>
            </a:r>
            <a:endParaRPr lang="en-AU" dirty="0"/>
          </a:p>
        </p:txBody>
      </p:sp>
      <p:sp>
        <p:nvSpPr>
          <p:cNvPr id="4" name="Slide Number Placeholder 3"/>
          <p:cNvSpPr>
            <a:spLocks noGrp="1"/>
          </p:cNvSpPr>
          <p:nvPr>
            <p:ph type="sldNum" sz="quarter" idx="10"/>
          </p:nvPr>
        </p:nvSpPr>
        <p:spPr/>
        <p:txBody>
          <a:bodyPr/>
          <a:lstStyle/>
          <a:p>
            <a:fld id="{47DD5BB1-9A45-495D-A045-129FD1FAC75C}" type="slidenum">
              <a:rPr lang="en-AU" smtClean="0"/>
              <a:t>3</a:t>
            </a:fld>
            <a:endParaRPr lang="en-AU"/>
          </a:p>
        </p:txBody>
      </p:sp>
    </p:spTree>
    <p:extLst>
      <p:ext uri="{BB962C8B-B14F-4D97-AF65-F5344CB8AC3E}">
        <p14:creationId xmlns:p14="http://schemas.microsoft.com/office/powerpoint/2010/main" val="2644324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25</a:t>
            </a:fld>
            <a:endParaRPr lang="en-AU"/>
          </a:p>
        </p:txBody>
      </p:sp>
    </p:spTree>
    <p:extLst>
      <p:ext uri="{BB962C8B-B14F-4D97-AF65-F5344CB8AC3E}">
        <p14:creationId xmlns:p14="http://schemas.microsoft.com/office/powerpoint/2010/main" val="940960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have information </a:t>
            </a:r>
            <a:r>
              <a:rPr lang="en-US" sz="1200" b="0" i="0" u="none" strike="noStrike" kern="1200" baseline="0" dirty="0">
                <a:solidFill>
                  <a:schemeClr val="tx1"/>
                </a:solidFill>
                <a:effectLst/>
                <a:latin typeface="+mn-lt"/>
                <a:ea typeface="+mn-ea"/>
                <a:cs typeface="+mn-cs"/>
              </a:rPr>
              <a:t>on </a:t>
            </a:r>
            <a:r>
              <a:rPr lang="en-US" sz="1200" b="0" i="0" u="none" strike="noStrike" kern="1200" baseline="0" dirty="0">
                <a:solidFill>
                  <a:schemeClr val="tx1"/>
                </a:solidFill>
                <a:latin typeface="+mn-lt"/>
                <a:ea typeface="+mn-ea"/>
                <a:cs typeface="+mn-cs"/>
              </a:rPr>
              <a:t>the environment’s dynamics, that is the p(s’,</a:t>
            </a:r>
            <a:r>
              <a:rPr lang="en-US" sz="1200" b="0" i="0" u="none" strike="noStrike" kern="1200" baseline="0" dirty="0" err="1">
                <a:solidFill>
                  <a:schemeClr val="tx1"/>
                </a:solidFill>
                <a:latin typeface="+mn-lt"/>
                <a:ea typeface="+mn-ea"/>
                <a:cs typeface="+mn-cs"/>
              </a:rPr>
              <a:t>r|s,a</a:t>
            </a:r>
            <a:r>
              <a:rPr lang="en-US" sz="1200" b="0" i="0" u="none" strike="noStrike" kern="1200" baseline="0" dirty="0">
                <a:solidFill>
                  <a:schemeClr val="tx1"/>
                </a:solidFill>
                <a:latin typeface="+mn-lt"/>
                <a:ea typeface="+mn-ea"/>
                <a:cs typeface="+mn-cs"/>
              </a:rPr>
              <a:t>) then by the bellman equation this resolves to a system of |S| simultaneous linear equations in |S| unknowns (the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s in S). In principle, its solution</a:t>
            </a:r>
          </a:p>
          <a:p>
            <a:r>
              <a:rPr lang="en-US" sz="1200" b="0" i="0" u="none" strike="noStrike" kern="1200" baseline="0" dirty="0">
                <a:solidFill>
                  <a:schemeClr val="tx1"/>
                </a:solidFill>
                <a:latin typeface="+mn-lt"/>
                <a:ea typeface="+mn-ea"/>
                <a:cs typeface="+mn-cs"/>
              </a:rPr>
              <a:t>is a straightforward, if tedious, computation.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Instead of solving the system of linear equations directly, we use dynamic programming. Which is an iterative method, of approximating the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over multiple times whereby each step gives us a closer approximation to the actual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Consider a sequence of approximate value functions v0, v1, v2,. . ., each S+ space  mapping to real value space (the real numbers). </a:t>
            </a:r>
          </a:p>
          <a:p>
            <a:r>
              <a:rPr lang="en-US" sz="1200" b="0" i="0" kern="1200" dirty="0">
                <a:solidFill>
                  <a:schemeClr val="tx1"/>
                </a:solidFill>
                <a:effectLst/>
                <a:latin typeface="+mn-lt"/>
                <a:ea typeface="+mn-ea"/>
                <a:cs typeface="+mn-cs"/>
              </a:rPr>
              <a:t>The initial approximation, v0, is chosen arbitrarily (except that the terminal state, if any, must be given value 0), and each successive approximation is obtained by using the Bellman equation for</a:t>
            </a:r>
          </a:p>
          <a:p>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using the following update rule: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for all s in S. Clearly, </a:t>
            </a:r>
            <a:r>
              <a:rPr lang="en-US" sz="1200" b="0" i="0" u="none" strike="noStrike" kern="1200" baseline="0" dirty="0" err="1">
                <a:solidFill>
                  <a:schemeClr val="tx1"/>
                </a:solidFill>
                <a:latin typeface="+mn-lt"/>
                <a:ea typeface="+mn-ea"/>
                <a:cs typeface="+mn-cs"/>
              </a:rPr>
              <a:t>v_k</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is a fixed point for this update rule because the Bellman equation for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assures us of equality in this case. Indeed, the sequence {</a:t>
            </a:r>
            <a:r>
              <a:rPr lang="en-US" sz="1200" b="0" i="0" u="none" strike="noStrike" kern="1200" baseline="0" dirty="0" err="1">
                <a:solidFill>
                  <a:schemeClr val="tx1"/>
                </a:solidFill>
                <a:latin typeface="+mn-lt"/>
                <a:ea typeface="+mn-ea"/>
                <a:cs typeface="+mn-cs"/>
              </a:rPr>
              <a:t>vk</a:t>
            </a:r>
            <a:r>
              <a:rPr lang="en-US" sz="1200" b="0" i="0" u="none" strike="noStrike" kern="1200" baseline="0" dirty="0">
                <a:solidFill>
                  <a:schemeClr val="tx1"/>
                </a:solidFill>
                <a:latin typeface="+mn-lt"/>
                <a:ea typeface="+mn-ea"/>
                <a:cs typeface="+mn-cs"/>
              </a:rPr>
              <a:t>} can be</a:t>
            </a:r>
          </a:p>
          <a:p>
            <a:r>
              <a:rPr lang="en-US" sz="1200" b="0" i="0" u="none" strike="noStrike" kern="1200" baseline="0" dirty="0">
                <a:solidFill>
                  <a:schemeClr val="tx1"/>
                </a:solidFill>
                <a:latin typeface="+mn-lt"/>
                <a:ea typeface="+mn-ea"/>
                <a:cs typeface="+mn-cs"/>
              </a:rPr>
              <a:t>shown in general to converge to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as k goes to infinity under the same conditions that guarantee the existence of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This algorithm is called iterative policy evaluation.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produce each successive approximation, vk+1 from </a:t>
            </a:r>
            <a:r>
              <a:rPr lang="en-US" sz="1200" b="0" i="0" u="none" strike="noStrike" kern="1200" baseline="0" dirty="0" err="1">
                <a:solidFill>
                  <a:schemeClr val="tx1"/>
                </a:solidFill>
                <a:latin typeface="+mn-lt"/>
                <a:ea typeface="+mn-ea"/>
                <a:cs typeface="+mn-cs"/>
              </a:rPr>
              <a:t>vk</a:t>
            </a:r>
            <a:r>
              <a:rPr lang="en-US" sz="1200" b="0" i="0" u="none" strike="noStrike" kern="1200" baseline="0" dirty="0">
                <a:solidFill>
                  <a:schemeClr val="tx1"/>
                </a:solidFill>
                <a:latin typeface="+mn-lt"/>
                <a:ea typeface="+mn-ea"/>
                <a:cs typeface="+mn-cs"/>
              </a:rPr>
              <a:t>, iterative policy evaluation applies the same operation to each state s: it replaces the old value of s with a new value obtained from the old values of the successor states of s, and the expected immediate rewards, along all the one-step transitions possible under the policy being evaluated. We call this kind of operation an expected update. Each iteration of iterative policy evaluation updates the value of every state once to produce the new approximate value function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Dynamic programming algorithms are obtained by turning the Bellman equations into update rules.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take the Bellman equation and directly use it as an update rule. Now, instead of an equation which holds for the true value function, we have a procedure we can apply to iteratively refine our estimate of the value function. This will produce a sequence of better and better approximations to the value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26</a:t>
            </a:fld>
            <a:endParaRPr lang="en-AU"/>
          </a:p>
        </p:txBody>
      </p:sp>
    </p:spTree>
    <p:extLst>
      <p:ext uri="{BB962C8B-B14F-4D97-AF65-F5344CB8AC3E}">
        <p14:creationId xmlns:p14="http://schemas.microsoft.com/office/powerpoint/2010/main" val="998588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implement iterative policy evaluation, we store two arrays, each has one entry for every state. One array, which we label V stores the current approximate value function. Another array, V prime, stores the updated values. By using two arrays, we can compute the new values from the old one state at a time without the old values being changed in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the end of a full sweep, we can write all the new values into V; then we do the next iteration.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track the largest update to this state value in a given iteration. Let's call this delta.</a:t>
            </a:r>
          </a:p>
        </p:txBody>
      </p:sp>
      <p:sp>
        <p:nvSpPr>
          <p:cNvPr id="4" name="Slide Number Placeholder 3"/>
          <p:cNvSpPr>
            <a:spLocks noGrp="1"/>
          </p:cNvSpPr>
          <p:nvPr>
            <p:ph type="sldNum" sz="quarter" idx="5"/>
          </p:nvPr>
        </p:nvSpPr>
        <p:spPr/>
        <p:txBody>
          <a:bodyPr/>
          <a:lstStyle/>
          <a:p>
            <a:fld id="{47DD5BB1-9A45-495D-A045-129FD1FAC75C}" type="slidenum">
              <a:rPr lang="en-AU" smtClean="0"/>
              <a:t>27</a:t>
            </a:fld>
            <a:endParaRPr lang="en-AU"/>
          </a:p>
        </p:txBody>
      </p:sp>
    </p:spTree>
    <p:extLst>
      <p:ext uri="{BB962C8B-B14F-4D97-AF65-F5344CB8AC3E}">
        <p14:creationId xmlns:p14="http://schemas.microsoft.com/office/powerpoint/2010/main" val="2449964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Previously, we showed that given v star, we can find the optimal policy by choosing the Greedy action. The Greedy action maximizes the Bellman's optimality equation in each state. Imagine instead of the optimal value function, we select an action which is greedy with respect to the value function v Pi of an arbitrary policy Pi. What can we say about this new policy? That it is greedy with respect to v Pi.</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thing to note is that this new policy must be different than Pi. If this </a:t>
            </a:r>
            <a:r>
              <a:rPr lang="en-US" sz="1200" b="0" i="0" kern="1200" dirty="0" err="1">
                <a:solidFill>
                  <a:schemeClr val="tx1"/>
                </a:solidFill>
                <a:effectLst/>
                <a:latin typeface="+mn-lt"/>
                <a:ea typeface="+mn-ea"/>
                <a:cs typeface="+mn-cs"/>
              </a:rPr>
              <a:t>greedification</a:t>
            </a:r>
            <a:r>
              <a:rPr lang="en-US" sz="1200" b="0" i="0" kern="1200" dirty="0">
                <a:solidFill>
                  <a:schemeClr val="tx1"/>
                </a:solidFill>
                <a:effectLst/>
                <a:latin typeface="+mn-lt"/>
                <a:ea typeface="+mn-ea"/>
                <a:cs typeface="+mn-cs"/>
              </a:rPr>
              <a:t> doesn't change Pi, then Pi was already greedy with respect to its own value function. This is just another way of saying that v Pi obeys the Bellman's optimality equation. In which case, Pi is already optimal. In fact, the new policy obtained in this way must be a strict improvement on Pi, unless Pi was already optimal.</a:t>
            </a:r>
          </a:p>
        </p:txBody>
      </p:sp>
      <p:sp>
        <p:nvSpPr>
          <p:cNvPr id="4" name="Slide Number Placeholder 3"/>
          <p:cNvSpPr>
            <a:spLocks noGrp="1"/>
          </p:cNvSpPr>
          <p:nvPr>
            <p:ph type="sldNum" sz="quarter" idx="5"/>
          </p:nvPr>
        </p:nvSpPr>
        <p:spPr/>
        <p:txBody>
          <a:bodyPr/>
          <a:lstStyle/>
          <a:p>
            <a:fld id="{47DD5BB1-9A45-495D-A045-129FD1FAC75C}" type="slidenum">
              <a:rPr lang="en-AU" smtClean="0"/>
              <a:t>28</a:t>
            </a:fld>
            <a:endParaRPr lang="en-AU"/>
          </a:p>
        </p:txBody>
      </p:sp>
    </p:spTree>
    <p:extLst>
      <p:ext uri="{BB962C8B-B14F-4D97-AF65-F5344CB8AC3E}">
        <p14:creationId xmlns:p14="http://schemas.microsoft.com/office/powerpoint/2010/main" val="206734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policy improvement theorem formalizes this idea. Policy Pi prime is at least as good as Pi if in each state, the value of the action selected by Pi prime is greater than or equal to the value of the action selected by Pi. Policy pi prime is strictly better if the value is strictly greater and at least one state.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29</a:t>
            </a:fld>
            <a:endParaRPr lang="en-AU"/>
          </a:p>
        </p:txBody>
      </p:sp>
    </p:spTree>
    <p:extLst>
      <p:ext uri="{BB962C8B-B14F-4D97-AF65-F5344CB8AC3E}">
        <p14:creationId xmlns:p14="http://schemas.microsoft.com/office/powerpoint/2010/main" val="318656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say we begin with the policy Pi 1. We can evaluate Pi 1 using iterative policy evaluation to obtain the state value, V Pi 1. We call this the evaluation step. Using the results of the policy improvement theorem, we can then </a:t>
            </a:r>
            <a:r>
              <a:rPr lang="en-US" sz="1200" b="0" i="0" kern="1200" dirty="0" err="1">
                <a:solidFill>
                  <a:schemeClr val="tx1"/>
                </a:solidFill>
                <a:effectLst/>
                <a:latin typeface="+mn-lt"/>
                <a:ea typeface="+mn-ea"/>
                <a:cs typeface="+mn-cs"/>
              </a:rPr>
              <a:t>greedify</a:t>
            </a:r>
            <a:r>
              <a:rPr lang="en-US" sz="1200" b="0" i="0" kern="1200" dirty="0">
                <a:solidFill>
                  <a:schemeClr val="tx1"/>
                </a:solidFill>
                <a:effectLst/>
                <a:latin typeface="+mn-lt"/>
                <a:ea typeface="+mn-ea"/>
                <a:cs typeface="+mn-cs"/>
              </a:rPr>
              <a:t> with respect to v Pi 1 to obtain a better policy, Pi 2. We call this the improvement step. We can then compute V Pi 2 and use it to obtain an even better policy, Pi 3. This gives us a sequence of better policies.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policy is guaranteed to be an improvement on the last unless the last policy was already optimal. So when we complete an iteration, and the policy remains unchanged, we know we have found the optimal policy. At that point, we can terminate the algorithm.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policy generated in this way is deterministic. There are finite number of deterministic policies, so this iterative improvement must eventually reach an optimal policy. This method of finding an optimal policy is called policy iteration.</a:t>
            </a:r>
          </a:p>
        </p:txBody>
      </p:sp>
      <p:sp>
        <p:nvSpPr>
          <p:cNvPr id="4" name="Slide Number Placeholder 3"/>
          <p:cNvSpPr>
            <a:spLocks noGrp="1"/>
          </p:cNvSpPr>
          <p:nvPr>
            <p:ph type="sldNum" sz="quarter" idx="5"/>
          </p:nvPr>
        </p:nvSpPr>
        <p:spPr/>
        <p:txBody>
          <a:bodyPr/>
          <a:lstStyle/>
          <a:p>
            <a:fld id="{47DD5BB1-9A45-495D-A045-129FD1FAC75C}" type="slidenum">
              <a:rPr lang="en-AU" smtClean="0"/>
              <a:t>30</a:t>
            </a:fld>
            <a:endParaRPr lang="en-AU"/>
          </a:p>
        </p:txBody>
      </p:sp>
    </p:spTree>
    <p:extLst>
      <p:ext uri="{BB962C8B-B14F-4D97-AF65-F5344CB8AC3E}">
        <p14:creationId xmlns:p14="http://schemas.microsoft.com/office/powerpoint/2010/main" val="490934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initialize v and Pi in any way we like for each state s. Next, we call iterative policy evaluation to make V reflect the value of Pi. This is the algorithm we learned earlier in this module. Then, in each state, we set Pi to select the maximizing action under the value function. If this procedure changes the selected action in any state, we note that the policy is still changing, and set policy stable to false. After completing step 3, we check if the policy is stable. If not, we carry on and evaluate the new policy </a:t>
            </a:r>
          </a:p>
        </p:txBody>
      </p:sp>
      <p:sp>
        <p:nvSpPr>
          <p:cNvPr id="4" name="Slide Number Placeholder 3"/>
          <p:cNvSpPr>
            <a:spLocks noGrp="1"/>
          </p:cNvSpPr>
          <p:nvPr>
            <p:ph type="sldNum" sz="quarter" idx="5"/>
          </p:nvPr>
        </p:nvSpPr>
        <p:spPr/>
        <p:txBody>
          <a:bodyPr/>
          <a:lstStyle/>
          <a:p>
            <a:fld id="{47DD5BB1-9A45-495D-A045-129FD1FAC75C}" type="slidenum">
              <a:rPr lang="en-AU" smtClean="0"/>
              <a:t>31</a:t>
            </a:fld>
            <a:endParaRPr lang="en-AU"/>
          </a:p>
        </p:txBody>
      </p:sp>
    </p:spTree>
    <p:extLst>
      <p:ext uri="{BB962C8B-B14F-4D97-AF65-F5344CB8AC3E}">
        <p14:creationId xmlns:p14="http://schemas.microsoft.com/office/powerpoint/2010/main" val="1560642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a method of measuring the value of unknown </a:t>
            </a:r>
            <a:r>
              <a:rPr lang="en-US" sz="1200" b="0" i="0" kern="1200" dirty="0" err="1">
                <a:solidFill>
                  <a:schemeClr val="tx1"/>
                </a:solidFill>
                <a:effectLst/>
                <a:latin typeface="+mn-lt"/>
                <a:ea typeface="+mn-ea"/>
                <a:cs typeface="+mn-cs"/>
              </a:rPr>
              <a:t>quantiy</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Population: as a universe of all possible observations </a:t>
            </a:r>
          </a:p>
          <a:p>
            <a:r>
              <a:rPr lang="en-US" sz="1200" b="0" i="0" kern="1200" dirty="0">
                <a:solidFill>
                  <a:schemeClr val="tx1"/>
                </a:solidFill>
                <a:effectLst/>
                <a:latin typeface="+mn-lt"/>
                <a:ea typeface="+mn-ea"/>
                <a:cs typeface="+mn-cs"/>
              </a:rPr>
              <a:t>Make an inference from the Random Sample from the population based on some set of statistic we apply on the random sample.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Exactly like the random walk, </a:t>
            </a:r>
          </a:p>
          <a:p>
            <a:r>
              <a:rPr lang="en-US" sz="1200" b="0" i="0" kern="1200" dirty="0">
                <a:solidFill>
                  <a:schemeClr val="tx1"/>
                </a:solidFill>
                <a:effectLst/>
                <a:latin typeface="+mn-lt"/>
                <a:ea typeface="+mn-ea"/>
                <a:cs typeface="+mn-cs"/>
              </a:rPr>
              <a:t>With large number of 10,000 steps, there is a large number of possible walks with 10,000 steps</a:t>
            </a:r>
          </a:p>
          <a:p>
            <a:r>
              <a:rPr lang="en-US" sz="1200" b="0" i="0" kern="1200" dirty="0">
                <a:solidFill>
                  <a:schemeClr val="tx1"/>
                </a:solidFill>
                <a:effectLst/>
                <a:latin typeface="+mn-lt"/>
                <a:ea typeface="+mn-ea"/>
                <a:cs typeface="+mn-cs"/>
              </a:rPr>
              <a:t>We take a random sample of 100 steps and take its mean to infer </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Monte Carlo methods sample and average returns for each state–action pair much like</a:t>
            </a:r>
          </a:p>
          <a:p>
            <a:r>
              <a:rPr lang="en-US" sz="1200" b="0" i="0" u="none" strike="noStrike" kern="1200" baseline="0" dirty="0">
                <a:solidFill>
                  <a:schemeClr val="tx1"/>
                </a:solidFill>
                <a:latin typeface="+mn-lt"/>
                <a:ea typeface="+mn-ea"/>
                <a:cs typeface="+mn-cs"/>
              </a:rPr>
              <a:t>the bandit methods we explored in Chapter 2 sample and average rewards for each action.</a:t>
            </a:r>
          </a:p>
          <a:p>
            <a:r>
              <a:rPr lang="en-US" sz="1200" b="0" i="0" u="none" strike="noStrike" kern="1200" baseline="0" dirty="0">
                <a:solidFill>
                  <a:schemeClr val="tx1"/>
                </a:solidFill>
                <a:latin typeface="+mn-lt"/>
                <a:ea typeface="+mn-ea"/>
                <a:cs typeface="+mn-cs"/>
              </a:rPr>
              <a:t>The main difference is that now there are multiple states, each acting like a different</a:t>
            </a:r>
          </a:p>
          <a:p>
            <a:r>
              <a:rPr lang="en-US" sz="1200" b="0" i="0" u="none" strike="noStrike" kern="1200" baseline="0" dirty="0">
                <a:solidFill>
                  <a:schemeClr val="tx1"/>
                </a:solidFill>
                <a:latin typeface="+mn-lt"/>
                <a:ea typeface="+mn-ea"/>
                <a:cs typeface="+mn-cs"/>
              </a:rPr>
              <a:t>bandit problem (like an associative-search or contextual bandit) and the different bandit</a:t>
            </a:r>
          </a:p>
          <a:p>
            <a:r>
              <a:rPr lang="en-US" sz="1200" b="0" i="0" u="none" strike="noStrike" kern="1200" baseline="0" dirty="0">
                <a:solidFill>
                  <a:schemeClr val="tx1"/>
                </a:solidFill>
                <a:latin typeface="+mn-lt"/>
                <a:ea typeface="+mn-ea"/>
                <a:cs typeface="+mn-cs"/>
              </a:rPr>
              <a:t>problems are interrelated. That is, the return after taking an action in one state depends</a:t>
            </a:r>
          </a:p>
          <a:p>
            <a:r>
              <a:rPr lang="en-US" sz="1200" b="0" i="0" u="none" strike="noStrike" kern="1200" baseline="0" dirty="0">
                <a:solidFill>
                  <a:schemeClr val="tx1"/>
                </a:solidFill>
                <a:latin typeface="+mn-lt"/>
                <a:ea typeface="+mn-ea"/>
                <a:cs typeface="+mn-cs"/>
              </a:rPr>
              <a:t>on the actions taken in later states in the same episode. Because all the action selections</a:t>
            </a:r>
          </a:p>
          <a:p>
            <a:r>
              <a:rPr lang="en-US" sz="1200" b="0" i="0" u="none" strike="noStrike" kern="1200" baseline="0" dirty="0">
                <a:solidFill>
                  <a:schemeClr val="tx1"/>
                </a:solidFill>
                <a:latin typeface="+mn-lt"/>
                <a:ea typeface="+mn-ea"/>
                <a:cs typeface="+mn-cs"/>
              </a:rPr>
              <a:t>are undergoing learning, the problem becomes nonstationary from the point of view of</a:t>
            </a:r>
          </a:p>
          <a:p>
            <a:r>
              <a:rPr lang="en-US" sz="1200" b="0" i="0" u="none" strike="noStrike" kern="1200" baseline="0" dirty="0">
                <a:solidFill>
                  <a:schemeClr val="tx1"/>
                </a:solidFill>
                <a:latin typeface="+mn-lt"/>
                <a:ea typeface="+mn-ea"/>
                <a:cs typeface="+mn-cs"/>
              </a:rPr>
              <a:t>the earlier state.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Whereas there we computed value functions from knowledge</a:t>
            </a:r>
          </a:p>
          <a:p>
            <a:r>
              <a:rPr lang="en-US" sz="1200" b="0" i="0" u="none" strike="noStrike" kern="1200" baseline="0" dirty="0">
                <a:solidFill>
                  <a:schemeClr val="tx1"/>
                </a:solidFill>
                <a:latin typeface="+mn-lt"/>
                <a:ea typeface="+mn-ea"/>
                <a:cs typeface="+mn-cs"/>
              </a:rPr>
              <a:t>of the MDP, here we learn value functions from sample returns with the MDP. The value</a:t>
            </a:r>
          </a:p>
          <a:p>
            <a:r>
              <a:rPr lang="en-US" sz="1200" b="0" i="0" u="none" strike="noStrike" kern="1200" baseline="0" dirty="0">
                <a:solidFill>
                  <a:schemeClr val="tx1"/>
                </a:solidFill>
                <a:latin typeface="+mn-lt"/>
                <a:ea typeface="+mn-ea"/>
                <a:cs typeface="+mn-cs"/>
              </a:rPr>
              <a:t>functions and corresponding policies still interact to attain optimality in essentially the</a:t>
            </a:r>
          </a:p>
          <a:p>
            <a:r>
              <a:rPr lang="en-US" sz="1200" b="0" i="0" u="none" strike="noStrike" kern="1200" baseline="0" dirty="0">
                <a:solidFill>
                  <a:schemeClr val="tx1"/>
                </a:solidFill>
                <a:latin typeface="+mn-lt"/>
                <a:ea typeface="+mn-ea"/>
                <a:cs typeface="+mn-cs"/>
              </a:rPr>
              <a:t>same way (GPI). As in the DP chapter, first we consider the prediction problem (the</a:t>
            </a:r>
          </a:p>
          <a:p>
            <a:r>
              <a:rPr lang="en-US" sz="1200" b="0" i="0" u="none" strike="noStrike" kern="1200" baseline="0" dirty="0">
                <a:solidFill>
                  <a:schemeClr val="tx1"/>
                </a:solidFill>
                <a:latin typeface="+mn-lt"/>
                <a:ea typeface="+mn-ea"/>
                <a:cs typeface="+mn-cs"/>
              </a:rPr>
              <a:t>computation of v⇡ and q⇡ for a fixed arbitrary policy ⇡) then policy improvement, and,</a:t>
            </a:r>
          </a:p>
          <a:p>
            <a:r>
              <a:rPr lang="en-US" sz="1200" b="0" i="0" u="none" strike="noStrike" kern="1200" baseline="0" dirty="0">
                <a:solidFill>
                  <a:schemeClr val="tx1"/>
                </a:solidFill>
                <a:latin typeface="+mn-lt"/>
                <a:ea typeface="+mn-ea"/>
                <a:cs typeface="+mn-cs"/>
              </a:rPr>
              <a:t>finally, the control problem and its solution by GPI. Each of these ideas taken from DP</a:t>
            </a:r>
          </a:p>
          <a:p>
            <a:r>
              <a:rPr lang="en-US" sz="1200" b="0" i="0" u="none" strike="noStrike" kern="1200" baseline="0" dirty="0">
                <a:solidFill>
                  <a:schemeClr val="tx1"/>
                </a:solidFill>
                <a:latin typeface="+mn-lt"/>
                <a:ea typeface="+mn-ea"/>
                <a:cs typeface="+mn-cs"/>
              </a:rPr>
              <a:t>is extended to the Monte Carlo case in which only sample experience is available.</a:t>
            </a:r>
          </a:p>
          <a:p>
            <a:endParaRPr lang="en-US" sz="1200" b="0" i="0" u="none" strike="noStrike"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33</a:t>
            </a:fld>
            <a:endParaRPr lang="en-AU"/>
          </a:p>
        </p:txBody>
      </p:sp>
    </p:spTree>
    <p:extLst>
      <p:ext uri="{BB962C8B-B14F-4D97-AF65-F5344CB8AC3E}">
        <p14:creationId xmlns:p14="http://schemas.microsoft.com/office/powerpoint/2010/main" val="2720969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Monte Carlo methods presented in this chapter learn value functions and optimal policies from experience in the form of sample episodes.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gives them at least three kinds of advantages over DP methods.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 they can be used to learn optimal behavior directly from interaction with the environment, with no model of the environment’s dynamics.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Second, they can be used with simulation or sample models. For surprisingly many applications it is easy to simulate sample episodes even though it is difficult to construct the kind of explicit model of transition probabilities required by DP methods.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Third, it is easy and efficient to focus Monte Carlo methods on a small subset of the states. A region of special interest can be accurately evaluated without going to the expense of accurately evaluating the rest of the state set (we explore this further in Chapter 8).</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fourth advantage of Monte Carlo methods, which we discuss later in the book, is that they may be less harmed by violations of the Markov property. This is because </a:t>
            </a:r>
            <a:r>
              <a:rPr lang="en-US" dirty="0"/>
              <a:t>they do</a:t>
            </a:r>
            <a:r>
              <a:rPr lang="en-US" sz="1200" b="0" i="0" u="none" strike="noStrike" kern="1200" baseline="0" dirty="0">
                <a:solidFill>
                  <a:schemeClr val="tx1"/>
                </a:solidFill>
                <a:latin typeface="+mn-lt"/>
                <a:ea typeface="+mn-ea"/>
                <a:cs typeface="+mn-cs"/>
              </a:rPr>
              <a:t> not update their value estimates on the basis of the value estimates of successor states. In other words, it is because they do not bootstrap.</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34</a:t>
            </a:fld>
            <a:endParaRPr lang="en-AU"/>
          </a:p>
        </p:txBody>
      </p:sp>
    </p:spTree>
    <p:extLst>
      <p:ext uri="{BB962C8B-B14F-4D97-AF65-F5344CB8AC3E}">
        <p14:creationId xmlns:p14="http://schemas.microsoft.com/office/powerpoint/2010/main" val="1317059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35</a:t>
            </a:fld>
            <a:endParaRPr lang="en-AU"/>
          </a:p>
        </p:txBody>
      </p:sp>
    </p:spTree>
    <p:extLst>
      <p:ext uri="{BB962C8B-B14F-4D97-AF65-F5344CB8AC3E}">
        <p14:creationId xmlns:p14="http://schemas.microsoft.com/office/powerpoint/2010/main" val="166943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  Agent in RL is the component that makes the decision of what action to take. Such as a cleaning robot which is suppose to pick up trash. There can be multiple agents interacting simultaneously or one after another.</a:t>
            </a:r>
          </a:p>
          <a:p>
            <a:endParaRPr lang="en-US" dirty="0"/>
          </a:p>
          <a:p>
            <a:r>
              <a:rPr lang="en-US" dirty="0"/>
              <a:t>Environment: The "environment" is typically a set of all possible states the "agent“ can move around in. Environment contains a set of rules (often stochastic) that governs the agent, rewards, penalties.</a:t>
            </a:r>
          </a:p>
          <a:p>
            <a:endParaRPr lang="en-US" dirty="0"/>
          </a:p>
          <a:p>
            <a:r>
              <a:rPr lang="en-US" dirty="0"/>
              <a:t>Policy: </a:t>
            </a:r>
            <a:r>
              <a:rPr lang="en-US" sz="1200" kern="1200" dirty="0">
                <a:solidFill>
                  <a:schemeClr val="tx1"/>
                </a:solidFill>
                <a:effectLst/>
                <a:latin typeface="+mn-lt"/>
                <a:ea typeface="+mn-ea"/>
                <a:cs typeface="+mn-cs"/>
              </a:rPr>
              <a:t>Policy is a distribution over actions for each state. A policy maps each state to actions. There are many types of policies: deterministic policies, which map a state to a single action, stochastic policies, which map a state to a distribution of actions. One of the assumption is that policies depend only on the current state, not on other things like time or previous states. This is because we model this framework with Markov Decision processes, which has the assumption that the state includes all the information required for decision-making. </a:t>
            </a:r>
          </a:p>
          <a:p>
            <a:endParaRPr lang="en-US" dirty="0"/>
          </a:p>
          <a:p>
            <a:r>
              <a:rPr lang="en-US" dirty="0"/>
              <a:t>Action: is something that the agent executes which leads to a reward/penalty, and to a new/old state in the environment</a:t>
            </a:r>
          </a:p>
          <a:p>
            <a:endParaRPr lang="en-US" dirty="0"/>
          </a:p>
          <a:p>
            <a:r>
              <a:rPr lang="en-US" dirty="0"/>
              <a:t>State: </a:t>
            </a:r>
            <a:r>
              <a:rPr lang="en-US" sz="1200" b="0" i="0" kern="1200" dirty="0">
                <a:solidFill>
                  <a:schemeClr val="tx1"/>
                </a:solidFill>
                <a:effectLst/>
                <a:latin typeface="+mn-lt"/>
                <a:ea typeface="+mn-ea"/>
                <a:cs typeface="+mn-cs"/>
              </a:rPr>
              <a:t>The state describes the current situation</a:t>
            </a:r>
            <a:endParaRPr lang="en-US" b="0" dirty="0"/>
          </a:p>
          <a:p>
            <a:endParaRPr lang="en-US" dirty="0"/>
          </a:p>
          <a:p>
            <a:r>
              <a:rPr lang="en-US" dirty="0"/>
              <a:t>Reward: reward is something that the agent is trying to maximize. Because the environment is modelled after Markov decision processes, each action produces an immediate reward. But it also brings the agent to another state with a potentially different set of possible future rewards. This leads to the exploration-exploitation dilemma. To maximize the long-term reward, should the agent choose the best immediate reward, or should it explore new states with poorer immediate rewards but potentially better rewards in the future time steps? We will talk about this exploration-exploitation dilemma in the next few slides.</a:t>
            </a:r>
          </a:p>
          <a:p>
            <a:endParaRPr lang="en-US" dirty="0"/>
          </a:p>
          <a:p>
            <a:endParaRPr lang="en-US" dirty="0"/>
          </a:p>
          <a:p>
            <a:r>
              <a:rPr lang="en-US" dirty="0"/>
              <a:t>So the whole process follows like this: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 reinforcement learning agent interacts with its environment in discrete time steps, </a:t>
            </a:r>
            <a:r>
              <a:rPr lang="en-US" sz="1200" b="0" i="1" kern="1200" dirty="0">
                <a:solidFill>
                  <a:schemeClr val="tx1"/>
                </a:solidFill>
                <a:effectLst/>
                <a:latin typeface="+mn-lt"/>
                <a:ea typeface="+mn-ea"/>
                <a:cs typeface="+mn-cs"/>
              </a:rPr>
              <a:t>t = 1,2,3,4,5… </a:t>
            </a:r>
            <a:r>
              <a:rPr lang="en-US" sz="1200" b="0" i="0" kern="1200" dirty="0">
                <a:solidFill>
                  <a:schemeClr val="tx1"/>
                </a:solidFill>
                <a:effectLst/>
                <a:latin typeface="+mn-lt"/>
                <a:ea typeface="+mn-ea"/>
                <a:cs typeface="+mn-cs"/>
              </a:rPr>
              <a:t>this can be finite or infinite time steps.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each time step </a:t>
            </a:r>
            <a:r>
              <a:rPr lang="en-US" sz="1200" b="0" i="1"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 the agent receives an observation: the set of all available actions. The agent chooses an action based on its policy. And this action is sent to the environment. The environment moves into a new state at time step </a:t>
            </a:r>
            <a:r>
              <a:rPr lang="en-US" sz="1200" b="0" i="1" kern="1200" dirty="0">
                <a:solidFill>
                  <a:schemeClr val="tx1"/>
                </a:solidFill>
                <a:effectLst/>
                <a:latin typeface="+mn-lt"/>
                <a:ea typeface="+mn-ea"/>
                <a:cs typeface="+mn-cs"/>
              </a:rPr>
              <a:t>t+1, </a:t>
            </a:r>
            <a:r>
              <a:rPr lang="en-US" sz="1200" b="0" i="0" kern="1200" dirty="0">
                <a:solidFill>
                  <a:schemeClr val="tx1"/>
                </a:solidFill>
                <a:effectLst/>
                <a:latin typeface="+mn-lt"/>
                <a:ea typeface="+mn-ea"/>
                <a:cs typeface="+mn-cs"/>
              </a:rPr>
              <a:t>leading to a new state and also creating a reward (penalty). This whole cycle repeats again and stops if there is a finite time step or if the goal of the RL is achieved. I.e. the game of chess has ended. </a:t>
            </a:r>
          </a:p>
          <a:p>
            <a:endParaRPr lang="en-US" dirty="0"/>
          </a:p>
        </p:txBody>
      </p:sp>
      <p:sp>
        <p:nvSpPr>
          <p:cNvPr id="4" name="Slide Number Placeholder 3"/>
          <p:cNvSpPr>
            <a:spLocks noGrp="1"/>
          </p:cNvSpPr>
          <p:nvPr>
            <p:ph type="sldNum" sz="quarter" idx="5"/>
          </p:nvPr>
        </p:nvSpPr>
        <p:spPr/>
        <p:txBody>
          <a:bodyPr/>
          <a:lstStyle/>
          <a:p>
            <a:fld id="{47DD5BB1-9A45-495D-A045-129FD1FAC75C}" type="slidenum">
              <a:rPr lang="en-AU" smtClean="0"/>
              <a:t>4</a:t>
            </a:fld>
            <a:endParaRPr lang="en-AU"/>
          </a:p>
        </p:txBody>
      </p:sp>
    </p:spTree>
    <p:extLst>
      <p:ext uri="{BB962C8B-B14F-4D97-AF65-F5344CB8AC3E}">
        <p14:creationId xmlns:p14="http://schemas.microsoft.com/office/powerpoint/2010/main" val="36653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begin by considering Monte Carlo methods for learning the state-value function for a</a:t>
            </a:r>
          </a:p>
          <a:p>
            <a:r>
              <a:rPr lang="en-US" sz="1200" b="0" i="0" u="none" strike="noStrike" kern="1200" baseline="0" dirty="0">
                <a:solidFill>
                  <a:schemeClr val="tx1"/>
                </a:solidFill>
                <a:latin typeface="+mn-lt"/>
                <a:ea typeface="+mn-ea"/>
                <a:cs typeface="+mn-cs"/>
              </a:rPr>
              <a:t>given policy. Recall that the value of a state is the expected return—expected cumulative</a:t>
            </a:r>
          </a:p>
          <a:p>
            <a:r>
              <a:rPr lang="en-US" sz="1200" b="0" i="0" u="none" strike="noStrike" kern="1200" baseline="0" dirty="0">
                <a:solidFill>
                  <a:schemeClr val="tx1"/>
                </a:solidFill>
                <a:latin typeface="+mn-lt"/>
                <a:ea typeface="+mn-ea"/>
                <a:cs typeface="+mn-cs"/>
              </a:rPr>
              <a:t>future discounted reward—starting from that state. An obvious way to estimate it from</a:t>
            </a:r>
          </a:p>
          <a:p>
            <a:r>
              <a:rPr lang="en-US" sz="1200" b="0" i="0" u="none" strike="noStrike" kern="1200" baseline="0" dirty="0">
                <a:solidFill>
                  <a:schemeClr val="tx1"/>
                </a:solidFill>
                <a:latin typeface="+mn-lt"/>
                <a:ea typeface="+mn-ea"/>
                <a:cs typeface="+mn-cs"/>
              </a:rPr>
              <a:t>experience, then, is simply to average the returns observed after visits to that state. As</a:t>
            </a:r>
          </a:p>
          <a:p>
            <a:r>
              <a:rPr lang="en-US" sz="1200" b="0" i="0" u="none" strike="noStrike" kern="1200" baseline="0" dirty="0">
                <a:solidFill>
                  <a:schemeClr val="tx1"/>
                </a:solidFill>
                <a:latin typeface="+mn-lt"/>
                <a:ea typeface="+mn-ea"/>
                <a:cs typeface="+mn-cs"/>
              </a:rPr>
              <a:t>more returns are observed, the average should converge to the expected value. This idea</a:t>
            </a:r>
          </a:p>
          <a:p>
            <a:r>
              <a:rPr lang="en-US" sz="1200" b="0" i="0" u="none" strike="noStrike" kern="1200" baseline="0" dirty="0">
                <a:solidFill>
                  <a:schemeClr val="tx1"/>
                </a:solidFill>
                <a:latin typeface="+mn-lt"/>
                <a:ea typeface="+mn-ea"/>
                <a:cs typeface="+mn-cs"/>
              </a:rPr>
              <a:t>underlies all Monte Carlo methods.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particular, suppose we wish to estimate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the value of a state s under policy pi given a set of episodes obtained by following pi and passing through s. Each occurrence</a:t>
            </a:r>
          </a:p>
          <a:p>
            <a:r>
              <a:rPr lang="en-US" sz="1200" b="0" i="0" u="none" strike="noStrike" kern="1200" baseline="0" dirty="0">
                <a:solidFill>
                  <a:schemeClr val="tx1"/>
                </a:solidFill>
                <a:latin typeface="+mn-lt"/>
                <a:ea typeface="+mn-ea"/>
                <a:cs typeface="+mn-cs"/>
              </a:rPr>
              <a:t>of state s in an episode is called a visit to s. Of course, s may be visited multiple times in the same episode; let us call the first time it is visited in an episode the first visit</a:t>
            </a:r>
          </a:p>
          <a:p>
            <a:r>
              <a:rPr lang="en-US" sz="1200" b="0" i="0" u="none" strike="noStrike" kern="1200" baseline="0" dirty="0">
                <a:solidFill>
                  <a:schemeClr val="tx1"/>
                </a:solidFill>
                <a:latin typeface="+mn-lt"/>
                <a:ea typeface="+mn-ea"/>
                <a:cs typeface="+mn-cs"/>
              </a:rPr>
              <a:t>to s. The first-visit MC method estimates</a:t>
            </a:r>
          </a:p>
          <a:p>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as the average of the returns following first visits to s, whereas the every-visit MC method averages the returns following all visits to 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First-visit MC has been most widely studied, dating back to the 1940s, and is the one we focus on in this chapter. Every-visit MC extends more naturally to function approximation and eligibility traces.</a:t>
            </a:r>
          </a:p>
          <a:p>
            <a:r>
              <a:rPr lang="en-US" sz="1200" b="0" i="0" u="none" strike="noStrike" kern="1200" baseline="0" dirty="0">
                <a:solidFill>
                  <a:schemeClr val="tx1"/>
                </a:solidFill>
                <a:latin typeface="+mn-lt"/>
                <a:ea typeface="+mn-ea"/>
                <a:cs typeface="+mn-cs"/>
              </a:rPr>
              <a:t>Both first-visit MC and every-visit MC converge to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as the number of visits (or first visits) to s goes to infinity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is easy to see for the case of first-visit MC. In</a:t>
            </a:r>
          </a:p>
          <a:p>
            <a:r>
              <a:rPr lang="en-US" sz="1200" b="0" i="0" u="none" strike="noStrike" kern="1200" baseline="0" dirty="0">
                <a:solidFill>
                  <a:schemeClr val="tx1"/>
                </a:solidFill>
                <a:latin typeface="+mn-lt"/>
                <a:ea typeface="+mn-ea"/>
                <a:cs typeface="+mn-cs"/>
              </a:rPr>
              <a:t>this case each return is an independent, identically distributed estimate of</a:t>
            </a:r>
          </a:p>
          <a:p>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with finite variance. By the law of large numbers the sequence of averages of these estimates</a:t>
            </a:r>
          </a:p>
          <a:p>
            <a:r>
              <a:rPr lang="en-US" sz="1200" b="0" i="0" u="none" strike="noStrike" kern="1200" baseline="0" dirty="0">
                <a:solidFill>
                  <a:schemeClr val="tx1"/>
                </a:solidFill>
                <a:latin typeface="+mn-lt"/>
                <a:ea typeface="+mn-ea"/>
                <a:cs typeface="+mn-cs"/>
              </a:rPr>
              <a:t>converges to their expected value. Each average is itself an unbiased estimate, and the standard deviation of its error falls as 1/sqrt(n)</a:t>
            </a:r>
          </a:p>
          <a:p>
            <a:r>
              <a:rPr lang="en-US" sz="1200" b="0" i="0" u="none" strike="noStrike" kern="1200" baseline="0" dirty="0">
                <a:solidFill>
                  <a:schemeClr val="tx1"/>
                </a:solidFill>
                <a:latin typeface="+mn-lt"/>
                <a:ea typeface="+mn-ea"/>
                <a:cs typeface="+mn-cs"/>
              </a:rPr>
              <a:t>where n is the number of returns averaged. Every-visit MC is less straightforward, but its estimates also converge quadratically to</a:t>
            </a:r>
          </a:p>
          <a:p>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(s) (Singh and Sutton, 1996).</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36</a:t>
            </a:fld>
            <a:endParaRPr lang="en-AU"/>
          </a:p>
        </p:txBody>
      </p:sp>
    </p:spTree>
    <p:extLst>
      <p:ext uri="{BB962C8B-B14F-4D97-AF65-F5344CB8AC3E}">
        <p14:creationId xmlns:p14="http://schemas.microsoft.com/office/powerpoint/2010/main" val="391527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model is not available, then it is particularly useful to estimate action values (the</a:t>
            </a:r>
          </a:p>
          <a:p>
            <a:r>
              <a:rPr lang="en-US" sz="1200" b="0" i="0" kern="1200" dirty="0">
                <a:solidFill>
                  <a:schemeClr val="tx1"/>
                </a:solidFill>
                <a:effectLst/>
                <a:latin typeface="+mn-lt"/>
                <a:ea typeface="+mn-ea"/>
                <a:cs typeface="+mn-cs"/>
              </a:rPr>
              <a:t>values of state–action pairs) rather than state values. With a model, state values alone are</a:t>
            </a:r>
          </a:p>
          <a:p>
            <a:r>
              <a:rPr lang="en-US" sz="1200" b="0" i="0" kern="1200" dirty="0">
                <a:solidFill>
                  <a:schemeClr val="tx1"/>
                </a:solidFill>
                <a:effectLst/>
                <a:latin typeface="+mn-lt"/>
                <a:ea typeface="+mn-ea"/>
                <a:cs typeface="+mn-cs"/>
              </a:rPr>
              <a:t>sufficient to determine a policy; one simply looks ahead one step and chooses whichever</a:t>
            </a:r>
          </a:p>
          <a:p>
            <a:r>
              <a:rPr lang="en-US" sz="1200" b="0" i="0" kern="1200" dirty="0">
                <a:solidFill>
                  <a:schemeClr val="tx1"/>
                </a:solidFill>
                <a:effectLst/>
                <a:latin typeface="+mn-lt"/>
                <a:ea typeface="+mn-ea"/>
                <a:cs typeface="+mn-cs"/>
              </a:rPr>
              <a:t>action leads to the best combination of reward and next state, as we did in the chapter on</a:t>
            </a:r>
          </a:p>
          <a:p>
            <a:r>
              <a:rPr lang="en-US" sz="1200" b="0" i="0" kern="1200" dirty="0">
                <a:solidFill>
                  <a:schemeClr val="tx1"/>
                </a:solidFill>
                <a:effectLst/>
                <a:latin typeface="+mn-lt"/>
                <a:ea typeface="+mn-ea"/>
                <a:cs typeface="+mn-cs"/>
              </a:rPr>
              <a:t>DP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Without a model, however, state values alone are not sufficient. One must explicitly</a:t>
            </a:r>
          </a:p>
          <a:p>
            <a:r>
              <a:rPr lang="en-US" sz="1200" b="0" i="0" kern="1200" dirty="0">
                <a:solidFill>
                  <a:schemeClr val="tx1"/>
                </a:solidFill>
                <a:effectLst/>
                <a:latin typeface="+mn-lt"/>
                <a:ea typeface="+mn-ea"/>
                <a:cs typeface="+mn-cs"/>
              </a:rPr>
              <a:t>estimate the value of each action in order for the values to be useful in suggesting a policy.</a:t>
            </a:r>
          </a:p>
          <a:p>
            <a:r>
              <a:rPr lang="en-US" sz="1200" b="0" i="0" kern="1200" dirty="0">
                <a:solidFill>
                  <a:schemeClr val="tx1"/>
                </a:solidFill>
                <a:effectLst/>
                <a:latin typeface="+mn-lt"/>
                <a:ea typeface="+mn-ea"/>
                <a:cs typeface="+mn-cs"/>
              </a:rPr>
              <a:t>Thus, one of our primary goals for Monte Carlo methods is to estimate</a:t>
            </a:r>
          </a:p>
          <a:p>
            <a:r>
              <a:rPr lang="en-US" sz="1200" b="0" i="0" kern="1200" dirty="0">
                <a:solidFill>
                  <a:schemeClr val="tx1"/>
                </a:solidFill>
                <a:effectLst/>
                <a:latin typeface="+mn-lt"/>
                <a:ea typeface="+mn-ea"/>
                <a:cs typeface="+mn-cs"/>
              </a:rPr>
              <a:t>q_*</a:t>
            </a:r>
          </a:p>
          <a:p>
            <a:r>
              <a:rPr lang="en-US" sz="1200" b="0" i="0" kern="1200" dirty="0">
                <a:solidFill>
                  <a:schemeClr val="tx1"/>
                </a:solidFill>
                <a:effectLst/>
                <a:latin typeface="+mn-lt"/>
                <a:ea typeface="+mn-ea"/>
                <a:cs typeface="+mn-cs"/>
              </a:rPr>
              <a:t>To achieve this, we first consider the policy evaluation problem for action values.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policy evaluation problem for action values is to estimate</a:t>
            </a:r>
          </a:p>
          <a:p>
            <a:r>
              <a:rPr lang="en-US" sz="1200" b="0" i="0" kern="1200" dirty="0" err="1">
                <a:solidFill>
                  <a:schemeClr val="tx1"/>
                </a:solidFill>
                <a:effectLst/>
                <a:latin typeface="+mn-lt"/>
                <a:ea typeface="+mn-ea"/>
                <a:cs typeface="+mn-cs"/>
              </a:rPr>
              <a:t>q_pi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the expected return when starting in state s, taking action a, and thereafter following policy pi. The</a:t>
            </a:r>
          </a:p>
          <a:p>
            <a:r>
              <a:rPr lang="en-US" sz="1200" b="0" i="0" kern="1200" dirty="0">
                <a:solidFill>
                  <a:schemeClr val="tx1"/>
                </a:solidFill>
                <a:effectLst/>
                <a:latin typeface="+mn-lt"/>
                <a:ea typeface="+mn-ea"/>
                <a:cs typeface="+mn-cs"/>
              </a:rPr>
              <a:t>Monte Carlo methods for this are essentially the same as just presented for state values, except now we talk about visits to a state–action pair rather than to a state.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state–action pair s, a is said to be visited in an episode if ever the state s is visited and action</a:t>
            </a:r>
          </a:p>
          <a:p>
            <a:r>
              <a:rPr lang="en-US" sz="1200" b="0" i="0" kern="1200" dirty="0">
                <a:solidFill>
                  <a:schemeClr val="tx1"/>
                </a:solidFill>
                <a:effectLst/>
                <a:latin typeface="+mn-lt"/>
                <a:ea typeface="+mn-ea"/>
                <a:cs typeface="+mn-cs"/>
              </a:rPr>
              <a:t>a is taken in it. The every-visit MC method estimates the value of a state–action pair</a:t>
            </a:r>
          </a:p>
          <a:p>
            <a:r>
              <a:rPr lang="en-US" sz="1200" b="0" i="0" kern="1200" dirty="0">
                <a:solidFill>
                  <a:schemeClr val="tx1"/>
                </a:solidFill>
                <a:effectLst/>
                <a:latin typeface="+mn-lt"/>
                <a:ea typeface="+mn-ea"/>
                <a:cs typeface="+mn-cs"/>
              </a:rPr>
              <a:t>as the average of the returns that have followed all the visits to it. The first-visit MC</a:t>
            </a:r>
          </a:p>
          <a:p>
            <a:r>
              <a:rPr lang="en-US" sz="1200" b="0" i="0" kern="1200" dirty="0">
                <a:solidFill>
                  <a:schemeClr val="tx1"/>
                </a:solidFill>
                <a:effectLst/>
                <a:latin typeface="+mn-lt"/>
                <a:ea typeface="+mn-ea"/>
                <a:cs typeface="+mn-cs"/>
              </a:rPr>
              <a:t>method averages the returns following the first time in each episode that the state was</a:t>
            </a:r>
          </a:p>
          <a:p>
            <a:r>
              <a:rPr lang="en-US" sz="1200" b="0" i="0" kern="1200" dirty="0">
                <a:solidFill>
                  <a:schemeClr val="tx1"/>
                </a:solidFill>
                <a:effectLst/>
                <a:latin typeface="+mn-lt"/>
                <a:ea typeface="+mn-ea"/>
                <a:cs typeface="+mn-cs"/>
              </a:rPr>
              <a:t>visited and the action was selected. These methods converge quadratically, as before, to</a:t>
            </a:r>
          </a:p>
          <a:p>
            <a:r>
              <a:rPr lang="en-US" sz="1200" b="0" i="0" kern="1200" dirty="0">
                <a:solidFill>
                  <a:schemeClr val="tx1"/>
                </a:solidFill>
                <a:effectLst/>
                <a:latin typeface="+mn-lt"/>
                <a:ea typeface="+mn-ea"/>
                <a:cs typeface="+mn-cs"/>
              </a:rPr>
              <a:t>the true expected values as the number of visits to each state–action pair approaches</a:t>
            </a:r>
          </a:p>
          <a:p>
            <a:r>
              <a:rPr lang="en-US" sz="1200" b="0" i="0" kern="1200" dirty="0">
                <a:solidFill>
                  <a:schemeClr val="tx1"/>
                </a:solidFill>
                <a:effectLst/>
                <a:latin typeface="+mn-lt"/>
                <a:ea typeface="+mn-ea"/>
                <a:cs typeface="+mn-cs"/>
              </a:rPr>
              <a:t>Infinity</a:t>
            </a:r>
          </a:p>
          <a:p>
            <a:endParaRPr lang="en-US" sz="1200" b="0" i="0" kern="1200" dirty="0">
              <a:solidFill>
                <a:schemeClr val="tx1"/>
              </a:solidFill>
              <a:effectLst/>
              <a:latin typeface="+mn-lt"/>
              <a:ea typeface="+mn-ea"/>
              <a:cs typeface="+mn-cs"/>
            </a:endParaRPr>
          </a:p>
          <a:p>
            <a:r>
              <a:rPr lang="en-US" dirty="0">
                <a:latin typeface="CMR10"/>
              </a:rPr>
              <a:t>The only complication is that many state–action pairs may never be visited. If </a:t>
            </a:r>
            <a:r>
              <a:rPr lang="en-US" dirty="0">
                <a:latin typeface="CMMI10"/>
              </a:rPr>
              <a:t>⇡ </a:t>
            </a:r>
            <a:r>
              <a:rPr lang="en-US" dirty="0">
                <a:latin typeface="CMR10"/>
              </a:rPr>
              <a:t>is</a:t>
            </a:r>
          </a:p>
          <a:p>
            <a:r>
              <a:rPr lang="en-US" dirty="0">
                <a:latin typeface="CMR10"/>
              </a:rPr>
              <a:t>a deterministic policy, then in following </a:t>
            </a:r>
            <a:r>
              <a:rPr lang="en-US" dirty="0">
                <a:latin typeface="CMMI10"/>
              </a:rPr>
              <a:t>⇡ </a:t>
            </a:r>
            <a:r>
              <a:rPr lang="en-US" dirty="0">
                <a:latin typeface="CMR10"/>
              </a:rPr>
              <a:t>one will observe returns only for one of the</a:t>
            </a:r>
          </a:p>
          <a:p>
            <a:r>
              <a:rPr lang="en-US" dirty="0">
                <a:latin typeface="CMR10"/>
              </a:rPr>
              <a:t>actions from each state. With no returns to average, the Monte Carlo estimates of the</a:t>
            </a:r>
          </a:p>
          <a:p>
            <a:r>
              <a:rPr lang="en-US" dirty="0">
                <a:latin typeface="CMR10"/>
              </a:rPr>
              <a:t>other actions will not improve with experience. This is a serious problem because the</a:t>
            </a:r>
          </a:p>
          <a:p>
            <a:r>
              <a:rPr lang="en-US" dirty="0">
                <a:latin typeface="CMR10"/>
              </a:rPr>
              <a:t>purpose of learning action values is to help in choosing among the actions available in</a:t>
            </a:r>
          </a:p>
          <a:p>
            <a:r>
              <a:rPr lang="en-US" dirty="0">
                <a:latin typeface="CMR10"/>
              </a:rPr>
              <a:t>each state. To compare alternatives we need to estimate the value of </a:t>
            </a:r>
            <a:r>
              <a:rPr lang="en-US" dirty="0">
                <a:latin typeface="CMTI10"/>
              </a:rPr>
              <a:t>all </a:t>
            </a:r>
            <a:r>
              <a:rPr lang="en-US" dirty="0">
                <a:latin typeface="CMR10"/>
              </a:rPr>
              <a:t>the actions from</a:t>
            </a:r>
          </a:p>
          <a:p>
            <a:r>
              <a:rPr lang="en-US" dirty="0">
                <a:latin typeface="CMR10"/>
              </a:rPr>
              <a:t>each state, not just the one we currently favor.</a:t>
            </a:r>
            <a:endParaRPr lang="en-US"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37</a:t>
            </a:fld>
            <a:endParaRPr lang="en-AU"/>
          </a:p>
        </p:txBody>
      </p:sp>
    </p:spTree>
    <p:extLst>
      <p:ext uri="{BB962C8B-B14F-4D97-AF65-F5344CB8AC3E}">
        <p14:creationId xmlns:p14="http://schemas.microsoft.com/office/powerpoint/2010/main" val="844705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the general problem of maintaining exploration, as discussed in the context</a:t>
            </a:r>
          </a:p>
          <a:p>
            <a:r>
              <a:rPr lang="en-US" sz="1200" b="0" i="0" kern="1200" dirty="0">
                <a:solidFill>
                  <a:schemeClr val="tx1"/>
                </a:solidFill>
                <a:effectLst/>
                <a:latin typeface="+mn-lt"/>
                <a:ea typeface="+mn-ea"/>
                <a:cs typeface="+mn-cs"/>
              </a:rPr>
              <a:t>of the k-armed bandit problem in Chapter 2. For policy evaluation to work for action</a:t>
            </a:r>
          </a:p>
          <a:p>
            <a:r>
              <a:rPr lang="en-US" sz="1200" b="0" i="0" kern="1200" dirty="0">
                <a:solidFill>
                  <a:schemeClr val="tx1"/>
                </a:solidFill>
                <a:effectLst/>
                <a:latin typeface="+mn-lt"/>
                <a:ea typeface="+mn-ea"/>
                <a:cs typeface="+mn-cs"/>
              </a:rPr>
              <a:t>values, we must assure continual exploration. One way to do this is by specifying that</a:t>
            </a:r>
          </a:p>
          <a:p>
            <a:r>
              <a:rPr lang="en-US" sz="1200" b="0" i="0" kern="1200" dirty="0">
                <a:solidFill>
                  <a:schemeClr val="tx1"/>
                </a:solidFill>
                <a:effectLst/>
                <a:latin typeface="+mn-lt"/>
                <a:ea typeface="+mn-ea"/>
                <a:cs typeface="+mn-cs"/>
              </a:rPr>
              <a:t>the episodes start in a state–action pair, and that every pair has a nonzero probability of</a:t>
            </a:r>
          </a:p>
          <a:p>
            <a:r>
              <a:rPr lang="en-US" sz="1200" b="0" i="0" kern="1200" dirty="0">
                <a:solidFill>
                  <a:schemeClr val="tx1"/>
                </a:solidFill>
                <a:effectLst/>
                <a:latin typeface="+mn-lt"/>
                <a:ea typeface="+mn-ea"/>
                <a:cs typeface="+mn-cs"/>
              </a:rPr>
              <a:t>being selected as the start. This guarantees that all state–action pairs will be visited an</a:t>
            </a:r>
          </a:p>
          <a:p>
            <a:r>
              <a:rPr lang="en-US" sz="1200" b="0" i="0" kern="1200" dirty="0">
                <a:solidFill>
                  <a:schemeClr val="tx1"/>
                </a:solidFill>
                <a:effectLst/>
                <a:latin typeface="+mn-lt"/>
                <a:ea typeface="+mn-ea"/>
                <a:cs typeface="+mn-cs"/>
              </a:rPr>
              <a:t>infinite number of times in the limit of an infinite number of episodes. We call this the</a:t>
            </a:r>
          </a:p>
          <a:p>
            <a:r>
              <a:rPr lang="en-US" sz="1200" b="0" i="0" kern="1200" dirty="0">
                <a:solidFill>
                  <a:schemeClr val="tx1"/>
                </a:solidFill>
                <a:effectLst/>
                <a:latin typeface="+mn-lt"/>
                <a:ea typeface="+mn-ea"/>
                <a:cs typeface="+mn-cs"/>
              </a:rPr>
              <a:t>assumption of exploring starts.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assumption of exploring starts is sometimes useful, but of course it cannot be</a:t>
            </a:r>
          </a:p>
          <a:p>
            <a:r>
              <a:rPr lang="en-US" sz="1200" b="0" i="0" kern="1200" dirty="0">
                <a:solidFill>
                  <a:schemeClr val="tx1"/>
                </a:solidFill>
                <a:effectLst/>
                <a:latin typeface="+mn-lt"/>
                <a:ea typeface="+mn-ea"/>
                <a:cs typeface="+mn-cs"/>
              </a:rPr>
              <a:t>relied upon in general, particularly when learning directly from actual interaction with an</a:t>
            </a:r>
          </a:p>
          <a:p>
            <a:r>
              <a:rPr lang="en-US" sz="1200" b="0" i="0" kern="1200" dirty="0">
                <a:solidFill>
                  <a:schemeClr val="tx1"/>
                </a:solidFill>
                <a:effectLst/>
                <a:latin typeface="+mn-lt"/>
                <a:ea typeface="+mn-ea"/>
                <a:cs typeface="+mn-cs"/>
              </a:rPr>
              <a:t>environment. In that case the starting conditions are unlikely to be so helpful. The most</a:t>
            </a:r>
          </a:p>
          <a:p>
            <a:r>
              <a:rPr lang="en-US" sz="1200" b="0" i="0" kern="1200" dirty="0">
                <a:solidFill>
                  <a:schemeClr val="tx1"/>
                </a:solidFill>
                <a:effectLst/>
                <a:latin typeface="+mn-lt"/>
                <a:ea typeface="+mn-ea"/>
                <a:cs typeface="+mn-cs"/>
              </a:rPr>
              <a:t>common alternative approach to assuring that all state–action pairs are encountered is to consider only policies that are stochastic with a nonzero probability of selecting all</a:t>
            </a:r>
          </a:p>
          <a:p>
            <a:r>
              <a:rPr lang="en-US" sz="1200" b="0" i="0" kern="1200" dirty="0">
                <a:solidFill>
                  <a:schemeClr val="tx1"/>
                </a:solidFill>
                <a:effectLst/>
                <a:latin typeface="+mn-lt"/>
                <a:ea typeface="+mn-ea"/>
                <a:cs typeface="+mn-cs"/>
              </a:rPr>
              <a:t>actions in each state. We discuss two important variants of this approach in later sections.</a:t>
            </a:r>
          </a:p>
          <a:p>
            <a:r>
              <a:rPr lang="en-US" sz="1200" b="0" i="0" kern="1200" dirty="0">
                <a:solidFill>
                  <a:schemeClr val="tx1"/>
                </a:solidFill>
                <a:effectLst/>
                <a:latin typeface="+mn-lt"/>
                <a:ea typeface="+mn-ea"/>
                <a:cs typeface="+mn-cs"/>
              </a:rPr>
              <a:t>For now, we retain the assumption of exploring starts and complete the presentation of a</a:t>
            </a:r>
          </a:p>
          <a:p>
            <a:r>
              <a:rPr lang="en-US" sz="1200" b="0" i="0" kern="1200" dirty="0">
                <a:solidFill>
                  <a:schemeClr val="tx1"/>
                </a:solidFill>
                <a:effectLst/>
                <a:latin typeface="+mn-lt"/>
                <a:ea typeface="+mn-ea"/>
                <a:cs typeface="+mn-cs"/>
              </a:rPr>
              <a:t>full Monte Carlo control method.</a:t>
            </a:r>
          </a:p>
        </p:txBody>
      </p:sp>
      <p:sp>
        <p:nvSpPr>
          <p:cNvPr id="4" name="Slide Number Placeholder 3"/>
          <p:cNvSpPr>
            <a:spLocks noGrp="1"/>
          </p:cNvSpPr>
          <p:nvPr>
            <p:ph type="sldNum" sz="quarter" idx="5"/>
          </p:nvPr>
        </p:nvSpPr>
        <p:spPr/>
        <p:txBody>
          <a:bodyPr/>
          <a:lstStyle/>
          <a:p>
            <a:fld id="{47DD5BB1-9A45-495D-A045-129FD1FAC75C}" type="slidenum">
              <a:rPr lang="en-AU" smtClean="0"/>
              <a:t>38</a:t>
            </a:fld>
            <a:endParaRPr lang="en-AU"/>
          </a:p>
        </p:txBody>
      </p:sp>
    </p:spTree>
    <p:extLst>
      <p:ext uri="{BB962C8B-B14F-4D97-AF65-F5344CB8AC3E}">
        <p14:creationId xmlns:p14="http://schemas.microsoft.com/office/powerpoint/2010/main" val="2890449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overall idea is to proceed according to the same</a:t>
                </a:r>
              </a:p>
              <a:p>
                <a:r>
                  <a:rPr lang="en-US" sz="1200" b="0" i="0" kern="1200" dirty="0">
                    <a:solidFill>
                      <a:schemeClr val="tx1"/>
                    </a:solidFill>
                    <a:effectLst/>
                    <a:latin typeface="+mn-lt"/>
                    <a:ea typeface="+mn-ea"/>
                    <a:cs typeface="+mn-cs"/>
                  </a:rPr>
                  <a:t>pattern as in the DP chapter, that is, according to the idea of generalized policy iteration (GPI). In GPI one maintains both an approximate policy and</a:t>
                </a:r>
              </a:p>
              <a:p>
                <a:r>
                  <a:rPr lang="en-US" sz="1200" b="0" i="0" kern="1200" dirty="0">
                    <a:solidFill>
                      <a:schemeClr val="tx1"/>
                    </a:solidFill>
                    <a:effectLst/>
                    <a:latin typeface="+mn-lt"/>
                    <a:ea typeface="+mn-ea"/>
                    <a:cs typeface="+mn-cs"/>
                  </a:rPr>
                  <a:t>an approximate value function. The value function is repeatedly</a:t>
                </a:r>
              </a:p>
              <a:p>
                <a:r>
                  <a:rPr lang="en-US" sz="1200" b="0" i="0" kern="1200" dirty="0">
                    <a:solidFill>
                      <a:schemeClr val="tx1"/>
                    </a:solidFill>
                    <a:effectLst/>
                    <a:latin typeface="+mn-lt"/>
                    <a:ea typeface="+mn-ea"/>
                    <a:cs typeface="+mn-cs"/>
                  </a:rPr>
                  <a:t>altered to more closely approximate the value function for the</a:t>
                </a:r>
              </a:p>
              <a:p>
                <a:r>
                  <a:rPr lang="en-US" sz="1200" b="0" i="0" kern="1200" dirty="0">
                    <a:solidFill>
                      <a:schemeClr val="tx1"/>
                    </a:solidFill>
                    <a:effectLst/>
                    <a:latin typeface="+mn-lt"/>
                    <a:ea typeface="+mn-ea"/>
                    <a:cs typeface="+mn-cs"/>
                  </a:rPr>
                  <a:t>current policy, and the policy is repeatedly improved with respect</a:t>
                </a:r>
              </a:p>
              <a:p>
                <a:r>
                  <a:rPr lang="en-US" sz="1200" b="0" i="0" kern="1200" dirty="0">
                    <a:solidFill>
                      <a:schemeClr val="tx1"/>
                    </a:solidFill>
                    <a:effectLst/>
                    <a:latin typeface="+mn-lt"/>
                    <a:ea typeface="+mn-ea"/>
                    <a:cs typeface="+mn-cs"/>
                  </a:rPr>
                  <a:t>to the current value function, as suggested by the diagram to</a:t>
                </a:r>
              </a:p>
              <a:p>
                <a:r>
                  <a:rPr lang="en-US" sz="1200" b="0" i="0" kern="1200" dirty="0">
                    <a:solidFill>
                      <a:schemeClr val="tx1"/>
                    </a:solidFill>
                    <a:effectLst/>
                    <a:latin typeface="+mn-lt"/>
                    <a:ea typeface="+mn-ea"/>
                    <a:cs typeface="+mn-cs"/>
                  </a:rPr>
                  <a:t>the right. These two kinds of changes work against each other to</a:t>
                </a:r>
              </a:p>
              <a:p>
                <a:r>
                  <a:rPr lang="en-US" sz="1200" b="0" i="0" kern="1200" dirty="0">
                    <a:solidFill>
                      <a:schemeClr val="tx1"/>
                    </a:solidFill>
                    <a:effectLst/>
                    <a:latin typeface="+mn-lt"/>
                    <a:ea typeface="+mn-ea"/>
                    <a:cs typeface="+mn-cs"/>
                  </a:rPr>
                  <a:t>some extent, as each creates a moving target for the other, but</a:t>
                </a:r>
              </a:p>
              <a:p>
                <a:r>
                  <a:rPr lang="en-US" sz="1200" b="0" i="0" kern="1200" dirty="0">
                    <a:solidFill>
                      <a:schemeClr val="tx1"/>
                    </a:solidFill>
                    <a:effectLst/>
                    <a:latin typeface="+mn-lt"/>
                    <a:ea typeface="+mn-ea"/>
                    <a:cs typeface="+mn-cs"/>
                  </a:rPr>
                  <a:t>together they cause both policy and value function to approach</a:t>
                </a:r>
              </a:p>
              <a:p>
                <a:r>
                  <a:rPr lang="en-US" sz="1200" b="0" i="0" kern="1200" dirty="0">
                    <a:solidFill>
                      <a:schemeClr val="tx1"/>
                    </a:solidFill>
                    <a:effectLst/>
                    <a:latin typeface="+mn-lt"/>
                    <a:ea typeface="+mn-ea"/>
                    <a:cs typeface="+mn-cs"/>
                  </a:rPr>
                  <a:t>optimality.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we perform alternating complete steps of policy evaluation and policy</a:t>
                </a:r>
              </a:p>
              <a:p>
                <a:r>
                  <a:rPr lang="en-US" dirty="0">
                    <a:latin typeface="CMR10"/>
                  </a:rPr>
                  <a:t>improvement, beginning with an arbitrary policy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0</m:t>
                        </m:r>
                      </m:sub>
                    </m:sSub>
                  </m:oMath>
                </a14:m>
                <a:r>
                  <a:rPr lang="en-US" dirty="0">
                    <a:latin typeface="CMR10"/>
                  </a:rPr>
                  <a:t> and ending with the optimal policy and optimal action-value function:</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moment, let us assume that we do indeed</a:t>
                </a:r>
              </a:p>
              <a:p>
                <a:r>
                  <a:rPr lang="en-US" sz="1200" b="0" i="0" kern="1200" dirty="0">
                    <a:solidFill>
                      <a:schemeClr val="tx1"/>
                    </a:solidFill>
                    <a:effectLst/>
                    <a:latin typeface="+mn-lt"/>
                    <a:ea typeface="+mn-ea"/>
                    <a:cs typeface="+mn-cs"/>
                  </a:rPr>
                  <a:t>observe an infinite number of episodes and that, in addition, the episodes are generated</a:t>
                </a:r>
              </a:p>
              <a:p>
                <a:r>
                  <a:rPr lang="en-US" sz="1200" b="0" i="0" kern="1200" dirty="0">
                    <a:solidFill>
                      <a:schemeClr val="tx1"/>
                    </a:solidFill>
                    <a:effectLst/>
                    <a:latin typeface="+mn-lt"/>
                    <a:ea typeface="+mn-ea"/>
                    <a:cs typeface="+mn-cs"/>
                  </a:rPr>
                  <a:t>with exploring starts. Under these assumptions, the Monte Carlo methods will compute</a:t>
                </a:r>
              </a:p>
              <a:p>
                <a:r>
                  <a:rPr lang="en-US" sz="1200" b="0" i="0" kern="1200" dirty="0">
                    <a:solidFill>
                      <a:schemeClr val="tx1"/>
                    </a:solidFill>
                    <a:effectLst/>
                    <a:latin typeface="+mn-lt"/>
                    <a:ea typeface="+mn-ea"/>
                    <a:cs typeface="+mn-cs"/>
                  </a:rPr>
                  <a:t>Each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exactly, for arbitrary </a:t>
                </a:r>
                <a:r>
                  <a:rPr lang="en-US" sz="1200" b="0" i="0" kern="1200" dirty="0" err="1">
                    <a:solidFill>
                      <a:schemeClr val="tx1"/>
                    </a:solidFill>
                    <a:effectLst/>
                    <a:latin typeface="+mn-lt"/>
                    <a:ea typeface="+mn-ea"/>
                    <a:cs typeface="+mn-cs"/>
                  </a:rPr>
                  <a:t>pi_k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discussed in the previous chapter, the theorem assures us that each .</a:t>
                </a:r>
              </a:p>
              <a:p>
                <a:r>
                  <a:rPr lang="en-US" sz="1200" b="0" i="0" kern="1200" dirty="0">
                    <a:solidFill>
                      <a:schemeClr val="tx1"/>
                    </a:solidFill>
                    <a:effectLst/>
                    <a:latin typeface="+mn-lt"/>
                    <a:ea typeface="+mn-ea"/>
                    <a:cs typeface="+mn-cs"/>
                  </a:rPr>
                  <a:t>is uniformly pi_k+1</a:t>
                </a:r>
              </a:p>
              <a:p>
                <a:r>
                  <a:rPr lang="en-US" sz="1200" b="0" i="0" kern="1200" dirty="0">
                    <a:solidFill>
                      <a:schemeClr val="tx1"/>
                    </a:solidFill>
                    <a:effectLst/>
                    <a:latin typeface="+mn-lt"/>
                    <a:ea typeface="+mn-ea"/>
                    <a:cs typeface="+mn-cs"/>
                  </a:rPr>
                  <a:t>better than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or just as good as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 in which case they are both optimal policies. This in turn assures us that the overall process converges to the optimal policy and optimal</a:t>
                </a:r>
              </a:p>
              <a:p>
                <a:r>
                  <a:rPr lang="en-US" sz="1200" b="0" i="0" kern="1200" dirty="0">
                    <a:solidFill>
                      <a:schemeClr val="tx1"/>
                    </a:solidFill>
                    <a:effectLst/>
                    <a:latin typeface="+mn-lt"/>
                    <a:ea typeface="+mn-ea"/>
                    <a:cs typeface="+mn-cs"/>
                  </a:rPr>
                  <a:t>value function. In this way Monte Carlo methods can be used to find optimal policies</a:t>
                </a:r>
              </a:p>
              <a:p>
                <a:r>
                  <a:rPr lang="en-US" sz="1200" b="0" i="0" kern="1200" dirty="0">
                    <a:solidFill>
                      <a:schemeClr val="tx1"/>
                    </a:solidFill>
                    <a:effectLst/>
                    <a:latin typeface="+mn-lt"/>
                    <a:ea typeface="+mn-ea"/>
                    <a:cs typeface="+mn-cs"/>
                  </a:rPr>
                  <a:t>given only sample episodes and no other knowledge of the environment’s dynamics.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One was that the episodes have exploring</a:t>
                </a:r>
              </a:p>
              <a:p>
                <a:r>
                  <a:rPr lang="en-US" dirty="0">
                    <a:latin typeface="CMR10"/>
                  </a:rPr>
                  <a:t>starts, and the other was that policy evaluation could be done with an infinite number of</a:t>
                </a:r>
              </a:p>
              <a:p>
                <a:r>
                  <a:rPr lang="en-US" dirty="0">
                    <a:latin typeface="CMR10"/>
                  </a:rPr>
                  <a:t>episodes. To obtain a practical algorithm we will have to remove both assumptions</a:t>
                </a:r>
                <a:endParaRPr lang="en-US" dirty="0"/>
              </a:p>
              <a:p>
                <a:endParaRPr lang="en-US" sz="1200" b="0" i="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overall idea is to proceed according to the same</a:t>
                </a:r>
              </a:p>
              <a:p>
                <a:r>
                  <a:rPr lang="en-US" sz="1200" b="0" i="0" kern="1200" dirty="0">
                    <a:solidFill>
                      <a:schemeClr val="tx1"/>
                    </a:solidFill>
                    <a:effectLst/>
                    <a:latin typeface="+mn-lt"/>
                    <a:ea typeface="+mn-ea"/>
                    <a:cs typeface="+mn-cs"/>
                  </a:rPr>
                  <a:t>pattern as in the DP chapter, that is, according to the idea of generalized policy iteration (GPI). In GPI one maintains both an approximate policy and</a:t>
                </a:r>
              </a:p>
              <a:p>
                <a:r>
                  <a:rPr lang="en-US" sz="1200" b="0" i="0" kern="1200" dirty="0">
                    <a:solidFill>
                      <a:schemeClr val="tx1"/>
                    </a:solidFill>
                    <a:effectLst/>
                    <a:latin typeface="+mn-lt"/>
                    <a:ea typeface="+mn-ea"/>
                    <a:cs typeface="+mn-cs"/>
                  </a:rPr>
                  <a:t>an approximate value function. The value function is repeatedly</a:t>
                </a:r>
              </a:p>
              <a:p>
                <a:r>
                  <a:rPr lang="en-US" sz="1200" b="0" i="0" kern="1200" dirty="0">
                    <a:solidFill>
                      <a:schemeClr val="tx1"/>
                    </a:solidFill>
                    <a:effectLst/>
                    <a:latin typeface="+mn-lt"/>
                    <a:ea typeface="+mn-ea"/>
                    <a:cs typeface="+mn-cs"/>
                  </a:rPr>
                  <a:t>altered to more closely approximate the value function for the</a:t>
                </a:r>
              </a:p>
              <a:p>
                <a:r>
                  <a:rPr lang="en-US" sz="1200" b="0" i="0" kern="1200" dirty="0">
                    <a:solidFill>
                      <a:schemeClr val="tx1"/>
                    </a:solidFill>
                    <a:effectLst/>
                    <a:latin typeface="+mn-lt"/>
                    <a:ea typeface="+mn-ea"/>
                    <a:cs typeface="+mn-cs"/>
                  </a:rPr>
                  <a:t>current policy, and the policy is repeatedly improved with respect</a:t>
                </a:r>
              </a:p>
              <a:p>
                <a:r>
                  <a:rPr lang="en-US" sz="1200" b="0" i="0" kern="1200" dirty="0">
                    <a:solidFill>
                      <a:schemeClr val="tx1"/>
                    </a:solidFill>
                    <a:effectLst/>
                    <a:latin typeface="+mn-lt"/>
                    <a:ea typeface="+mn-ea"/>
                    <a:cs typeface="+mn-cs"/>
                  </a:rPr>
                  <a:t>to the current value function, as suggested by the diagram to</a:t>
                </a:r>
              </a:p>
              <a:p>
                <a:r>
                  <a:rPr lang="en-US" sz="1200" b="0" i="0" kern="1200" dirty="0">
                    <a:solidFill>
                      <a:schemeClr val="tx1"/>
                    </a:solidFill>
                    <a:effectLst/>
                    <a:latin typeface="+mn-lt"/>
                    <a:ea typeface="+mn-ea"/>
                    <a:cs typeface="+mn-cs"/>
                  </a:rPr>
                  <a:t>the right. These two kinds of changes work against each other to</a:t>
                </a:r>
              </a:p>
              <a:p>
                <a:r>
                  <a:rPr lang="en-US" sz="1200" b="0" i="0" kern="1200" dirty="0">
                    <a:solidFill>
                      <a:schemeClr val="tx1"/>
                    </a:solidFill>
                    <a:effectLst/>
                    <a:latin typeface="+mn-lt"/>
                    <a:ea typeface="+mn-ea"/>
                    <a:cs typeface="+mn-cs"/>
                  </a:rPr>
                  <a:t>some extent, as each creates a moving target for the other, but</a:t>
                </a:r>
              </a:p>
              <a:p>
                <a:r>
                  <a:rPr lang="en-US" sz="1200" b="0" i="0" kern="1200" dirty="0">
                    <a:solidFill>
                      <a:schemeClr val="tx1"/>
                    </a:solidFill>
                    <a:effectLst/>
                    <a:latin typeface="+mn-lt"/>
                    <a:ea typeface="+mn-ea"/>
                    <a:cs typeface="+mn-cs"/>
                  </a:rPr>
                  <a:t>together they cause both policy and value function to approach</a:t>
                </a:r>
              </a:p>
              <a:p>
                <a:r>
                  <a:rPr lang="en-US" sz="1200" b="0" i="0" kern="1200" dirty="0">
                    <a:solidFill>
                      <a:schemeClr val="tx1"/>
                    </a:solidFill>
                    <a:effectLst/>
                    <a:latin typeface="+mn-lt"/>
                    <a:ea typeface="+mn-ea"/>
                    <a:cs typeface="+mn-cs"/>
                  </a:rPr>
                  <a:t>optimality.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we perform alternating complete steps of policy evaluation and policy</a:t>
                </a:r>
              </a:p>
              <a:p>
                <a:r>
                  <a:rPr lang="en-US" dirty="0">
                    <a:latin typeface="CMR10"/>
                  </a:rPr>
                  <a:t>improvement, beginning with an arbitrary policy </a:t>
                </a:r>
                <a:r>
                  <a:rPr lang="en-US" i="0">
                    <a:latin typeface="Cambria Math" panose="02040503050406030204" pitchFamily="18" charset="0"/>
                    <a:ea typeface="Cambria Math" panose="02040503050406030204" pitchFamily="18" charset="0"/>
                  </a:rPr>
                  <a:t>𝜋</a:t>
                </a:r>
                <a:r>
                  <a:rPr lang="en-US" b="0" i="0">
                    <a:latin typeface="Cambria Math" panose="02040503050406030204" pitchFamily="18" charset="0"/>
                    <a:ea typeface="Cambria Math" panose="02040503050406030204" pitchFamily="18" charset="0"/>
                  </a:rPr>
                  <a:t>_0</a:t>
                </a:r>
                <a:r>
                  <a:rPr lang="en-US" dirty="0">
                    <a:latin typeface="CMR10"/>
                  </a:rPr>
                  <a:t> and ending with the optimal policy and optimal action-value function:</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moment, let us assume that we do indeed</a:t>
                </a:r>
              </a:p>
              <a:p>
                <a:r>
                  <a:rPr lang="en-US" sz="1200" b="0" i="0" kern="1200" dirty="0">
                    <a:solidFill>
                      <a:schemeClr val="tx1"/>
                    </a:solidFill>
                    <a:effectLst/>
                    <a:latin typeface="+mn-lt"/>
                    <a:ea typeface="+mn-ea"/>
                    <a:cs typeface="+mn-cs"/>
                  </a:rPr>
                  <a:t>observe an infinite number of episodes and that, in addition, the episodes are generated</a:t>
                </a:r>
              </a:p>
              <a:p>
                <a:r>
                  <a:rPr lang="en-US" sz="1200" b="0" i="0" kern="1200" dirty="0">
                    <a:solidFill>
                      <a:schemeClr val="tx1"/>
                    </a:solidFill>
                    <a:effectLst/>
                    <a:latin typeface="+mn-lt"/>
                    <a:ea typeface="+mn-ea"/>
                    <a:cs typeface="+mn-cs"/>
                  </a:rPr>
                  <a:t>with exploring starts. Under these assumptions, the Monte Carlo methods will compute</a:t>
                </a:r>
              </a:p>
              <a:p>
                <a:r>
                  <a:rPr lang="en-US" sz="1200" b="0" i="0" kern="1200" dirty="0">
                    <a:solidFill>
                      <a:schemeClr val="tx1"/>
                    </a:solidFill>
                    <a:effectLst/>
                    <a:latin typeface="+mn-lt"/>
                    <a:ea typeface="+mn-ea"/>
                    <a:cs typeface="+mn-cs"/>
                  </a:rPr>
                  <a:t>Each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exactly, for arbitrary </a:t>
                </a:r>
                <a:r>
                  <a:rPr lang="en-US" sz="1200" b="0" i="0" kern="1200" dirty="0" err="1">
                    <a:solidFill>
                      <a:schemeClr val="tx1"/>
                    </a:solidFill>
                    <a:effectLst/>
                    <a:latin typeface="+mn-lt"/>
                    <a:ea typeface="+mn-ea"/>
                    <a:cs typeface="+mn-cs"/>
                  </a:rPr>
                  <a:t>pi_k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discussed in the previous chapter, the theorem assures us that each .</a:t>
                </a:r>
              </a:p>
              <a:p>
                <a:r>
                  <a:rPr lang="en-US" sz="1200" b="0" i="0" kern="1200" dirty="0">
                    <a:solidFill>
                      <a:schemeClr val="tx1"/>
                    </a:solidFill>
                    <a:effectLst/>
                    <a:latin typeface="+mn-lt"/>
                    <a:ea typeface="+mn-ea"/>
                    <a:cs typeface="+mn-cs"/>
                  </a:rPr>
                  <a:t>is uniformly pi_k+1</a:t>
                </a:r>
              </a:p>
              <a:p>
                <a:r>
                  <a:rPr lang="en-US" sz="1200" b="0" i="0" kern="1200" dirty="0">
                    <a:solidFill>
                      <a:schemeClr val="tx1"/>
                    </a:solidFill>
                    <a:effectLst/>
                    <a:latin typeface="+mn-lt"/>
                    <a:ea typeface="+mn-ea"/>
                    <a:cs typeface="+mn-cs"/>
                  </a:rPr>
                  <a:t>better than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or just as good as </a:t>
                </a:r>
                <a:r>
                  <a:rPr lang="en-US" sz="1200" b="0" i="0" kern="1200" dirty="0" err="1">
                    <a:solidFill>
                      <a:schemeClr val="tx1"/>
                    </a:solidFill>
                    <a:effectLst/>
                    <a:latin typeface="+mn-lt"/>
                    <a:ea typeface="+mn-ea"/>
                    <a:cs typeface="+mn-cs"/>
                  </a:rPr>
                  <a:t>pi_k</a:t>
                </a:r>
                <a:r>
                  <a:rPr lang="en-US" sz="1200" b="0" i="0" kern="1200" dirty="0">
                    <a:solidFill>
                      <a:schemeClr val="tx1"/>
                    </a:solidFill>
                    <a:effectLst/>
                    <a:latin typeface="+mn-lt"/>
                    <a:ea typeface="+mn-ea"/>
                    <a:cs typeface="+mn-cs"/>
                  </a:rPr>
                  <a:t>, in which case they are both optimal policies. This in turn assures us that the overall process converges to the optimal policy and optimal</a:t>
                </a:r>
              </a:p>
              <a:p>
                <a:r>
                  <a:rPr lang="en-US" sz="1200" b="0" i="0" kern="1200" dirty="0">
                    <a:solidFill>
                      <a:schemeClr val="tx1"/>
                    </a:solidFill>
                    <a:effectLst/>
                    <a:latin typeface="+mn-lt"/>
                    <a:ea typeface="+mn-ea"/>
                    <a:cs typeface="+mn-cs"/>
                  </a:rPr>
                  <a:t>value function. In this way Monte Carlo methods can be used to find optimal policies</a:t>
                </a:r>
              </a:p>
              <a:p>
                <a:r>
                  <a:rPr lang="en-US" sz="1200" b="0" i="0" kern="1200" dirty="0">
                    <a:solidFill>
                      <a:schemeClr val="tx1"/>
                    </a:solidFill>
                    <a:effectLst/>
                    <a:latin typeface="+mn-lt"/>
                    <a:ea typeface="+mn-ea"/>
                    <a:cs typeface="+mn-cs"/>
                  </a:rPr>
                  <a:t>given only sample episodes and no other knowledge of the environment’s dynamics.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latin typeface="CMR10"/>
                  </a:rPr>
                  <a:t>One was that the episodes have exploring</a:t>
                </a:r>
              </a:p>
              <a:p>
                <a:r>
                  <a:rPr lang="en-US" dirty="0">
                    <a:latin typeface="CMR10"/>
                  </a:rPr>
                  <a:t>starts, and the other was that policy evaluation could be done with an infinite number of</a:t>
                </a:r>
              </a:p>
              <a:p>
                <a:r>
                  <a:rPr lang="en-US" dirty="0">
                    <a:latin typeface="CMR10"/>
                  </a:rPr>
                  <a:t>episodes. To obtain a practical algorithm we will have to remove both assumptions</a:t>
                </a:r>
                <a:endParaRPr lang="en-US" dirty="0"/>
              </a:p>
              <a:p>
                <a:endParaRPr lang="en-US" sz="1200" b="0" i="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47DD5BB1-9A45-495D-A045-129FD1FAC75C}" type="slidenum">
              <a:rPr lang="en-AU" smtClean="0"/>
              <a:t>39</a:t>
            </a:fld>
            <a:endParaRPr lang="en-AU"/>
          </a:p>
        </p:txBody>
      </p:sp>
    </p:spTree>
    <p:extLst>
      <p:ext uri="{BB962C8B-B14F-4D97-AF65-F5344CB8AC3E}">
        <p14:creationId xmlns:p14="http://schemas.microsoft.com/office/powerpoint/2010/main" val="1372910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we focus on the assumption that policy evaluation operates on an infinite</a:t>
            </a:r>
          </a:p>
          <a:p>
            <a:r>
              <a:rPr lang="en-US" dirty="0"/>
              <a:t>number of episodes. This assumption is relatively easy to remove. In fact, the same issue</a:t>
            </a:r>
          </a:p>
          <a:p>
            <a:r>
              <a:rPr lang="en-US" dirty="0"/>
              <a:t>arises even in classical DP methods such as iterative policy evaluation, which also converge</a:t>
            </a:r>
          </a:p>
          <a:p>
            <a:r>
              <a:rPr lang="en-US" dirty="0"/>
              <a:t>only asymptotically to the true value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an approach to avoiding the infinite number of episodes nominally required for policy evaluation, in which we give up trying to complete policy evaluation</a:t>
            </a:r>
          </a:p>
          <a:p>
            <a:r>
              <a:rPr lang="en-US" sz="1200" b="0" i="0" kern="1200" dirty="0">
                <a:solidFill>
                  <a:schemeClr val="tx1"/>
                </a:solidFill>
                <a:effectLst/>
                <a:latin typeface="+mn-lt"/>
                <a:ea typeface="+mn-ea"/>
                <a:cs typeface="+mn-cs"/>
              </a:rPr>
              <a:t>before returning to policy improvement. On each evaluation step we move the value</a:t>
            </a:r>
          </a:p>
          <a:p>
            <a:r>
              <a:rPr lang="en-US" sz="1200" b="0" i="0" kern="1200" dirty="0">
                <a:solidFill>
                  <a:schemeClr val="tx1"/>
                </a:solidFill>
                <a:effectLst/>
                <a:latin typeface="+mn-lt"/>
                <a:ea typeface="+mn-ea"/>
                <a:cs typeface="+mn-cs"/>
              </a:rPr>
              <a:t>function toward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but we do not expect to actually get close except over many steps.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used this idea when we first introduced the idea of GPI in Section 4.6. One extreme</a:t>
            </a:r>
          </a:p>
          <a:p>
            <a:r>
              <a:rPr lang="en-US" sz="1200" b="0" i="0" kern="1200" dirty="0">
                <a:solidFill>
                  <a:schemeClr val="tx1"/>
                </a:solidFill>
                <a:effectLst/>
                <a:latin typeface="+mn-lt"/>
                <a:ea typeface="+mn-ea"/>
                <a:cs typeface="+mn-cs"/>
              </a:rPr>
              <a:t>form of the idea is value iteration, in which only one iteration of iterative policy evaluation</a:t>
            </a:r>
          </a:p>
          <a:p>
            <a:r>
              <a:rPr lang="en-US" sz="1200" b="0" i="0" kern="1200" dirty="0">
                <a:solidFill>
                  <a:schemeClr val="tx1"/>
                </a:solidFill>
                <a:effectLst/>
                <a:latin typeface="+mn-lt"/>
                <a:ea typeface="+mn-ea"/>
                <a:cs typeface="+mn-cs"/>
              </a:rPr>
              <a:t>is performed between each step of policy improvement. The in-place version of value</a:t>
            </a:r>
          </a:p>
          <a:p>
            <a:r>
              <a:rPr lang="en-US" sz="1200" b="0" i="0" kern="1200" dirty="0">
                <a:solidFill>
                  <a:schemeClr val="tx1"/>
                </a:solidFill>
                <a:effectLst/>
                <a:latin typeface="+mn-lt"/>
                <a:ea typeface="+mn-ea"/>
                <a:cs typeface="+mn-cs"/>
              </a:rPr>
              <a:t>iteration is even more extreme; there we alternate between improvement and evaluation</a:t>
            </a:r>
          </a:p>
          <a:p>
            <a:r>
              <a:rPr lang="en-US" sz="1200" b="0" i="0" kern="1200" dirty="0">
                <a:solidFill>
                  <a:schemeClr val="tx1"/>
                </a:solidFill>
                <a:effectLst/>
                <a:latin typeface="+mn-lt"/>
                <a:ea typeface="+mn-ea"/>
                <a:cs typeface="+mn-cs"/>
              </a:rPr>
              <a:t>steps for single states.</a:t>
            </a:r>
          </a:p>
        </p:txBody>
      </p:sp>
      <p:sp>
        <p:nvSpPr>
          <p:cNvPr id="4" name="Slide Number Placeholder 3"/>
          <p:cNvSpPr>
            <a:spLocks noGrp="1"/>
          </p:cNvSpPr>
          <p:nvPr>
            <p:ph type="sldNum" sz="quarter" idx="5"/>
          </p:nvPr>
        </p:nvSpPr>
        <p:spPr/>
        <p:txBody>
          <a:bodyPr/>
          <a:lstStyle/>
          <a:p>
            <a:fld id="{47DD5BB1-9A45-495D-A045-129FD1FAC75C}" type="slidenum">
              <a:rPr lang="en-AU" smtClean="0"/>
              <a:t>40</a:t>
            </a:fld>
            <a:endParaRPr lang="en-AU"/>
          </a:p>
        </p:txBody>
      </p:sp>
    </p:spTree>
    <p:extLst>
      <p:ext uri="{BB962C8B-B14F-4D97-AF65-F5344CB8AC3E}">
        <p14:creationId xmlns:p14="http://schemas.microsoft.com/office/powerpoint/2010/main" val="2090790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we focus on the assumption that policy evaluation operates on an infinite</a:t>
            </a:r>
          </a:p>
          <a:p>
            <a:r>
              <a:rPr lang="en-US" dirty="0"/>
              <a:t>number of episodes. This assumption is relatively easy to remove. In fact, the same issue</a:t>
            </a:r>
          </a:p>
          <a:p>
            <a:r>
              <a:rPr lang="en-US" dirty="0"/>
              <a:t>arises even in classical DP methods such as iterative policy evaluation, which also converge</a:t>
            </a:r>
          </a:p>
          <a:p>
            <a:r>
              <a:rPr lang="en-US" dirty="0"/>
              <a:t>only asymptotically to the true value function.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an approach to avoiding the infinite number of episodes nominally required for policy evaluation, in which we give up trying to complete policy evaluation</a:t>
            </a:r>
          </a:p>
          <a:p>
            <a:r>
              <a:rPr lang="en-US" sz="1200" b="0" i="0" kern="1200" dirty="0">
                <a:solidFill>
                  <a:schemeClr val="tx1"/>
                </a:solidFill>
                <a:effectLst/>
                <a:latin typeface="+mn-lt"/>
                <a:ea typeface="+mn-ea"/>
                <a:cs typeface="+mn-cs"/>
              </a:rPr>
              <a:t>before returning to policy improvement. On each evaluation step we move the value</a:t>
            </a:r>
          </a:p>
          <a:p>
            <a:r>
              <a:rPr lang="en-US" sz="1200" b="0" i="0" kern="1200" dirty="0">
                <a:solidFill>
                  <a:schemeClr val="tx1"/>
                </a:solidFill>
                <a:effectLst/>
                <a:latin typeface="+mn-lt"/>
                <a:ea typeface="+mn-ea"/>
                <a:cs typeface="+mn-cs"/>
              </a:rPr>
              <a:t>function toward </a:t>
            </a:r>
            <a:r>
              <a:rPr lang="en-US" sz="1200" b="0" i="0" kern="1200" dirty="0" err="1">
                <a:solidFill>
                  <a:schemeClr val="tx1"/>
                </a:solidFill>
                <a:effectLst/>
                <a:latin typeface="+mn-lt"/>
                <a:ea typeface="+mn-ea"/>
                <a:cs typeface="+mn-cs"/>
              </a:rPr>
              <a:t>q_pi_k</a:t>
            </a:r>
            <a:r>
              <a:rPr lang="en-US" sz="1200" b="0" i="0" kern="1200" dirty="0">
                <a:solidFill>
                  <a:schemeClr val="tx1"/>
                </a:solidFill>
                <a:effectLst/>
                <a:latin typeface="+mn-lt"/>
                <a:ea typeface="+mn-ea"/>
                <a:cs typeface="+mn-cs"/>
              </a:rPr>
              <a:t>, but we do not expect to actually get close except over many steps.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used this idea when we first introduced the idea of GPI in Section 4.6. One extreme</a:t>
            </a:r>
          </a:p>
          <a:p>
            <a:r>
              <a:rPr lang="en-US" sz="1200" b="0" i="0" kern="1200" dirty="0">
                <a:solidFill>
                  <a:schemeClr val="tx1"/>
                </a:solidFill>
                <a:effectLst/>
                <a:latin typeface="+mn-lt"/>
                <a:ea typeface="+mn-ea"/>
                <a:cs typeface="+mn-cs"/>
              </a:rPr>
              <a:t>form of the idea is value iteration, in which only one iteration of iterative policy evaluation</a:t>
            </a:r>
          </a:p>
          <a:p>
            <a:r>
              <a:rPr lang="en-US" sz="1200" b="0" i="0" kern="1200" dirty="0">
                <a:solidFill>
                  <a:schemeClr val="tx1"/>
                </a:solidFill>
                <a:effectLst/>
                <a:latin typeface="+mn-lt"/>
                <a:ea typeface="+mn-ea"/>
                <a:cs typeface="+mn-cs"/>
              </a:rPr>
              <a:t>is performed between each step of policy improvement. The in-place version of value</a:t>
            </a:r>
          </a:p>
          <a:p>
            <a:r>
              <a:rPr lang="en-US" sz="1200" b="0" i="0" kern="1200" dirty="0">
                <a:solidFill>
                  <a:schemeClr val="tx1"/>
                </a:solidFill>
                <a:effectLst/>
                <a:latin typeface="+mn-lt"/>
                <a:ea typeface="+mn-ea"/>
                <a:cs typeface="+mn-cs"/>
              </a:rPr>
              <a:t>iteration is even more extreme; there we alternate between improvement and evaluation</a:t>
            </a:r>
          </a:p>
          <a:p>
            <a:r>
              <a:rPr lang="en-US" sz="1200" b="0" i="0" kern="1200" dirty="0">
                <a:solidFill>
                  <a:schemeClr val="tx1"/>
                </a:solidFill>
                <a:effectLst/>
                <a:latin typeface="+mn-lt"/>
                <a:ea typeface="+mn-ea"/>
                <a:cs typeface="+mn-cs"/>
              </a:rPr>
              <a:t>steps for single states.</a:t>
            </a:r>
          </a:p>
        </p:txBody>
      </p:sp>
      <p:sp>
        <p:nvSpPr>
          <p:cNvPr id="4" name="Slide Number Placeholder 3"/>
          <p:cNvSpPr>
            <a:spLocks noGrp="1"/>
          </p:cNvSpPr>
          <p:nvPr>
            <p:ph type="sldNum" sz="quarter" idx="5"/>
          </p:nvPr>
        </p:nvSpPr>
        <p:spPr/>
        <p:txBody>
          <a:bodyPr/>
          <a:lstStyle/>
          <a:p>
            <a:fld id="{47DD5BB1-9A45-495D-A045-129FD1FAC75C}" type="slidenum">
              <a:rPr lang="en-AU" smtClean="0"/>
              <a:t>41</a:t>
            </a:fld>
            <a:endParaRPr lang="en-AU"/>
          </a:p>
        </p:txBody>
      </p:sp>
    </p:spTree>
    <p:extLst>
      <p:ext uri="{BB962C8B-B14F-4D97-AF65-F5344CB8AC3E}">
        <p14:creationId xmlns:p14="http://schemas.microsoft.com/office/powerpoint/2010/main" val="2623501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can we avoid the unlikely assumption of exploring starts? The only general way to</a:t>
            </a:r>
          </a:p>
          <a:p>
            <a:r>
              <a:rPr lang="en-US" sz="1200" b="0" i="0" kern="1200" dirty="0">
                <a:solidFill>
                  <a:schemeClr val="tx1"/>
                </a:solidFill>
                <a:effectLst/>
                <a:latin typeface="+mn-lt"/>
                <a:ea typeface="+mn-ea"/>
                <a:cs typeface="+mn-cs"/>
              </a:rPr>
              <a:t>ensure that all actions are selected infinitely often is for the agent to continue to select</a:t>
            </a:r>
          </a:p>
          <a:p>
            <a:r>
              <a:rPr lang="en-US" sz="1200" b="0" i="0" kern="1200" dirty="0">
                <a:solidFill>
                  <a:schemeClr val="tx1"/>
                </a:solidFill>
                <a:effectLst/>
                <a:latin typeface="+mn-lt"/>
                <a:ea typeface="+mn-ea"/>
                <a:cs typeface="+mn-cs"/>
              </a:rPr>
              <a:t>them.</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are two approaches to ensuring this, </a:t>
            </a:r>
            <a:r>
              <a:rPr lang="en-US" sz="1200" b="0" i="0" kern="1200" dirty="0">
                <a:solidFill>
                  <a:schemeClr val="tx1"/>
                </a:solidFill>
                <a:effectLst/>
                <a:latin typeface="+mn-lt"/>
                <a:ea typeface="+mn-ea"/>
                <a:cs typeface="+mn-cs"/>
              </a:rPr>
              <a:t>resulting in what we call on-policy</a:t>
            </a:r>
          </a:p>
          <a:p>
            <a:r>
              <a:rPr lang="en-US" sz="1200" b="0" i="0" kern="1200" dirty="0">
                <a:solidFill>
                  <a:schemeClr val="tx1"/>
                </a:solidFill>
                <a:effectLst/>
                <a:latin typeface="+mn-lt"/>
                <a:ea typeface="+mn-ea"/>
                <a:cs typeface="+mn-cs"/>
              </a:rPr>
              <a:t>methods and o.-policy methods. On-policy methods attempt to evaluate or improve the</a:t>
            </a:r>
          </a:p>
          <a:p>
            <a:r>
              <a:rPr lang="en-US" sz="1200" b="0" i="0" kern="1200" dirty="0">
                <a:solidFill>
                  <a:schemeClr val="tx1"/>
                </a:solidFill>
                <a:effectLst/>
                <a:latin typeface="+mn-lt"/>
                <a:ea typeface="+mn-ea"/>
                <a:cs typeface="+mn-cs"/>
              </a:rPr>
              <a:t>policy that is used to make decisions, whereas off-policy methods evaluate or improve</a:t>
            </a:r>
          </a:p>
          <a:p>
            <a:r>
              <a:rPr lang="en-US" sz="1200" b="0" i="0" kern="1200" dirty="0">
                <a:solidFill>
                  <a:schemeClr val="tx1"/>
                </a:solidFill>
                <a:effectLst/>
                <a:latin typeface="+mn-lt"/>
                <a:ea typeface="+mn-ea"/>
                <a:cs typeface="+mn-cs"/>
              </a:rPr>
              <a:t>a policy different from that used to generate the data. The Monte Carlo ES method</a:t>
            </a:r>
          </a:p>
          <a:p>
            <a:r>
              <a:rPr lang="en-US" sz="1200" b="0" i="0" kern="1200" dirty="0">
                <a:solidFill>
                  <a:schemeClr val="tx1"/>
                </a:solidFill>
                <a:effectLst/>
                <a:latin typeface="+mn-lt"/>
                <a:ea typeface="+mn-ea"/>
                <a:cs typeface="+mn-cs"/>
              </a:rPr>
              <a:t>developed above is an example of an on-policy method. In this section we show how an</a:t>
            </a:r>
          </a:p>
          <a:p>
            <a:r>
              <a:rPr lang="en-US" sz="1200" b="0" i="0" kern="1200" dirty="0">
                <a:solidFill>
                  <a:schemeClr val="tx1"/>
                </a:solidFill>
                <a:effectLst/>
                <a:latin typeface="+mn-lt"/>
                <a:ea typeface="+mn-ea"/>
                <a:cs typeface="+mn-cs"/>
              </a:rPr>
              <a:t>on-policy Monte Carlo control method can be designed that does not use the unrealistic</a:t>
            </a:r>
          </a:p>
          <a:p>
            <a:r>
              <a:rPr lang="en-US" sz="1200" b="0" i="0" kern="1200" dirty="0">
                <a:solidFill>
                  <a:schemeClr val="tx1"/>
                </a:solidFill>
                <a:effectLst/>
                <a:latin typeface="+mn-lt"/>
                <a:ea typeface="+mn-ea"/>
                <a:cs typeface="+mn-cs"/>
              </a:rPr>
              <a:t>assumption of exploring starts.</a:t>
            </a:r>
          </a:p>
        </p:txBody>
      </p:sp>
      <p:sp>
        <p:nvSpPr>
          <p:cNvPr id="4" name="Slide Number Placeholder 3"/>
          <p:cNvSpPr>
            <a:spLocks noGrp="1"/>
          </p:cNvSpPr>
          <p:nvPr>
            <p:ph type="sldNum" sz="quarter" idx="5"/>
          </p:nvPr>
        </p:nvSpPr>
        <p:spPr/>
        <p:txBody>
          <a:bodyPr/>
          <a:lstStyle/>
          <a:p>
            <a:fld id="{47DD5BB1-9A45-495D-A045-129FD1FAC75C}" type="slidenum">
              <a:rPr lang="en-AU" smtClean="0"/>
              <a:t>42</a:t>
            </a:fld>
            <a:endParaRPr lang="en-AU"/>
          </a:p>
        </p:txBody>
      </p:sp>
    </p:spTree>
    <p:extLst>
      <p:ext uri="{BB962C8B-B14F-4D97-AF65-F5344CB8AC3E}">
        <p14:creationId xmlns:p14="http://schemas.microsoft.com/office/powerpoint/2010/main" val="2695111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can we avoid the unlikely assumption of exploring starts? The only general way to</a:t>
            </a:r>
          </a:p>
          <a:p>
            <a:r>
              <a:rPr lang="en-US" sz="1200" b="0" i="0" kern="1200" dirty="0">
                <a:solidFill>
                  <a:schemeClr val="tx1"/>
                </a:solidFill>
                <a:effectLst/>
                <a:latin typeface="+mn-lt"/>
                <a:ea typeface="+mn-ea"/>
                <a:cs typeface="+mn-cs"/>
              </a:rPr>
              <a:t>ensure that all actions are selected infinitely often is for the agent to continue to select</a:t>
            </a:r>
          </a:p>
          <a:p>
            <a:r>
              <a:rPr lang="en-US" sz="1200" b="0" i="0" kern="1200" dirty="0">
                <a:solidFill>
                  <a:schemeClr val="tx1"/>
                </a:solidFill>
                <a:effectLst/>
                <a:latin typeface="+mn-lt"/>
                <a:ea typeface="+mn-ea"/>
                <a:cs typeface="+mn-cs"/>
              </a:rPr>
              <a:t>them.</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There are two approaches to ensuring this, </a:t>
            </a:r>
            <a:r>
              <a:rPr lang="en-US" sz="1200" b="0" i="0" kern="1200" dirty="0">
                <a:solidFill>
                  <a:schemeClr val="tx1"/>
                </a:solidFill>
                <a:effectLst/>
                <a:latin typeface="+mn-lt"/>
                <a:ea typeface="+mn-ea"/>
                <a:cs typeface="+mn-cs"/>
              </a:rPr>
              <a:t>resulting in what we call on-policy</a:t>
            </a:r>
          </a:p>
          <a:p>
            <a:r>
              <a:rPr lang="en-US" sz="1200" b="0" i="0" kern="1200" dirty="0">
                <a:solidFill>
                  <a:schemeClr val="tx1"/>
                </a:solidFill>
                <a:effectLst/>
                <a:latin typeface="+mn-lt"/>
                <a:ea typeface="+mn-ea"/>
                <a:cs typeface="+mn-cs"/>
              </a:rPr>
              <a:t>methods and o.-policy methods. On-policy methods attempt to evaluate or improve the</a:t>
            </a:r>
          </a:p>
          <a:p>
            <a:r>
              <a:rPr lang="en-US" sz="1200" b="0" i="0" kern="1200" dirty="0">
                <a:solidFill>
                  <a:schemeClr val="tx1"/>
                </a:solidFill>
                <a:effectLst/>
                <a:latin typeface="+mn-lt"/>
                <a:ea typeface="+mn-ea"/>
                <a:cs typeface="+mn-cs"/>
              </a:rPr>
              <a:t>policy that is used to make decisions, whereas off-policy methods evaluate or improve</a:t>
            </a:r>
          </a:p>
          <a:p>
            <a:r>
              <a:rPr lang="en-US" sz="1200" b="0" i="0" kern="1200" dirty="0">
                <a:solidFill>
                  <a:schemeClr val="tx1"/>
                </a:solidFill>
                <a:effectLst/>
                <a:latin typeface="+mn-lt"/>
                <a:ea typeface="+mn-ea"/>
                <a:cs typeface="+mn-cs"/>
              </a:rPr>
              <a:t>a policy different from that used to generate the data. The Monte Carlo ES method</a:t>
            </a:r>
          </a:p>
          <a:p>
            <a:r>
              <a:rPr lang="en-US" sz="1200" b="0" i="0" kern="1200" dirty="0">
                <a:solidFill>
                  <a:schemeClr val="tx1"/>
                </a:solidFill>
                <a:effectLst/>
                <a:latin typeface="+mn-lt"/>
                <a:ea typeface="+mn-ea"/>
                <a:cs typeface="+mn-cs"/>
              </a:rPr>
              <a:t>developed above is an example of an on-policy method. In this section we show how an</a:t>
            </a:r>
          </a:p>
          <a:p>
            <a:r>
              <a:rPr lang="en-US" sz="1200" b="0" i="0" kern="1200" dirty="0">
                <a:solidFill>
                  <a:schemeClr val="tx1"/>
                </a:solidFill>
                <a:effectLst/>
                <a:latin typeface="+mn-lt"/>
                <a:ea typeface="+mn-ea"/>
                <a:cs typeface="+mn-cs"/>
              </a:rPr>
              <a:t>on-policy Monte Carlo control method can be designed that does not use the unrealistic</a:t>
            </a:r>
          </a:p>
          <a:p>
            <a:r>
              <a:rPr lang="en-US" sz="1200" b="0" i="0" kern="1200" dirty="0">
                <a:solidFill>
                  <a:schemeClr val="tx1"/>
                </a:solidFill>
                <a:effectLst/>
                <a:latin typeface="+mn-lt"/>
                <a:ea typeface="+mn-ea"/>
                <a:cs typeface="+mn-cs"/>
              </a:rPr>
              <a:t>assumption of exploring starts.</a:t>
            </a:r>
          </a:p>
        </p:txBody>
      </p:sp>
      <p:sp>
        <p:nvSpPr>
          <p:cNvPr id="4" name="Slide Number Placeholder 3"/>
          <p:cNvSpPr>
            <a:spLocks noGrp="1"/>
          </p:cNvSpPr>
          <p:nvPr>
            <p:ph type="sldNum" sz="quarter" idx="5"/>
          </p:nvPr>
        </p:nvSpPr>
        <p:spPr/>
        <p:txBody>
          <a:bodyPr/>
          <a:lstStyle/>
          <a:p>
            <a:fld id="{47DD5BB1-9A45-495D-A045-129FD1FAC75C}" type="slidenum">
              <a:rPr lang="en-AU" smtClean="0"/>
              <a:t>43</a:t>
            </a:fld>
            <a:endParaRPr lang="en-AU"/>
          </a:p>
        </p:txBody>
      </p:sp>
    </p:spTree>
    <p:extLst>
      <p:ext uri="{BB962C8B-B14F-4D97-AF65-F5344CB8AC3E}">
        <p14:creationId xmlns:p14="http://schemas.microsoft.com/office/powerpoint/2010/main" val="543529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on-policy control methods the policy is generally soft, meaning that </a:t>
            </a:r>
          </a:p>
          <a:p>
            <a:r>
              <a:rPr lang="en-US" dirty="0"/>
              <a:t>pi(a| s) &gt; 0 for all s in S and all a in A(s), but gradually shifted closer and closer to a deterministic optimal policy. Many of the methods discussed in Chapter 2 provide mechanisms for this. The on-policy method we present in this section uses eps-greedy policies, meaning that most of the time they choose an action that has maximal estimated action value, but with probability epsilon they instead select an action at random. That is, all nongreedy epsilon actions are given the minimal probability of selection,</a:t>
            </a:r>
          </a:p>
          <a:p>
            <a:r>
              <a:rPr lang="en-US" dirty="0"/>
              <a:t>Epsilon/(|A(s)|) and the remaining bulk of the probability, 1- epsilon + (epsilon)/|A(s)| is given to the greedy action. The epsilon-greedy policies are</a:t>
            </a:r>
          </a:p>
          <a:p>
            <a:r>
              <a:rPr lang="en-US" dirty="0"/>
              <a:t>examples of epsilon-soft policies, defined as policies for which pi(</a:t>
            </a:r>
            <a:r>
              <a:rPr lang="en-US" dirty="0" err="1"/>
              <a:t>a|s</a:t>
            </a:r>
            <a:r>
              <a:rPr lang="en-US" dirty="0"/>
              <a:t>) &gt;= (epsilon)/|A(s)|  for all states and actions, for some epsilon &gt; 0. Among epsilon-soft policies, epsilon-greedy policies are in some sense those that are the closes to the greedy policy</a:t>
            </a:r>
          </a:p>
          <a:p>
            <a:endParaRPr lang="en-US" dirty="0"/>
          </a:p>
          <a:p>
            <a:endParaRPr lang="en-US" dirty="0"/>
          </a:p>
          <a:p>
            <a:r>
              <a:rPr lang="en-US" dirty="0"/>
              <a:t>The overall idea of on-policy Monte Carlo control is still that of GPI. As in Monte</a:t>
            </a:r>
          </a:p>
          <a:p>
            <a:r>
              <a:rPr lang="en-US" dirty="0"/>
              <a:t>Carlo ES, we use first-visit MC methods to estimate the action-value function for the</a:t>
            </a:r>
          </a:p>
          <a:p>
            <a:r>
              <a:rPr lang="en-US" dirty="0"/>
              <a:t>current policy. Without the assumption of exploring starts, however, we cannot simply</a:t>
            </a:r>
          </a:p>
          <a:p>
            <a:r>
              <a:rPr lang="en-US" dirty="0"/>
              <a:t>improve the policy by making it greedy with respect to the current value function, because</a:t>
            </a:r>
          </a:p>
          <a:p>
            <a:r>
              <a:rPr lang="en-US" dirty="0"/>
              <a:t>that would prevent further exploration of nongreedy actions. Fortunately, GPI does not</a:t>
            </a:r>
          </a:p>
          <a:p>
            <a:r>
              <a:rPr lang="en-US" dirty="0"/>
              <a:t>require that the policy be taken all the way to a greedy policy, only that it be moved</a:t>
            </a:r>
          </a:p>
          <a:p>
            <a:r>
              <a:rPr lang="en-US" dirty="0"/>
              <a:t>toward a greedy policy. In our on-policy method we will move it only to an "-greedy</a:t>
            </a:r>
          </a:p>
          <a:p>
            <a:r>
              <a:rPr lang="en-US" dirty="0"/>
              <a:t>policy. For any epsilon-soft policy, pi, any epsilon-greedy policy with respect to</a:t>
            </a:r>
          </a:p>
          <a:p>
            <a:r>
              <a:rPr lang="en-US" dirty="0" err="1"/>
              <a:t>q_pi</a:t>
            </a:r>
            <a:r>
              <a:rPr lang="en-US" dirty="0"/>
              <a:t> is guaranteed to be better than or equal to pi The complete algorithm is given in the box below.</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44</a:t>
            </a:fld>
            <a:endParaRPr lang="en-AU"/>
          </a:p>
        </p:txBody>
      </p:sp>
    </p:spTree>
    <p:extLst>
      <p:ext uri="{BB962C8B-B14F-4D97-AF65-F5344CB8AC3E}">
        <p14:creationId xmlns:p14="http://schemas.microsoft.com/office/powerpoint/2010/main" val="4256514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section we begin the study of off-policy methods by considering the prediction</a:t>
            </a:r>
          </a:p>
          <a:p>
            <a:r>
              <a:rPr lang="en-US" sz="1200" b="0" i="0" u="none" strike="noStrike" kern="1200" baseline="0" dirty="0">
                <a:solidFill>
                  <a:schemeClr val="tx1"/>
                </a:solidFill>
                <a:latin typeface="+mn-lt"/>
                <a:ea typeface="+mn-ea"/>
                <a:cs typeface="+mn-cs"/>
              </a:rPr>
              <a:t>problem, in which both target and behavior policies are fixed. That is, suppose we wish</a:t>
            </a:r>
          </a:p>
          <a:p>
            <a:r>
              <a:rPr lang="en-US" sz="1200" b="0" i="0" u="none" strike="noStrike" kern="1200" baseline="0" dirty="0">
                <a:solidFill>
                  <a:schemeClr val="tx1"/>
                </a:solidFill>
                <a:latin typeface="+mn-lt"/>
                <a:ea typeface="+mn-ea"/>
                <a:cs typeface="+mn-cs"/>
              </a:rPr>
              <a:t>to estimate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q_pi</a:t>
            </a:r>
            <a:r>
              <a:rPr lang="en-US" sz="1200" b="0" i="0" u="none" strike="noStrike" kern="1200" baseline="0" dirty="0">
                <a:solidFill>
                  <a:schemeClr val="tx1"/>
                </a:solidFill>
                <a:latin typeface="+mn-lt"/>
                <a:ea typeface="+mn-ea"/>
                <a:cs typeface="+mn-cs"/>
              </a:rPr>
              <a:t>, but all we have are episodes following another policy b, where</a:t>
            </a:r>
          </a:p>
          <a:p>
            <a:r>
              <a:rPr lang="en-US" sz="1200" b="0" i="0" u="none" strike="noStrike" kern="1200" baseline="0" dirty="0">
                <a:solidFill>
                  <a:schemeClr val="tx1"/>
                </a:solidFill>
                <a:latin typeface="+mn-lt"/>
                <a:ea typeface="+mn-ea"/>
                <a:cs typeface="+mn-cs"/>
              </a:rPr>
              <a:t>b =/= pi. In this case, pi is the target policy, b is the behavior policy, and both policies are</a:t>
            </a:r>
          </a:p>
          <a:p>
            <a:r>
              <a:rPr lang="en-US" sz="1200" b="0" i="0" u="none" strike="noStrike" kern="1200" baseline="0" dirty="0">
                <a:solidFill>
                  <a:schemeClr val="tx1"/>
                </a:solidFill>
                <a:latin typeface="+mn-lt"/>
                <a:ea typeface="+mn-ea"/>
                <a:cs typeface="+mn-cs"/>
              </a:rPr>
              <a:t>considered fixed and given.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order to use episodes from b to estimate values for pi, we require that every action</a:t>
            </a:r>
          </a:p>
          <a:p>
            <a:r>
              <a:rPr lang="en-US" sz="1200" b="0" i="0" u="none" strike="noStrike" kern="1200" baseline="0" dirty="0">
                <a:solidFill>
                  <a:schemeClr val="tx1"/>
                </a:solidFill>
                <a:latin typeface="+mn-lt"/>
                <a:ea typeface="+mn-ea"/>
                <a:cs typeface="+mn-cs"/>
              </a:rPr>
              <a:t>taken under pi is also taken, at least occasionally, under b. That is, we require that</a:t>
            </a:r>
          </a:p>
          <a:p>
            <a:r>
              <a:rPr lang="en-US" sz="1200" b="0" i="0" u="none" strike="noStrike" kern="1200" baseline="0" dirty="0">
                <a:solidFill>
                  <a:schemeClr val="tx1"/>
                </a:solidFill>
                <a:latin typeface="+mn-lt"/>
                <a:ea typeface="+mn-ea"/>
                <a:cs typeface="+mn-cs"/>
              </a:rPr>
              <a:t>pi(</a:t>
            </a:r>
            <a:r>
              <a:rPr lang="en-US" sz="1200" b="0" i="0" u="none" strike="noStrike" kern="1200" baseline="0" dirty="0" err="1">
                <a:solidFill>
                  <a:schemeClr val="tx1"/>
                </a:solidFill>
                <a:latin typeface="+mn-lt"/>
                <a:ea typeface="+mn-ea"/>
                <a:cs typeface="+mn-cs"/>
              </a:rPr>
              <a:t>a|s</a:t>
            </a:r>
            <a:r>
              <a:rPr lang="en-US" sz="1200" b="0" i="0" u="none" strike="noStrike" kern="1200" baseline="0" dirty="0">
                <a:solidFill>
                  <a:schemeClr val="tx1"/>
                </a:solidFill>
                <a:latin typeface="+mn-lt"/>
                <a:ea typeface="+mn-ea"/>
                <a:cs typeface="+mn-cs"/>
              </a:rPr>
              <a:t>) &gt; 0 implies b(</a:t>
            </a:r>
            <a:r>
              <a:rPr lang="en-US" sz="1200" b="0" i="0" u="none" strike="noStrike" kern="1200" baseline="0" dirty="0" err="1">
                <a:solidFill>
                  <a:schemeClr val="tx1"/>
                </a:solidFill>
                <a:latin typeface="+mn-lt"/>
                <a:ea typeface="+mn-ea"/>
                <a:cs typeface="+mn-cs"/>
              </a:rPr>
              <a:t>a|s</a:t>
            </a:r>
            <a:r>
              <a:rPr lang="en-US" sz="1200" b="0" i="0" u="none" strike="noStrike" kern="1200" baseline="0" dirty="0">
                <a:solidFill>
                  <a:schemeClr val="tx1"/>
                </a:solidFill>
                <a:latin typeface="+mn-lt"/>
                <a:ea typeface="+mn-ea"/>
                <a:cs typeface="+mn-cs"/>
              </a:rPr>
              <a:t>) &gt; 0. This is called the assumption of coverage.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follows from coverage that b must be stochastic in states where it is not identical to pi. The</a:t>
            </a:r>
          </a:p>
          <a:p>
            <a:r>
              <a:rPr lang="en-US" sz="1200" b="0" i="0" u="none" strike="noStrike" kern="1200" baseline="0" dirty="0">
                <a:solidFill>
                  <a:schemeClr val="tx1"/>
                </a:solidFill>
                <a:latin typeface="+mn-lt"/>
                <a:ea typeface="+mn-ea"/>
                <a:cs typeface="+mn-cs"/>
              </a:rPr>
              <a:t>target policy pi, on the other hand, may be deterministic, and, in fact, this is a case</a:t>
            </a:r>
          </a:p>
          <a:p>
            <a:r>
              <a:rPr lang="en-US" sz="1200" b="0" i="0" u="none" strike="noStrike" kern="1200" baseline="0" dirty="0">
                <a:solidFill>
                  <a:schemeClr val="tx1"/>
                </a:solidFill>
                <a:latin typeface="+mn-lt"/>
                <a:ea typeface="+mn-ea"/>
                <a:cs typeface="+mn-cs"/>
              </a:rPr>
              <a:t>of particular interest in control applications. In control, the target policy is typically</a:t>
            </a:r>
          </a:p>
          <a:p>
            <a:r>
              <a:rPr lang="en-US" sz="1200" b="0" i="0" u="none" strike="noStrike" kern="1200" baseline="0" dirty="0">
                <a:solidFill>
                  <a:schemeClr val="tx1"/>
                </a:solidFill>
                <a:latin typeface="+mn-lt"/>
                <a:ea typeface="+mn-ea"/>
                <a:cs typeface="+mn-cs"/>
              </a:rPr>
              <a:t>the deterministic greedy policy with respect to the current estimate of the action-value</a:t>
            </a:r>
          </a:p>
          <a:p>
            <a:r>
              <a:rPr lang="en-US" sz="1200" b="0" i="0" u="none" strike="noStrike" kern="1200" baseline="0" dirty="0">
                <a:solidFill>
                  <a:schemeClr val="tx1"/>
                </a:solidFill>
                <a:latin typeface="+mn-lt"/>
                <a:ea typeface="+mn-ea"/>
                <a:cs typeface="+mn-cs"/>
              </a:rPr>
              <a:t>function. This policy becomes a deterministic optimal policy while the behavior policy</a:t>
            </a:r>
          </a:p>
          <a:p>
            <a:r>
              <a:rPr lang="en-US" sz="1200" b="0" i="0" u="none" strike="noStrike" kern="1200" baseline="0" dirty="0">
                <a:solidFill>
                  <a:schemeClr val="tx1"/>
                </a:solidFill>
                <a:latin typeface="+mn-lt"/>
                <a:ea typeface="+mn-ea"/>
                <a:cs typeface="+mn-cs"/>
              </a:rPr>
              <a:t>remains stochastic and more exploratory, for example, an epsilon-greedy policy.</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Recall that we wish to estimate the expected returns (values) under the target policy,</a:t>
            </a:r>
          </a:p>
          <a:p>
            <a:r>
              <a:rPr lang="en-US" sz="1200" b="0" i="0" kern="1200" dirty="0">
                <a:solidFill>
                  <a:schemeClr val="tx1"/>
                </a:solidFill>
                <a:effectLst/>
                <a:latin typeface="+mn-lt"/>
                <a:ea typeface="+mn-ea"/>
                <a:cs typeface="+mn-cs"/>
              </a:rPr>
              <a:t>but all we have are returns Gt due to the behavior policy. These returns have the wrong expectation</a:t>
            </a:r>
          </a:p>
          <a:p>
            <a:r>
              <a:rPr lang="en-US" sz="1200" b="0" i="0" kern="1200" dirty="0">
                <a:solidFill>
                  <a:schemeClr val="tx1"/>
                </a:solidFill>
                <a:effectLst/>
                <a:latin typeface="+mn-lt"/>
                <a:ea typeface="+mn-ea"/>
                <a:cs typeface="+mn-cs"/>
              </a:rPr>
              <a:t>E[Gt | St = s] = </a:t>
            </a:r>
            <a:r>
              <a:rPr lang="en-US" sz="1200" b="0" i="0" kern="1200" dirty="0" err="1">
                <a:solidFill>
                  <a:schemeClr val="tx1"/>
                </a:solidFill>
                <a:effectLst/>
                <a:latin typeface="+mn-lt"/>
                <a:ea typeface="+mn-ea"/>
                <a:cs typeface="+mn-cs"/>
              </a:rPr>
              <a:t>v_b</a:t>
            </a:r>
            <a:r>
              <a:rPr lang="en-US" sz="1200" b="0" i="0" kern="1200" dirty="0">
                <a:solidFill>
                  <a:schemeClr val="tx1"/>
                </a:solidFill>
                <a:effectLst/>
                <a:latin typeface="+mn-lt"/>
                <a:ea typeface="+mn-ea"/>
                <a:cs typeface="+mn-cs"/>
              </a:rPr>
              <a:t>(s) and so cannot be averaged to obtain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This is where importance sampling comes in. The ratio </a:t>
            </a:r>
            <a:r>
              <a:rPr lang="en-US" sz="1200" b="0" i="0" kern="1200" dirty="0" err="1">
                <a:solidFill>
                  <a:schemeClr val="tx1"/>
                </a:solidFill>
                <a:effectLst/>
                <a:latin typeface="+mn-lt"/>
                <a:ea typeface="+mn-ea"/>
                <a:cs typeface="+mn-cs"/>
              </a:rPr>
              <a:t>p_t</a:t>
            </a:r>
            <a:r>
              <a:rPr lang="en-US" sz="1200" b="0" i="0" kern="1200" dirty="0">
                <a:solidFill>
                  <a:schemeClr val="tx1"/>
                </a:solidFill>
                <a:effectLst/>
                <a:latin typeface="+mn-lt"/>
                <a:ea typeface="+mn-ea"/>
                <a:cs typeface="+mn-cs"/>
              </a:rPr>
              <a:t>: T-1 transforms the returns to have the right expected value:</a:t>
            </a:r>
          </a:p>
        </p:txBody>
      </p:sp>
      <p:sp>
        <p:nvSpPr>
          <p:cNvPr id="4" name="Slide Number Placeholder 3"/>
          <p:cNvSpPr>
            <a:spLocks noGrp="1"/>
          </p:cNvSpPr>
          <p:nvPr>
            <p:ph type="sldNum" sz="quarter" idx="5"/>
          </p:nvPr>
        </p:nvSpPr>
        <p:spPr/>
        <p:txBody>
          <a:bodyPr/>
          <a:lstStyle/>
          <a:p>
            <a:fld id="{47DD5BB1-9A45-495D-A045-129FD1FAC75C}" type="slidenum">
              <a:rPr lang="en-AU" smtClean="0"/>
              <a:t>45</a:t>
            </a:fld>
            <a:endParaRPr lang="en-AU"/>
          </a:p>
        </p:txBody>
      </p:sp>
    </p:spTree>
    <p:extLst>
      <p:ext uri="{BB962C8B-B14F-4D97-AF65-F5344CB8AC3E}">
        <p14:creationId xmlns:p14="http://schemas.microsoft.com/office/powerpoint/2010/main" val="349624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a medical trial where a doctor wants to measure the effect of three different treatments. Whenever patient comes into the office, the doctor prescribes a treatment at random. The doctor then monitors the patient and observes any changes to their health. After a while, the doctor notices that one treatment seems to be working better than the others. The doctor must now decide between sticking with the best-performing treatment or continuing with the randomized study.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doctor only prescribes one treatment, then they can no longer collect data on the other two. Perhaps one of the other treatments is actually better, it only appears worse due to chance. If the other two treatments are worse, then continuing the study risk the health of the other patients.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medical trial exemplifies decision-making under uncertainty. Should the doctor focus on exploration by testing out the different medications, or focus on exploitation by using the treatment that gives us the best immediate result? This highlights the exploration-exploitation </a:t>
            </a:r>
            <a:r>
              <a:rPr lang="en-US" sz="1200" b="0" i="0" kern="1200" dirty="0" err="1">
                <a:solidFill>
                  <a:schemeClr val="tx1"/>
                </a:solidFill>
                <a:effectLst/>
                <a:latin typeface="+mn-lt"/>
                <a:ea typeface="+mn-ea"/>
                <a:cs typeface="+mn-cs"/>
              </a:rPr>
              <a:t>delimma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medical trial example is a case of the k-armed bandit problem. In the k-armed bandit problem, we have a decision-maker or agent, who chooses between k different actions, and receives a reward based on the action he chooses.</a:t>
            </a:r>
          </a:p>
        </p:txBody>
      </p:sp>
      <p:sp>
        <p:nvSpPr>
          <p:cNvPr id="4" name="Slide Number Placeholder 3"/>
          <p:cNvSpPr>
            <a:spLocks noGrp="1"/>
          </p:cNvSpPr>
          <p:nvPr>
            <p:ph type="sldNum" sz="quarter" idx="5"/>
          </p:nvPr>
        </p:nvSpPr>
        <p:spPr/>
        <p:txBody>
          <a:bodyPr/>
          <a:lstStyle/>
          <a:p>
            <a:fld id="{47DD5BB1-9A45-495D-A045-129FD1FAC75C}" type="slidenum">
              <a:rPr lang="en-AU" smtClean="0"/>
              <a:t>7</a:t>
            </a:fld>
            <a:endParaRPr lang="en-AU"/>
          </a:p>
        </p:txBody>
      </p:sp>
    </p:spTree>
    <p:extLst>
      <p:ext uri="{BB962C8B-B14F-4D97-AF65-F5344CB8AC3E}">
        <p14:creationId xmlns:p14="http://schemas.microsoft.com/office/powerpoint/2010/main" val="2149359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effectLst/>
                <a:latin typeface="+mn-lt"/>
                <a:ea typeface="+mn-ea"/>
                <a:cs typeface="+mn-cs"/>
              </a:rPr>
              <a:t>importance sampling, a general technique for estimating expected values under one distribution given samples from another. We apply</a:t>
            </a:r>
          </a:p>
          <a:p>
            <a:r>
              <a:rPr lang="en-US" sz="1200" b="0" i="0" u="none" strike="noStrike" kern="1200" baseline="0" dirty="0">
                <a:solidFill>
                  <a:schemeClr val="tx1"/>
                </a:solidFill>
                <a:effectLst/>
                <a:latin typeface="+mn-lt"/>
                <a:ea typeface="+mn-ea"/>
                <a:cs typeface="+mn-cs"/>
              </a:rPr>
              <a:t>importance sampling to off policy learning by weighting returns according to the relative</a:t>
            </a:r>
          </a:p>
          <a:p>
            <a:r>
              <a:rPr lang="en-US" sz="1200" b="0" i="0" u="none" strike="noStrike" kern="1200" baseline="0" dirty="0">
                <a:solidFill>
                  <a:schemeClr val="tx1"/>
                </a:solidFill>
                <a:effectLst/>
                <a:latin typeface="+mn-lt"/>
                <a:ea typeface="+mn-ea"/>
                <a:cs typeface="+mn-cs"/>
              </a:rPr>
              <a:t>probability of their trajectories occurring under the target and behavior policies, called</a:t>
            </a:r>
          </a:p>
          <a:p>
            <a:r>
              <a:rPr lang="en-US" sz="1200" b="0" i="0" u="none" strike="noStrike" kern="1200" baseline="0" dirty="0">
                <a:solidFill>
                  <a:schemeClr val="tx1"/>
                </a:solidFill>
                <a:effectLst/>
                <a:latin typeface="+mn-lt"/>
                <a:ea typeface="+mn-ea"/>
                <a:cs typeface="+mn-cs"/>
              </a:rPr>
              <a:t>the importance-sampling ratio.</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Given a starting state St, the probability of the subsequent</a:t>
            </a:r>
          </a:p>
          <a:p>
            <a:r>
              <a:rPr lang="en-US" sz="1200" b="0" i="0" u="none" strike="noStrike" kern="1200" baseline="0" dirty="0">
                <a:solidFill>
                  <a:schemeClr val="tx1"/>
                </a:solidFill>
                <a:latin typeface="+mn-lt"/>
                <a:ea typeface="+mn-ea"/>
                <a:cs typeface="+mn-cs"/>
              </a:rPr>
              <a:t>state–action trajectory, At, St+1,At+1, . . . ,ST , occurring under any policy pi is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where p here is the state-transition probability function defined by (3.4). Thus, the relative</a:t>
            </a:r>
          </a:p>
          <a:p>
            <a:r>
              <a:rPr lang="en-US" sz="1200" b="0" i="0" u="none" strike="noStrike" kern="1200" baseline="0" dirty="0">
                <a:solidFill>
                  <a:schemeClr val="tx1"/>
                </a:solidFill>
                <a:latin typeface="+mn-lt"/>
                <a:ea typeface="+mn-ea"/>
                <a:cs typeface="+mn-cs"/>
              </a:rPr>
              <a:t>probability of the trajectory under the target and behavior policies (the importance sampling</a:t>
            </a:r>
          </a:p>
          <a:p>
            <a:r>
              <a:rPr lang="en-US" sz="1200" b="0" i="0" u="none" strike="noStrike" kern="1200" baseline="0" dirty="0">
                <a:solidFill>
                  <a:schemeClr val="tx1"/>
                </a:solidFill>
                <a:latin typeface="+mn-lt"/>
                <a:ea typeface="+mn-ea"/>
                <a:cs typeface="+mn-cs"/>
              </a:rPr>
              <a:t>ratio) is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Although the trajectory probabilities depend on the MDP’s transition probabilities, which</a:t>
            </a:r>
          </a:p>
          <a:p>
            <a:r>
              <a:rPr lang="en-US" sz="1200" b="0" i="0" u="none" strike="noStrike" kern="1200" baseline="0" dirty="0">
                <a:solidFill>
                  <a:schemeClr val="tx1"/>
                </a:solidFill>
                <a:latin typeface="+mn-lt"/>
                <a:ea typeface="+mn-ea"/>
                <a:cs typeface="+mn-cs"/>
              </a:rPr>
              <a:t>are generally unknown, they appear identically in both the numerator and denominator,</a:t>
            </a:r>
          </a:p>
          <a:p>
            <a:r>
              <a:rPr lang="en-US" sz="1200" b="0" i="0" u="none" strike="noStrike" kern="1200" baseline="0" dirty="0">
                <a:solidFill>
                  <a:schemeClr val="tx1"/>
                </a:solidFill>
                <a:latin typeface="+mn-lt"/>
                <a:ea typeface="+mn-ea"/>
                <a:cs typeface="+mn-cs"/>
              </a:rPr>
              <a:t>and thus cancel. The importance sampling ratio ends up depending only on the two</a:t>
            </a:r>
          </a:p>
          <a:p>
            <a:r>
              <a:rPr lang="en-US" sz="1200" b="0" i="0" u="none" strike="noStrike" kern="1200" baseline="0" dirty="0">
                <a:solidFill>
                  <a:schemeClr val="tx1"/>
                </a:solidFill>
                <a:latin typeface="+mn-lt"/>
                <a:ea typeface="+mn-ea"/>
                <a:cs typeface="+mn-cs"/>
              </a:rPr>
              <a:t>policies and the sequence, not on the MDP</a:t>
            </a:r>
            <a:endParaRPr lang="en-US" sz="1200" b="0" i="0" u="none" strike="noStrike"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Recall that we wish to estimate the expected returns (values) under the target policy,</a:t>
            </a:r>
          </a:p>
          <a:p>
            <a:r>
              <a:rPr lang="en-US" sz="1200" b="0" i="0" kern="1200" dirty="0">
                <a:solidFill>
                  <a:schemeClr val="tx1"/>
                </a:solidFill>
                <a:effectLst/>
                <a:latin typeface="+mn-lt"/>
                <a:ea typeface="+mn-ea"/>
                <a:cs typeface="+mn-cs"/>
              </a:rPr>
              <a:t>but all we have are returns Gt due to the behavior policy. These returns have the wrong expectation</a:t>
            </a:r>
          </a:p>
          <a:p>
            <a:r>
              <a:rPr lang="en-US" sz="1200" b="0" i="0" kern="1200" dirty="0">
                <a:solidFill>
                  <a:schemeClr val="tx1"/>
                </a:solidFill>
                <a:effectLst/>
                <a:latin typeface="+mn-lt"/>
                <a:ea typeface="+mn-ea"/>
                <a:cs typeface="+mn-cs"/>
              </a:rPr>
              <a:t>E[Gt | St = s] = </a:t>
            </a:r>
            <a:r>
              <a:rPr lang="en-US" sz="1200" b="0" i="0" kern="1200" dirty="0" err="1">
                <a:solidFill>
                  <a:schemeClr val="tx1"/>
                </a:solidFill>
                <a:effectLst/>
                <a:latin typeface="+mn-lt"/>
                <a:ea typeface="+mn-ea"/>
                <a:cs typeface="+mn-cs"/>
              </a:rPr>
              <a:t>v_b</a:t>
            </a:r>
            <a:r>
              <a:rPr lang="en-US" sz="1200" b="0" i="0" kern="1200" dirty="0">
                <a:solidFill>
                  <a:schemeClr val="tx1"/>
                </a:solidFill>
                <a:effectLst/>
                <a:latin typeface="+mn-lt"/>
                <a:ea typeface="+mn-ea"/>
                <a:cs typeface="+mn-cs"/>
              </a:rPr>
              <a:t>(s) and so cannot be averaged to obtain </a:t>
            </a:r>
            <a:r>
              <a:rPr lang="en-US" sz="1200" b="0" i="0" kern="1200" dirty="0" err="1">
                <a:solidFill>
                  <a:schemeClr val="tx1"/>
                </a:solidFill>
                <a:effectLst/>
                <a:latin typeface="+mn-lt"/>
                <a:ea typeface="+mn-ea"/>
                <a:cs typeface="+mn-cs"/>
              </a:rPr>
              <a:t>v_pi</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This is where importance sampling comes in. The ratio </a:t>
            </a:r>
            <a:r>
              <a:rPr lang="en-US" sz="1200" b="0" i="0" kern="1200" dirty="0" err="1">
                <a:solidFill>
                  <a:schemeClr val="tx1"/>
                </a:solidFill>
                <a:effectLst/>
                <a:latin typeface="+mn-lt"/>
                <a:ea typeface="+mn-ea"/>
                <a:cs typeface="+mn-cs"/>
              </a:rPr>
              <a:t>p_t</a:t>
            </a:r>
            <a:r>
              <a:rPr lang="en-US" sz="1200" b="0" i="0" kern="1200" dirty="0">
                <a:solidFill>
                  <a:schemeClr val="tx1"/>
                </a:solidFill>
                <a:effectLst/>
                <a:latin typeface="+mn-lt"/>
                <a:ea typeface="+mn-ea"/>
                <a:cs typeface="+mn-cs"/>
              </a:rPr>
              <a:t>: T-1 transforms the returns to have the right expected value:</a:t>
            </a:r>
          </a:p>
        </p:txBody>
      </p:sp>
      <p:sp>
        <p:nvSpPr>
          <p:cNvPr id="4" name="Slide Number Placeholder 3"/>
          <p:cNvSpPr>
            <a:spLocks noGrp="1"/>
          </p:cNvSpPr>
          <p:nvPr>
            <p:ph type="sldNum" sz="quarter" idx="5"/>
          </p:nvPr>
        </p:nvSpPr>
        <p:spPr/>
        <p:txBody>
          <a:bodyPr/>
          <a:lstStyle/>
          <a:p>
            <a:fld id="{47DD5BB1-9A45-495D-A045-129FD1FAC75C}" type="slidenum">
              <a:rPr lang="en-AU" smtClean="0"/>
              <a:t>46</a:t>
            </a:fld>
            <a:endParaRPr lang="en-AU"/>
          </a:p>
        </p:txBody>
      </p:sp>
    </p:spTree>
    <p:extLst>
      <p:ext uri="{BB962C8B-B14F-4D97-AF65-F5344CB8AC3E}">
        <p14:creationId xmlns:p14="http://schemas.microsoft.com/office/powerpoint/2010/main" val="2165287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leaves the case of off-policy methods using weighted</a:t>
            </a:r>
          </a:p>
          <a:p>
            <a:r>
              <a:rPr lang="en-US" sz="1200" b="0" i="0" kern="1200" dirty="0">
                <a:solidFill>
                  <a:schemeClr val="tx1"/>
                </a:solidFill>
                <a:effectLst/>
                <a:latin typeface="+mn-lt"/>
                <a:ea typeface="+mn-ea"/>
                <a:cs typeface="+mn-cs"/>
              </a:rPr>
              <a:t>importance sampling. Here we have to form a weighted average of the returns, and a</a:t>
            </a:r>
          </a:p>
          <a:p>
            <a:r>
              <a:rPr lang="en-US" sz="1200" b="0" i="0" kern="1200" dirty="0">
                <a:solidFill>
                  <a:schemeClr val="tx1"/>
                </a:solidFill>
                <a:effectLst/>
                <a:latin typeface="+mn-lt"/>
                <a:ea typeface="+mn-ea"/>
                <a:cs typeface="+mn-cs"/>
              </a:rPr>
              <a:t>slightly different incremental algorithm is required.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Suppose we have a sequence of returns G1,G2,. . . Gn-1, all starting in the same state and each with a corresponding random weight</a:t>
            </a:r>
          </a:p>
          <a:p>
            <a:r>
              <a:rPr lang="en-US" sz="1200" b="0" i="0" kern="1200" dirty="0">
                <a:solidFill>
                  <a:schemeClr val="tx1"/>
                </a:solidFill>
                <a:effectLst/>
                <a:latin typeface="+mn-lt"/>
                <a:ea typeface="+mn-ea"/>
                <a:cs typeface="+mn-cs"/>
              </a:rPr>
              <a:t>Wi (</a:t>
            </a:r>
            <a:r>
              <a:rPr lang="en-US" sz="1200" b="0" i="0" kern="1200" dirty="0" err="1">
                <a:solidFill>
                  <a:schemeClr val="tx1"/>
                </a:solidFill>
                <a:effectLst/>
                <a:latin typeface="+mn-lt"/>
                <a:ea typeface="+mn-ea"/>
                <a:cs typeface="+mn-cs"/>
              </a:rPr>
              <a:t>e.g.,Wi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p_ti:T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ti</a:t>
            </a:r>
            <a:r>
              <a:rPr lang="en-US" sz="1200" b="0" i="0" kern="1200" dirty="0">
                <a:solidFill>
                  <a:schemeClr val="tx1"/>
                </a:solidFill>
                <a:effectLst/>
                <a:latin typeface="+mn-lt"/>
                <a:ea typeface="+mn-ea"/>
                <a:cs typeface="+mn-cs"/>
              </a:rPr>
              <a:t>)-1). We wish to form the estimate of the average of returns Q(</a:t>
            </a:r>
            <a:r>
              <a:rPr lang="en-US" sz="1200" b="0" i="0" kern="1200" dirty="0" err="1">
                <a:solidFill>
                  <a:schemeClr val="tx1"/>
                </a:solidFill>
                <a:effectLst/>
                <a:latin typeface="+mn-lt"/>
                <a:ea typeface="+mn-ea"/>
                <a:cs typeface="+mn-cs"/>
              </a:rPr>
              <a:t>s_t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a_t</a:t>
            </a:r>
            <a:r>
              <a:rPr lang="en-US" sz="1200" b="0" i="0" kern="1200" dirty="0">
                <a:solidFill>
                  <a:schemeClr val="tx1"/>
                </a:solidFill>
                <a:effectLst/>
                <a:latin typeface="+mn-lt"/>
                <a:ea typeface="+mn-ea"/>
                <a:cs typeface="+mn-cs"/>
              </a:rPr>
              <a:t>) and keep it up to date </a:t>
            </a:r>
          </a:p>
          <a:p>
            <a:r>
              <a:rPr lang="en-US" sz="1200" b="0" i="0" u="none" strike="noStrike" kern="1200" baseline="0" dirty="0">
                <a:solidFill>
                  <a:schemeClr val="tx1"/>
                </a:solidFill>
                <a:latin typeface="+mn-lt"/>
                <a:ea typeface="+mn-ea"/>
                <a:cs typeface="+mn-cs"/>
              </a:rPr>
              <a:t>as we obtain a single additional return Gn. In addition to keeping track of </a:t>
            </a:r>
            <a:r>
              <a:rPr lang="en-US" sz="1200" b="0" i="0" u="none" strike="noStrike" kern="1200" baseline="0" dirty="0" err="1">
                <a:solidFill>
                  <a:schemeClr val="tx1"/>
                </a:solidFill>
                <a:latin typeface="+mn-lt"/>
                <a:ea typeface="+mn-ea"/>
                <a:cs typeface="+mn-cs"/>
              </a:rPr>
              <a:t>Vn</a:t>
            </a:r>
            <a:r>
              <a:rPr lang="en-US" sz="1200" b="0" i="0" u="none" strike="noStrike" kern="1200" baseline="0" dirty="0">
                <a:solidFill>
                  <a:schemeClr val="tx1"/>
                </a:solidFill>
                <a:latin typeface="+mn-lt"/>
                <a:ea typeface="+mn-ea"/>
                <a:cs typeface="+mn-cs"/>
              </a:rPr>
              <a:t>, we must maintain for each state the cumulative sum Cn of the weights given to the first n returns. The update rule for returns is</a:t>
            </a:r>
          </a:p>
          <a:p>
            <a:r>
              <a:rPr lang="en-US" sz="1200" b="0" i="0" u="none" strike="noStrike" kern="1200" baseline="0" dirty="0">
                <a:solidFill>
                  <a:schemeClr val="tx1"/>
                </a:solidFill>
                <a:effectLst/>
                <a:latin typeface="+mn-lt"/>
                <a:ea typeface="+mn-ea"/>
                <a:cs typeface="+mn-cs"/>
              </a:rPr>
              <a:t>q(</a:t>
            </a:r>
            <a:r>
              <a:rPr lang="en-US" sz="1200" b="0" i="0" u="none" strike="noStrike" kern="1200" baseline="0" dirty="0" err="1">
                <a:solidFill>
                  <a:schemeClr val="tx1"/>
                </a:solidFill>
                <a:effectLst/>
                <a:latin typeface="+mn-lt"/>
                <a:ea typeface="+mn-ea"/>
                <a:cs typeface="+mn-cs"/>
              </a:rPr>
              <a:t>s_t,a_t</a:t>
            </a:r>
            <a:r>
              <a:rPr lang="en-US" sz="1200" b="0" i="0" u="none" strike="noStrike" kern="1200" baseline="0" dirty="0">
                <a:solidFill>
                  <a:schemeClr val="tx1"/>
                </a:solidFill>
                <a:effectLst/>
                <a:latin typeface="+mn-lt"/>
                <a:ea typeface="+mn-ea"/>
                <a:cs typeface="+mn-cs"/>
              </a:rPr>
              <a:t>) = q(</a:t>
            </a:r>
            <a:r>
              <a:rPr lang="en-US" sz="1200" b="0" i="0" u="none" strike="noStrike" kern="1200" baseline="0" dirty="0" err="1">
                <a:solidFill>
                  <a:schemeClr val="tx1"/>
                </a:solidFill>
                <a:effectLst/>
                <a:latin typeface="+mn-lt"/>
                <a:ea typeface="+mn-ea"/>
                <a:cs typeface="+mn-cs"/>
              </a:rPr>
              <a:t>s_t,a_t</a:t>
            </a:r>
            <a:r>
              <a:rPr lang="en-US" sz="1200" b="0" i="0" u="none" strike="noStrike" kern="1200" baseline="0" dirty="0">
                <a:solidFill>
                  <a:schemeClr val="tx1"/>
                </a:solidFill>
                <a:effectLst/>
                <a:latin typeface="+mn-lt"/>
                <a:ea typeface="+mn-ea"/>
                <a:cs typeface="+mn-cs"/>
              </a:rPr>
              <a:t>)  + (</a:t>
            </a:r>
            <a:r>
              <a:rPr lang="en-US" sz="1200" b="0" i="0" u="none" strike="noStrike" kern="1200" baseline="0" dirty="0" err="1">
                <a:solidFill>
                  <a:schemeClr val="tx1"/>
                </a:solidFill>
                <a:effectLst/>
                <a:latin typeface="+mn-lt"/>
                <a:ea typeface="+mn-ea"/>
                <a:cs typeface="+mn-cs"/>
              </a:rPr>
              <a:t>W_n</a:t>
            </a:r>
            <a:r>
              <a:rPr lang="en-US" sz="1200" b="0" i="0" u="none" strike="noStrike" kern="1200" baseline="0" dirty="0">
                <a:solidFill>
                  <a:schemeClr val="tx1"/>
                </a:solidFill>
                <a:effectLst/>
                <a:latin typeface="+mn-lt"/>
                <a:ea typeface="+mn-ea"/>
                <a:cs typeface="+mn-cs"/>
              </a:rPr>
              <a:t> / </a:t>
            </a:r>
            <a:r>
              <a:rPr lang="en-US" sz="1200" b="0" i="0" u="none" strike="noStrike" kern="1200" baseline="0" dirty="0" err="1">
                <a:solidFill>
                  <a:schemeClr val="tx1"/>
                </a:solidFill>
                <a:effectLst/>
                <a:latin typeface="+mn-lt"/>
                <a:ea typeface="+mn-ea"/>
                <a:cs typeface="+mn-cs"/>
              </a:rPr>
              <a:t>C_n</a:t>
            </a:r>
            <a:r>
              <a:rPr lang="en-US" sz="1200" b="0" i="0" u="none" strike="noStrike" kern="1200" baseline="0" dirty="0">
                <a:solidFill>
                  <a:schemeClr val="tx1"/>
                </a:solidFill>
                <a:effectLst/>
                <a:latin typeface="+mn-lt"/>
                <a:ea typeface="+mn-ea"/>
                <a:cs typeface="+mn-cs"/>
              </a:rPr>
              <a:t> )*(</a:t>
            </a:r>
            <a:r>
              <a:rPr lang="en-US" sz="1200" b="0" i="0" u="none" strike="noStrike" kern="1200" baseline="0" dirty="0" err="1">
                <a:solidFill>
                  <a:schemeClr val="tx1"/>
                </a:solidFill>
                <a:effectLst/>
                <a:latin typeface="+mn-lt"/>
                <a:ea typeface="+mn-ea"/>
                <a:cs typeface="+mn-cs"/>
              </a:rPr>
              <a:t>G_n</a:t>
            </a:r>
            <a:r>
              <a:rPr lang="en-US" sz="1200" b="0" i="0" u="none" strike="noStrike" kern="1200" baseline="0" dirty="0">
                <a:solidFill>
                  <a:schemeClr val="tx1"/>
                </a:solidFill>
                <a:effectLst/>
                <a:latin typeface="+mn-lt"/>
                <a:ea typeface="+mn-ea"/>
                <a:cs typeface="+mn-cs"/>
              </a:rPr>
              <a:t> - q(</a:t>
            </a:r>
            <a:r>
              <a:rPr lang="en-US" sz="1200" b="0" i="0" u="none" strike="noStrike" kern="1200" baseline="0" dirty="0" err="1">
                <a:solidFill>
                  <a:schemeClr val="tx1"/>
                </a:solidFill>
                <a:effectLst/>
                <a:latin typeface="+mn-lt"/>
                <a:ea typeface="+mn-ea"/>
                <a:cs typeface="+mn-cs"/>
              </a:rPr>
              <a:t>s_t,a_t</a:t>
            </a:r>
            <a:r>
              <a:rPr lang="en-US" sz="1200" b="0" i="0" u="none" strike="noStrike" kern="1200" baseline="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47</a:t>
            </a:fld>
            <a:endParaRPr lang="en-AU"/>
          </a:p>
        </p:txBody>
      </p:sp>
    </p:spTree>
    <p:extLst>
      <p:ext uri="{BB962C8B-B14F-4D97-AF65-F5344CB8AC3E}">
        <p14:creationId xmlns:p14="http://schemas.microsoft.com/office/powerpoint/2010/main" val="2640646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distinguishing feature of on-policy methods is that they estimate the value of a policy while using it for control. In off-policy methods these two functions are separated. The policy used to generate behavior, called the behavior policy, may in fact be unrelated to the policy that is evaluated and improved, called the target policy. An advantage of this separation is that the target policy may be deterministic (e.g., greedy), while the behavior policy can</a:t>
            </a:r>
          </a:p>
          <a:p>
            <a:r>
              <a:rPr lang="en-US" sz="1200" b="0" i="0" kern="1200" dirty="0">
                <a:solidFill>
                  <a:schemeClr val="tx1"/>
                </a:solidFill>
                <a:effectLst/>
                <a:latin typeface="+mn-lt"/>
                <a:ea typeface="+mn-ea"/>
                <a:cs typeface="+mn-cs"/>
              </a:rPr>
              <a:t>continue to sample all possible actions.</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These techniques require that the behavior policy has a</a:t>
            </a:r>
          </a:p>
          <a:p>
            <a:r>
              <a:rPr lang="en-US" sz="1200" b="0" i="0" u="none" strike="noStrike" kern="1200" baseline="0" dirty="0">
                <a:solidFill>
                  <a:schemeClr val="tx1"/>
                </a:solidFill>
                <a:latin typeface="+mn-lt"/>
                <a:ea typeface="+mn-ea"/>
                <a:cs typeface="+mn-cs"/>
              </a:rPr>
              <a:t>nonzero probability of selecting all actions that might be selected by the target policy</a:t>
            </a:r>
          </a:p>
          <a:p>
            <a:r>
              <a:rPr lang="en-US" sz="1200" b="0" i="0" u="none" strike="noStrike" kern="1200" baseline="0" dirty="0">
                <a:solidFill>
                  <a:schemeClr val="tx1"/>
                </a:solidFill>
                <a:latin typeface="+mn-lt"/>
                <a:ea typeface="+mn-ea"/>
                <a:cs typeface="+mn-cs"/>
              </a:rPr>
              <a:t>(coverage). To explore all possibilities, we require that the behavior policy be soft (i.e.,</a:t>
            </a:r>
          </a:p>
          <a:p>
            <a:r>
              <a:rPr lang="en-US" sz="1200" b="0" i="0" u="none" strike="noStrike" kern="1200" baseline="0" dirty="0">
                <a:solidFill>
                  <a:schemeClr val="tx1"/>
                </a:solidFill>
                <a:latin typeface="+mn-lt"/>
                <a:ea typeface="+mn-ea"/>
                <a:cs typeface="+mn-cs"/>
              </a:rPr>
              <a:t>that it select all actions in all states with nonzero probability).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box on the next page shows an o.-policy Monte Carlo control method, based on</a:t>
            </a:r>
          </a:p>
          <a:p>
            <a:r>
              <a:rPr lang="en-US" sz="1200" b="0" i="0" kern="1200" dirty="0">
                <a:solidFill>
                  <a:schemeClr val="tx1"/>
                </a:solidFill>
                <a:effectLst/>
                <a:latin typeface="+mn-lt"/>
                <a:ea typeface="+mn-ea"/>
                <a:cs typeface="+mn-cs"/>
              </a:rPr>
              <a:t>GPI and weighted importance sampling, for estimating pi_* and q_* The target policy</a:t>
            </a:r>
          </a:p>
          <a:p>
            <a:r>
              <a:rPr lang="en-US" sz="1200" b="0" i="0" kern="1200" dirty="0">
                <a:solidFill>
                  <a:schemeClr val="tx1"/>
                </a:solidFill>
                <a:effectLst/>
                <a:latin typeface="+mn-lt"/>
                <a:ea typeface="+mn-ea"/>
                <a:cs typeface="+mn-cs"/>
              </a:rPr>
              <a:t>Pi </a:t>
            </a:r>
            <a:r>
              <a:rPr lang="en-US" sz="1200" b="0" i="0" kern="1200" dirty="0" err="1">
                <a:solidFill>
                  <a:schemeClr val="tx1"/>
                </a:solidFill>
                <a:effectLst/>
                <a:latin typeface="+mn-lt"/>
                <a:ea typeface="+mn-ea"/>
                <a:cs typeface="+mn-cs"/>
              </a:rPr>
              <a:t>approx</a:t>
            </a:r>
            <a:r>
              <a:rPr lang="en-US" sz="1200" b="0" i="0" kern="1200" dirty="0">
                <a:solidFill>
                  <a:schemeClr val="tx1"/>
                </a:solidFill>
                <a:effectLst/>
                <a:latin typeface="+mn-lt"/>
                <a:ea typeface="+mn-ea"/>
                <a:cs typeface="+mn-cs"/>
              </a:rPr>
              <a:t> = pi_* is the greedy policy with respect to Q, which is an estimate of</a:t>
            </a:r>
          </a:p>
          <a:p>
            <a:r>
              <a:rPr lang="en-US" sz="1200" b="0" i="0" kern="1200" dirty="0" err="1">
                <a:solidFill>
                  <a:schemeClr val="tx1"/>
                </a:solidFill>
                <a:effectLst/>
                <a:latin typeface="+mn-lt"/>
                <a:ea typeface="+mn-ea"/>
                <a:cs typeface="+mn-cs"/>
              </a:rPr>
              <a:t>q_pi</a:t>
            </a:r>
            <a:r>
              <a:rPr lang="en-US" sz="1200" b="0" i="0" kern="1200" dirty="0">
                <a:solidFill>
                  <a:schemeClr val="tx1"/>
                </a:solidFill>
                <a:effectLst/>
                <a:latin typeface="+mn-lt"/>
                <a:ea typeface="+mn-ea"/>
                <a:cs typeface="+mn-cs"/>
              </a:rPr>
              <a:t>  The behavior policy b can be anything, but in order to assure convergence of . to the optimal policy, an</a:t>
            </a:r>
          </a:p>
          <a:p>
            <a:r>
              <a:rPr lang="en-US" sz="1200" b="0" i="0" kern="1200" dirty="0">
                <a:solidFill>
                  <a:schemeClr val="tx1"/>
                </a:solidFill>
                <a:effectLst/>
                <a:latin typeface="+mn-lt"/>
                <a:ea typeface="+mn-ea"/>
                <a:cs typeface="+mn-cs"/>
              </a:rPr>
              <a:t>infinite number of returns must be obtained for each pair of state and action. This can be</a:t>
            </a:r>
          </a:p>
          <a:p>
            <a:r>
              <a:rPr lang="en-US" sz="1200" b="0" i="0" kern="1200" dirty="0">
                <a:solidFill>
                  <a:schemeClr val="tx1"/>
                </a:solidFill>
                <a:effectLst/>
                <a:latin typeface="+mn-lt"/>
                <a:ea typeface="+mn-ea"/>
                <a:cs typeface="+mn-cs"/>
              </a:rPr>
              <a:t>assured by choosing b to be eps-soft. The policy pi converges to optimal at all encountered</a:t>
            </a:r>
          </a:p>
          <a:p>
            <a:r>
              <a:rPr lang="en-US" sz="1200" b="0" i="0" kern="1200" dirty="0">
                <a:solidFill>
                  <a:schemeClr val="tx1"/>
                </a:solidFill>
                <a:effectLst/>
                <a:latin typeface="+mn-lt"/>
                <a:ea typeface="+mn-ea"/>
                <a:cs typeface="+mn-cs"/>
              </a:rPr>
              <a:t>states even though actions are selected according to a different soft policy b, which may change between or even within episodes.</a:t>
            </a:r>
          </a:p>
        </p:txBody>
      </p:sp>
      <p:sp>
        <p:nvSpPr>
          <p:cNvPr id="4" name="Slide Number Placeholder 3"/>
          <p:cNvSpPr>
            <a:spLocks noGrp="1"/>
          </p:cNvSpPr>
          <p:nvPr>
            <p:ph type="sldNum" sz="quarter" idx="5"/>
          </p:nvPr>
        </p:nvSpPr>
        <p:spPr/>
        <p:txBody>
          <a:bodyPr/>
          <a:lstStyle/>
          <a:p>
            <a:fld id="{47DD5BB1-9A45-495D-A045-129FD1FAC75C}" type="slidenum">
              <a:rPr lang="en-AU" smtClean="0"/>
              <a:t>48</a:t>
            </a:fld>
            <a:endParaRPr lang="en-AU"/>
          </a:p>
        </p:txBody>
      </p:sp>
    </p:spTree>
    <p:extLst>
      <p:ext uri="{BB962C8B-B14F-4D97-AF65-F5344CB8AC3E}">
        <p14:creationId xmlns:p14="http://schemas.microsoft.com/office/powerpoint/2010/main" val="5999993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one had to identify one idea as central and novel to reinforcement learning, it would</a:t>
            </a:r>
          </a:p>
          <a:p>
            <a:r>
              <a:rPr lang="en-US" sz="1200" b="0" i="0" kern="1200" dirty="0">
                <a:solidFill>
                  <a:schemeClr val="tx1"/>
                </a:solidFill>
                <a:effectLst/>
                <a:latin typeface="+mn-lt"/>
                <a:ea typeface="+mn-ea"/>
                <a:cs typeface="+mn-cs"/>
              </a:rPr>
              <a:t>undoubtedly be temporal-difference (TD) learning. TD learning is a combination of</a:t>
            </a:r>
          </a:p>
          <a:p>
            <a:r>
              <a:rPr lang="en-US" sz="1200" b="0" i="0" kern="1200" dirty="0">
                <a:solidFill>
                  <a:schemeClr val="tx1"/>
                </a:solidFill>
                <a:effectLst/>
                <a:latin typeface="+mn-lt"/>
                <a:ea typeface="+mn-ea"/>
                <a:cs typeface="+mn-cs"/>
              </a:rPr>
              <a:t>Monte Carlo ideas and dynamic programming (DP) ideas. Like Monte Carlo methods,</a:t>
            </a:r>
          </a:p>
          <a:p>
            <a:r>
              <a:rPr lang="en-US" sz="1200" b="0" i="0" kern="1200" dirty="0">
                <a:solidFill>
                  <a:schemeClr val="tx1"/>
                </a:solidFill>
                <a:effectLst/>
                <a:latin typeface="+mn-lt"/>
                <a:ea typeface="+mn-ea"/>
                <a:cs typeface="+mn-cs"/>
              </a:rPr>
              <a:t>TD methods can learn directly from raw experience without a model of the environment’s</a:t>
            </a:r>
          </a:p>
          <a:p>
            <a:r>
              <a:rPr lang="en-US" sz="1200" b="0" i="0" kern="1200" dirty="0">
                <a:solidFill>
                  <a:schemeClr val="tx1"/>
                </a:solidFill>
                <a:effectLst/>
                <a:latin typeface="+mn-lt"/>
                <a:ea typeface="+mn-ea"/>
                <a:cs typeface="+mn-cs"/>
              </a:rPr>
              <a:t>dynamics.</a:t>
            </a:r>
          </a:p>
          <a:p>
            <a:r>
              <a:rPr lang="en-US" sz="1200" b="0" i="0" kern="1200" dirty="0">
                <a:solidFill>
                  <a:schemeClr val="tx1"/>
                </a:solidFill>
                <a:effectLst/>
                <a:latin typeface="+mn-lt"/>
                <a:ea typeface="+mn-ea"/>
                <a:cs typeface="+mn-cs"/>
              </a:rPr>
              <a:t>Like DP, TD methods update estimates based in part on other learned</a:t>
            </a:r>
          </a:p>
          <a:p>
            <a:r>
              <a:rPr lang="en-US" sz="1200" b="0" i="0" kern="1200" dirty="0">
                <a:solidFill>
                  <a:schemeClr val="tx1"/>
                </a:solidFill>
                <a:effectLst/>
                <a:latin typeface="+mn-lt"/>
                <a:ea typeface="+mn-ea"/>
                <a:cs typeface="+mn-cs"/>
              </a:rPr>
              <a:t>estimates, without waiting for a final outcome (they bootstrap). The relationship between</a:t>
            </a:r>
          </a:p>
          <a:p>
            <a:r>
              <a:rPr lang="en-US" sz="1200" b="0" i="0" kern="1200" dirty="0">
                <a:solidFill>
                  <a:schemeClr val="tx1"/>
                </a:solidFill>
                <a:effectLst/>
                <a:latin typeface="+mn-lt"/>
                <a:ea typeface="+mn-ea"/>
                <a:cs typeface="+mn-cs"/>
              </a:rPr>
              <a:t>TD, DP, and Monte Carlo methods is a recurring theme in the theory of reinforcement</a:t>
            </a:r>
          </a:p>
          <a:p>
            <a:r>
              <a:rPr lang="en-US" sz="1200" b="0" i="0" kern="1200" dirty="0">
                <a:solidFill>
                  <a:schemeClr val="tx1"/>
                </a:solidFill>
                <a:effectLst/>
                <a:latin typeface="+mn-lt"/>
                <a:ea typeface="+mn-ea"/>
                <a:cs typeface="+mn-cs"/>
              </a:rPr>
              <a:t>learning; this chapter is the beginning of our exploration of it. Before we are done, we</a:t>
            </a:r>
          </a:p>
          <a:p>
            <a:r>
              <a:rPr lang="en-US" sz="1200" b="0" i="0" kern="1200" dirty="0">
                <a:solidFill>
                  <a:schemeClr val="tx1"/>
                </a:solidFill>
                <a:effectLst/>
                <a:latin typeface="+mn-lt"/>
                <a:ea typeface="+mn-ea"/>
                <a:cs typeface="+mn-cs"/>
              </a:rPr>
              <a:t>will see that these ideas and methods blend into each other and can be combined in many</a:t>
            </a:r>
          </a:p>
          <a:p>
            <a:r>
              <a:rPr lang="en-US" sz="1200" b="0" i="0" kern="1200" dirty="0">
                <a:solidFill>
                  <a:schemeClr val="tx1"/>
                </a:solidFill>
                <a:effectLst/>
                <a:latin typeface="+mn-lt"/>
                <a:ea typeface="+mn-ea"/>
                <a:cs typeface="+mn-cs"/>
              </a:rPr>
              <a:t>ways.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usual, we start by focusing on the policy evaluation or prediction problem, the</a:t>
            </a:r>
          </a:p>
          <a:p>
            <a:r>
              <a:rPr lang="en-US" sz="1200" b="0" i="0" kern="1200" dirty="0">
                <a:solidFill>
                  <a:schemeClr val="tx1"/>
                </a:solidFill>
                <a:effectLst/>
                <a:latin typeface="+mn-lt"/>
                <a:ea typeface="+mn-ea"/>
                <a:cs typeface="+mn-cs"/>
              </a:rPr>
              <a:t>problem of estimating the value function </a:t>
            </a:r>
            <a:r>
              <a:rPr lang="en-US" sz="1200" b="0" i="0" kern="1200" dirty="0" err="1">
                <a:solidFill>
                  <a:schemeClr val="tx1"/>
                </a:solidFill>
                <a:effectLst/>
                <a:latin typeface="+mn-lt"/>
                <a:ea typeface="+mn-ea"/>
                <a:cs typeface="+mn-cs"/>
              </a:rPr>
              <a:t>v_pi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 given policy pi For the control problem</a:t>
            </a:r>
          </a:p>
          <a:p>
            <a:r>
              <a:rPr lang="en-US" sz="1200" b="0" i="0" kern="1200" dirty="0">
                <a:solidFill>
                  <a:schemeClr val="tx1"/>
                </a:solidFill>
                <a:effectLst/>
                <a:latin typeface="+mn-lt"/>
                <a:ea typeface="+mn-ea"/>
                <a:cs typeface="+mn-cs"/>
              </a:rPr>
              <a:t>(finding an optimal policy), DP, TD, and Monte Carlo methods all use some variation of</a:t>
            </a:r>
          </a:p>
          <a:p>
            <a:r>
              <a:rPr lang="en-US" sz="1200" b="0" i="0" kern="1200" dirty="0">
                <a:solidFill>
                  <a:schemeClr val="tx1"/>
                </a:solidFill>
                <a:effectLst/>
                <a:latin typeface="+mn-lt"/>
                <a:ea typeface="+mn-ea"/>
                <a:cs typeface="+mn-cs"/>
              </a:rPr>
              <a:t>generalized policy iteration (GPI). The differences in the methods are primarily differences</a:t>
            </a:r>
          </a:p>
          <a:p>
            <a:r>
              <a:rPr lang="en-US" sz="1200" b="0" i="0" kern="1200" dirty="0">
                <a:solidFill>
                  <a:schemeClr val="tx1"/>
                </a:solidFill>
                <a:effectLst/>
                <a:latin typeface="+mn-lt"/>
                <a:ea typeface="+mn-ea"/>
                <a:cs typeface="+mn-cs"/>
              </a:rPr>
              <a:t>in their approaches to the prediction problem.</a:t>
            </a:r>
          </a:p>
        </p:txBody>
      </p:sp>
      <p:sp>
        <p:nvSpPr>
          <p:cNvPr id="4" name="Slide Number Placeholder 3"/>
          <p:cNvSpPr>
            <a:spLocks noGrp="1"/>
          </p:cNvSpPr>
          <p:nvPr>
            <p:ph type="sldNum" sz="quarter" idx="5"/>
          </p:nvPr>
        </p:nvSpPr>
        <p:spPr/>
        <p:txBody>
          <a:bodyPr/>
          <a:lstStyle/>
          <a:p>
            <a:fld id="{47DD5BB1-9A45-495D-A045-129FD1FAC75C}" type="slidenum">
              <a:rPr lang="en-AU" smtClean="0"/>
              <a:t>50</a:t>
            </a:fld>
            <a:endParaRPr lang="en-AU"/>
          </a:p>
        </p:txBody>
      </p:sp>
    </p:spTree>
    <p:extLst>
      <p:ext uri="{BB962C8B-B14F-4D97-AF65-F5344CB8AC3E}">
        <p14:creationId xmlns:p14="http://schemas.microsoft.com/office/powerpoint/2010/main" val="881582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In Monte Carlo Learning,</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Need the episode to end so that the return can be calculated</a:t>
            </a:r>
          </a:p>
          <a:p>
            <a:pPr marL="285750" indent="-285750">
              <a:buFont typeface="Arial" panose="020B0604020202020204" pitchFamily="34" charset="0"/>
              <a:buChar char="•"/>
            </a:pPr>
            <a:r>
              <a:rPr lang="en-US" sz="1200" dirty="0">
                <a:solidFill>
                  <a:schemeClr val="tx1"/>
                </a:solidFill>
              </a:rPr>
              <a:t>Return is then used as an estimate for the action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we cannot expect the same thing to happen in the real life. Lets see an example on the self driving cars.</a:t>
            </a:r>
          </a:p>
          <a:p>
            <a:r>
              <a:rPr lang="en-US" sz="1200" b="0" i="0" kern="1200" dirty="0">
                <a:solidFill>
                  <a:schemeClr val="tx1"/>
                </a:solidFill>
                <a:effectLst/>
                <a:latin typeface="+mn-lt"/>
                <a:ea typeface="+mn-ea"/>
                <a:cs typeface="+mn-cs"/>
              </a:rPr>
              <a:t>And understand why MC is not relevant in certain occasions and why we need to come up with something else like TD for RL.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51</a:t>
            </a:fld>
            <a:endParaRPr lang="en-AU"/>
          </a:p>
        </p:txBody>
      </p:sp>
    </p:spTree>
    <p:extLst>
      <p:ext uri="{BB962C8B-B14F-4D97-AF65-F5344CB8AC3E}">
        <p14:creationId xmlns:p14="http://schemas.microsoft.com/office/powerpoint/2010/main" val="3754067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an agent is driving car, instead of waiting for every episode to end, it must be able to estimate the probability at every turn if it is likely to crash or not. It is necessary to calculate this probability to avoid a car accident.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Monte Carlo will need the car to crash every time the agent needs to learn anything and it is too expensive and dangerous to do so.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Hence instead of waiting until the end of the episode to return the probability and action-values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we will need to make the agent amend its predictions. </a:t>
            </a:r>
          </a:p>
        </p:txBody>
      </p:sp>
      <p:sp>
        <p:nvSpPr>
          <p:cNvPr id="4" name="Slide Number Placeholder 3"/>
          <p:cNvSpPr>
            <a:spLocks noGrp="1"/>
          </p:cNvSpPr>
          <p:nvPr>
            <p:ph type="sldNum" sz="quarter" idx="5"/>
          </p:nvPr>
        </p:nvSpPr>
        <p:spPr/>
        <p:txBody>
          <a:bodyPr/>
          <a:lstStyle/>
          <a:p>
            <a:fld id="{47DD5BB1-9A45-495D-A045-129FD1FAC75C}" type="slidenum">
              <a:rPr lang="en-AU" smtClean="0"/>
              <a:t>52</a:t>
            </a:fld>
            <a:endParaRPr lang="en-AU"/>
          </a:p>
        </p:txBody>
      </p:sp>
    </p:spTree>
    <p:extLst>
      <p:ext uri="{BB962C8B-B14F-4D97-AF65-F5344CB8AC3E}">
        <p14:creationId xmlns:p14="http://schemas.microsoft.com/office/powerpoint/2010/main" val="708377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monte </a:t>
            </a:r>
            <a:r>
              <a:rPr lang="en-US" dirty="0" err="1">
                <a:solidFill>
                  <a:schemeClr val="tx1"/>
                </a:solidFill>
              </a:rPr>
              <a:t>carlo</a:t>
            </a:r>
            <a:r>
              <a:rPr lang="en-US" dirty="0">
                <a:solidFill>
                  <a:schemeClr val="tx1"/>
                </a:solidFill>
              </a:rPr>
              <a:t>, to estimate the target, we have to take all the states into account until the end of the episode.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TD, we want to update the total return after each visit and because of this we do not have information on  all the states and the rewards of these states. The only information we have is the reward at T+1 and the total return up to time step T estimated before that. If we can  bootstrap by using the estimates to build new estimates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Both TD and Monte Carlo methods use experience to solve the prediction problem. Given</a:t>
            </a:r>
          </a:p>
          <a:p>
            <a:r>
              <a:rPr lang="en-US" sz="1200" b="0" i="0" u="none" strike="noStrike" kern="1200" baseline="0" dirty="0">
                <a:solidFill>
                  <a:schemeClr val="tx1"/>
                </a:solidFill>
                <a:latin typeface="+mn-lt"/>
                <a:ea typeface="+mn-ea"/>
                <a:cs typeface="+mn-cs"/>
              </a:rPr>
              <a:t>some experience following a policy pi, both methods update their estimate V of </a:t>
            </a:r>
            <a:r>
              <a:rPr lang="en-US" sz="1200" b="0" i="0" u="none" strike="noStrike" kern="1200" baseline="0" dirty="0" err="1">
                <a:solidFill>
                  <a:schemeClr val="tx1"/>
                </a:solidFill>
                <a:latin typeface="+mn-lt"/>
                <a:ea typeface="+mn-ea"/>
                <a:cs typeface="+mn-cs"/>
              </a:rPr>
              <a:t>v_pi</a:t>
            </a:r>
            <a:r>
              <a:rPr lang="en-US" sz="1200" b="0" i="0" u="none" strike="noStrike" kern="1200" baseline="0" dirty="0">
                <a:solidFill>
                  <a:schemeClr val="tx1"/>
                </a:solidFill>
                <a:latin typeface="+mn-lt"/>
                <a:ea typeface="+mn-ea"/>
                <a:cs typeface="+mn-cs"/>
              </a:rPr>
              <a:t> for</a:t>
            </a:r>
          </a:p>
          <a:p>
            <a:r>
              <a:rPr lang="en-US" sz="1200" b="0" i="0" u="none" strike="noStrike" kern="1200" baseline="0" dirty="0">
                <a:solidFill>
                  <a:schemeClr val="tx1"/>
                </a:solidFill>
                <a:latin typeface="+mn-lt"/>
                <a:ea typeface="+mn-ea"/>
                <a:cs typeface="+mn-cs"/>
              </a:rPr>
              <a:t>the nonterminal states St occurring in that experience. Roughly speaking, Monte Carlo</a:t>
            </a:r>
          </a:p>
          <a:p>
            <a:r>
              <a:rPr lang="en-US" sz="1200" b="0" i="0" u="none" strike="noStrike" kern="1200" baseline="0" dirty="0">
                <a:solidFill>
                  <a:schemeClr val="tx1"/>
                </a:solidFill>
                <a:latin typeface="+mn-lt"/>
                <a:ea typeface="+mn-ea"/>
                <a:cs typeface="+mn-cs"/>
              </a:rPr>
              <a:t>methods wait until the return following the visit is known, then use that return as a</a:t>
            </a:r>
          </a:p>
          <a:p>
            <a:r>
              <a:rPr lang="en-US" sz="1200" b="0" i="0" u="none" strike="noStrike" kern="1200" baseline="0" dirty="0">
                <a:solidFill>
                  <a:schemeClr val="tx1"/>
                </a:solidFill>
                <a:latin typeface="+mn-lt"/>
                <a:ea typeface="+mn-ea"/>
                <a:cs typeface="+mn-cs"/>
              </a:rPr>
              <a:t>target for V (St). A simple every-visit Monte Carlo method suitable for nonstationary</a:t>
            </a:r>
          </a:p>
          <a:p>
            <a:r>
              <a:rPr lang="en-US" sz="1200" b="0" i="0" u="none" strike="noStrike" kern="1200" baseline="0" dirty="0">
                <a:solidFill>
                  <a:schemeClr val="tx1"/>
                </a:solidFill>
                <a:latin typeface="+mn-lt"/>
                <a:ea typeface="+mn-ea"/>
                <a:cs typeface="+mn-cs"/>
              </a:rPr>
              <a:t>environments is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where Gt is the actual return following time t, and alpha is a constant step-size parameter (c.f.,</a:t>
            </a:r>
          </a:p>
          <a:p>
            <a:r>
              <a:rPr lang="en-US" sz="1200" b="0" i="0" u="none" strike="noStrike" kern="1200" baseline="0" dirty="0">
                <a:solidFill>
                  <a:schemeClr val="tx1"/>
                </a:solidFill>
                <a:latin typeface="+mn-lt"/>
                <a:ea typeface="+mn-ea"/>
                <a:cs typeface="+mn-cs"/>
              </a:rPr>
              <a:t>Equation 2.4).</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Whereas Monte Carlo methods</a:t>
            </a:r>
          </a:p>
          <a:p>
            <a:r>
              <a:rPr lang="en-US" sz="1200" b="0" i="0" u="none" strike="noStrike" kern="1200" baseline="0" dirty="0">
                <a:solidFill>
                  <a:schemeClr val="tx1"/>
                </a:solidFill>
                <a:latin typeface="+mn-lt"/>
                <a:ea typeface="+mn-ea"/>
                <a:cs typeface="+mn-cs"/>
              </a:rPr>
              <a:t>must wait until the end of the episode to determine the increment to V (St) (only then is</a:t>
            </a:r>
          </a:p>
          <a:p>
            <a:r>
              <a:rPr lang="en-US" sz="1200" b="0" i="0" u="none" strike="noStrike" kern="1200" baseline="0" dirty="0">
                <a:solidFill>
                  <a:schemeClr val="tx1"/>
                </a:solidFill>
                <a:latin typeface="+mn-lt"/>
                <a:ea typeface="+mn-ea"/>
                <a:cs typeface="+mn-cs"/>
              </a:rPr>
              <a:t>Gt known),</a:t>
            </a:r>
          </a:p>
          <a:p>
            <a:endParaRPr lang="en-US" sz="1200" b="0" i="0" u="none" strike="noStrike"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TD methods need to wait only until the next time step. At time t + 1 they</a:t>
            </a:r>
          </a:p>
          <a:p>
            <a:r>
              <a:rPr lang="en-US" sz="1200" b="0" i="0" kern="1200" dirty="0">
                <a:solidFill>
                  <a:schemeClr val="tx1"/>
                </a:solidFill>
                <a:effectLst/>
                <a:latin typeface="+mn-lt"/>
                <a:ea typeface="+mn-ea"/>
                <a:cs typeface="+mn-cs"/>
              </a:rPr>
              <a:t>immediately form a target and make a useful update using the observed reward Rt+1</a:t>
            </a:r>
          </a:p>
          <a:p>
            <a:r>
              <a:rPr lang="en-US" sz="1200" b="0" i="0" kern="1200" dirty="0">
                <a:solidFill>
                  <a:schemeClr val="tx1"/>
                </a:solidFill>
                <a:effectLst/>
                <a:latin typeface="+mn-lt"/>
                <a:ea typeface="+mn-ea"/>
                <a:cs typeface="+mn-cs"/>
              </a:rPr>
              <a:t>And the estimate V (St+1). The simplest TD method makes the update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immediately on transition to St+1  and receiving Rt+1.</a:t>
            </a:r>
          </a:p>
          <a:p>
            <a:r>
              <a:rPr lang="en-US" sz="1200" b="0" i="0" kern="1200" dirty="0">
                <a:solidFill>
                  <a:schemeClr val="tx1"/>
                </a:solidFill>
                <a:effectLst/>
                <a:latin typeface="+mn-lt"/>
                <a:ea typeface="+mn-ea"/>
                <a:cs typeface="+mn-cs"/>
              </a:rPr>
              <a:t>In effect, the target for the Monte Carlo update is Gt,</a:t>
            </a:r>
          </a:p>
          <a:p>
            <a:r>
              <a:rPr lang="en-US" sz="1200" b="0" i="0" kern="1200" dirty="0">
                <a:solidFill>
                  <a:schemeClr val="tx1"/>
                </a:solidFill>
                <a:effectLst/>
                <a:latin typeface="+mn-lt"/>
                <a:ea typeface="+mn-ea"/>
                <a:cs typeface="+mn-cs"/>
              </a:rPr>
              <a:t>whereas the target for the TD update is Rt + gamma*V(St+1).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TD method is called TD(0), or one-step TD, because it is a special case of the TD(lambda) and The box below specifies</a:t>
            </a:r>
          </a:p>
          <a:p>
            <a:r>
              <a:rPr lang="en-US" sz="1200" b="0" i="0" kern="1200" dirty="0">
                <a:solidFill>
                  <a:schemeClr val="tx1"/>
                </a:solidFill>
                <a:effectLst/>
                <a:latin typeface="+mn-lt"/>
                <a:ea typeface="+mn-ea"/>
                <a:cs typeface="+mn-cs"/>
              </a:rPr>
              <a:t>TD(0) completely in procedural form.</a:t>
            </a:r>
          </a:p>
        </p:txBody>
      </p:sp>
      <p:sp>
        <p:nvSpPr>
          <p:cNvPr id="4" name="Slide Number Placeholder 3"/>
          <p:cNvSpPr>
            <a:spLocks noGrp="1"/>
          </p:cNvSpPr>
          <p:nvPr>
            <p:ph type="sldNum" sz="quarter" idx="5"/>
          </p:nvPr>
        </p:nvSpPr>
        <p:spPr/>
        <p:txBody>
          <a:bodyPr/>
          <a:lstStyle/>
          <a:p>
            <a:fld id="{47DD5BB1-9A45-495D-A045-129FD1FAC75C}" type="slidenum">
              <a:rPr lang="en-AU" smtClean="0"/>
              <a:t>53</a:t>
            </a:fld>
            <a:endParaRPr lang="en-AU"/>
          </a:p>
        </p:txBody>
      </p:sp>
    </p:spTree>
    <p:extLst>
      <p:ext uri="{BB962C8B-B14F-4D97-AF65-F5344CB8AC3E}">
        <p14:creationId xmlns:p14="http://schemas.microsoft.com/office/powerpoint/2010/main" val="323157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Finally, note that the quantity in brackets in the TD(0) update is a sort of error,</a:t>
            </a:r>
          </a:p>
          <a:p>
            <a:r>
              <a:rPr lang="en-US" sz="1200" b="0" i="0" u="none" strike="noStrike" kern="1200" baseline="0" dirty="0">
                <a:solidFill>
                  <a:schemeClr val="tx1"/>
                </a:solidFill>
                <a:latin typeface="+mn-lt"/>
                <a:ea typeface="+mn-ea"/>
                <a:cs typeface="+mn-cs"/>
              </a:rPr>
              <a:t>measuring the difference between the estimated value of St and the better estimate</a:t>
            </a:r>
          </a:p>
          <a:p>
            <a:r>
              <a:rPr lang="en-US" sz="1200" b="0" i="0" u="none" strike="noStrike" kern="1200" baseline="0" dirty="0">
                <a:solidFill>
                  <a:schemeClr val="tx1"/>
                </a:solidFill>
                <a:latin typeface="+mn-lt"/>
                <a:ea typeface="+mn-ea"/>
                <a:cs typeface="+mn-cs"/>
              </a:rPr>
              <a:t>Rt+1 + gamma V (St+1). This quantity, called the TD error, arises in various forms throughout</a:t>
            </a:r>
          </a:p>
          <a:p>
            <a:r>
              <a:rPr lang="en-US" sz="1200" b="0" i="0" u="none" strike="noStrike" kern="1200" baseline="0" dirty="0">
                <a:solidFill>
                  <a:schemeClr val="tx1"/>
                </a:solidFill>
                <a:latin typeface="+mn-lt"/>
                <a:ea typeface="+mn-ea"/>
                <a:cs typeface="+mn-cs"/>
              </a:rPr>
              <a:t>reinforcement learning:</a:t>
            </a:r>
          </a:p>
          <a:p>
            <a:endParaRPr lang="en-US" sz="1200" b="0" i="0" u="none" strike="noStrike" kern="1200" baseline="0" dirty="0">
              <a:solidFill>
                <a:schemeClr val="tx1"/>
              </a:solidFill>
              <a:effectLst/>
              <a:latin typeface="+mn-lt"/>
              <a:ea typeface="+mn-ea"/>
              <a:cs typeface="+mn-cs"/>
            </a:endParaRP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Notice that the TD error at each time is the error in the estimate made at that time.</a:t>
            </a:r>
          </a:p>
          <a:p>
            <a:r>
              <a:rPr lang="en-US" sz="1200" b="0" i="0" u="none" strike="noStrike" kern="1200" baseline="0" dirty="0">
                <a:solidFill>
                  <a:schemeClr val="tx1"/>
                </a:solidFill>
                <a:latin typeface="+mn-lt"/>
                <a:ea typeface="+mn-ea"/>
                <a:cs typeface="+mn-cs"/>
              </a:rPr>
              <a:t>Because the TD error depends on the next state and next reward, it is not actually</a:t>
            </a:r>
          </a:p>
          <a:p>
            <a:r>
              <a:rPr lang="en-US" sz="1200" b="0" i="0" u="none" strike="noStrike" kern="1200" baseline="0" dirty="0">
                <a:solidFill>
                  <a:schemeClr val="tx1"/>
                </a:solidFill>
                <a:latin typeface="+mn-lt"/>
                <a:ea typeface="+mn-ea"/>
                <a:cs typeface="+mn-cs"/>
              </a:rPr>
              <a:t>available until one time step later. That is, (t is the error in V (St), available at time</a:t>
            </a:r>
          </a:p>
          <a:p>
            <a:r>
              <a:rPr lang="en-US" sz="1200" b="0" i="0" u="none" strike="noStrike" kern="1200" baseline="0" dirty="0">
                <a:solidFill>
                  <a:schemeClr val="tx1"/>
                </a:solidFill>
                <a:latin typeface="+mn-lt"/>
                <a:ea typeface="+mn-ea"/>
                <a:cs typeface="+mn-cs"/>
              </a:rPr>
              <a:t>t + 1. Also note that if the array V does not change during the episode (as it does not in</a:t>
            </a:r>
          </a:p>
          <a:p>
            <a:r>
              <a:rPr lang="en-US" sz="1200" b="0" i="0" u="none" strike="noStrike" kern="1200" baseline="0" dirty="0">
                <a:solidFill>
                  <a:schemeClr val="tx1"/>
                </a:solidFill>
                <a:latin typeface="+mn-lt"/>
                <a:ea typeface="+mn-ea"/>
                <a:cs typeface="+mn-cs"/>
              </a:rPr>
              <a:t>Monte Carlo methods), then the Monte Carlo error can be written as a sum of TD errors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54</a:t>
            </a:fld>
            <a:endParaRPr lang="en-AU"/>
          </a:p>
        </p:txBody>
      </p:sp>
    </p:spTree>
    <p:extLst>
      <p:ext uri="{BB962C8B-B14F-4D97-AF65-F5344CB8AC3E}">
        <p14:creationId xmlns:p14="http://schemas.microsoft.com/office/powerpoint/2010/main" val="1206257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55</a:t>
            </a:fld>
            <a:endParaRPr lang="en-AU"/>
          </a:p>
        </p:txBody>
      </p:sp>
    </p:spTree>
    <p:extLst>
      <p:ext uri="{BB962C8B-B14F-4D97-AF65-F5344CB8AC3E}">
        <p14:creationId xmlns:p14="http://schemas.microsoft.com/office/powerpoint/2010/main" val="1021935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56</a:t>
            </a:fld>
            <a:endParaRPr lang="en-AU"/>
          </a:p>
        </p:txBody>
      </p:sp>
    </p:spTree>
    <p:extLst>
      <p:ext uri="{BB962C8B-B14F-4D97-AF65-F5344CB8AC3E}">
        <p14:creationId xmlns:p14="http://schemas.microsoft.com/office/powerpoint/2010/main" val="101873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Markov decision processes</a:t>
            </a:r>
          </a:p>
          <a:p>
            <a:r>
              <a:rPr lang="en-US" sz="1200" b="0" i="0" kern="1200" dirty="0">
                <a:solidFill>
                  <a:schemeClr val="tx1"/>
                </a:solidFill>
                <a:effectLst/>
                <a:latin typeface="+mn-lt"/>
                <a:ea typeface="+mn-ea"/>
                <a:cs typeface="+mn-cs"/>
              </a:rPr>
              <a:t>MDP is defined as the collection of the following:</a:t>
            </a:r>
          </a:p>
          <a:p>
            <a:r>
              <a:rPr lang="en-US" sz="1200" b="1" i="0" kern="1200" dirty="0">
                <a:solidFill>
                  <a:schemeClr val="tx1"/>
                </a:solidFill>
                <a:effectLst/>
                <a:latin typeface="+mn-lt"/>
                <a:ea typeface="+mn-ea"/>
                <a:cs typeface="+mn-cs"/>
              </a:rPr>
              <a:t>States</a:t>
            </a:r>
            <a:r>
              <a:rPr lang="en-US" sz="1200" b="0" i="0" kern="1200" dirty="0">
                <a:solidFill>
                  <a:schemeClr val="tx1"/>
                </a:solidFill>
                <a:effectLst/>
                <a:latin typeface="+mn-lt"/>
                <a:ea typeface="+mn-ea"/>
                <a:cs typeface="+mn-cs"/>
              </a:rPr>
              <a:t>: S</a:t>
            </a:r>
          </a:p>
          <a:p>
            <a:r>
              <a:rPr lang="en-US" sz="1200" b="1" i="0"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A(s), A</a:t>
            </a:r>
          </a:p>
          <a:p>
            <a:r>
              <a:rPr lang="en-US" sz="1200" b="1" i="0" kern="1200" dirty="0">
                <a:solidFill>
                  <a:schemeClr val="tx1"/>
                </a:solidFill>
                <a:effectLst/>
                <a:latin typeface="+mn-lt"/>
                <a:ea typeface="+mn-ea"/>
                <a:cs typeface="+mn-cs"/>
              </a:rPr>
              <a:t>Transition model</a:t>
            </a:r>
            <a:r>
              <a:rPr lang="en-US" sz="1200" b="0" i="0" kern="1200" dirty="0">
                <a:solidFill>
                  <a:schemeClr val="tx1"/>
                </a:solidFill>
                <a:effectLst/>
                <a:latin typeface="+mn-lt"/>
                <a:ea typeface="+mn-ea"/>
                <a:cs typeface="+mn-cs"/>
              </a:rPr>
              <a:t>: T(</a:t>
            </a:r>
            <a:r>
              <a:rPr lang="en-US" sz="1200" b="0" i="0" kern="1200" dirty="0" err="1">
                <a:solidFill>
                  <a:schemeClr val="tx1"/>
                </a:solidFill>
                <a:effectLst/>
                <a:latin typeface="+mn-lt"/>
                <a:ea typeface="+mn-ea"/>
                <a:cs typeface="+mn-cs"/>
              </a:rPr>
              <a:t>s,a,s</a:t>
            </a:r>
            <a:r>
              <a:rPr lang="en-US" sz="1200" b="0" i="0" kern="1200" dirty="0">
                <a:solidFill>
                  <a:schemeClr val="tx1"/>
                </a:solidFill>
                <a:effectLst/>
                <a:latin typeface="+mn-lt"/>
                <a:ea typeface="+mn-ea"/>
                <a:cs typeface="+mn-cs"/>
              </a:rPr>
              <a:t>’) ~ P(s’|</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Rewards</a:t>
            </a:r>
            <a:r>
              <a:rPr lang="en-US" sz="1200" b="0" i="0" kern="1200" dirty="0">
                <a:solidFill>
                  <a:schemeClr val="tx1"/>
                </a:solidFill>
                <a:effectLst/>
                <a:latin typeface="+mn-lt"/>
                <a:ea typeface="+mn-ea"/>
                <a:cs typeface="+mn-cs"/>
              </a:rPr>
              <a:t>: R(s), R(</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R(</a:t>
            </a:r>
            <a:r>
              <a:rPr lang="en-US" sz="1200" b="0" i="0" kern="1200" dirty="0" err="1">
                <a:solidFill>
                  <a:schemeClr val="tx1"/>
                </a:solidFill>
                <a:effectLst/>
                <a:latin typeface="+mn-lt"/>
                <a:ea typeface="+mn-ea"/>
                <a:cs typeface="+mn-cs"/>
              </a:rPr>
              <a:t>s,a,s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8</a:t>
            </a:fld>
            <a:endParaRPr lang="en-AU"/>
          </a:p>
        </p:txBody>
      </p:sp>
    </p:spTree>
    <p:extLst>
      <p:ext uri="{BB962C8B-B14F-4D97-AF65-F5344CB8AC3E}">
        <p14:creationId xmlns:p14="http://schemas.microsoft.com/office/powerpoint/2010/main" val="4086096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Recall that the distinguishing feature of on-policy methods is that they estimate the value of a policy while using it for control. In off-policy methods these two functions are separated. The policy used to generate behavior, called the behavior policy, may in fact be unrelated to the policy that is evaluated and improved, called the target policy. An advantage of this separation is that the target policy may be deterministic (e.g., greedy), while the behavior policy can</a:t>
            </a:r>
          </a:p>
          <a:p>
            <a:r>
              <a:rPr lang="en-US" sz="1200" b="0" i="0" kern="1200" dirty="0">
                <a:solidFill>
                  <a:schemeClr val="tx1"/>
                </a:solidFill>
                <a:effectLst/>
                <a:latin typeface="+mn-lt"/>
                <a:ea typeface="+mn-ea"/>
                <a:cs typeface="+mn-cs"/>
              </a:rPr>
              <a:t>continue to sample all possible actions.</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These techniques require that the behavior policy has a</a:t>
            </a:r>
          </a:p>
          <a:p>
            <a:r>
              <a:rPr lang="en-US" sz="1200" b="0" i="0" u="none" strike="noStrike" kern="1200" baseline="0" dirty="0">
                <a:solidFill>
                  <a:schemeClr val="tx1"/>
                </a:solidFill>
                <a:latin typeface="+mn-lt"/>
                <a:ea typeface="+mn-ea"/>
                <a:cs typeface="+mn-cs"/>
              </a:rPr>
              <a:t>nonzero probability of selecting all actions that might be selected by the target policy</a:t>
            </a:r>
          </a:p>
          <a:p>
            <a:r>
              <a:rPr lang="en-US" sz="1200" b="0" i="0" u="none" strike="noStrike" kern="1200" baseline="0" dirty="0">
                <a:solidFill>
                  <a:schemeClr val="tx1"/>
                </a:solidFill>
                <a:latin typeface="+mn-lt"/>
                <a:ea typeface="+mn-ea"/>
                <a:cs typeface="+mn-cs"/>
              </a:rPr>
              <a:t>(coverage). To explore all possibilities, we require that the behavior policy be soft (i.e.,</a:t>
            </a:r>
          </a:p>
          <a:p>
            <a:r>
              <a:rPr lang="en-US" sz="1200" b="0" i="0" u="none" strike="noStrike" kern="1200" baseline="0" dirty="0">
                <a:solidFill>
                  <a:schemeClr val="tx1"/>
                </a:solidFill>
                <a:latin typeface="+mn-lt"/>
                <a:ea typeface="+mn-ea"/>
                <a:cs typeface="+mn-cs"/>
              </a:rPr>
              <a:t>that it select all actions in all states with nonzero probability).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box on the next page shows an o.-policy Monte Carlo control method, based on</a:t>
            </a:r>
          </a:p>
          <a:p>
            <a:r>
              <a:rPr lang="en-US" sz="1200" b="0" i="0" kern="1200" dirty="0">
                <a:solidFill>
                  <a:schemeClr val="tx1"/>
                </a:solidFill>
                <a:effectLst/>
                <a:latin typeface="+mn-lt"/>
                <a:ea typeface="+mn-ea"/>
                <a:cs typeface="+mn-cs"/>
              </a:rPr>
              <a:t>GPI and weighted importance sampling, for estimating pi_* and q_* The target policy</a:t>
            </a:r>
          </a:p>
          <a:p>
            <a:r>
              <a:rPr lang="en-US" sz="1200" b="0" i="0" kern="1200" dirty="0">
                <a:solidFill>
                  <a:schemeClr val="tx1"/>
                </a:solidFill>
                <a:effectLst/>
                <a:latin typeface="+mn-lt"/>
                <a:ea typeface="+mn-ea"/>
                <a:cs typeface="+mn-cs"/>
              </a:rPr>
              <a:t>Pi </a:t>
            </a:r>
            <a:r>
              <a:rPr lang="en-US" sz="1200" b="0" i="0" kern="1200" dirty="0" err="1">
                <a:solidFill>
                  <a:schemeClr val="tx1"/>
                </a:solidFill>
                <a:effectLst/>
                <a:latin typeface="+mn-lt"/>
                <a:ea typeface="+mn-ea"/>
                <a:cs typeface="+mn-cs"/>
              </a:rPr>
              <a:t>approx</a:t>
            </a:r>
            <a:r>
              <a:rPr lang="en-US" sz="1200" b="0" i="0" kern="1200" dirty="0">
                <a:solidFill>
                  <a:schemeClr val="tx1"/>
                </a:solidFill>
                <a:effectLst/>
                <a:latin typeface="+mn-lt"/>
                <a:ea typeface="+mn-ea"/>
                <a:cs typeface="+mn-cs"/>
              </a:rPr>
              <a:t> = pi_* is the greedy policy with respect to Q, which is an estimate of</a:t>
            </a:r>
          </a:p>
          <a:p>
            <a:r>
              <a:rPr lang="en-US" sz="1200" b="0" i="0" kern="1200" dirty="0" err="1">
                <a:solidFill>
                  <a:schemeClr val="tx1"/>
                </a:solidFill>
                <a:effectLst/>
                <a:latin typeface="+mn-lt"/>
                <a:ea typeface="+mn-ea"/>
                <a:cs typeface="+mn-cs"/>
              </a:rPr>
              <a:t>q_pi</a:t>
            </a:r>
            <a:r>
              <a:rPr lang="en-US" sz="1200" b="0" i="0" kern="1200" dirty="0">
                <a:solidFill>
                  <a:schemeClr val="tx1"/>
                </a:solidFill>
                <a:effectLst/>
                <a:latin typeface="+mn-lt"/>
                <a:ea typeface="+mn-ea"/>
                <a:cs typeface="+mn-cs"/>
              </a:rPr>
              <a:t>  The behavior policy b can be anything, but in order to assure convergence of . to the optimal policy, an</a:t>
            </a:r>
          </a:p>
          <a:p>
            <a:r>
              <a:rPr lang="en-US" sz="1200" b="0" i="0" kern="1200" dirty="0">
                <a:solidFill>
                  <a:schemeClr val="tx1"/>
                </a:solidFill>
                <a:effectLst/>
                <a:latin typeface="+mn-lt"/>
                <a:ea typeface="+mn-ea"/>
                <a:cs typeface="+mn-cs"/>
              </a:rPr>
              <a:t>infinite number of returns must be obtained for each pair of state and action. This can be</a:t>
            </a:r>
          </a:p>
          <a:p>
            <a:r>
              <a:rPr lang="en-US" sz="1200" b="0" i="0" kern="1200" dirty="0">
                <a:solidFill>
                  <a:schemeClr val="tx1"/>
                </a:solidFill>
                <a:effectLst/>
                <a:latin typeface="+mn-lt"/>
                <a:ea typeface="+mn-ea"/>
                <a:cs typeface="+mn-cs"/>
              </a:rPr>
              <a:t>assured by choosing b to be eps-soft. The policy pi converges to optimal at all encountered</a:t>
            </a:r>
          </a:p>
          <a:p>
            <a:r>
              <a:rPr lang="en-US" sz="1200" b="0" i="0" kern="1200" dirty="0">
                <a:solidFill>
                  <a:schemeClr val="tx1"/>
                </a:solidFill>
                <a:effectLst/>
                <a:latin typeface="+mn-lt"/>
                <a:ea typeface="+mn-ea"/>
                <a:cs typeface="+mn-cs"/>
              </a:rPr>
              <a:t>states even though actions are selected according to a different soft policy b, which may change between or even within episodes.</a:t>
            </a:r>
          </a:p>
        </p:txBody>
      </p:sp>
      <p:sp>
        <p:nvSpPr>
          <p:cNvPr id="4" name="Slide Number Placeholder 3"/>
          <p:cNvSpPr>
            <a:spLocks noGrp="1"/>
          </p:cNvSpPr>
          <p:nvPr>
            <p:ph type="sldNum" sz="quarter" idx="5"/>
          </p:nvPr>
        </p:nvSpPr>
        <p:spPr/>
        <p:txBody>
          <a:bodyPr/>
          <a:lstStyle/>
          <a:p>
            <a:fld id="{47DD5BB1-9A45-495D-A045-129FD1FAC75C}" type="slidenum">
              <a:rPr lang="en-AU" smtClean="0"/>
              <a:t>57</a:t>
            </a:fld>
            <a:endParaRPr lang="en-AU"/>
          </a:p>
        </p:txBody>
      </p:sp>
    </p:spTree>
    <p:extLst>
      <p:ext uri="{BB962C8B-B14F-4D97-AF65-F5344CB8AC3E}">
        <p14:creationId xmlns:p14="http://schemas.microsoft.com/office/powerpoint/2010/main" val="239889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need for better benchmarks. </a:t>
            </a:r>
          </a:p>
          <a:p>
            <a:r>
              <a:rPr lang="en-US" sz="1200" b="0" i="0" kern="1200" dirty="0">
                <a:solidFill>
                  <a:schemeClr val="tx1"/>
                </a:solidFill>
                <a:effectLst/>
                <a:latin typeface="+mn-lt"/>
                <a:ea typeface="+mn-ea"/>
                <a:cs typeface="+mn-cs"/>
              </a:rPr>
              <a:t>In supervised learning, progress has been driven by large labeled datasets like </a:t>
            </a:r>
            <a:r>
              <a:rPr lang="en-US" sz="1200" b="0" i="0" u="none" strike="noStrike" kern="1200" dirty="0">
                <a:solidFill>
                  <a:schemeClr val="tx1"/>
                </a:solidFill>
                <a:effectLst/>
                <a:latin typeface="+mn-lt"/>
                <a:ea typeface="+mn-ea"/>
                <a:cs typeface="+mn-cs"/>
                <a:hlinkClick r:id="rId3"/>
              </a:rPr>
              <a:t>ImageNet</a:t>
            </a:r>
            <a:r>
              <a:rPr lang="en-US" sz="1200" b="0" i="0" kern="1200" dirty="0">
                <a:solidFill>
                  <a:schemeClr val="tx1"/>
                </a:solidFill>
                <a:effectLst/>
                <a:latin typeface="+mn-lt"/>
                <a:ea typeface="+mn-ea"/>
                <a:cs typeface="+mn-cs"/>
              </a:rPr>
              <a:t>. In RL, the closest equivalent would be a large and diverse collection of environments. However, the existing open-source collections of RL environments don’t have enough variety, and they are often difficult to even set up and use.</a:t>
            </a:r>
          </a:p>
          <a:p>
            <a:endParaRPr lang="en-US" sz="1200" b="0" i="0" kern="1200" dirty="0">
              <a:solidFill>
                <a:schemeClr val="tx1"/>
              </a:solidFill>
              <a:effectLst/>
              <a:latin typeface="+mn-lt"/>
              <a:ea typeface="+mn-ea"/>
              <a:cs typeface="+mn-cs"/>
            </a:endParaRPr>
          </a:p>
          <a:p>
            <a:r>
              <a:rPr lang="en-US" b="1" u="sng" dirty="0"/>
              <a:t>Lack of standardization of environments used in publications.</a:t>
            </a:r>
          </a:p>
          <a:p>
            <a:r>
              <a:rPr lang="en-US" sz="1200" b="0" i="0" kern="1200" dirty="0">
                <a:solidFill>
                  <a:schemeClr val="tx1"/>
                </a:solidFill>
                <a:effectLst/>
                <a:latin typeface="+mn-lt"/>
                <a:ea typeface="+mn-ea"/>
                <a:cs typeface="+mn-cs"/>
              </a:rPr>
              <a:t>Subtle differences in the problem definition, such as the reward function or the set of actions, can drastically alter a task’s difficulty. This issue makes it difficult to reproduce published research and compare results from different papers.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Gym is an attempt to fix both problems.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58</a:t>
            </a:fld>
            <a:endParaRPr lang="en-AU"/>
          </a:p>
        </p:txBody>
      </p:sp>
    </p:spTree>
    <p:extLst>
      <p:ext uri="{BB962C8B-B14F-4D97-AF65-F5344CB8AC3E}">
        <p14:creationId xmlns:p14="http://schemas.microsoft.com/office/powerpoint/2010/main" val="3445191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The need for better benchmarks. </a:t>
            </a:r>
          </a:p>
          <a:p>
            <a:r>
              <a:rPr lang="en-US" sz="1200" b="0" i="0" kern="1200" dirty="0">
                <a:solidFill>
                  <a:schemeClr val="tx1"/>
                </a:solidFill>
                <a:effectLst/>
                <a:latin typeface="+mn-lt"/>
                <a:ea typeface="+mn-ea"/>
                <a:cs typeface="+mn-cs"/>
              </a:rPr>
              <a:t>In supervised learning, progress has been driven by large labeled datasets like </a:t>
            </a:r>
            <a:r>
              <a:rPr lang="en-US" sz="1200" b="0" i="0" u="none" strike="noStrike" kern="1200" dirty="0">
                <a:solidFill>
                  <a:schemeClr val="tx1"/>
                </a:solidFill>
                <a:effectLst/>
                <a:latin typeface="+mn-lt"/>
                <a:ea typeface="+mn-ea"/>
                <a:cs typeface="+mn-cs"/>
                <a:hlinkClick r:id="rId3"/>
              </a:rPr>
              <a:t>ImageNet</a:t>
            </a:r>
            <a:r>
              <a:rPr lang="en-US" sz="1200" b="0" i="0" kern="1200" dirty="0">
                <a:solidFill>
                  <a:schemeClr val="tx1"/>
                </a:solidFill>
                <a:effectLst/>
                <a:latin typeface="+mn-lt"/>
                <a:ea typeface="+mn-ea"/>
                <a:cs typeface="+mn-cs"/>
              </a:rPr>
              <a:t>. In RL, the closest equivalent would be a large and diverse collection of environments. However, the existing open-source collections of RL environments don’t have enough variety, and they are often difficult to even set up and use.</a:t>
            </a:r>
          </a:p>
          <a:p>
            <a:endParaRPr lang="en-US" sz="1200" b="0" i="0" kern="1200" dirty="0">
              <a:solidFill>
                <a:schemeClr val="tx1"/>
              </a:solidFill>
              <a:effectLst/>
              <a:latin typeface="+mn-lt"/>
              <a:ea typeface="+mn-ea"/>
              <a:cs typeface="+mn-cs"/>
            </a:endParaRPr>
          </a:p>
          <a:p>
            <a:r>
              <a:rPr lang="en-US" b="1" u="sng" dirty="0"/>
              <a:t>Lack of standardization of environments used in publications.</a:t>
            </a:r>
          </a:p>
          <a:p>
            <a:r>
              <a:rPr lang="en-US" sz="1200" b="0" i="0" kern="1200" dirty="0">
                <a:solidFill>
                  <a:schemeClr val="tx1"/>
                </a:solidFill>
                <a:effectLst/>
                <a:latin typeface="+mn-lt"/>
                <a:ea typeface="+mn-ea"/>
                <a:cs typeface="+mn-cs"/>
              </a:rPr>
              <a:t>Subtle differences in the problem definition, such as the reward function or the set of actions, can drastically alter a task’s difficulty. This issue makes it difficult to reproduce published research and compare results from different papers.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Gym is an attempt to fix both problems.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59</a:t>
            </a:fld>
            <a:endParaRPr lang="en-AU"/>
          </a:p>
        </p:txBody>
      </p:sp>
    </p:spTree>
    <p:extLst>
      <p:ext uri="{BB962C8B-B14F-4D97-AF65-F5344CB8AC3E}">
        <p14:creationId xmlns:p14="http://schemas.microsoft.com/office/powerpoint/2010/main" val="39952284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60</a:t>
            </a:fld>
            <a:endParaRPr lang="en-AU"/>
          </a:p>
        </p:txBody>
      </p:sp>
    </p:spTree>
    <p:extLst>
      <p:ext uri="{BB962C8B-B14F-4D97-AF65-F5344CB8AC3E}">
        <p14:creationId xmlns:p14="http://schemas.microsoft.com/office/powerpoint/2010/main" val="342275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9</a:t>
            </a:fld>
            <a:endParaRPr lang="en-AU"/>
          </a:p>
        </p:txBody>
      </p:sp>
    </p:spTree>
    <p:extLst>
      <p:ext uri="{BB962C8B-B14F-4D97-AF65-F5344CB8AC3E}">
        <p14:creationId xmlns:p14="http://schemas.microsoft.com/office/powerpoint/2010/main" val="134980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Markov decision processes are an extension of </a:t>
            </a:r>
            <a:r>
              <a:rPr lang="en-US" sz="1200" b="0" i="0" u="none" strike="noStrike" kern="1200" dirty="0">
                <a:solidFill>
                  <a:schemeClr val="tx1"/>
                </a:solidFill>
                <a:effectLst/>
                <a:latin typeface="+mn-lt"/>
                <a:ea typeface="+mn-ea"/>
                <a:cs typeface="+mn-cs"/>
                <a:hlinkClick r:id="rId3" tooltip="Markov chain"/>
              </a:rPr>
              <a:t>Markov chains</a:t>
            </a:r>
            <a:r>
              <a:rPr lang="en-US" sz="1200" b="0" i="0" kern="1200" dirty="0">
                <a:solidFill>
                  <a:schemeClr val="tx1"/>
                </a:solidFill>
                <a:effectLst/>
                <a:latin typeface="+mn-lt"/>
                <a:ea typeface="+mn-ea"/>
                <a:cs typeface="+mn-cs"/>
              </a:rPr>
              <a:t>; the difference is the addition of actions (allowing choice) and rewards (giving motivation). Conversely, if only one action exists for each state (e.g. "wait") and all rewards are the same (e.g. "zero"), a Markov decision process reduces to a Markov chain.</a:t>
            </a:r>
          </a:p>
        </p:txBody>
      </p:sp>
      <p:sp>
        <p:nvSpPr>
          <p:cNvPr id="4" name="Slide Number Placeholder 3"/>
          <p:cNvSpPr>
            <a:spLocks noGrp="1"/>
          </p:cNvSpPr>
          <p:nvPr>
            <p:ph type="sldNum" sz="quarter" idx="5"/>
          </p:nvPr>
        </p:nvSpPr>
        <p:spPr/>
        <p:txBody>
          <a:bodyPr/>
          <a:lstStyle/>
          <a:p>
            <a:fld id="{47DD5BB1-9A45-495D-A045-129FD1FAC75C}" type="slidenum">
              <a:rPr lang="en-AU" smtClean="0"/>
              <a:t>10</a:t>
            </a:fld>
            <a:endParaRPr lang="en-AU"/>
          </a:p>
        </p:txBody>
      </p:sp>
    </p:spTree>
    <p:extLst>
      <p:ext uri="{BB962C8B-B14F-4D97-AF65-F5344CB8AC3E}">
        <p14:creationId xmlns:p14="http://schemas.microsoft.com/office/powerpoint/2010/main" val="308783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Markov chains are an important concept in stochastic processes. They can be used to greatly simplify processes that satisfy the Markov property, namely that the future state of a stochastic variable is only dependent on its present state. This means that knowing the previous history of the process will not improve the future predictions - which of course significantly reduces the amount of data that needs to be taken into account. Mathematically, Markov chains consist of a state space, which is a vector whose elements are all the possible states of a stochastic variable, the present state of the variable, and the transition matrix. The transition matrix contains all the probabilities that the variable will transition from one state to another, or remain the same. To calculate the probabilities of a variable ending up in certain states after n discrete partitions of time, one simply multiplies the present state vector with the transition matrix raised to the power of 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11</a:t>
            </a:fld>
            <a:endParaRPr lang="en-AU"/>
          </a:p>
        </p:txBody>
      </p:sp>
    </p:spTree>
    <p:extLst>
      <p:ext uri="{BB962C8B-B14F-4D97-AF65-F5344CB8AC3E}">
        <p14:creationId xmlns:p14="http://schemas.microsoft.com/office/powerpoint/2010/main" val="75551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7DD5BB1-9A45-495D-A045-129FD1FAC75C}" type="slidenum">
              <a:rPr lang="en-AU" smtClean="0"/>
              <a:t>12</a:t>
            </a:fld>
            <a:endParaRPr lang="en-AU"/>
          </a:p>
        </p:txBody>
      </p:sp>
    </p:spTree>
    <p:extLst>
      <p:ext uri="{BB962C8B-B14F-4D97-AF65-F5344CB8AC3E}">
        <p14:creationId xmlns:p14="http://schemas.microsoft.com/office/powerpoint/2010/main" val="3307266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0.vml"/><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1.vml"/><Relationship Id="rId5" Type="http://schemas.openxmlformats.org/officeDocument/2006/relationships/image" Target="../media/image6.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2.vml"/><Relationship Id="rId5" Type="http://schemas.openxmlformats.org/officeDocument/2006/relationships/image" Target="../media/image6.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3.vml"/><Relationship Id="rId5" Type="http://schemas.openxmlformats.org/officeDocument/2006/relationships/image" Target="../media/image6.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0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Title 1"/>
          <p:cNvSpPr>
            <a:spLocks noGrp="1"/>
          </p:cNvSpPr>
          <p:nvPr>
            <p:ph type="ctrTitle"/>
          </p:nvPr>
        </p:nvSpPr>
        <p:spPr>
          <a:xfrm>
            <a:off x="479036" y="1861886"/>
            <a:ext cx="11227689" cy="1023506"/>
          </a:xfrm>
        </p:spPr>
        <p:txBody>
          <a:bodyPr anchor="t">
            <a:noAutofit/>
          </a:bodyPr>
          <a:lstStyle>
            <a:lvl1pPr>
              <a:defRPr sz="4000" b="1">
                <a:solidFill>
                  <a:schemeClr val="tx2"/>
                </a:solidFill>
                <a:latin typeface="Arial" panose="020B0604020202020204" pitchFamily="34" charset="0"/>
                <a:sym typeface="Arial" panose="020B0604020202020204" pitchFamily="34" charset="0"/>
              </a:defRPr>
            </a:lvl1pPr>
          </a:lstStyle>
          <a:p>
            <a:r>
              <a:rPr lang="en-US"/>
              <a:t>Click to edit Master title style</a:t>
            </a:r>
          </a:p>
        </p:txBody>
      </p:sp>
      <p:sp>
        <p:nvSpPr>
          <p:cNvPr id="23" name="Subtitle 2"/>
          <p:cNvSpPr>
            <a:spLocks noGrp="1"/>
          </p:cNvSpPr>
          <p:nvPr>
            <p:ph type="subTitle" idx="1"/>
          </p:nvPr>
        </p:nvSpPr>
        <p:spPr>
          <a:xfrm>
            <a:off x="479037" y="2962267"/>
            <a:ext cx="5858932" cy="720726"/>
          </a:xfrm>
        </p:spPr>
        <p:txBody>
          <a:bodyPr>
            <a:noAutofit/>
          </a:bodyPr>
          <a:lstStyle>
            <a:lvl1pPr marL="0" indent="0" algn="l">
              <a:buNone/>
              <a:defRPr sz="1800" b="1">
                <a:solidFill>
                  <a:srgbClr val="FAB636"/>
                </a:solidFill>
                <a:latin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4" name="Freeform 23"/>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a:sym typeface="Arial" panose="020B0604020202020204" pitchFamily="34" charset="0"/>
            </a:endParaRPr>
          </a:p>
        </p:txBody>
      </p:sp>
      <p:pic>
        <p:nvPicPr>
          <p:cNvPr id="7" name="Picture 6"/>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488223" y="3757518"/>
            <a:ext cx="11215555" cy="2940050"/>
          </a:xfrm>
          <a:prstGeom prst="rect">
            <a:avLst/>
          </a:prstGeom>
        </p:spPr>
      </p:pic>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488223" y="3757519"/>
            <a:ext cx="11215555" cy="2940050"/>
          </a:xfrm>
          <a:prstGeom prst="rect">
            <a:avLst/>
          </a:prstGeom>
        </p:spPr>
      </p:pic>
    </p:spTree>
    <p:extLst>
      <p:ext uri="{BB962C8B-B14F-4D97-AF65-F5344CB8AC3E}">
        <p14:creationId xmlns:p14="http://schemas.microsoft.com/office/powerpoint/2010/main" val="1389721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16"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Content Placeholder 2"/>
          <p:cNvSpPr>
            <a:spLocks noGrp="1"/>
          </p:cNvSpPr>
          <p:nvPr>
            <p:ph idx="1"/>
          </p:nvPr>
        </p:nvSpPr>
        <p:spPr>
          <a:xfrm>
            <a:off x="480001" y="1368000"/>
            <a:ext cx="11222567" cy="4536000"/>
          </a:xfrm>
        </p:spPr>
        <p:txBody>
          <a:bodyPr/>
          <a:lstStyle>
            <a:lvl1pPr>
              <a:defRPr sz="1400" b="1">
                <a:solidFill>
                  <a:schemeClr val="tx2"/>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654664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e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0"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4" name="Content Placeholder 2"/>
          <p:cNvSpPr>
            <a:spLocks noGrp="1"/>
          </p:cNvSpPr>
          <p:nvPr>
            <p:ph sz="half" idx="1"/>
          </p:nvPr>
        </p:nvSpPr>
        <p:spPr>
          <a:xfrm>
            <a:off x="480000" y="1368000"/>
            <a:ext cx="5352288" cy="4536000"/>
          </a:xfrm>
        </p:spPr>
        <p:txBody>
          <a:bodyPr/>
          <a:lstStyle>
            <a:lvl1pPr>
              <a:defRPr sz="1400" b="1">
                <a:solidFill>
                  <a:srgbClr val="E65400"/>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2"/>
          </p:nvPr>
        </p:nvSpPr>
        <p:spPr>
          <a:xfrm>
            <a:off x="6360000" y="1368000"/>
            <a:ext cx="5352288" cy="4536000"/>
          </a:xfrm>
        </p:spPr>
        <p:txBody>
          <a:bodyPr/>
          <a:lstStyle>
            <a:lvl1pPr>
              <a:defRPr sz="1400" b="1">
                <a:solidFill>
                  <a:srgbClr val="E65400"/>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2027023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64"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Content Placeholder 2"/>
          <p:cNvSpPr>
            <a:spLocks noGrp="1"/>
          </p:cNvSpPr>
          <p:nvPr>
            <p:ph sz="half" idx="1"/>
          </p:nvPr>
        </p:nvSpPr>
        <p:spPr>
          <a:xfrm>
            <a:off x="480000" y="1368000"/>
            <a:ext cx="5352288"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2"/>
          </p:nvPr>
        </p:nvSpPr>
        <p:spPr>
          <a:xfrm>
            <a:off x="6360000" y="1368000"/>
            <a:ext cx="5352288"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3529569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88" name="think-cell Slide" r:id="rId4" imgW="352" imgH="355" progId="TCLayout.ActiveDocument.1">
                  <p:embed/>
                </p:oleObj>
              </mc:Choice>
              <mc:Fallback>
                <p:oleObj name="think-cell Slide" r:id="rId4" imgW="352" imgH="355" progId="TCLayout.ActiveDocument.1">
                  <p:embed/>
                  <p:pic>
                    <p:nvPicPr>
                      <p:cNvPr id="15" name="Object 1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6"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7"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8"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7" name="Content Placeholder 2"/>
          <p:cNvSpPr>
            <a:spLocks noGrp="1"/>
          </p:cNvSpPr>
          <p:nvPr>
            <p:ph sz="half" idx="1"/>
          </p:nvPr>
        </p:nvSpPr>
        <p:spPr>
          <a:xfrm>
            <a:off x="491068" y="1368000"/>
            <a:ext cx="3416449"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8" name="Content Placeholder 3"/>
          <p:cNvSpPr>
            <a:spLocks noGrp="1"/>
          </p:cNvSpPr>
          <p:nvPr>
            <p:ph sz="half" idx="2"/>
          </p:nvPr>
        </p:nvSpPr>
        <p:spPr>
          <a:xfrm>
            <a:off x="4384602" y="1368000"/>
            <a:ext cx="3416449"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
        <p:nvSpPr>
          <p:cNvPr id="19" name="Content Placeholder 3"/>
          <p:cNvSpPr>
            <a:spLocks noGrp="1"/>
          </p:cNvSpPr>
          <p:nvPr>
            <p:ph sz="half" idx="14"/>
          </p:nvPr>
        </p:nvSpPr>
        <p:spPr>
          <a:xfrm>
            <a:off x="8284742" y="1368000"/>
            <a:ext cx="3416449" cy="4536000"/>
          </a:xfrm>
        </p:spPr>
        <p:txBody>
          <a:bodyPr/>
          <a:lstStyle>
            <a:lvl1pPr>
              <a:defRPr sz="1400" b="1">
                <a:solidFill>
                  <a:srgbClr val="E65400"/>
                </a:solidFill>
              </a:defRPr>
            </a:lvl1pPr>
            <a:lvl2pPr marL="0" indent="0">
              <a:buNone/>
              <a:defRPr sz="1400">
                <a:solidFill>
                  <a:schemeClr val="tx1"/>
                </a:solidFill>
              </a:defRPr>
            </a:lvl2pPr>
            <a:lvl3pPr marL="0" indent="0">
              <a:buNone/>
              <a:defRPr sz="1400">
                <a:solidFill>
                  <a:schemeClr val="tx1"/>
                </a:solidFill>
              </a:defRPr>
            </a:lvl3pPr>
            <a:lvl4pPr marL="0" indent="0">
              <a:buNone/>
              <a:defRPr sz="1400">
                <a:solidFill>
                  <a:schemeClr val="tx1"/>
                </a:solidFill>
              </a:defRPr>
            </a:lvl4pPr>
            <a:lvl5pPr marL="0" indent="0">
              <a:buNone/>
              <a:defRPr sz="1400">
                <a:solidFill>
                  <a:schemeClr val="tx1"/>
                </a:solidFill>
              </a:defRPr>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35325504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Rectangle 5"/>
          <p:cNvSpPr/>
          <p:nvPr userDrawn="1"/>
        </p:nvSpPr>
        <p:spPr bwMode="white">
          <a:xfrm>
            <a:off x="630000" y="625475"/>
            <a:ext cx="932688" cy="932688"/>
          </a:xfrm>
          <a:prstGeom prst="rect">
            <a:avLst/>
          </a:prstGeom>
          <a:noFill/>
          <a:ln w="10795" cap="flat"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Arial" panose="020B0604020202020204" pitchFamily="34" charset="0"/>
              <a:cs typeface="+mn-cs"/>
              <a:sym typeface="Arial" panose="020B0604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j-ea"/>
                <a:cs typeface="+mj-cs"/>
                <a:sym typeface="+mj-lt"/>
              </a:defRPr>
            </a:lvl1pPr>
          </a:lstStyle>
          <a:p>
            <a:r>
              <a:rPr lang="en-US"/>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10"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3095155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3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Arial" panose="020B0604020202020204" pitchFamily="34" charset="0"/>
                <a:sym typeface="Arial" panose="020B0604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1"/>
                </a:solidFill>
                <a:latin typeface="+mj-lt"/>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6"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130207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Arial" panose="020B0604020202020204" pitchFamily="34" charset="0"/>
                <a:sym typeface="Arial" panose="020B0604020202020204" pitchFamily="34" charset="0"/>
              </a:defRPr>
            </a:lvl1pPr>
          </a:lstStyle>
          <a:p>
            <a:endParaRPr lang="en-US"/>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w="10795" cap="flat" cmpd="sng" algn="ctr">
            <a:solidFill>
              <a:srgbClr val="E654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Arial" panose="020B0604020202020204" pitchFamily="34" charset="0"/>
              <a:cs typeface="+mn-cs"/>
              <a:sym typeface="Arial" panose="020B0604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13"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3281878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8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15" name="Text Placeholder 14"/>
          <p:cNvSpPr>
            <a:spLocks noGrp="1"/>
          </p:cNvSpPr>
          <p:nvPr>
            <p:ph type="body" sz="quarter" idx="11"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13" name="Text Placeholder 12"/>
          <p:cNvSpPr>
            <a:spLocks noGrp="1"/>
          </p:cNvSpPr>
          <p:nvPr>
            <p:ph type="body" sz="quarter" idx="10"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17"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Title 1"/>
          <p:cNvSpPr>
            <a:spLocks noGrp="1"/>
          </p:cNvSpPr>
          <p:nvPr>
            <p:ph type="title" hasCustomPrompt="1"/>
          </p:nvPr>
        </p:nvSpPr>
        <p:spPr>
          <a:xfrm>
            <a:off x="487683" y="382587"/>
            <a:ext cx="11219603" cy="5504688"/>
          </a:xfrm>
        </p:spPr>
        <p:txBody>
          <a:bodyPr anchor="t">
            <a:noAutofit/>
          </a:bodyPr>
          <a:lstStyle>
            <a:lvl1pPr algn="l">
              <a:defRPr sz="4400" b="1" cap="none">
                <a:solidFill>
                  <a:schemeClr val="tx2"/>
                </a:solidFill>
              </a:defRPr>
            </a:lvl1pPr>
          </a:lstStyle>
          <a:p>
            <a:r>
              <a:rPr lang="en-US"/>
              <a:t>Click to edit master title style</a:t>
            </a:r>
          </a:p>
        </p:txBody>
      </p:sp>
    </p:spTree>
    <p:extLst>
      <p:ext uri="{BB962C8B-B14F-4D97-AF65-F5344CB8AC3E}">
        <p14:creationId xmlns:p14="http://schemas.microsoft.com/office/powerpoint/2010/main" val="11530196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0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Arial" panose="020B0604020202020204" pitchFamily="34" charset="0"/>
                <a:cs typeface="Arial" panose="020B0604020202020204" pitchFamily="34" charset="0"/>
                <a:sym typeface="Arial" panose="020B0604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Arial" panose="020B0604020202020204" pitchFamily="34" charset="0"/>
                <a:cs typeface="Arial" panose="020B0604020202020204" pitchFamily="34" charset="0"/>
                <a:sym typeface="Arial" panose="020B0604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Arial" panose="020B0604020202020204" pitchFamily="34" charset="0"/>
                <a:cs typeface="Arial" panose="020B0604020202020204" pitchFamily="34" charset="0"/>
                <a:sym typeface="Arial" panose="020B0604020202020204" pitchFamily="34" charset="0"/>
              </a:rPr>
              <a:t>bcg.com</a:t>
            </a:r>
          </a:p>
        </p:txBody>
      </p:sp>
      <p:sp>
        <p:nvSpPr>
          <p:cNvPr id="9" name="Freeform 6"/>
          <p:cNvSpPr>
            <a:spLocks noEditPoints="1"/>
          </p:cNvSpPr>
          <p:nvPr userDrawn="1"/>
        </p:nvSpPr>
        <p:spPr bwMode="auto">
          <a:xfrm>
            <a:off x="2976433" y="2238375"/>
            <a:ext cx="6239135" cy="2381250"/>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en-AU" b="0" i="0" u="none" strike="noStrike" kern="0" cap="none" spc="0" normalizeH="0" baseline="0">
              <a:ln>
                <a:noFill/>
              </a:ln>
              <a:solidFill>
                <a:srgbClr val="476475"/>
              </a:solidFill>
              <a:effectLst/>
              <a:uLnTx/>
              <a:uFillTx/>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70189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3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59916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2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itle 1"/>
          <p:cNvSpPr>
            <a:spLocks noGrp="1"/>
          </p:cNvSpPr>
          <p:nvPr>
            <p:ph type="ctrTitle"/>
          </p:nvPr>
        </p:nvSpPr>
        <p:spPr>
          <a:xfrm>
            <a:off x="479036" y="1861886"/>
            <a:ext cx="11227689" cy="1023506"/>
          </a:xfrm>
        </p:spPr>
        <p:txBody>
          <a:bodyPr anchor="t">
            <a:noAutofit/>
          </a:bodyPr>
          <a:lstStyle>
            <a:lvl1pPr>
              <a:defRPr sz="4000" b="1">
                <a:solidFill>
                  <a:schemeClr val="tx2"/>
                </a:solidFill>
                <a:latin typeface="+mj-lt"/>
                <a:sym typeface="+mj-lt"/>
              </a:defRPr>
            </a:lvl1pPr>
          </a:lstStyle>
          <a:p>
            <a:r>
              <a:rPr lang="en-US"/>
              <a:t>Click to edit Master title style</a:t>
            </a:r>
          </a:p>
        </p:txBody>
      </p:sp>
      <p:sp>
        <p:nvSpPr>
          <p:cNvPr id="10" name="Subtitle 2"/>
          <p:cNvSpPr>
            <a:spLocks noGrp="1"/>
          </p:cNvSpPr>
          <p:nvPr>
            <p:ph type="subTitle" idx="1"/>
          </p:nvPr>
        </p:nvSpPr>
        <p:spPr>
          <a:xfrm>
            <a:off x="479037" y="2962267"/>
            <a:ext cx="5858932" cy="720726"/>
          </a:xfrm>
        </p:spPr>
        <p:txBody>
          <a:bodyPr>
            <a:noAutofit/>
          </a:bodyPr>
          <a:lstStyle>
            <a:lvl1pPr marL="0" indent="0" algn="l">
              <a:buNone/>
              <a:defRPr sz="1800" b="1">
                <a:solidFill>
                  <a:srgbClr val="FAB636"/>
                </a:solidFill>
                <a:latin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1" name="Freeform 10"/>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mn-cs"/>
              <a:sym typeface="Arial" panose="020B0604020202020204" pitchFamily="34" charset="0"/>
            </a:endParaRPr>
          </a:p>
        </p:txBody>
      </p:sp>
      <p:pic>
        <p:nvPicPr>
          <p:cNvPr id="7" name="Picture Placeholder 11"/>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a:xfrm>
            <a:off x="488223" y="3757519"/>
            <a:ext cx="11215555" cy="2940050"/>
          </a:xfrm>
          <a:prstGeom prst="rect">
            <a:avLst/>
          </a:prstGeom>
        </p:spPr>
      </p:pic>
    </p:spTree>
    <p:extLst>
      <p:ext uri="{BB962C8B-B14F-4D97-AF65-F5344CB8AC3E}">
        <p14:creationId xmlns:p14="http://schemas.microsoft.com/office/powerpoint/2010/main" val="2958721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5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Arial" panose="020B0604020202020204" pitchFamily="34" charset="0"/>
                  <a:ea typeface="+mn-ea"/>
                  <a:cs typeface="Arial" panose="020B0604020202020204" pitchFamily="34" charset="0"/>
                  <a:sym typeface="Arial" panose="020B0604020202020204" pitchFamily="34" charset="0"/>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Arial" panose="020B0604020202020204" pitchFamily="34" charset="0"/>
                  <a:ea typeface="+mn-ea"/>
                  <a:cs typeface="Arial" panose="020B0604020202020204" pitchFamily="34" charset="0"/>
                  <a:sym typeface="Arial" panose="020B0604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Arial" panose="020B0604020202020204" pitchFamily="34" charset="0"/>
                  <a:ea typeface="+mn-ea"/>
                  <a:cs typeface="Arial" panose="020B0604020202020204" pitchFamily="34" charset="0"/>
                  <a:sym typeface="Arial" panose="020B0604020202020204" pitchFamily="34" charset="0"/>
                </a:rPr>
                <a:t>Source: Include a source for every chart that you use. Separate sources with a semicolon; BCG-related sources go at the end</a:t>
              </a:r>
            </a:p>
          </p:txBody>
        </p:sp>
      </p:gr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93"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624040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069411"/>
            <a:ext cx="2743200" cy="193899"/>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WCF Technology  Application Simplification - SteerCo 18Dec2018 v12.pptx</a:t>
            </a:r>
          </a:p>
        </p:txBody>
      </p:sp>
      <p:sp>
        <p:nvSpPr>
          <p:cNvPr id="10"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2" name="TextBox 11"/>
          <p:cNvSpPr txBox="1"/>
          <p:nvPr userDrawn="1"/>
        </p:nvSpPr>
        <p:spPr>
          <a:xfrm>
            <a:off x="5905500" y="6558924"/>
            <a:ext cx="381000" cy="153888"/>
          </a:xfrm>
          <a:prstGeom prst="rect">
            <a:avLst/>
          </a:prstGeom>
          <a:noFill/>
        </p:spPr>
        <p:txBody>
          <a:bodyPr wrap="square" lIns="0" tIns="0" rIns="0" bIns="0" rtlCol="0" anchor="b">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Arial" panose="020B0604020202020204" pitchFamily="34" charset="0"/>
                <a:ea typeface="+mn-ea"/>
                <a:cs typeface="+mn-cs"/>
                <a:sym typeface="Arial" panose="020B0604020202020204"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Arial" panose="020B0604020202020204" pitchFamily="34" charset="0"/>
              <a:ea typeface="+mn-ea"/>
              <a:cs typeface="+mn-cs"/>
              <a:sym typeface="Arial" panose="020B0604020202020204" pitchFamily="34" charset="0"/>
            </a:endParaRPr>
          </a:p>
        </p:txBody>
      </p:sp>
      <p:sp>
        <p:nvSpPr>
          <p:cNvPr id="13" name="Rectangle 12"/>
          <p:cNvSpPr/>
          <p:nvPr userDrawn="1"/>
        </p:nvSpPr>
        <p:spPr>
          <a:xfrm>
            <a:off x="9949654" y="82514"/>
            <a:ext cx="2160333" cy="27914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rnd" cmpd="sng" algn="ctr">
                <a:solidFill>
                  <a:srgbClr val="E654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a:solidFill>
                  <a:srgbClr val="476475"/>
                </a:solidFill>
              </a:rPr>
              <a:t>BHP Highly Confidential</a:t>
            </a:r>
          </a:p>
        </p:txBody>
      </p:sp>
    </p:spTree>
    <p:extLst>
      <p:ext uri="{BB962C8B-B14F-4D97-AF65-F5344CB8AC3E}">
        <p14:creationId xmlns:p14="http://schemas.microsoft.com/office/powerpoint/2010/main" val="4196077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1"/>
                </a:solidFill>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90E75981-53F8-4174-8F05-C8A5CE0FBBE0}" type="slidenum">
              <a:rPr lang="en-US" smtClean="0">
                <a:solidFill>
                  <a:srgbClr val="476475"/>
                </a:solidFill>
              </a:rPr>
              <a:pPr/>
              <a:t>‹#›</a:t>
            </a:fld>
            <a:endParaRPr lang="en-US">
              <a:solidFill>
                <a:srgbClr val="476475"/>
              </a:solidFill>
            </a:endParaRPr>
          </a:p>
        </p:txBody>
      </p:sp>
      <p:sp>
        <p:nvSpPr>
          <p:cNvPr id="3" name="Date Placeholder 2"/>
          <p:cNvSpPr>
            <a:spLocks noGrp="1"/>
          </p:cNvSpPr>
          <p:nvPr>
            <p:ph type="dt" sz="half" idx="13"/>
          </p:nvPr>
        </p:nvSpPr>
        <p:spPr/>
        <p:txBody>
          <a:bodyPr/>
          <a:lstStyle/>
          <a:p>
            <a:fld id="{8D572391-801B-4A36-8D74-6D3541A5A55F}" type="datetime3">
              <a:rPr lang="en-US" smtClean="0">
                <a:solidFill>
                  <a:srgbClr val="476475"/>
                </a:solidFill>
              </a:rPr>
              <a:pPr/>
              <a:t>13 October 2019</a:t>
            </a:fld>
            <a:endParaRPr lang="en-US">
              <a:solidFill>
                <a:srgbClr val="476475"/>
              </a:solidFill>
            </a:endParaRPr>
          </a:p>
        </p:txBody>
      </p:sp>
      <p:sp>
        <p:nvSpPr>
          <p:cNvPr id="4" name="Footer Placeholder 3"/>
          <p:cNvSpPr>
            <a:spLocks noGrp="1"/>
          </p:cNvSpPr>
          <p:nvPr>
            <p:ph type="ftr" sz="quarter" idx="14"/>
          </p:nvPr>
        </p:nvSpPr>
        <p:spPr/>
        <p:txBody>
          <a:bodyPr/>
          <a:lstStyle/>
          <a:p>
            <a:r>
              <a:rPr lang="en-AU">
                <a:solidFill>
                  <a:srgbClr val="476475"/>
                </a:solidFill>
              </a:rPr>
              <a:t>Click to add Presentation Title</a:t>
            </a:r>
            <a:endParaRPr lang="en-US">
              <a:solidFill>
                <a:srgbClr val="476475"/>
              </a:solidFill>
            </a:endParaRPr>
          </a:p>
        </p:txBody>
      </p:sp>
    </p:spTree>
    <p:extLst>
      <p:ext uri="{BB962C8B-B14F-4D97-AF65-F5344CB8AC3E}">
        <p14:creationId xmlns:p14="http://schemas.microsoft.com/office/powerpoint/2010/main" val="3696085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4: Text only oran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91070" y="1885950"/>
            <a:ext cx="11216215" cy="1304925"/>
          </a:xfrm>
        </p:spPr>
        <p:txBody>
          <a:bodyPr anchor="t"/>
          <a:lstStyle>
            <a:lvl1pPr>
              <a:defRPr sz="4800">
                <a:solidFill>
                  <a:schemeClr val="bg2"/>
                </a:solidFill>
              </a:defRPr>
            </a:lvl1pPr>
          </a:lstStyle>
          <a:p>
            <a:r>
              <a:rPr lang="en-US"/>
              <a:t>Click to add Presentation Title</a:t>
            </a:r>
          </a:p>
        </p:txBody>
      </p:sp>
      <p:sp>
        <p:nvSpPr>
          <p:cNvPr id="3" name="Subtitle 2"/>
          <p:cNvSpPr>
            <a:spLocks noGrp="1"/>
          </p:cNvSpPr>
          <p:nvPr>
            <p:ph type="subTitle" idx="1" hasCustomPrompt="1"/>
          </p:nvPr>
        </p:nvSpPr>
        <p:spPr>
          <a:xfrm>
            <a:off x="491070" y="3603626"/>
            <a:ext cx="6745549" cy="1585214"/>
          </a:xfrm>
        </p:spPr>
        <p:txBody>
          <a:bodyPr/>
          <a:lstStyle>
            <a:lvl1pPr marL="0" indent="0" algn="l">
              <a:buNone/>
              <a:defRPr sz="2400">
                <a:solidFill>
                  <a:srgbClr val="FAB63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Name of Presenter</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4199" y="324295"/>
            <a:ext cx="1962219" cy="1083600"/>
          </a:xfrm>
          <a:prstGeom prst="rect">
            <a:avLst/>
          </a:prstGeom>
        </p:spPr>
      </p:pic>
    </p:spTree>
    <p:extLst>
      <p:ext uri="{BB962C8B-B14F-4D97-AF65-F5344CB8AC3E}">
        <p14:creationId xmlns:p14="http://schemas.microsoft.com/office/powerpoint/2010/main" val="142393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2: Full image orange, white titl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5">
              <a:lumMod val="1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cNvSpPr>
            <a:spLocks noGrp="1"/>
          </p:cNvSpPr>
          <p:nvPr>
            <p:ph type="ctrTitle" hasCustomPrompt="1"/>
          </p:nvPr>
        </p:nvSpPr>
        <p:spPr>
          <a:xfrm>
            <a:off x="491070" y="1885950"/>
            <a:ext cx="11216215" cy="1023506"/>
          </a:xfrm>
        </p:spPr>
        <p:txBody>
          <a:bodyPr anchor="t"/>
          <a:lstStyle>
            <a:lvl1pPr>
              <a:defRPr sz="4000">
                <a:solidFill>
                  <a:schemeClr val="bg1"/>
                </a:solidFill>
              </a:defRPr>
            </a:lvl1pPr>
          </a:lstStyle>
          <a:p>
            <a:r>
              <a:rPr lang="en-US"/>
              <a:t>Click to add Presentation Title</a:t>
            </a:r>
          </a:p>
        </p:txBody>
      </p:sp>
      <p:sp>
        <p:nvSpPr>
          <p:cNvPr id="3" name="Subtitle 1"/>
          <p:cNvSpPr>
            <a:spLocks noGrp="1"/>
          </p:cNvSpPr>
          <p:nvPr>
            <p:ph type="subTitle" idx="1" hasCustomPrompt="1"/>
          </p:nvPr>
        </p:nvSpPr>
        <p:spPr>
          <a:xfrm>
            <a:off x="491069" y="3190875"/>
            <a:ext cx="5604932" cy="1606460"/>
          </a:xfrm>
        </p:spPr>
        <p:txBody>
          <a:bodyPr/>
          <a:lstStyle>
            <a:lvl1pPr marL="0" indent="0" algn="l">
              <a:buNone/>
              <a:defRPr sz="1800">
                <a:solidFill>
                  <a:srgbClr val="FAB63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Name of Presenter</a:t>
            </a:r>
          </a:p>
        </p:txBody>
      </p:sp>
      <p:sp>
        <p:nvSpPr>
          <p:cNvPr id="6" name="Freeform 5"/>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72589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Title 1"/>
          <p:cNvSpPr>
            <a:spLocks noGrp="1"/>
          </p:cNvSpPr>
          <p:nvPr>
            <p:ph type="ctrTitle"/>
          </p:nvPr>
        </p:nvSpPr>
        <p:spPr>
          <a:xfrm>
            <a:off x="491070" y="1885950"/>
            <a:ext cx="11216215" cy="1307591"/>
          </a:xfrm>
        </p:spPr>
        <p:txBody>
          <a:bodyPr anchor="t">
            <a:noAutofit/>
          </a:bodyPr>
          <a:lstStyle>
            <a:lvl1pPr algn="l" defTabSz="914400" rtl="0" eaLnBrk="1" latinLnBrk="0" hangingPunct="1">
              <a:lnSpc>
                <a:spcPct val="90000"/>
              </a:lnSpc>
              <a:spcBef>
                <a:spcPct val="0"/>
              </a:spcBef>
              <a:buNone/>
              <a:defRPr lang="en-US" sz="4800" b="1" kern="1200" dirty="0">
                <a:solidFill>
                  <a:schemeClr val="tx2"/>
                </a:solidFill>
                <a:latin typeface="Arial" panose="020B0604020202020204" pitchFamily="34" charset="0"/>
                <a:ea typeface="+mj-ea"/>
                <a:cs typeface="Arial" panose="020B0604020202020204" pitchFamily="34" charset="0"/>
                <a:sym typeface="Arial" panose="020B0604020202020204" pitchFamily="34" charset="0"/>
              </a:defRPr>
            </a:lvl1pPr>
          </a:lstStyle>
          <a:p>
            <a:r>
              <a:rPr lang="en-US"/>
              <a:t>Click to edit Master title style</a:t>
            </a:r>
          </a:p>
        </p:txBody>
      </p:sp>
      <p:sp>
        <p:nvSpPr>
          <p:cNvPr id="14" name="Subtitle 2"/>
          <p:cNvSpPr>
            <a:spLocks noGrp="1"/>
          </p:cNvSpPr>
          <p:nvPr>
            <p:ph type="subTitle" idx="1"/>
          </p:nvPr>
        </p:nvSpPr>
        <p:spPr>
          <a:xfrm>
            <a:off x="491070" y="3603626"/>
            <a:ext cx="6745549" cy="1585214"/>
          </a:xfr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None/>
              <a:defRPr lang="en-US" sz="2400" b="1" kern="1200" dirty="0">
                <a:solidFill>
                  <a:srgbClr val="FAB636"/>
                </a:solidFill>
                <a:latin typeface="Arial" panose="020B0604020202020204" pitchFamily="34" charset="0"/>
                <a:ea typeface="+mn-ea"/>
                <a:cs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3" name="Freeform 22"/>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a:sym typeface="Arial" panose="020B0604020202020204" pitchFamily="34" charset="0"/>
            </a:endParaRPr>
          </a:p>
        </p:txBody>
      </p:sp>
    </p:spTree>
    <p:extLst>
      <p:ext uri="{BB962C8B-B14F-4D97-AF65-F5344CB8AC3E}">
        <p14:creationId xmlns:p14="http://schemas.microsoft.com/office/powerpoint/2010/main" val="4242975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p:cNvPicPr>
            <a:picLocks noChangeAspect="1"/>
          </p:cNvPicPr>
          <p:nvPr userDrawn="1"/>
        </p:nvPicPr>
        <p:blipFill>
          <a:blip r:embed="rId6"/>
          <a:stretch>
            <a:fillRect/>
          </a:stretch>
        </p:blipFill>
        <p:spPr>
          <a:xfrm>
            <a:off x="0" y="0"/>
            <a:ext cx="12192000" cy="6858000"/>
          </a:xfrm>
          <a:prstGeom prst="rect">
            <a:avLst/>
          </a:prstGeom>
        </p:spPr>
      </p:pic>
      <p:sp>
        <p:nvSpPr>
          <p:cNvPr id="8" name="Freeform 7"/>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9" name="Title 1"/>
          <p:cNvSpPr>
            <a:spLocks noGrp="1"/>
          </p:cNvSpPr>
          <p:nvPr>
            <p:ph type="ctrTitle"/>
          </p:nvPr>
        </p:nvSpPr>
        <p:spPr>
          <a:xfrm>
            <a:off x="479036" y="1861886"/>
            <a:ext cx="11227689" cy="1023506"/>
          </a:xfrm>
        </p:spPr>
        <p:txBody>
          <a:bodyPr anchor="t">
            <a:noAutofit/>
          </a:bodyPr>
          <a:lstStyle>
            <a:lvl1pPr>
              <a:defRPr sz="4000" b="1">
                <a:solidFill>
                  <a:srgbClr val="476475"/>
                </a:solidFill>
                <a:latin typeface="Arial" panose="020B0604020202020204" pitchFamily="34" charset="0"/>
                <a:sym typeface="Arial" panose="020B0604020202020204" pitchFamily="34" charset="0"/>
              </a:defRPr>
            </a:lvl1pPr>
          </a:lstStyle>
          <a:p>
            <a:r>
              <a:rPr lang="en-US"/>
              <a:t>Click to edit Master title style</a:t>
            </a:r>
          </a:p>
        </p:txBody>
      </p:sp>
      <p:sp>
        <p:nvSpPr>
          <p:cNvPr id="10" name="Subtitle 2"/>
          <p:cNvSpPr>
            <a:spLocks noGrp="1"/>
          </p:cNvSpPr>
          <p:nvPr>
            <p:ph type="subTitle" idx="1"/>
          </p:nvPr>
        </p:nvSpPr>
        <p:spPr>
          <a:xfrm>
            <a:off x="479037" y="2962267"/>
            <a:ext cx="5858932" cy="720726"/>
          </a:xfrm>
        </p:spPr>
        <p:txBody>
          <a:bodyPr>
            <a:noAutofit/>
          </a:bodyPr>
          <a:lstStyle>
            <a:lvl1pPr marL="0" indent="0" algn="l">
              <a:buNone/>
              <a:defRPr sz="1800" b="1">
                <a:solidFill>
                  <a:srgbClr val="87A5B6"/>
                </a:solidFill>
                <a:latin typeface="Arial" panose="020B0604020202020204" pitchFamily="34" charset="0"/>
                <a:sym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769803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Half image oran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9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5" name="Freeform 4"/>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3" name="Title 2"/>
          <p:cNvSpPr>
            <a:spLocks noGrp="1"/>
          </p:cNvSpPr>
          <p:nvPr>
            <p:ph type="title"/>
          </p:nvPr>
        </p:nvSpPr>
        <p:spPr>
          <a:xfrm>
            <a:off x="491069" y="1885950"/>
            <a:ext cx="11216216" cy="1023506"/>
          </a:xfrm>
        </p:spPr>
        <p:txBody>
          <a:bodyPr/>
          <a:lstStyle>
            <a:lvl1pPr>
              <a:defRPr kumimoji="0" lang="en-US" sz="4000" b="1" i="0" u="none" strike="noStrike" kern="1200" cap="none" spc="0" normalizeH="0" baseline="0" dirty="0">
                <a:ln>
                  <a:noFill/>
                </a:ln>
                <a:solidFill>
                  <a:srgbClr val="E65400"/>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13" name="Text Placeholder 12"/>
          <p:cNvSpPr>
            <a:spLocks noGrp="1"/>
          </p:cNvSpPr>
          <p:nvPr>
            <p:ph type="body" sz="quarter" idx="11" hasCustomPrompt="1"/>
          </p:nvPr>
        </p:nvSpPr>
        <p:spPr>
          <a:xfrm>
            <a:off x="491069" y="3190875"/>
            <a:ext cx="5858932" cy="720726"/>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0" lang="en-US" sz="1800" b="1" i="0" u="none" strike="noStrike" kern="1200" cap="none" spc="0" normalizeH="0" baseline="0" noProof="0" dirty="0">
                <a:ln>
                  <a:noFill/>
                </a:ln>
                <a:solidFill>
                  <a:srgbClr val="FAB636"/>
                </a:solidFill>
                <a:effectLst/>
                <a:uLnTx/>
                <a:uFillTx/>
                <a:latin typeface="Arial"/>
                <a:ea typeface="+mn-ea"/>
                <a:cs typeface="+mn-cs"/>
                <a:sym typeface="Arial" panose="020B060402020202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solidFill>
                  <a:srgbClr val="FAB636"/>
                </a:solidFill>
                <a:effectLst/>
                <a:uLnTx/>
                <a:uFillTx/>
                <a:latin typeface="Arial"/>
                <a:ea typeface="+mn-ea"/>
                <a:cs typeface="+mn-cs"/>
              </a:rPr>
              <a:t>Click to edit Master subtitle style</a:t>
            </a:r>
          </a:p>
        </p:txBody>
      </p:sp>
      <p:sp>
        <p:nvSpPr>
          <p:cNvPr id="17" name="Picture Placeholder 9"/>
          <p:cNvSpPr>
            <a:spLocks noGrp="1" noChangeAspect="1"/>
          </p:cNvSpPr>
          <p:nvPr>
            <p:ph type="pic" sz="quarter" idx="10"/>
          </p:nvPr>
        </p:nvSpPr>
        <p:spPr>
          <a:xfrm>
            <a:off x="491729" y="3917950"/>
            <a:ext cx="11215555" cy="2940050"/>
          </a:xfrm>
          <a:noFill/>
          <a:ln>
            <a:noFill/>
          </a:ln>
        </p:spPr>
        <p:txBody>
          <a:bodyPr/>
          <a:lstStyle>
            <a:lvl1pPr>
              <a:defRPr sz="1400" b="1">
                <a:solidFill>
                  <a:schemeClr val="tx2"/>
                </a:solidFill>
              </a:defRPr>
            </a:lvl1pPr>
          </a:lstStyle>
          <a:p>
            <a:r>
              <a:rPr lang="en-US"/>
              <a:t>Click icon to add picture</a:t>
            </a:r>
          </a:p>
        </p:txBody>
      </p:sp>
    </p:spTree>
    <p:extLst>
      <p:ext uri="{BB962C8B-B14F-4D97-AF65-F5344CB8AC3E}">
        <p14:creationId xmlns:p14="http://schemas.microsoft.com/office/powerpoint/2010/main" val="508739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Full image oran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2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5" name="Freeform 4"/>
          <p:cNvSpPr>
            <a:spLocks noEditPoints="1"/>
          </p:cNvSpPr>
          <p:nvPr userDrawn="1"/>
        </p:nvSpPr>
        <p:spPr bwMode="auto">
          <a:xfrm>
            <a:off x="513294" y="620668"/>
            <a:ext cx="1420018" cy="541969"/>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4" name="Title 1"/>
          <p:cNvSpPr>
            <a:spLocks noGrp="1"/>
          </p:cNvSpPr>
          <p:nvPr>
            <p:ph type="ctrTitle"/>
          </p:nvPr>
        </p:nvSpPr>
        <p:spPr>
          <a:xfrm>
            <a:off x="491070" y="1885950"/>
            <a:ext cx="11216215" cy="1023506"/>
          </a:xfrm>
        </p:spPr>
        <p:txBody>
          <a:bodyPr anchor="t">
            <a:noAutofit/>
          </a:bodyPr>
          <a:lstStyle>
            <a:lvl1pPr>
              <a:defRPr sz="4000" b="1">
                <a:solidFill>
                  <a:schemeClr val="tx2"/>
                </a:solidFill>
              </a:defRPr>
            </a:lvl1pPr>
          </a:lstStyle>
          <a:p>
            <a:r>
              <a:rPr lang="en-US"/>
              <a:t>Click to edit Master title style</a:t>
            </a:r>
          </a:p>
        </p:txBody>
      </p:sp>
      <p:sp>
        <p:nvSpPr>
          <p:cNvPr id="15" name="Subtitle 2"/>
          <p:cNvSpPr>
            <a:spLocks noGrp="1"/>
          </p:cNvSpPr>
          <p:nvPr>
            <p:ph type="subTitle" idx="1"/>
          </p:nvPr>
        </p:nvSpPr>
        <p:spPr>
          <a:xfrm>
            <a:off x="491069" y="3190875"/>
            <a:ext cx="5607897" cy="1571624"/>
          </a:xfrm>
        </p:spPr>
        <p:txBody>
          <a:bodyPr/>
          <a:lstStyle>
            <a:lvl1pPr marL="0" indent="0" algn="l">
              <a:buNone/>
              <a:defRPr sz="1800" b="1">
                <a:solidFill>
                  <a:srgbClr val="FAB63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763702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4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hasCustomPrompt="1"/>
          </p:nvPr>
        </p:nvSpPr>
        <p:spPr>
          <a:xfrm>
            <a:off x="630000" y="622800"/>
            <a:ext cx="10933350" cy="332399"/>
          </a:xfrm>
        </p:spPr>
        <p:txBody>
          <a:bodyPr/>
          <a:lstStyle>
            <a:lvl1pPr>
              <a:defRPr b="1">
                <a:latin typeface="+mj-lt"/>
                <a:sym typeface="+mj-lt"/>
              </a:defRPr>
            </a:lvl1pPr>
          </a:lstStyle>
          <a:p>
            <a:r>
              <a:rPr lang="en-US"/>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mn-cs"/>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mn-cs"/>
              <a:sym typeface="Arial" panose="020B0604020202020204" pitchFamily="34" charset="0"/>
            </a:endParaRPr>
          </a:p>
        </p:txBody>
      </p:sp>
      <p:sp>
        <p:nvSpPr>
          <p:cNvPr id="9"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latin typeface="Arial" panose="020B0604020202020204" pitchFamily="34" charset="0"/>
              <a:cs typeface="+mn-cs"/>
              <a:sym typeface="Arial" panose="020B0604020202020204" pitchFamily="34" charset="0"/>
            </a:endParaRPr>
          </a:p>
        </p:txBody>
      </p:sp>
    </p:spTree>
    <p:extLst>
      <p:ext uri="{BB962C8B-B14F-4D97-AF65-F5344CB8AC3E}">
        <p14:creationId xmlns:p14="http://schemas.microsoft.com/office/powerpoint/2010/main" val="978645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AU"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WCF Initiative SteerCo - Technology - 2 Nov - vPrint.pptx</a:t>
            </a:r>
            <a:endParaRPr lang="en-US" sz="700">
              <a:solidFill>
                <a:schemeClr val="bg1">
                  <a:lumMod val="50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824615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480000" y="378001"/>
            <a:ext cx="11216219" cy="619125"/>
          </a:xfrm>
        </p:spPr>
        <p:txBody>
          <a:bodyPr/>
          <a:lstStyle>
            <a:lvl1pPr>
              <a:defRPr kumimoji="0" lang="en-US" sz="3200" b="1" i="0" u="none" strike="noStrike" kern="1200" cap="none" spc="0" normalizeH="0" baseline="0" dirty="0">
                <a:ln>
                  <a:noFill/>
                </a:ln>
                <a:solidFill>
                  <a:srgbClr val="476475"/>
                </a:solidFill>
                <a:effectLst/>
                <a:uLnTx/>
                <a:uFillTx/>
                <a:latin typeface="Arial"/>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13" name="Text Placeholder 14"/>
          <p:cNvSpPr>
            <a:spLocks noGrp="1"/>
          </p:cNvSpPr>
          <p:nvPr>
            <p:ph type="body" sz="quarter" idx="12" hasCustomPrompt="1"/>
          </p:nvPr>
        </p:nvSpPr>
        <p:spPr>
          <a:xfrm>
            <a:off x="487680" y="6465786"/>
            <a:ext cx="3860800" cy="182564"/>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Day Month Year</a:t>
            </a:r>
          </a:p>
        </p:txBody>
      </p:sp>
      <p:sp>
        <p:nvSpPr>
          <p:cNvPr id="14" name="Text Placeholder 12"/>
          <p:cNvSpPr>
            <a:spLocks noGrp="1"/>
          </p:cNvSpPr>
          <p:nvPr>
            <p:ph type="body" sz="quarter" idx="13" hasCustomPrompt="1"/>
          </p:nvPr>
        </p:nvSpPr>
        <p:spPr>
          <a:xfrm>
            <a:off x="487680" y="6282145"/>
            <a:ext cx="3860800" cy="18256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76475"/>
                </a:solidFill>
                <a:effectLst/>
                <a:uLnTx/>
                <a:uFillTx/>
                <a:latin typeface="Arial"/>
                <a:ea typeface="+mn-ea"/>
                <a:cs typeface="+mn-cs"/>
              </a:rPr>
              <a:t>Presentation Title</a:t>
            </a:r>
          </a:p>
        </p:txBody>
      </p:sp>
      <p:sp>
        <p:nvSpPr>
          <p:cNvPr id="15" name="Freeform 6"/>
          <p:cNvSpPr>
            <a:spLocks noEditPoints="1"/>
          </p:cNvSpPr>
          <p:nvPr userDrawn="1"/>
        </p:nvSpPr>
        <p:spPr bwMode="auto">
          <a:xfrm>
            <a:off x="10978669" y="6330831"/>
            <a:ext cx="717550" cy="273862"/>
          </a:xfrm>
          <a:custGeom>
            <a:avLst/>
            <a:gdLst>
              <a:gd name="T0" fmla="*/ 937 w 5759"/>
              <a:gd name="T1" fmla="*/ 1733 h 2198"/>
              <a:gd name="T2" fmla="*/ 1052 w 5759"/>
              <a:gd name="T3" fmla="*/ 1684 h 2198"/>
              <a:gd name="T4" fmla="*/ 1111 w 5759"/>
              <a:gd name="T5" fmla="*/ 1585 h 2198"/>
              <a:gd name="T6" fmla="*/ 1107 w 5759"/>
              <a:gd name="T7" fmla="*/ 1456 h 2198"/>
              <a:gd name="T8" fmla="*/ 1030 w 5759"/>
              <a:gd name="T9" fmla="*/ 1352 h 2198"/>
              <a:gd name="T10" fmla="*/ 901 w 5759"/>
              <a:gd name="T11" fmla="*/ 1311 h 2198"/>
              <a:gd name="T12" fmla="*/ 4978 w 5759"/>
              <a:gd name="T13" fmla="*/ 907 h 2198"/>
              <a:gd name="T14" fmla="*/ 5105 w 5759"/>
              <a:gd name="T15" fmla="*/ 861 h 2198"/>
              <a:gd name="T16" fmla="*/ 5183 w 5759"/>
              <a:gd name="T17" fmla="*/ 750 h 2198"/>
              <a:gd name="T18" fmla="*/ 5183 w 5759"/>
              <a:gd name="T19" fmla="*/ 610 h 2198"/>
              <a:gd name="T20" fmla="*/ 5105 w 5759"/>
              <a:gd name="T21" fmla="*/ 498 h 2198"/>
              <a:gd name="T22" fmla="*/ 4978 w 5759"/>
              <a:gd name="T23" fmla="*/ 453 h 2198"/>
              <a:gd name="T24" fmla="*/ 848 w 5759"/>
              <a:gd name="T25" fmla="*/ 907 h 2198"/>
              <a:gd name="T26" fmla="*/ 977 w 5759"/>
              <a:gd name="T27" fmla="*/ 868 h 2198"/>
              <a:gd name="T28" fmla="*/ 1049 w 5759"/>
              <a:gd name="T29" fmla="*/ 773 h 2198"/>
              <a:gd name="T30" fmla="*/ 1064 w 5759"/>
              <a:gd name="T31" fmla="*/ 647 h 2198"/>
              <a:gd name="T32" fmla="*/ 1021 w 5759"/>
              <a:gd name="T33" fmla="*/ 533 h 2198"/>
              <a:gd name="T34" fmla="*/ 920 w 5759"/>
              <a:gd name="T35" fmla="*/ 463 h 2198"/>
              <a:gd name="T36" fmla="*/ 4056 w 5759"/>
              <a:gd name="T37" fmla="*/ 0 h 2198"/>
              <a:gd name="T38" fmla="*/ 5260 w 5759"/>
              <a:gd name="T39" fmla="*/ 27 h 2198"/>
              <a:gd name="T40" fmla="*/ 5485 w 5759"/>
              <a:gd name="T41" fmla="*/ 142 h 2198"/>
              <a:gd name="T42" fmla="*/ 5653 w 5759"/>
              <a:gd name="T43" fmla="*/ 325 h 2198"/>
              <a:gd name="T44" fmla="*/ 5747 w 5759"/>
              <a:gd name="T45" fmla="*/ 563 h 2198"/>
              <a:gd name="T46" fmla="*/ 5747 w 5759"/>
              <a:gd name="T47" fmla="*/ 826 h 2198"/>
              <a:gd name="T48" fmla="*/ 5653 w 5759"/>
              <a:gd name="T49" fmla="*/ 1063 h 2198"/>
              <a:gd name="T50" fmla="*/ 5485 w 5759"/>
              <a:gd name="T51" fmla="*/ 1246 h 2198"/>
              <a:gd name="T52" fmla="*/ 5260 w 5759"/>
              <a:gd name="T53" fmla="*/ 1361 h 2198"/>
              <a:gd name="T54" fmla="*/ 4595 w 5759"/>
              <a:gd name="T55" fmla="*/ 1388 h 2198"/>
              <a:gd name="T56" fmla="*/ 1897 w 5759"/>
              <a:gd name="T57" fmla="*/ 0 h 2198"/>
              <a:gd name="T58" fmla="*/ 3188 w 5759"/>
              <a:gd name="T59" fmla="*/ 0 h 2198"/>
              <a:gd name="T60" fmla="*/ 3188 w 5759"/>
              <a:gd name="T61" fmla="*/ 1388 h 2198"/>
              <a:gd name="T62" fmla="*/ 1897 w 5759"/>
              <a:gd name="T63" fmla="*/ 0 h 2198"/>
              <a:gd name="T64" fmla="*/ 1107 w 5759"/>
              <a:gd name="T65" fmla="*/ 12 h 2198"/>
              <a:gd name="T66" fmla="*/ 1341 w 5759"/>
              <a:gd name="T67" fmla="*/ 100 h 2198"/>
              <a:gd name="T68" fmla="*/ 1519 w 5759"/>
              <a:gd name="T69" fmla="*/ 259 h 2198"/>
              <a:gd name="T70" fmla="*/ 1617 w 5759"/>
              <a:gd name="T71" fmla="*/ 469 h 2198"/>
              <a:gd name="T72" fmla="*/ 1623 w 5759"/>
              <a:gd name="T73" fmla="*/ 699 h 2198"/>
              <a:gd name="T74" fmla="*/ 1561 w 5759"/>
              <a:gd name="T75" fmla="*/ 876 h 2198"/>
              <a:gd name="T76" fmla="*/ 1452 w 5759"/>
              <a:gd name="T77" fmla="*/ 1009 h 2198"/>
              <a:gd name="T78" fmla="*/ 1380 w 5759"/>
              <a:gd name="T79" fmla="*/ 1103 h 2198"/>
              <a:gd name="T80" fmla="*/ 1509 w 5759"/>
              <a:gd name="T81" fmla="*/ 1181 h 2198"/>
              <a:gd name="T82" fmla="*/ 1608 w 5759"/>
              <a:gd name="T83" fmla="*/ 1291 h 2198"/>
              <a:gd name="T84" fmla="*/ 1669 w 5759"/>
              <a:gd name="T85" fmla="*/ 1446 h 2198"/>
              <a:gd name="T86" fmla="*/ 1681 w 5759"/>
              <a:gd name="T87" fmla="*/ 1659 h 2198"/>
              <a:gd name="T88" fmla="*/ 1615 w 5759"/>
              <a:gd name="T89" fmla="*/ 1870 h 2198"/>
              <a:gd name="T90" fmla="*/ 1478 w 5759"/>
              <a:gd name="T91" fmla="*/ 2035 h 2198"/>
              <a:gd name="T92" fmla="*/ 1289 w 5759"/>
              <a:gd name="T93" fmla="*/ 2146 h 2198"/>
              <a:gd name="T94" fmla="*/ 1067 w 5759"/>
              <a:gd name="T95" fmla="*/ 2196 h 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59" h="2198">
                <a:moveTo>
                  <a:pt x="540" y="1311"/>
                </a:moveTo>
                <a:lnTo>
                  <a:pt x="540" y="1735"/>
                </a:lnTo>
                <a:lnTo>
                  <a:pt x="901" y="1735"/>
                </a:lnTo>
                <a:lnTo>
                  <a:pt x="937" y="1733"/>
                </a:lnTo>
                <a:lnTo>
                  <a:pt x="971" y="1727"/>
                </a:lnTo>
                <a:lnTo>
                  <a:pt x="1001" y="1716"/>
                </a:lnTo>
                <a:lnTo>
                  <a:pt x="1028" y="1701"/>
                </a:lnTo>
                <a:lnTo>
                  <a:pt x="1052" y="1684"/>
                </a:lnTo>
                <a:lnTo>
                  <a:pt x="1071" y="1663"/>
                </a:lnTo>
                <a:lnTo>
                  <a:pt x="1088" y="1639"/>
                </a:lnTo>
                <a:lnTo>
                  <a:pt x="1101" y="1612"/>
                </a:lnTo>
                <a:lnTo>
                  <a:pt x="1111" y="1585"/>
                </a:lnTo>
                <a:lnTo>
                  <a:pt x="1116" y="1554"/>
                </a:lnTo>
                <a:lnTo>
                  <a:pt x="1119" y="1523"/>
                </a:lnTo>
                <a:lnTo>
                  <a:pt x="1115" y="1489"/>
                </a:lnTo>
                <a:lnTo>
                  <a:pt x="1107" y="1456"/>
                </a:lnTo>
                <a:lnTo>
                  <a:pt x="1094" y="1425"/>
                </a:lnTo>
                <a:lnTo>
                  <a:pt x="1076" y="1398"/>
                </a:lnTo>
                <a:lnTo>
                  <a:pt x="1055" y="1374"/>
                </a:lnTo>
                <a:lnTo>
                  <a:pt x="1030" y="1352"/>
                </a:lnTo>
                <a:lnTo>
                  <a:pt x="1001" y="1335"/>
                </a:lnTo>
                <a:lnTo>
                  <a:pt x="970" y="1322"/>
                </a:lnTo>
                <a:lnTo>
                  <a:pt x="936" y="1314"/>
                </a:lnTo>
                <a:lnTo>
                  <a:pt x="901" y="1311"/>
                </a:lnTo>
                <a:lnTo>
                  <a:pt x="540" y="1311"/>
                </a:lnTo>
                <a:close/>
                <a:moveTo>
                  <a:pt x="4595" y="453"/>
                </a:moveTo>
                <a:lnTo>
                  <a:pt x="4595" y="907"/>
                </a:lnTo>
                <a:lnTo>
                  <a:pt x="4978" y="907"/>
                </a:lnTo>
                <a:lnTo>
                  <a:pt x="5013" y="903"/>
                </a:lnTo>
                <a:lnTo>
                  <a:pt x="5046" y="895"/>
                </a:lnTo>
                <a:lnTo>
                  <a:pt x="5078" y="880"/>
                </a:lnTo>
                <a:lnTo>
                  <a:pt x="5105" y="861"/>
                </a:lnTo>
                <a:lnTo>
                  <a:pt x="5130" y="837"/>
                </a:lnTo>
                <a:lnTo>
                  <a:pt x="5152" y="811"/>
                </a:lnTo>
                <a:lnTo>
                  <a:pt x="5170" y="781"/>
                </a:lnTo>
                <a:lnTo>
                  <a:pt x="5183" y="750"/>
                </a:lnTo>
                <a:lnTo>
                  <a:pt x="5192" y="715"/>
                </a:lnTo>
                <a:lnTo>
                  <a:pt x="5194" y="679"/>
                </a:lnTo>
                <a:lnTo>
                  <a:pt x="5192" y="644"/>
                </a:lnTo>
                <a:lnTo>
                  <a:pt x="5183" y="610"/>
                </a:lnTo>
                <a:lnTo>
                  <a:pt x="5170" y="578"/>
                </a:lnTo>
                <a:lnTo>
                  <a:pt x="5152" y="548"/>
                </a:lnTo>
                <a:lnTo>
                  <a:pt x="5130" y="521"/>
                </a:lnTo>
                <a:lnTo>
                  <a:pt x="5105" y="498"/>
                </a:lnTo>
                <a:lnTo>
                  <a:pt x="5078" y="479"/>
                </a:lnTo>
                <a:lnTo>
                  <a:pt x="5046" y="465"/>
                </a:lnTo>
                <a:lnTo>
                  <a:pt x="5013" y="456"/>
                </a:lnTo>
                <a:lnTo>
                  <a:pt x="4978" y="453"/>
                </a:lnTo>
                <a:lnTo>
                  <a:pt x="4595" y="453"/>
                </a:lnTo>
                <a:close/>
                <a:moveTo>
                  <a:pt x="540" y="453"/>
                </a:moveTo>
                <a:lnTo>
                  <a:pt x="540" y="907"/>
                </a:lnTo>
                <a:lnTo>
                  <a:pt x="848" y="907"/>
                </a:lnTo>
                <a:lnTo>
                  <a:pt x="886" y="903"/>
                </a:lnTo>
                <a:lnTo>
                  <a:pt x="920" y="896"/>
                </a:lnTo>
                <a:lnTo>
                  <a:pt x="950" y="885"/>
                </a:lnTo>
                <a:lnTo>
                  <a:pt x="977" y="868"/>
                </a:lnTo>
                <a:lnTo>
                  <a:pt x="1001" y="848"/>
                </a:lnTo>
                <a:lnTo>
                  <a:pt x="1021" y="826"/>
                </a:lnTo>
                <a:lnTo>
                  <a:pt x="1036" y="801"/>
                </a:lnTo>
                <a:lnTo>
                  <a:pt x="1049" y="773"/>
                </a:lnTo>
                <a:lnTo>
                  <a:pt x="1058" y="743"/>
                </a:lnTo>
                <a:lnTo>
                  <a:pt x="1064" y="712"/>
                </a:lnTo>
                <a:lnTo>
                  <a:pt x="1066" y="679"/>
                </a:lnTo>
                <a:lnTo>
                  <a:pt x="1064" y="647"/>
                </a:lnTo>
                <a:lnTo>
                  <a:pt x="1058" y="617"/>
                </a:lnTo>
                <a:lnTo>
                  <a:pt x="1049" y="587"/>
                </a:lnTo>
                <a:lnTo>
                  <a:pt x="1036" y="558"/>
                </a:lnTo>
                <a:lnTo>
                  <a:pt x="1021" y="533"/>
                </a:lnTo>
                <a:lnTo>
                  <a:pt x="1001" y="510"/>
                </a:lnTo>
                <a:lnTo>
                  <a:pt x="977" y="491"/>
                </a:lnTo>
                <a:lnTo>
                  <a:pt x="950" y="475"/>
                </a:lnTo>
                <a:lnTo>
                  <a:pt x="920" y="463"/>
                </a:lnTo>
                <a:lnTo>
                  <a:pt x="886" y="456"/>
                </a:lnTo>
                <a:lnTo>
                  <a:pt x="848" y="453"/>
                </a:lnTo>
                <a:lnTo>
                  <a:pt x="540" y="453"/>
                </a:lnTo>
                <a:close/>
                <a:moveTo>
                  <a:pt x="4056" y="0"/>
                </a:moveTo>
                <a:lnTo>
                  <a:pt x="5066" y="0"/>
                </a:lnTo>
                <a:lnTo>
                  <a:pt x="5131" y="3"/>
                </a:lnTo>
                <a:lnTo>
                  <a:pt x="5197" y="12"/>
                </a:lnTo>
                <a:lnTo>
                  <a:pt x="5260" y="27"/>
                </a:lnTo>
                <a:lnTo>
                  <a:pt x="5320" y="48"/>
                </a:lnTo>
                <a:lnTo>
                  <a:pt x="5379" y="75"/>
                </a:lnTo>
                <a:lnTo>
                  <a:pt x="5434" y="106"/>
                </a:lnTo>
                <a:lnTo>
                  <a:pt x="5485" y="142"/>
                </a:lnTo>
                <a:lnTo>
                  <a:pt x="5534" y="181"/>
                </a:lnTo>
                <a:lnTo>
                  <a:pt x="5578" y="226"/>
                </a:lnTo>
                <a:lnTo>
                  <a:pt x="5617" y="274"/>
                </a:lnTo>
                <a:lnTo>
                  <a:pt x="5653" y="325"/>
                </a:lnTo>
                <a:lnTo>
                  <a:pt x="5684" y="380"/>
                </a:lnTo>
                <a:lnTo>
                  <a:pt x="5711" y="439"/>
                </a:lnTo>
                <a:lnTo>
                  <a:pt x="5731" y="499"/>
                </a:lnTo>
                <a:lnTo>
                  <a:pt x="5747" y="563"/>
                </a:lnTo>
                <a:lnTo>
                  <a:pt x="5756" y="628"/>
                </a:lnTo>
                <a:lnTo>
                  <a:pt x="5759" y="695"/>
                </a:lnTo>
                <a:lnTo>
                  <a:pt x="5756" y="761"/>
                </a:lnTo>
                <a:lnTo>
                  <a:pt x="5747" y="826"/>
                </a:lnTo>
                <a:lnTo>
                  <a:pt x="5731" y="889"/>
                </a:lnTo>
                <a:lnTo>
                  <a:pt x="5711" y="950"/>
                </a:lnTo>
                <a:lnTo>
                  <a:pt x="5684" y="1008"/>
                </a:lnTo>
                <a:lnTo>
                  <a:pt x="5653" y="1063"/>
                </a:lnTo>
                <a:lnTo>
                  <a:pt x="5617" y="1114"/>
                </a:lnTo>
                <a:lnTo>
                  <a:pt x="5578" y="1163"/>
                </a:lnTo>
                <a:lnTo>
                  <a:pt x="5534" y="1207"/>
                </a:lnTo>
                <a:lnTo>
                  <a:pt x="5485" y="1246"/>
                </a:lnTo>
                <a:lnTo>
                  <a:pt x="5434" y="1283"/>
                </a:lnTo>
                <a:lnTo>
                  <a:pt x="5379" y="1313"/>
                </a:lnTo>
                <a:lnTo>
                  <a:pt x="5320" y="1340"/>
                </a:lnTo>
                <a:lnTo>
                  <a:pt x="5260" y="1361"/>
                </a:lnTo>
                <a:lnTo>
                  <a:pt x="5197" y="1376"/>
                </a:lnTo>
                <a:lnTo>
                  <a:pt x="5131" y="1385"/>
                </a:lnTo>
                <a:lnTo>
                  <a:pt x="5066" y="1388"/>
                </a:lnTo>
                <a:lnTo>
                  <a:pt x="4595" y="1388"/>
                </a:lnTo>
                <a:lnTo>
                  <a:pt x="4595" y="2198"/>
                </a:lnTo>
                <a:lnTo>
                  <a:pt x="4056" y="2198"/>
                </a:lnTo>
                <a:lnTo>
                  <a:pt x="4056" y="0"/>
                </a:lnTo>
                <a:close/>
                <a:moveTo>
                  <a:pt x="1897" y="0"/>
                </a:moveTo>
                <a:lnTo>
                  <a:pt x="2436" y="0"/>
                </a:lnTo>
                <a:lnTo>
                  <a:pt x="2436" y="887"/>
                </a:lnTo>
                <a:lnTo>
                  <a:pt x="3188" y="887"/>
                </a:lnTo>
                <a:lnTo>
                  <a:pt x="3188" y="0"/>
                </a:lnTo>
                <a:lnTo>
                  <a:pt x="3728" y="0"/>
                </a:lnTo>
                <a:lnTo>
                  <a:pt x="3728" y="2198"/>
                </a:lnTo>
                <a:lnTo>
                  <a:pt x="3188" y="2198"/>
                </a:lnTo>
                <a:lnTo>
                  <a:pt x="3188" y="1388"/>
                </a:lnTo>
                <a:lnTo>
                  <a:pt x="2436" y="1388"/>
                </a:lnTo>
                <a:lnTo>
                  <a:pt x="2436" y="2198"/>
                </a:lnTo>
                <a:lnTo>
                  <a:pt x="1897" y="2198"/>
                </a:lnTo>
                <a:lnTo>
                  <a:pt x="1897" y="0"/>
                </a:lnTo>
                <a:close/>
                <a:moveTo>
                  <a:pt x="0" y="0"/>
                </a:moveTo>
                <a:lnTo>
                  <a:pt x="976" y="0"/>
                </a:lnTo>
                <a:lnTo>
                  <a:pt x="1043" y="3"/>
                </a:lnTo>
                <a:lnTo>
                  <a:pt x="1107" y="12"/>
                </a:lnTo>
                <a:lnTo>
                  <a:pt x="1169" y="26"/>
                </a:lnTo>
                <a:lnTo>
                  <a:pt x="1230" y="46"/>
                </a:lnTo>
                <a:lnTo>
                  <a:pt x="1287" y="71"/>
                </a:lnTo>
                <a:lnTo>
                  <a:pt x="1341" y="100"/>
                </a:lnTo>
                <a:lnTo>
                  <a:pt x="1391" y="134"/>
                </a:lnTo>
                <a:lnTo>
                  <a:pt x="1438" y="173"/>
                </a:lnTo>
                <a:lnTo>
                  <a:pt x="1480" y="214"/>
                </a:lnTo>
                <a:lnTo>
                  <a:pt x="1519" y="259"/>
                </a:lnTo>
                <a:lnTo>
                  <a:pt x="1552" y="308"/>
                </a:lnTo>
                <a:lnTo>
                  <a:pt x="1579" y="359"/>
                </a:lnTo>
                <a:lnTo>
                  <a:pt x="1602" y="413"/>
                </a:lnTo>
                <a:lnTo>
                  <a:pt x="1617" y="469"/>
                </a:lnTo>
                <a:lnTo>
                  <a:pt x="1628" y="528"/>
                </a:lnTo>
                <a:lnTo>
                  <a:pt x="1632" y="588"/>
                </a:lnTo>
                <a:lnTo>
                  <a:pt x="1630" y="645"/>
                </a:lnTo>
                <a:lnTo>
                  <a:pt x="1623" y="699"/>
                </a:lnTo>
                <a:lnTo>
                  <a:pt x="1613" y="748"/>
                </a:lnTo>
                <a:lnTo>
                  <a:pt x="1600" y="793"/>
                </a:lnTo>
                <a:lnTo>
                  <a:pt x="1582" y="836"/>
                </a:lnTo>
                <a:lnTo>
                  <a:pt x="1561" y="876"/>
                </a:lnTo>
                <a:lnTo>
                  <a:pt x="1538" y="913"/>
                </a:lnTo>
                <a:lnTo>
                  <a:pt x="1512" y="947"/>
                </a:lnTo>
                <a:lnTo>
                  <a:pt x="1483" y="979"/>
                </a:lnTo>
                <a:lnTo>
                  <a:pt x="1452" y="1009"/>
                </a:lnTo>
                <a:lnTo>
                  <a:pt x="1417" y="1036"/>
                </a:lnTo>
                <a:lnTo>
                  <a:pt x="1382" y="1063"/>
                </a:lnTo>
                <a:lnTo>
                  <a:pt x="1345" y="1087"/>
                </a:lnTo>
                <a:lnTo>
                  <a:pt x="1380" y="1103"/>
                </a:lnTo>
                <a:lnTo>
                  <a:pt x="1414" y="1120"/>
                </a:lnTo>
                <a:lnTo>
                  <a:pt x="1447" y="1139"/>
                </a:lnTo>
                <a:lnTo>
                  <a:pt x="1479" y="1159"/>
                </a:lnTo>
                <a:lnTo>
                  <a:pt x="1509" y="1181"/>
                </a:lnTo>
                <a:lnTo>
                  <a:pt x="1536" y="1205"/>
                </a:lnTo>
                <a:lnTo>
                  <a:pt x="1563" y="1231"/>
                </a:lnTo>
                <a:lnTo>
                  <a:pt x="1587" y="1259"/>
                </a:lnTo>
                <a:lnTo>
                  <a:pt x="1608" y="1291"/>
                </a:lnTo>
                <a:lnTo>
                  <a:pt x="1627" y="1325"/>
                </a:lnTo>
                <a:lnTo>
                  <a:pt x="1644" y="1362"/>
                </a:lnTo>
                <a:lnTo>
                  <a:pt x="1658" y="1402"/>
                </a:lnTo>
                <a:lnTo>
                  <a:pt x="1669" y="1446"/>
                </a:lnTo>
                <a:lnTo>
                  <a:pt x="1677" y="1494"/>
                </a:lnTo>
                <a:lnTo>
                  <a:pt x="1682" y="1545"/>
                </a:lnTo>
                <a:lnTo>
                  <a:pt x="1683" y="1600"/>
                </a:lnTo>
                <a:lnTo>
                  <a:pt x="1681" y="1659"/>
                </a:lnTo>
                <a:lnTo>
                  <a:pt x="1672" y="1717"/>
                </a:lnTo>
                <a:lnTo>
                  <a:pt x="1658" y="1770"/>
                </a:lnTo>
                <a:lnTo>
                  <a:pt x="1639" y="1822"/>
                </a:lnTo>
                <a:lnTo>
                  <a:pt x="1615" y="1870"/>
                </a:lnTo>
                <a:lnTo>
                  <a:pt x="1587" y="1917"/>
                </a:lnTo>
                <a:lnTo>
                  <a:pt x="1555" y="1960"/>
                </a:lnTo>
                <a:lnTo>
                  <a:pt x="1519" y="1999"/>
                </a:lnTo>
                <a:lnTo>
                  <a:pt x="1478" y="2035"/>
                </a:lnTo>
                <a:lnTo>
                  <a:pt x="1435" y="2068"/>
                </a:lnTo>
                <a:lnTo>
                  <a:pt x="1389" y="2098"/>
                </a:lnTo>
                <a:lnTo>
                  <a:pt x="1341" y="2123"/>
                </a:lnTo>
                <a:lnTo>
                  <a:pt x="1289" y="2146"/>
                </a:lnTo>
                <a:lnTo>
                  <a:pt x="1236" y="2164"/>
                </a:lnTo>
                <a:lnTo>
                  <a:pt x="1181" y="2179"/>
                </a:lnTo>
                <a:lnTo>
                  <a:pt x="1125" y="2189"/>
                </a:lnTo>
                <a:lnTo>
                  <a:pt x="1067" y="2196"/>
                </a:lnTo>
                <a:lnTo>
                  <a:pt x="1009" y="2198"/>
                </a:lnTo>
                <a:lnTo>
                  <a:pt x="0" y="2198"/>
                </a:lnTo>
                <a:lnTo>
                  <a:pt x="0" y="0"/>
                </a:lnTo>
                <a:close/>
              </a:path>
            </a:pathLst>
          </a:custGeom>
          <a:solidFill>
            <a:srgbClr val="E654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476475"/>
              </a:solidFill>
              <a:effectLst/>
              <a:uLnTx/>
              <a:uFillTx/>
            </a:endParaRPr>
          </a:p>
        </p:txBody>
      </p:sp>
      <p:sp>
        <p:nvSpPr>
          <p:cNvPr id="10" name="Content Placeholder 2"/>
          <p:cNvSpPr>
            <a:spLocks noGrp="1"/>
          </p:cNvSpPr>
          <p:nvPr>
            <p:ph idx="1"/>
          </p:nvPr>
        </p:nvSpPr>
        <p:spPr>
          <a:xfrm>
            <a:off x="480001" y="1368000"/>
            <a:ext cx="11222567" cy="4536000"/>
          </a:xfrm>
        </p:spPr>
        <p:txBody>
          <a:bodyPr/>
          <a:lstStyle>
            <a:lvl1pPr>
              <a:defRPr sz="1400" b="1">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734632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6" name="think-cell Slide" r:id="rId28" imgW="270" imgH="270" progId="TCLayout.ActiveDocument.1">
                  <p:embed/>
                </p:oleObj>
              </mc:Choice>
              <mc:Fallback>
                <p:oleObj name="think-cell Slide" r:id="rId28" imgW="270" imgH="270" progId="TCLayout.ActiveDocument.1">
                  <p:embed/>
                  <p:pic>
                    <p:nvPicPr>
                      <p:cNvPr id="2" name="Object 1" hidden="1"/>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Arial" panose="020B0604020202020204" pitchFamily="34" charset="0"/>
                <a:cs typeface="+mn-cs"/>
                <a:sym typeface="Arial" panose="020B0604020202020204" pitchFamily="34" charset="0"/>
              </a:defRPr>
            </a:lvl1pPr>
          </a:lstStyle>
          <a:p>
            <a:endParaRPr lang="en-US"/>
          </a:p>
        </p:txBody>
      </p:sp>
      <p:sp>
        <p:nvSpPr>
          <p:cNvPr id="12" name="TextBox 11"/>
          <p:cNvSpPr txBox="1"/>
          <p:nvPr userDrawn="1"/>
        </p:nvSpPr>
        <p:spPr>
          <a:xfrm>
            <a:off x="5905500" y="6558924"/>
            <a:ext cx="381000" cy="153888"/>
          </a:xfrm>
          <a:prstGeom prst="rect">
            <a:avLst/>
          </a:prstGeom>
          <a:noFill/>
        </p:spPr>
        <p:txBody>
          <a:bodyPr wrap="square" lIns="0" tIns="0" rIns="0" bIns="0" rtlCol="0" anchor="b">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Arial" panose="020B0604020202020204" pitchFamily="34" charset="0"/>
                <a:ea typeface="+mn-ea"/>
                <a:cs typeface="+mn-cs"/>
                <a:sym typeface="Arial" panose="020B0604020202020204" pitchFamily="34"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Arial" panose="020B0604020202020204" pitchFamily="34" charset="0"/>
              <a:ea typeface="+mn-ea"/>
              <a:cs typeface="+mn-cs"/>
              <a:sym typeface="Arial" panose="020B0604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 </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
        <p:nvSpPr>
          <p:cNvPr id="3" name="hl"/>
          <p:cNvSpPr txBox="1"/>
          <p:nvPr userDrawn="1"/>
        </p:nvSpPr>
        <p:spPr>
          <a:xfrm>
            <a:off x="0" y="0"/>
            <a:ext cx="1219200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AU" sz="850" b="0" i="0" u="none" baseline="0">
              <a:solidFill>
                <a:srgbClr val="234483"/>
              </a:solidFill>
              <a:latin typeface="arial" panose="020B0604020202020204" pitchFamily="34" charset="0"/>
            </a:endParaRPr>
          </a:p>
        </p:txBody>
      </p:sp>
    </p:spTree>
    <p:extLst>
      <p:ext uri="{BB962C8B-B14F-4D97-AF65-F5344CB8AC3E}">
        <p14:creationId xmlns:p14="http://schemas.microsoft.com/office/powerpoint/2010/main" val="3064375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4" r:id="rId22"/>
    <p:sldLayoutId id="2147483719" r:id="rId23"/>
    <p:sldLayoutId id="2147483720" r:id="rId2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p:titleStyle>
    <p:bodyStyle>
      <a:lvl1pPr marL="228600" indent="-219456" algn="l" defTabSz="914400" rtl="0" eaLnBrk="1" latinLnBrk="0" hangingPunct="1">
        <a:lnSpc>
          <a:spcPct val="110000"/>
        </a:lnSpc>
        <a:spcBef>
          <a:spcPts val="600"/>
        </a:spcBef>
        <a:spcAft>
          <a:spcPts val="300"/>
        </a:spcAft>
        <a:buClr>
          <a:schemeClr val="tx1"/>
        </a:buClr>
        <a:buFont typeface="Arial" panose="020B0604020202020204" pitchFamily="34" charset="0"/>
        <a:buChar char="•"/>
        <a:defRPr lang="en-US" sz="1200" kern="1200">
          <a:solidFill>
            <a:schemeClr val="tx1"/>
          </a:solidFill>
          <a:latin typeface="Arial" panose="020B0604020202020204" pitchFamily="34" charset="0"/>
          <a:ea typeface="+mn-ea"/>
          <a:cs typeface="+mn-cs"/>
          <a:sym typeface="Arial" panose="020B0604020202020204" pitchFamily="34" charset="0"/>
        </a:defRPr>
      </a:lvl1pPr>
      <a:lvl2pPr marL="429768" indent="-182880" algn="l" defTabSz="914400" rtl="0" eaLnBrk="1" latinLnBrk="0" hangingPunct="1">
        <a:lnSpc>
          <a:spcPct val="90000"/>
        </a:lnSpc>
        <a:spcBef>
          <a:spcPts val="0"/>
        </a:spcBef>
        <a:spcAft>
          <a:spcPts val="300"/>
        </a:spcAft>
        <a:buClr>
          <a:schemeClr val="tx1"/>
        </a:buClr>
        <a:buFont typeface="Arial" panose="020B0604020202020204" pitchFamily="34" charset="0"/>
        <a:buChar char="–"/>
        <a:defRPr lang="en-US" sz="1200" kern="1200">
          <a:solidFill>
            <a:schemeClr val="tx1"/>
          </a:solidFill>
          <a:latin typeface="Arial" panose="020B0604020202020204" pitchFamily="34" charset="0"/>
          <a:ea typeface="+mn-ea"/>
          <a:cs typeface="+mn-cs"/>
          <a:sym typeface="Arial" panose="020B0604020202020204" pitchFamily="34" charset="0"/>
        </a:defRPr>
      </a:lvl2pPr>
      <a:lvl3pPr marL="649224" indent="-146304" algn="l" defTabSz="914400" rtl="0" eaLnBrk="1" latinLnBrk="0" hangingPunct="1">
        <a:lnSpc>
          <a:spcPct val="90000"/>
        </a:lnSpc>
        <a:spcBef>
          <a:spcPts val="0"/>
        </a:spcBef>
        <a:spcAft>
          <a:spcPts val="300"/>
        </a:spcAft>
        <a:buClr>
          <a:schemeClr val="tx1"/>
        </a:buClr>
        <a:buFont typeface="Arial" panose="020B0604020202020204" pitchFamily="34" charset="0"/>
        <a:buChar char="•"/>
        <a:defRPr lang="en-US" sz="1200" kern="1200">
          <a:solidFill>
            <a:schemeClr val="tx1"/>
          </a:solidFill>
          <a:latin typeface="Arial" panose="020B0604020202020204" pitchFamily="34" charset="0"/>
          <a:ea typeface="+mn-ea"/>
          <a:cs typeface="+mn-cs"/>
          <a:sym typeface="Arial" panose="020B0604020202020204" pitchFamily="34" charset="0"/>
        </a:defRPr>
      </a:lvl3pPr>
      <a:lvl4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600" kern="1200">
          <a:solidFill>
            <a:schemeClr val="tx1"/>
          </a:solidFill>
          <a:latin typeface="Arial" panose="020B0604020202020204" pitchFamily="34" charset="0"/>
          <a:ea typeface="+mn-ea"/>
          <a:cs typeface="+mn-cs"/>
          <a:sym typeface="Arial" panose="020B0604020202020204" pitchFamily="34" charset="0"/>
        </a:defRPr>
      </a:lvl4pPr>
      <a:lvl5pPr marL="0" indent="0" algn="l" defTabSz="914400" rtl="0" eaLnBrk="1" latinLnBrk="0" hangingPunct="1">
        <a:lnSpc>
          <a:spcPct val="100000"/>
        </a:lnSpc>
        <a:spcBef>
          <a:spcPts val="0"/>
        </a:spcBef>
        <a:spcAft>
          <a:spcPts val="300"/>
        </a:spcAft>
        <a:buClr>
          <a:schemeClr val="tx1"/>
        </a:buClr>
        <a:buFont typeface="Arial" panose="020B0604020202020204" pitchFamily="34" charset="0"/>
        <a:buChar char="​"/>
        <a:defRPr lang="en-US" sz="1600" b="1" kern="1200" smtClean="0">
          <a:solidFill>
            <a:schemeClr val="tx1"/>
          </a:solidFill>
          <a:latin typeface="Arial" panose="020B0604020202020204" pitchFamily="34" charset="0"/>
          <a:ea typeface="+mn-ea"/>
          <a:cs typeface="+mn-cs"/>
          <a:sym typeface="Arial" panose="020B0604020202020204" pitchFamily="34" charset="0"/>
        </a:defRPr>
      </a:lvl5pPr>
      <a:lvl6pPr marL="429768" indent="-182880" algn="l" defTabSz="914400" rtl="0" eaLnBrk="1" latinLnBrk="0" hangingPunct="1">
        <a:lnSpc>
          <a:spcPct val="90000"/>
        </a:lnSpc>
        <a:spcBef>
          <a:spcPts val="0"/>
        </a:spcBef>
        <a:spcAft>
          <a:spcPts val="600"/>
        </a:spcAft>
        <a:buClr>
          <a:schemeClr val="tx1"/>
        </a:buClr>
        <a:buFont typeface="Arial" panose="020B0604020202020204" pitchFamily="34" charset="0"/>
        <a:buChar char="–"/>
        <a:defRPr lang="en-US" sz="1600" kern="1200" smtClean="0">
          <a:solidFill>
            <a:schemeClr val="tx1"/>
          </a:solidFill>
          <a:latin typeface="Arial" panose="020B0604020202020204" pitchFamily="34" charset="0"/>
          <a:ea typeface="+mn-ea"/>
          <a:cs typeface="+mn-cs"/>
          <a:sym typeface="Arial" panose="020B0604020202020204" pitchFamily="34" charset="0"/>
        </a:defRPr>
      </a:lvl6pPr>
      <a:lvl7pPr marL="0" indent="0" algn="l" defTabSz="914400" rtl="0" eaLnBrk="1" latinLnBrk="0" hangingPunct="1">
        <a:lnSpc>
          <a:spcPct val="90000"/>
        </a:lnSpc>
        <a:spcBef>
          <a:spcPts val="900"/>
        </a:spcBef>
        <a:spcAft>
          <a:spcPts val="900"/>
        </a:spcAft>
        <a:buClr>
          <a:schemeClr val="tx1"/>
        </a:buClr>
        <a:buFont typeface="Arial" panose="020B0604020202020204" pitchFamily="34" charset="0"/>
        <a:buChar char="​"/>
        <a:defRPr lang="en-US" sz="4400" kern="1200" baseline="0" smtClean="0">
          <a:solidFill>
            <a:schemeClr val="tx1"/>
          </a:solidFill>
          <a:latin typeface="Arial" panose="020B0604020202020204" pitchFamily="34" charset="0"/>
          <a:ea typeface="+mn-ea"/>
          <a:cs typeface="+mn-cs"/>
          <a:sym typeface="Arial" panose="020B0604020202020204" pitchFamily="34" charset="0"/>
        </a:defRPr>
      </a:lvl7pPr>
      <a:lvl8pPr marL="0" indent="0" algn="l" defTabSz="914400" rtl="0" eaLnBrk="1" latinLnBrk="0" hangingPunct="1">
        <a:lnSpc>
          <a:spcPct val="90000"/>
        </a:lnSpc>
        <a:spcBef>
          <a:spcPts val="900"/>
        </a:spcBef>
        <a:spcAft>
          <a:spcPts val="0"/>
        </a:spcAft>
        <a:buClr>
          <a:schemeClr val="tx1"/>
        </a:buClr>
        <a:buFont typeface="Arial" panose="020B0604020202020204" pitchFamily="34" charset="0"/>
        <a:buChar char="​"/>
        <a:defRPr lang="en-US" sz="5400" kern="1200" baseline="0" smtClean="0">
          <a:solidFill>
            <a:schemeClr val="tx1"/>
          </a:solidFill>
          <a:latin typeface="Arial" panose="020B0604020202020204" pitchFamily="34" charset="0"/>
          <a:ea typeface="+mn-ea"/>
          <a:cs typeface="+mn-cs"/>
          <a:sym typeface="Arial" panose="020B0604020202020204" pitchFamily="34" charset="0"/>
        </a:defRPr>
      </a:lvl8pPr>
      <a:lvl9pPr marL="0" indent="0" algn="l" defTabSz="914400" rtl="0" eaLnBrk="1" latinLnBrk="0" hangingPunct="1">
        <a:lnSpc>
          <a:spcPct val="100000"/>
        </a:lnSpc>
        <a:spcBef>
          <a:spcPts val="0"/>
        </a:spcBef>
        <a:spcAft>
          <a:spcPts val="900"/>
        </a:spcAft>
        <a:buClr>
          <a:schemeClr val="tx1"/>
        </a:buClr>
        <a:buFont typeface="Arial" panose="020B0604020202020204" pitchFamily="34" charset="0"/>
        <a:buChar char="​"/>
        <a:defRPr lang="en-US" sz="2400" kern="1200" baseline="0" dirty="0">
          <a:solidFill>
            <a:schemeClr val="tx1"/>
          </a:solidFill>
          <a:latin typeface="Arial" panose="020B0604020202020204" pitchFamily="34" charset="0"/>
          <a:ea typeface="+mn-ea"/>
          <a:cs typeface="+mn-cs"/>
          <a:sym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5.png"/><Relationship Id="rId7"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58.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9.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64.png"/><Relationship Id="rId10" Type="http://schemas.openxmlformats.org/officeDocument/2006/relationships/image" Target="../media/image54.png"/><Relationship Id="rId4" Type="http://schemas.openxmlformats.org/officeDocument/2006/relationships/image" Target="../media/image63.png"/><Relationship Id="rId9" Type="http://schemas.openxmlformats.org/officeDocument/2006/relationships/image" Target="../media/image68.png"/></Relationships>
</file>

<file path=ppt/slides/_rels/slide1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60.png"/><Relationship Id="rId7" Type="http://schemas.openxmlformats.org/officeDocument/2006/relationships/image" Target="../media/image75.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82.png"/><Relationship Id="rId4" Type="http://schemas.openxmlformats.org/officeDocument/2006/relationships/image" Target="../media/image69.png"/></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85.png"/><Relationship Id="rId5" Type="http://schemas.openxmlformats.org/officeDocument/2006/relationships/image" Target="../media/image80.png"/><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86.png"/><Relationship Id="rId5" Type="http://schemas.openxmlformats.org/officeDocument/2006/relationships/image" Target="../media/image88.png"/><Relationship Id="rId4" Type="http://schemas.openxmlformats.org/officeDocument/2006/relationships/image" Target="../media/image84.png"/></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94.png"/><Relationship Id="rId5" Type="http://schemas.openxmlformats.org/officeDocument/2006/relationships/image" Target="../media/image91.png"/><Relationship Id="rId4" Type="http://schemas.openxmlformats.org/officeDocument/2006/relationships/image" Target="../media/image92.png"/></Relationships>
</file>

<file path=ppt/slides/_rels/slide18.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3.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103.png"/><Relationship Id="rId5" Type="http://schemas.openxmlformats.org/officeDocument/2006/relationships/image" Target="../media/image99.png"/><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05.png"/></Relationships>
</file>

<file path=ppt/slides/_rels/slide21.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50.png"/><Relationship Id="rId7" Type="http://schemas.openxmlformats.org/officeDocument/2006/relationships/image" Target="../media/image109.png"/><Relationship Id="rId2" Type="http://schemas.openxmlformats.org/officeDocument/2006/relationships/notesSlide" Target="../notesSlides/notesSlide17.xml"/><Relationship Id="rId1" Type="http://schemas.openxmlformats.org/officeDocument/2006/relationships/slideLayout" Target="../slideLayouts/slideLayout22.xml"/><Relationship Id="rId6" Type="http://schemas.openxmlformats.org/officeDocument/2006/relationships/image" Target="../media/image108.png"/><Relationship Id="rId11" Type="http://schemas.openxmlformats.org/officeDocument/2006/relationships/image" Target="../media/image112.png"/><Relationship Id="rId5" Type="http://schemas.openxmlformats.org/officeDocument/2006/relationships/image" Target="../media/image107.png"/><Relationship Id="rId10" Type="http://schemas.openxmlformats.org/officeDocument/2006/relationships/image" Target="../media/image111.png"/><Relationship Id="rId9"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09.png"/><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image" Target="../media/image108.png"/><Relationship Id="rId5" Type="http://schemas.openxmlformats.org/officeDocument/2006/relationships/image" Target="../media/image107.png"/><Relationship Id="rId10" Type="http://schemas.openxmlformats.org/officeDocument/2006/relationships/image" Target="../media/image116.png"/></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26.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13.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7.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14.png"/><Relationship Id="rId7" Type="http://schemas.openxmlformats.org/officeDocument/2006/relationships/image" Target="../media/image132.pn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7.png"/></Relationships>
</file>

<file path=ppt/slides/_rels/slide28.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8.png"/><Relationship Id="rId7" Type="http://schemas.openxmlformats.org/officeDocument/2006/relationships/image" Target="../media/image129.png"/><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2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24.xml"/><Relationship Id="rId1" Type="http://schemas.openxmlformats.org/officeDocument/2006/relationships/slideLayout" Target="../slideLayouts/slideLayout22.xml"/><Relationship Id="rId5" Type="http://schemas.openxmlformats.org/officeDocument/2006/relationships/image" Target="../media/image140.png"/><Relationship Id="rId4" Type="http://schemas.openxmlformats.org/officeDocument/2006/relationships/image" Target="../media/image1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142.png"/></Relationships>
</file>

<file path=ppt/slides/_rels/slide3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openxmlformats.org/officeDocument/2006/relationships/image" Target="../media/image860.png"/><Relationship Id="rId4" Type="http://schemas.openxmlformats.org/officeDocument/2006/relationships/image" Target="../media/image810.png"/></Relationships>
</file>

<file path=ppt/slides/_rels/slide37.xml.rels><?xml version="1.0" encoding="UTF-8" standalone="yes"?>
<Relationships xmlns="http://schemas.openxmlformats.org/package/2006/relationships"><Relationship Id="rId8" Type="http://schemas.openxmlformats.org/officeDocument/2006/relationships/image" Target="../media/image1440.png"/><Relationship Id="rId13"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30.png"/><Relationship Id="rId12" Type="http://schemas.openxmlformats.org/officeDocument/2006/relationships/image" Target="../media/image148.png"/><Relationship Id="rId2" Type="http://schemas.openxmlformats.org/officeDocument/2006/relationships/notesSlide" Target="../notesSlides/notesSlide31.xml"/><Relationship Id="rId1" Type="http://schemas.openxmlformats.org/officeDocument/2006/relationships/slideLayout" Target="../slideLayouts/slideLayout22.xml"/><Relationship Id="rId6" Type="http://schemas.openxmlformats.org/officeDocument/2006/relationships/image" Target="../media/image1290.png"/><Relationship Id="rId11" Type="http://schemas.openxmlformats.org/officeDocument/2006/relationships/image" Target="../media/image147.png"/><Relationship Id="rId5" Type="http://schemas.openxmlformats.org/officeDocument/2006/relationships/image" Target="../media/image1280.png"/><Relationship Id="rId10" Type="http://schemas.openxmlformats.org/officeDocument/2006/relationships/image" Target="../media/image146.png"/><Relationship Id="rId4" Type="http://schemas.openxmlformats.org/officeDocument/2006/relationships/image" Target="../media/image1270.png"/><Relationship Id="rId9" Type="http://schemas.openxmlformats.org/officeDocument/2006/relationships/image" Target="../media/image145.png"/><Relationship Id="rId14" Type="http://schemas.openxmlformats.org/officeDocument/2006/relationships/image" Target="../media/image15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15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4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38.xml"/><Relationship Id="rId1" Type="http://schemas.openxmlformats.org/officeDocument/2006/relationships/slideLayout" Target="../slideLayouts/slideLayout22.xml"/><Relationship Id="rId5" Type="http://schemas.openxmlformats.org/officeDocument/2006/relationships/image" Target="../media/image163.png"/><Relationship Id="rId4" Type="http://schemas.openxmlformats.org/officeDocument/2006/relationships/image" Target="../media/image162.png"/></Relationships>
</file>

<file path=ppt/slides/_rels/slide4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81.png"/><Relationship Id="rId2" Type="http://schemas.openxmlformats.org/officeDocument/2006/relationships/notesSlide" Target="../notesSlides/notesSlide39.xml"/><Relationship Id="rId1" Type="http://schemas.openxmlformats.org/officeDocument/2006/relationships/slideLayout" Target="../slideLayouts/slideLayout22.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s>
</file>

<file path=ppt/slides/_rels/slide4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40.xml"/><Relationship Id="rId1" Type="http://schemas.openxmlformats.org/officeDocument/2006/relationships/slideLayout" Target="../slideLayouts/slideLayout22.xml"/><Relationship Id="rId5" Type="http://schemas.openxmlformats.org/officeDocument/2006/relationships/image" Target="../media/image170.png"/><Relationship Id="rId4" Type="http://schemas.openxmlformats.org/officeDocument/2006/relationships/image" Target="../media/image169.png"/></Relationships>
</file>

<file path=ppt/slides/_rels/slide4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172.png"/></Relationships>
</file>

<file path=ppt/slides/_rels/slide48.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174.png"/></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174.jpeg"/><Relationship Id="rId2" Type="http://schemas.openxmlformats.org/officeDocument/2006/relationships/notesSlide" Target="../notesSlides/notesSlide45.xml"/><Relationship Id="rId1" Type="http://schemas.openxmlformats.org/officeDocument/2006/relationships/slideLayout" Target="../slideLayouts/slideLayout22.xml"/><Relationship Id="rId4" Type="http://schemas.openxmlformats.org/officeDocument/2006/relationships/image" Target="../media/image175.jpeg"/></Relationships>
</file>

<file path=ppt/slides/_rels/slide53.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46.xml"/><Relationship Id="rId1" Type="http://schemas.openxmlformats.org/officeDocument/2006/relationships/slideLayout" Target="../slideLayouts/slideLayout22.xml"/><Relationship Id="rId6" Type="http://schemas.openxmlformats.org/officeDocument/2006/relationships/image" Target="../media/image180.png"/><Relationship Id="rId5" Type="http://schemas.openxmlformats.org/officeDocument/2006/relationships/image" Target="../media/image179.png"/><Relationship Id="rId4" Type="http://schemas.openxmlformats.org/officeDocument/2006/relationships/image" Target="../media/image177.png"/></Relationships>
</file>

<file path=ppt/slides/_rels/slide5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183.png"/></Relationships>
</file>

<file path=ppt/slides/_rels/slide56.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8" Type="http://schemas.openxmlformats.org/officeDocument/2006/relationships/image" Target="../media/image187.png"/><Relationship Id="rId3" Type="http://schemas.openxmlformats.org/officeDocument/2006/relationships/hyperlink" Target="https://gym.openai.com/envs/#classic_control" TargetMode="External"/><Relationship Id="rId7" Type="http://schemas.openxmlformats.org/officeDocument/2006/relationships/image" Target="../media/image186.png"/><Relationship Id="rId2" Type="http://schemas.openxmlformats.org/officeDocument/2006/relationships/notesSlide" Target="../notesSlides/notesSlide51.xml"/><Relationship Id="rId1" Type="http://schemas.openxmlformats.org/officeDocument/2006/relationships/slideLayout" Target="../slideLayouts/slideLayout22.xml"/><Relationship Id="rId6" Type="http://schemas.openxmlformats.org/officeDocument/2006/relationships/image" Target="../media/image185.png"/><Relationship Id="rId5" Type="http://schemas.openxmlformats.org/officeDocument/2006/relationships/image" Target="../media/image184.png"/><Relationship Id="rId4" Type="http://schemas.openxmlformats.org/officeDocument/2006/relationships/hyperlink" Target="https://gym.openai.com/envs/#atari"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github.com/omerbsezer/Reinforcement_learning_tutorial_with_demo#DiscountFactor" TargetMode="External"/><Relationship Id="rId13" Type="http://schemas.openxmlformats.org/officeDocument/2006/relationships/hyperlink" Target="https://github.com/omerbsezer/Reinforcement_learning_tutorial_with_demo#ValueIteration" TargetMode="External"/><Relationship Id="rId18" Type="http://schemas.openxmlformats.org/officeDocument/2006/relationships/hyperlink" Target="https://github.com/omerbsezer/Reinforcement_learning_tutorial_with_demo#SARSA" TargetMode="External"/><Relationship Id="rId26" Type="http://schemas.openxmlformats.org/officeDocument/2006/relationships/hyperlink" Target="https://github.com/omerbsezer/Reinforcement_learning_tutorial_with_demo/blob/master/ModelBasedRL" TargetMode="External"/><Relationship Id="rId3" Type="http://schemas.openxmlformats.org/officeDocument/2006/relationships/hyperlink" Target="https://github.com/omerbsezer/Reinforcement_learning_tutorial_with_demo#whatisRL" TargetMode="External"/><Relationship Id="rId21" Type="http://schemas.openxmlformats.org/officeDocument/2006/relationships/hyperlink" Target="https://github.com/omerbsezer/Reinforcement_learning_tutorial_with_demo#PolicyBased" TargetMode="External"/><Relationship Id="rId7" Type="http://schemas.openxmlformats.org/officeDocument/2006/relationships/hyperlink" Target="https://github.com/omerbsezer/Reinforcement_learning_tutorial_with_demo#StateTransitionProbability" TargetMode="External"/><Relationship Id="rId12" Type="http://schemas.openxmlformats.org/officeDocument/2006/relationships/hyperlink" Target="https://github.com/omerbsezer/Reinforcement_learning_tutorial_with_demo#PolicyIteration" TargetMode="External"/><Relationship Id="rId17" Type="http://schemas.openxmlformats.org/officeDocument/2006/relationships/hyperlink" Target="https://github.com/omerbsezer/Reinforcement_learning_tutorial_with_demo#MCTDDifferenceinVisual" TargetMode="External"/><Relationship Id="rId25" Type="http://schemas.openxmlformats.org/officeDocument/2006/relationships/hyperlink" Target="https://github.com/omerbsezer/Reinforcement_learning_tutorial_with_demo#ActorCritic" TargetMode="External"/><Relationship Id="rId33" Type="http://schemas.openxmlformats.org/officeDocument/2006/relationships/hyperlink" Target="https://github.com/omerbsezer/Reinforcement_learning_tutorial_with_demo#DQN" TargetMode="External"/><Relationship Id="rId2" Type="http://schemas.openxmlformats.org/officeDocument/2006/relationships/notesSlide" Target="../notesSlides/notesSlide52.xml"/><Relationship Id="rId16" Type="http://schemas.openxmlformats.org/officeDocument/2006/relationships/hyperlink" Target="https://github.com/omerbsezer/Reinforcement_learning_tutorial_with_demo#MCTDDifference" TargetMode="External"/><Relationship Id="rId20" Type="http://schemas.openxmlformats.org/officeDocument/2006/relationships/hyperlink" Target="https://github.com/omerbsezer/Reinforcement_learning_tutorial_with_demo#OpenAIGym" TargetMode="External"/><Relationship Id="rId29" Type="http://schemas.openxmlformats.org/officeDocument/2006/relationships/hyperlink" Target="https://github.com/omerbsezer/Reinforcement_learning_tutorial_with_demo#SimBased" TargetMode="External"/><Relationship Id="rId1" Type="http://schemas.openxmlformats.org/officeDocument/2006/relationships/slideLayout" Target="../slideLayouts/slideLayout22.xml"/><Relationship Id="rId6" Type="http://schemas.openxmlformats.org/officeDocument/2006/relationships/hyperlink" Target="https://github.com/omerbsezer/Reinforcement_learning_tutorial_with_demo#Rewards" TargetMode="External"/><Relationship Id="rId11" Type="http://schemas.openxmlformats.org/officeDocument/2006/relationships/hyperlink" Target="https://github.com/omerbsezer/Reinforcement_learning_tutorial_with_demo#DP" TargetMode="External"/><Relationship Id="rId24" Type="http://schemas.openxmlformats.org/officeDocument/2006/relationships/hyperlink" Target="https://github.com/omerbsezer/Reinforcement_learning_tutorial_with_demo#REINFORCE" TargetMode="External"/><Relationship Id="rId32" Type="http://schemas.openxmlformats.org/officeDocument/2006/relationships/hyperlink" Target="https://github.com/omerbsezer/Reinforcement_learning_tutorial_with_demo#RLinGames" TargetMode="External"/><Relationship Id="rId5" Type="http://schemas.openxmlformats.org/officeDocument/2006/relationships/hyperlink" Target="https://github.com/omerbsezer/Reinforcement_learning_tutorial_with_demo#RLcomponents" TargetMode="External"/><Relationship Id="rId15" Type="http://schemas.openxmlformats.org/officeDocument/2006/relationships/hyperlink" Target="https://github.com/omerbsezer/Reinforcement_learning_tutorial_with_demo#TDLearning" TargetMode="External"/><Relationship Id="rId23" Type="http://schemas.openxmlformats.org/officeDocument/2006/relationships/hyperlink" Target="https://github.com/omerbsezer/Reinforcement_learning_tutorial_with_demo/blob/master/PolicyGradient" TargetMode="External"/><Relationship Id="rId28" Type="http://schemas.openxmlformats.org/officeDocument/2006/relationships/hyperlink" Target="https://github.com/omerbsezer/Reinforcement_learning_tutorial_with_demo#DynaQ" TargetMode="External"/><Relationship Id="rId10" Type="http://schemas.openxmlformats.org/officeDocument/2006/relationships/hyperlink" Target="https://github.com/omerbsezer/Reinforcement_learning_tutorial_with_demo#Policy" TargetMode="External"/><Relationship Id="rId19" Type="http://schemas.openxmlformats.org/officeDocument/2006/relationships/hyperlink" Target="https://github.com/omerbsezer/Reinforcement_learning_tutorial_with_demo#Qlearning" TargetMode="External"/><Relationship Id="rId31" Type="http://schemas.openxmlformats.org/officeDocument/2006/relationships/hyperlink" Target="https://github.com/omerbsezer/Reinforcement_learning_tutorial_with_demo#TemporalDifferenceSearch" TargetMode="External"/><Relationship Id="rId4" Type="http://schemas.openxmlformats.org/officeDocument/2006/relationships/hyperlink" Target="https://github.com/omerbsezer/Reinforcement_learning_tutorial_with_demo#mdp" TargetMode="External"/><Relationship Id="rId9" Type="http://schemas.openxmlformats.org/officeDocument/2006/relationships/hyperlink" Target="https://github.com/omerbsezer/Reinforcement_learning_tutorial_with_demo#ValueFunction" TargetMode="External"/><Relationship Id="rId14" Type="http://schemas.openxmlformats.org/officeDocument/2006/relationships/hyperlink" Target="https://github.com/omerbsezer/Reinforcement_learning_tutorial_with_demo#MonteCarlo" TargetMode="External"/><Relationship Id="rId22" Type="http://schemas.openxmlformats.org/officeDocument/2006/relationships/hyperlink" Target="https://github.com/omerbsezer/Reinforcement_learning_tutorial_with_demo#PolicyObjectiveFunctions" TargetMode="External"/><Relationship Id="rId27" Type="http://schemas.openxmlformats.org/officeDocument/2006/relationships/hyperlink" Target="https://github.com/omerbsezer/Reinforcement_learning_tutorial_with_demo#RealandSimulatedExperience" TargetMode="External"/><Relationship Id="rId30" Type="http://schemas.openxmlformats.org/officeDocument/2006/relationships/hyperlink" Target="https://github.com/omerbsezer/Reinforcement_learning_tutorial_with_demo#MCTreeSear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188.jpeg"/><Relationship Id="rId2" Type="http://schemas.openxmlformats.org/officeDocument/2006/relationships/notesSlide" Target="../notesSlides/notesSlide53.xml"/><Relationship Id="rId1" Type="http://schemas.openxmlformats.org/officeDocument/2006/relationships/slideLayout" Target="../slideLayouts/slideLayout22.xml"/><Relationship Id="rId5" Type="http://schemas.openxmlformats.org/officeDocument/2006/relationships/hyperlink" Target="https://github.com/omerbsezer/Reinforcement_learning_tutorial_with_demo#PolicyBased" TargetMode="External"/><Relationship Id="rId4" Type="http://schemas.openxmlformats.org/officeDocument/2006/relationships/hyperlink" Target="https://www.coursera.org/specializations/reinforcement-learning?skipBrowseRedirect=true&amp;skipRecommendationsRedirect=true&amp;tab=curren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48.png"/><Relationship Id="rId4" Type="http://schemas.openxmlformats.org/officeDocument/2006/relationships/image" Target="../media/image29.jpeg"/><Relationship Id="rId9"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1717393"/>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AU" sz="4400" dirty="0">
                <a:solidFill>
                  <a:schemeClr val="bg1"/>
                </a:solidFill>
              </a:rPr>
              <a:t>Reinforcement Learning</a:t>
            </a:r>
          </a:p>
          <a:p>
            <a:pPr algn="ctr"/>
            <a:endParaRPr lang="en-AU" sz="4400" dirty="0">
              <a:solidFill>
                <a:schemeClr val="bg1"/>
              </a:solidFill>
            </a:endParaRPr>
          </a:p>
          <a:p>
            <a:pPr algn="ctr"/>
            <a:r>
              <a:rPr lang="en-AU" sz="3600" dirty="0">
                <a:solidFill>
                  <a:schemeClr val="bg1"/>
                </a:solidFill>
              </a:rPr>
              <a:t>Presentation Materials</a:t>
            </a:r>
          </a:p>
        </p:txBody>
      </p:sp>
    </p:spTree>
    <p:extLst>
      <p:ext uri="{BB962C8B-B14F-4D97-AF65-F5344CB8AC3E}">
        <p14:creationId xmlns:p14="http://schemas.microsoft.com/office/powerpoint/2010/main" val="982298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 Robot Cleaning example</a:t>
            </a:r>
            <a:br>
              <a:rPr lang="en-AU" dirty="0"/>
            </a:br>
            <a:endParaRPr lang="en-AU" sz="1600" dirty="0"/>
          </a:p>
        </p:txBody>
      </p:sp>
      <p:sp>
        <p:nvSpPr>
          <p:cNvPr id="2" name="Oval 1">
            <a:extLst>
              <a:ext uri="{FF2B5EF4-FFF2-40B4-BE49-F238E27FC236}">
                <a16:creationId xmlns:a16="http://schemas.microsoft.com/office/drawing/2014/main" id="{F1401284-C106-4B00-BDDC-7C3130589F95}"/>
              </a:ext>
            </a:extLst>
          </p:cNvPr>
          <p:cNvSpPr/>
          <p:nvPr/>
        </p:nvSpPr>
        <p:spPr>
          <a:xfrm>
            <a:off x="3002280" y="2364296"/>
            <a:ext cx="1386840" cy="1432560"/>
          </a:xfrm>
          <a:prstGeom prst="ellipse">
            <a:avLst/>
          </a:prstGeom>
          <a:noFill/>
          <a:ln w="3810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accent1"/>
                </a:solidFill>
              </a:rPr>
              <a:t>High</a:t>
            </a:r>
            <a:endParaRPr lang="en-US" sz="1200" b="1" dirty="0">
              <a:solidFill>
                <a:schemeClr val="accent1"/>
              </a:solidFill>
            </a:endParaRPr>
          </a:p>
        </p:txBody>
      </p:sp>
      <p:sp>
        <p:nvSpPr>
          <p:cNvPr id="12" name="Oval 11">
            <a:extLst>
              <a:ext uri="{FF2B5EF4-FFF2-40B4-BE49-F238E27FC236}">
                <a16:creationId xmlns:a16="http://schemas.microsoft.com/office/drawing/2014/main" id="{868472EB-C269-4667-A4A7-CB956A1FAE59}"/>
              </a:ext>
            </a:extLst>
          </p:cNvPr>
          <p:cNvSpPr/>
          <p:nvPr/>
        </p:nvSpPr>
        <p:spPr>
          <a:xfrm>
            <a:off x="7772402" y="2364296"/>
            <a:ext cx="1386840" cy="1432560"/>
          </a:xfrm>
          <a:prstGeom prst="ellipse">
            <a:avLst/>
          </a:prstGeom>
          <a:noFill/>
          <a:ln w="3810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accent1"/>
                </a:solidFill>
              </a:rPr>
              <a:t>Low</a:t>
            </a:r>
            <a:endParaRPr lang="en-US" sz="1200" b="1" dirty="0">
              <a:solidFill>
                <a:schemeClr val="accent1"/>
              </a:solidFill>
            </a:endParaRPr>
          </a:p>
        </p:txBody>
      </p:sp>
      <p:sp>
        <p:nvSpPr>
          <p:cNvPr id="13" name="Oval 12">
            <a:extLst>
              <a:ext uri="{FF2B5EF4-FFF2-40B4-BE49-F238E27FC236}">
                <a16:creationId xmlns:a16="http://schemas.microsoft.com/office/drawing/2014/main" id="{5A0AAC96-1BE0-4AFE-B986-A545E072F143}"/>
              </a:ext>
            </a:extLst>
          </p:cNvPr>
          <p:cNvSpPr/>
          <p:nvPr/>
        </p:nvSpPr>
        <p:spPr>
          <a:xfrm>
            <a:off x="6271264" y="2881407"/>
            <a:ext cx="396238" cy="398336"/>
          </a:xfrm>
          <a:prstGeom prst="ellipse">
            <a:avLst/>
          </a:prstGeom>
          <a:solidFill>
            <a:srgbClr val="00B050"/>
          </a:solidFill>
          <a:ln w="38100"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4" name="Oval 13">
            <a:extLst>
              <a:ext uri="{FF2B5EF4-FFF2-40B4-BE49-F238E27FC236}">
                <a16:creationId xmlns:a16="http://schemas.microsoft.com/office/drawing/2014/main" id="{C51D52EA-B113-4794-93B1-25B43B5E41FF}"/>
              </a:ext>
            </a:extLst>
          </p:cNvPr>
          <p:cNvSpPr/>
          <p:nvPr/>
        </p:nvSpPr>
        <p:spPr>
          <a:xfrm>
            <a:off x="8267703" y="1511904"/>
            <a:ext cx="396238" cy="398336"/>
          </a:xfrm>
          <a:prstGeom prst="ellipse">
            <a:avLst/>
          </a:prstGeom>
          <a:solidFill>
            <a:srgbClr val="00B050"/>
          </a:solidFill>
          <a:ln w="38100"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5" name="Oval 14">
            <a:extLst>
              <a:ext uri="{FF2B5EF4-FFF2-40B4-BE49-F238E27FC236}">
                <a16:creationId xmlns:a16="http://schemas.microsoft.com/office/drawing/2014/main" id="{3A24F853-9225-4AB2-A6E4-6FEE740BF1BF}"/>
              </a:ext>
            </a:extLst>
          </p:cNvPr>
          <p:cNvSpPr/>
          <p:nvPr/>
        </p:nvSpPr>
        <p:spPr>
          <a:xfrm>
            <a:off x="8321044" y="5044440"/>
            <a:ext cx="396238" cy="398336"/>
          </a:xfrm>
          <a:prstGeom prst="ellipse">
            <a:avLst/>
          </a:prstGeom>
          <a:solidFill>
            <a:srgbClr val="00B050"/>
          </a:solidFill>
          <a:ln w="38100" cap="rnd" cmpd="sng" algn="ctr">
            <a:solidFill>
              <a:srgbClr val="00B05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bg1"/>
              </a:solidFill>
            </a:endParaRPr>
          </a:p>
        </p:txBody>
      </p:sp>
      <p:sp>
        <p:nvSpPr>
          <p:cNvPr id="16" name="Oval 15">
            <a:extLst>
              <a:ext uri="{FF2B5EF4-FFF2-40B4-BE49-F238E27FC236}">
                <a16:creationId xmlns:a16="http://schemas.microsoft.com/office/drawing/2014/main" id="{C82A2AEB-C9F0-4824-A3AD-C8743BA3EC51}"/>
              </a:ext>
            </a:extLst>
          </p:cNvPr>
          <p:cNvSpPr/>
          <p:nvPr/>
        </p:nvSpPr>
        <p:spPr>
          <a:xfrm>
            <a:off x="3497581" y="5044440"/>
            <a:ext cx="396238" cy="398336"/>
          </a:xfrm>
          <a:prstGeom prst="ellipse">
            <a:avLst/>
          </a:prstGeom>
          <a:solidFill>
            <a:schemeClr val="tx2"/>
          </a:solidFill>
          <a:ln w="381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7" name="Oval 16">
            <a:extLst>
              <a:ext uri="{FF2B5EF4-FFF2-40B4-BE49-F238E27FC236}">
                <a16:creationId xmlns:a16="http://schemas.microsoft.com/office/drawing/2014/main" id="{6D4EA028-9629-402D-A4EA-BC265E480B7B}"/>
              </a:ext>
            </a:extLst>
          </p:cNvPr>
          <p:cNvSpPr/>
          <p:nvPr/>
        </p:nvSpPr>
        <p:spPr>
          <a:xfrm>
            <a:off x="3497581" y="1511904"/>
            <a:ext cx="396238" cy="398336"/>
          </a:xfrm>
          <a:prstGeom prst="ellipse">
            <a:avLst/>
          </a:prstGeom>
          <a:solidFill>
            <a:schemeClr val="tx1"/>
          </a:solidFill>
          <a:ln w="3810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5" name="Connector: Curved 4">
            <a:extLst>
              <a:ext uri="{FF2B5EF4-FFF2-40B4-BE49-F238E27FC236}">
                <a16:creationId xmlns:a16="http://schemas.microsoft.com/office/drawing/2014/main" id="{0C0644EA-07C9-4790-A183-E08DEBD14826}"/>
              </a:ext>
            </a:extLst>
          </p:cNvPr>
          <p:cNvCxnSpPr>
            <a:stCxn id="12" idx="0"/>
            <a:endCxn id="14" idx="4"/>
          </p:cNvCxnSpPr>
          <p:nvPr/>
        </p:nvCxnSpPr>
        <p:spPr>
          <a:xfrm rot="5400000" flipH="1" flipV="1">
            <a:off x="8238794" y="2137268"/>
            <a:ext cx="454056" cy="12700"/>
          </a:xfrm>
          <a:prstGeom prst="curvedConnector3">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7" name="Connector: Curved 6">
            <a:extLst>
              <a:ext uri="{FF2B5EF4-FFF2-40B4-BE49-F238E27FC236}">
                <a16:creationId xmlns:a16="http://schemas.microsoft.com/office/drawing/2014/main" id="{5F893723-88E1-431D-86A8-F62CBDF17E10}"/>
              </a:ext>
            </a:extLst>
          </p:cNvPr>
          <p:cNvCxnSpPr>
            <a:stCxn id="14" idx="0"/>
            <a:endCxn id="12" idx="6"/>
          </p:cNvCxnSpPr>
          <p:nvPr/>
        </p:nvCxnSpPr>
        <p:spPr>
          <a:xfrm rot="16200000" flipH="1">
            <a:off x="8028196" y="1949530"/>
            <a:ext cx="1568672" cy="693420"/>
          </a:xfrm>
          <a:prstGeom prst="curvedConnector4">
            <a:avLst>
              <a:gd name="adj1" fmla="val -14573"/>
              <a:gd name="adj2" fmla="val 132967"/>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988826-E707-4EF3-8ABA-238E6EB4E178}"/>
              </a:ext>
            </a:extLst>
          </p:cNvPr>
          <p:cNvCxnSpPr>
            <a:cxnSpLocks/>
            <a:stCxn id="12" idx="2"/>
            <a:endCxn id="13" idx="2"/>
          </p:cNvCxnSpPr>
          <p:nvPr/>
        </p:nvCxnSpPr>
        <p:spPr>
          <a:xfrm flipH="1" flipV="1">
            <a:off x="6271264" y="3080575"/>
            <a:ext cx="1501138" cy="1"/>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504F3ED-B198-4B3D-8FCE-EAD85541E541}"/>
              </a:ext>
            </a:extLst>
          </p:cNvPr>
          <p:cNvCxnSpPr>
            <a:cxnSpLocks/>
            <a:stCxn id="13" idx="2"/>
            <a:endCxn id="2" idx="6"/>
          </p:cNvCxnSpPr>
          <p:nvPr/>
        </p:nvCxnSpPr>
        <p:spPr>
          <a:xfrm flipH="1">
            <a:off x="4389120" y="3080575"/>
            <a:ext cx="1882144" cy="1"/>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A2C76C83-302C-4F13-BB66-7426AC431520}"/>
              </a:ext>
            </a:extLst>
          </p:cNvPr>
          <p:cNvCxnSpPr>
            <a:cxnSpLocks/>
            <a:stCxn id="15" idx="4"/>
            <a:endCxn id="2" idx="6"/>
          </p:cNvCxnSpPr>
          <p:nvPr/>
        </p:nvCxnSpPr>
        <p:spPr>
          <a:xfrm rot="5400000" flipH="1">
            <a:off x="5273042" y="2196655"/>
            <a:ext cx="2362200" cy="4130043"/>
          </a:xfrm>
          <a:prstGeom prst="curvedConnector4">
            <a:avLst>
              <a:gd name="adj1" fmla="val -9677"/>
              <a:gd name="adj2" fmla="val 52399"/>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C5C33B61-C2D9-4A13-8015-09139A1F6D30}"/>
              </a:ext>
            </a:extLst>
          </p:cNvPr>
          <p:cNvCxnSpPr>
            <a:stCxn id="17" idx="0"/>
            <a:endCxn id="2" idx="2"/>
          </p:cNvCxnSpPr>
          <p:nvPr/>
        </p:nvCxnSpPr>
        <p:spPr>
          <a:xfrm rot="16200000" flipH="1" flipV="1">
            <a:off x="2564654" y="1949530"/>
            <a:ext cx="1568672" cy="693420"/>
          </a:xfrm>
          <a:prstGeom prst="curvedConnector4">
            <a:avLst>
              <a:gd name="adj1" fmla="val -14573"/>
              <a:gd name="adj2" fmla="val 132967"/>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52" name="Connector: Curved 23551">
            <a:extLst>
              <a:ext uri="{FF2B5EF4-FFF2-40B4-BE49-F238E27FC236}">
                <a16:creationId xmlns:a16="http://schemas.microsoft.com/office/drawing/2014/main" id="{113FD589-A6FC-45DF-9425-D6CC48D8D7E8}"/>
              </a:ext>
            </a:extLst>
          </p:cNvPr>
          <p:cNvCxnSpPr>
            <a:stCxn id="16" idx="5"/>
            <a:endCxn id="2" idx="2"/>
          </p:cNvCxnSpPr>
          <p:nvPr/>
        </p:nvCxnSpPr>
        <p:spPr>
          <a:xfrm rot="5400000" flipH="1">
            <a:off x="2267103" y="3815754"/>
            <a:ext cx="2303865" cy="833511"/>
          </a:xfrm>
          <a:prstGeom prst="curvedConnector4">
            <a:avLst>
              <a:gd name="adj1" fmla="val -12455"/>
              <a:gd name="adj2" fmla="val 127426"/>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54" name="Connector: Curved 23553">
            <a:extLst>
              <a:ext uri="{FF2B5EF4-FFF2-40B4-BE49-F238E27FC236}">
                <a16:creationId xmlns:a16="http://schemas.microsoft.com/office/drawing/2014/main" id="{C8D59D16-7FC1-4985-B7F3-3045E6B1D575}"/>
              </a:ext>
            </a:extLst>
          </p:cNvPr>
          <p:cNvCxnSpPr>
            <a:stCxn id="15" idx="4"/>
          </p:cNvCxnSpPr>
          <p:nvPr/>
        </p:nvCxnSpPr>
        <p:spPr>
          <a:xfrm rot="5400000" flipH="1" flipV="1">
            <a:off x="7767411" y="4020467"/>
            <a:ext cx="2174060" cy="670557"/>
          </a:xfrm>
          <a:prstGeom prst="curvedConnector3">
            <a:avLst>
              <a:gd name="adj1" fmla="val -10515"/>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56" name="Connector: Curved 23555">
            <a:extLst>
              <a:ext uri="{FF2B5EF4-FFF2-40B4-BE49-F238E27FC236}">
                <a16:creationId xmlns:a16="http://schemas.microsoft.com/office/drawing/2014/main" id="{FF00791E-48F4-434C-8274-7B5A504C5A17}"/>
              </a:ext>
            </a:extLst>
          </p:cNvPr>
          <p:cNvCxnSpPr>
            <a:cxnSpLocks/>
            <a:stCxn id="16" idx="5"/>
            <a:endCxn id="12" idx="4"/>
          </p:cNvCxnSpPr>
          <p:nvPr/>
        </p:nvCxnSpPr>
        <p:spPr>
          <a:xfrm rot="5400000" flipH="1" flipV="1">
            <a:off x="5357013" y="2275633"/>
            <a:ext cx="1587585" cy="4630031"/>
          </a:xfrm>
          <a:prstGeom prst="curvedConnector3">
            <a:avLst>
              <a:gd name="adj1" fmla="val -18074"/>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3560" name="Straight Connector 23559">
            <a:extLst>
              <a:ext uri="{FF2B5EF4-FFF2-40B4-BE49-F238E27FC236}">
                <a16:creationId xmlns:a16="http://schemas.microsoft.com/office/drawing/2014/main" id="{4BB5B87F-1CDC-4A42-87C9-456EF094F296}"/>
              </a:ext>
            </a:extLst>
          </p:cNvPr>
          <p:cNvCxnSpPr>
            <a:cxnSpLocks/>
            <a:stCxn id="2" idx="4"/>
          </p:cNvCxnSpPr>
          <p:nvPr/>
        </p:nvCxnSpPr>
        <p:spPr>
          <a:xfrm>
            <a:off x="3695700" y="3796856"/>
            <a:ext cx="0" cy="1549240"/>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9AD4A41-701F-4EEE-89C8-111878D8F0D6}"/>
              </a:ext>
            </a:extLst>
          </p:cNvPr>
          <p:cNvCxnSpPr>
            <a:cxnSpLocks/>
            <a:endCxn id="2" idx="0"/>
          </p:cNvCxnSpPr>
          <p:nvPr/>
        </p:nvCxnSpPr>
        <p:spPr>
          <a:xfrm>
            <a:off x="3695700" y="1799470"/>
            <a:ext cx="0" cy="564826"/>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1047A4D-EEF4-4DC4-9515-90D21D78EBDF}"/>
              </a:ext>
            </a:extLst>
          </p:cNvPr>
          <p:cNvCxnSpPr>
            <a:cxnSpLocks/>
          </p:cNvCxnSpPr>
          <p:nvPr/>
        </p:nvCxnSpPr>
        <p:spPr>
          <a:xfrm>
            <a:off x="8451852" y="3796856"/>
            <a:ext cx="67310" cy="1446752"/>
          </a:xfrm>
          <a:prstGeom prst="line">
            <a:avLst/>
          </a:prstGeom>
          <a:ln w="38100" cap="rnd">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sp>
        <p:nvSpPr>
          <p:cNvPr id="23569" name="Rectangle 23568">
            <a:extLst>
              <a:ext uri="{FF2B5EF4-FFF2-40B4-BE49-F238E27FC236}">
                <a16:creationId xmlns:a16="http://schemas.microsoft.com/office/drawing/2014/main" id="{1F61A8AF-47EB-471D-85E6-17C4C804FD2B}"/>
              </a:ext>
            </a:extLst>
          </p:cNvPr>
          <p:cNvSpPr/>
          <p:nvPr/>
        </p:nvSpPr>
        <p:spPr>
          <a:xfrm>
            <a:off x="3814058" y="1202788"/>
            <a:ext cx="822469" cy="461665"/>
          </a:xfrm>
          <a:prstGeom prst="rect">
            <a:avLst/>
          </a:prstGeom>
        </p:spPr>
        <p:txBody>
          <a:bodyPr wrap="none">
            <a:spAutoFit/>
          </a:bodyPr>
          <a:lstStyle/>
          <a:p>
            <a:pPr algn="ctr"/>
            <a:r>
              <a:rPr lang="en-US" sz="2400" b="1" dirty="0">
                <a:solidFill>
                  <a:schemeClr val="tx2"/>
                </a:solidFill>
              </a:rPr>
              <a:t>Wait</a:t>
            </a:r>
            <a:endParaRPr lang="en-US" sz="1100" b="1" dirty="0">
              <a:solidFill>
                <a:schemeClr val="tx2"/>
              </a:solidFill>
            </a:endParaRPr>
          </a:p>
        </p:txBody>
      </p:sp>
      <p:sp>
        <p:nvSpPr>
          <p:cNvPr id="23570" name="Rectangle 23569">
            <a:extLst>
              <a:ext uri="{FF2B5EF4-FFF2-40B4-BE49-F238E27FC236}">
                <a16:creationId xmlns:a16="http://schemas.microsoft.com/office/drawing/2014/main" id="{0F34F8BC-D67F-4B59-8D34-3A3292350CAF}"/>
              </a:ext>
            </a:extLst>
          </p:cNvPr>
          <p:cNvSpPr/>
          <p:nvPr/>
        </p:nvSpPr>
        <p:spPr>
          <a:xfrm>
            <a:off x="3688103" y="4246897"/>
            <a:ext cx="1212191" cy="461665"/>
          </a:xfrm>
          <a:prstGeom prst="rect">
            <a:avLst/>
          </a:prstGeom>
        </p:spPr>
        <p:txBody>
          <a:bodyPr wrap="none">
            <a:spAutoFit/>
          </a:bodyPr>
          <a:lstStyle/>
          <a:p>
            <a:pPr algn="ctr"/>
            <a:r>
              <a:rPr lang="en-US" sz="2400" b="1" dirty="0">
                <a:solidFill>
                  <a:schemeClr val="tx2"/>
                </a:solidFill>
              </a:rPr>
              <a:t>Search</a:t>
            </a:r>
            <a:endParaRPr lang="en-US" sz="1100" b="1" dirty="0">
              <a:solidFill>
                <a:schemeClr val="tx2"/>
              </a:solidFill>
            </a:endParaRPr>
          </a:p>
        </p:txBody>
      </p:sp>
      <p:sp>
        <p:nvSpPr>
          <p:cNvPr id="23571" name="Rectangle 23570">
            <a:extLst>
              <a:ext uri="{FF2B5EF4-FFF2-40B4-BE49-F238E27FC236}">
                <a16:creationId xmlns:a16="http://schemas.microsoft.com/office/drawing/2014/main" id="{1FE34ED2-D288-47A2-BA83-76EE28AA6737}"/>
              </a:ext>
            </a:extLst>
          </p:cNvPr>
          <p:cNvSpPr/>
          <p:nvPr/>
        </p:nvSpPr>
        <p:spPr>
          <a:xfrm>
            <a:off x="5729415" y="2343257"/>
            <a:ext cx="1588898" cy="461665"/>
          </a:xfrm>
          <a:prstGeom prst="rect">
            <a:avLst/>
          </a:prstGeom>
        </p:spPr>
        <p:txBody>
          <a:bodyPr wrap="none">
            <a:spAutoFit/>
          </a:bodyPr>
          <a:lstStyle/>
          <a:p>
            <a:pPr algn="ctr"/>
            <a:r>
              <a:rPr lang="en-US" sz="2400" b="1" dirty="0">
                <a:solidFill>
                  <a:schemeClr val="accent1"/>
                </a:solidFill>
              </a:rPr>
              <a:t>Recharge</a:t>
            </a:r>
            <a:endParaRPr lang="en-US" sz="1100" b="1" dirty="0">
              <a:solidFill>
                <a:schemeClr val="accent1"/>
              </a:solidFill>
            </a:endParaRPr>
          </a:p>
        </p:txBody>
      </p:sp>
      <p:sp>
        <p:nvSpPr>
          <p:cNvPr id="58" name="Rectangle 57">
            <a:extLst>
              <a:ext uri="{FF2B5EF4-FFF2-40B4-BE49-F238E27FC236}">
                <a16:creationId xmlns:a16="http://schemas.microsoft.com/office/drawing/2014/main" id="{4B4FB39F-FF8B-49F5-BCAA-4869DF4562DD}"/>
              </a:ext>
            </a:extLst>
          </p:cNvPr>
          <p:cNvSpPr/>
          <p:nvPr/>
        </p:nvSpPr>
        <p:spPr>
          <a:xfrm>
            <a:off x="9345660" y="1629505"/>
            <a:ext cx="822469" cy="461665"/>
          </a:xfrm>
          <a:prstGeom prst="rect">
            <a:avLst/>
          </a:prstGeom>
        </p:spPr>
        <p:txBody>
          <a:bodyPr wrap="none">
            <a:spAutoFit/>
          </a:bodyPr>
          <a:lstStyle/>
          <a:p>
            <a:pPr algn="ctr"/>
            <a:r>
              <a:rPr lang="en-US" sz="2400" b="1" dirty="0">
                <a:solidFill>
                  <a:schemeClr val="accent1"/>
                </a:solidFill>
              </a:rPr>
              <a:t>Wait</a:t>
            </a:r>
            <a:endParaRPr lang="en-US" sz="1100" b="1" dirty="0">
              <a:solidFill>
                <a:schemeClr val="accent1"/>
              </a:solidFill>
            </a:endParaRPr>
          </a:p>
        </p:txBody>
      </p:sp>
      <p:sp>
        <p:nvSpPr>
          <p:cNvPr id="59" name="Rectangle 58">
            <a:extLst>
              <a:ext uri="{FF2B5EF4-FFF2-40B4-BE49-F238E27FC236}">
                <a16:creationId xmlns:a16="http://schemas.microsoft.com/office/drawing/2014/main" id="{0A4348A1-1A02-4B85-9C4B-6C33CD5B7DB3}"/>
              </a:ext>
            </a:extLst>
          </p:cNvPr>
          <p:cNvSpPr/>
          <p:nvPr/>
        </p:nvSpPr>
        <p:spPr>
          <a:xfrm>
            <a:off x="9094068" y="4675108"/>
            <a:ext cx="1212191" cy="461665"/>
          </a:xfrm>
          <a:prstGeom prst="rect">
            <a:avLst/>
          </a:prstGeom>
        </p:spPr>
        <p:txBody>
          <a:bodyPr wrap="none">
            <a:spAutoFit/>
          </a:bodyPr>
          <a:lstStyle/>
          <a:p>
            <a:pPr algn="ctr"/>
            <a:r>
              <a:rPr lang="en-US" sz="2400" b="1" dirty="0">
                <a:solidFill>
                  <a:schemeClr val="accent1"/>
                </a:solidFill>
              </a:rPr>
              <a:t>Search</a:t>
            </a:r>
            <a:endParaRPr lang="en-US" sz="1100" b="1" dirty="0">
              <a:solidFill>
                <a:schemeClr val="accent1"/>
              </a:solidFill>
            </a:endParaRPr>
          </a:p>
        </p:txBody>
      </p:sp>
      <p:sp>
        <p:nvSpPr>
          <p:cNvPr id="60" name="Oval 59">
            <a:extLst>
              <a:ext uri="{FF2B5EF4-FFF2-40B4-BE49-F238E27FC236}">
                <a16:creationId xmlns:a16="http://schemas.microsoft.com/office/drawing/2014/main" id="{55A8230E-F557-4B28-B9CB-F1F3BE542BAA}"/>
              </a:ext>
            </a:extLst>
          </p:cNvPr>
          <p:cNvSpPr/>
          <p:nvPr/>
        </p:nvSpPr>
        <p:spPr>
          <a:xfrm>
            <a:off x="3497581" y="1509284"/>
            <a:ext cx="396238" cy="398336"/>
          </a:xfrm>
          <a:prstGeom prst="ellipse">
            <a:avLst/>
          </a:prstGeom>
          <a:solidFill>
            <a:schemeClr val="tx2"/>
          </a:solidFill>
          <a:ln w="381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6D710C5E-9F7C-4E5F-B686-7D7F0D3A35A6}"/>
                  </a:ext>
                </a:extLst>
              </p:cNvPr>
              <p:cNvSpPr txBox="1"/>
              <p:nvPr/>
            </p:nvSpPr>
            <p:spPr>
              <a:xfrm>
                <a:off x="2720340" y="542603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𝛼</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oMath>
                  </m:oMathPara>
                </a14:m>
                <a:endParaRPr lang="en-US" sz="2800" dirty="0" err="1">
                  <a:solidFill>
                    <a:schemeClr val="tx1"/>
                  </a:solidFill>
                </a:endParaRPr>
              </a:p>
            </p:txBody>
          </p:sp>
        </mc:Choice>
        <mc:Fallback xmlns="">
          <p:sp>
            <p:nvSpPr>
              <p:cNvPr id="61" name="TextBox 60">
                <a:extLst>
                  <a:ext uri="{FF2B5EF4-FFF2-40B4-BE49-F238E27FC236}">
                    <a16:creationId xmlns:a16="http://schemas.microsoft.com/office/drawing/2014/main" id="{6D710C5E-9F7C-4E5F-B686-7D7F0D3A35A6}"/>
                  </a:ext>
                </a:extLst>
              </p:cNvPr>
              <p:cNvSpPr txBox="1">
                <a:spLocks noRot="1" noChangeAspect="1" noMove="1" noResize="1" noEditPoints="1" noAdjustHandles="1" noChangeArrowheads="1" noChangeShapeType="1" noTextEdit="1"/>
              </p:cNvSpPr>
              <p:nvPr/>
            </p:nvSpPr>
            <p:spPr>
              <a:xfrm>
                <a:off x="2720340" y="5426039"/>
                <a:ext cx="914400" cy="914400"/>
              </a:xfrm>
              <a:prstGeom prst="rect">
                <a:avLst/>
              </a:prstGeom>
              <a:blipFill>
                <a:blip r:embed="rId3"/>
                <a:stretch>
                  <a:fillRect l="-28667" r="-16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1434B03-1BE5-4423-875B-EB9969C3D355}"/>
                  </a:ext>
                </a:extLst>
              </p:cNvPr>
              <p:cNvSpPr txBox="1"/>
              <p:nvPr/>
            </p:nvSpPr>
            <p:spPr>
              <a:xfrm>
                <a:off x="5065701" y="4919415"/>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m:t>
                      </m:r>
                      <m:r>
                        <a:rPr lang="en-US" sz="2800" b="0" i="1" smtClean="0">
                          <a:solidFill>
                            <a:schemeClr val="tx1"/>
                          </a:solidFill>
                          <a:latin typeface="Cambria Math" panose="02040503050406030204" pitchFamily="18" charset="0"/>
                          <a:ea typeface="Cambria Math" panose="02040503050406030204" pitchFamily="18" charset="0"/>
                        </a:rPr>
                        <m:t>𝛼</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oMath>
                  </m:oMathPara>
                </a14:m>
                <a:endParaRPr lang="en-US" sz="2800" dirty="0" err="1">
                  <a:solidFill>
                    <a:schemeClr val="tx1"/>
                  </a:solidFill>
                </a:endParaRPr>
              </a:p>
            </p:txBody>
          </p:sp>
        </mc:Choice>
        <mc:Fallback xmlns="">
          <p:sp>
            <p:nvSpPr>
              <p:cNvPr id="62" name="TextBox 61">
                <a:extLst>
                  <a:ext uri="{FF2B5EF4-FFF2-40B4-BE49-F238E27FC236}">
                    <a16:creationId xmlns:a16="http://schemas.microsoft.com/office/drawing/2014/main" id="{F1434B03-1BE5-4423-875B-EB9969C3D355}"/>
                  </a:ext>
                </a:extLst>
              </p:cNvPr>
              <p:cNvSpPr txBox="1">
                <a:spLocks noRot="1" noChangeAspect="1" noMove="1" noResize="1" noEditPoints="1" noAdjustHandles="1" noChangeArrowheads="1" noChangeShapeType="1" noTextEdit="1"/>
              </p:cNvSpPr>
              <p:nvPr/>
            </p:nvSpPr>
            <p:spPr>
              <a:xfrm>
                <a:off x="5065701" y="4919415"/>
                <a:ext cx="914400" cy="914400"/>
              </a:xfrm>
              <a:prstGeom prst="rect">
                <a:avLst/>
              </a:prstGeom>
              <a:blipFill>
                <a:blip r:embed="rId4"/>
                <a:stretch>
                  <a:fillRect l="-61333" r="-50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6BDE196-4D84-49F6-A0ED-24616CF02B04}"/>
                  </a:ext>
                </a:extLst>
              </p:cNvPr>
              <p:cNvSpPr txBox="1"/>
              <p:nvPr/>
            </p:nvSpPr>
            <p:spPr>
              <a:xfrm>
                <a:off x="9441182" y="5192366"/>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m:t>
                      </m:r>
                      <m:r>
                        <a:rPr lang="en-US" sz="2800" i="1">
                          <a:solidFill>
                            <a:schemeClr val="tx1"/>
                          </a:solidFill>
                          <a:latin typeface="Cambria Math" panose="02040503050406030204" pitchFamily="18" charset="0"/>
                          <a:ea typeface="Cambria Math" panose="02040503050406030204" pitchFamily="18" charset="0"/>
                        </a:rPr>
                        <m:t>𝛽</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oMath>
                  </m:oMathPara>
                </a14:m>
                <a:endParaRPr lang="en-US" sz="2800" dirty="0" err="1">
                  <a:solidFill>
                    <a:schemeClr val="tx1"/>
                  </a:solidFill>
                </a:endParaRPr>
              </a:p>
            </p:txBody>
          </p:sp>
        </mc:Choice>
        <mc:Fallback xmlns="">
          <p:sp>
            <p:nvSpPr>
              <p:cNvPr id="63" name="TextBox 62">
                <a:extLst>
                  <a:ext uri="{FF2B5EF4-FFF2-40B4-BE49-F238E27FC236}">
                    <a16:creationId xmlns:a16="http://schemas.microsoft.com/office/drawing/2014/main" id="{D6BDE196-4D84-49F6-A0ED-24616CF02B04}"/>
                  </a:ext>
                </a:extLst>
              </p:cNvPr>
              <p:cNvSpPr txBox="1">
                <a:spLocks noRot="1" noChangeAspect="1" noMove="1" noResize="1" noEditPoints="1" noAdjustHandles="1" noChangeArrowheads="1" noChangeShapeType="1" noTextEdit="1"/>
              </p:cNvSpPr>
              <p:nvPr/>
            </p:nvSpPr>
            <p:spPr>
              <a:xfrm>
                <a:off x="9441182" y="5192366"/>
                <a:ext cx="914400" cy="914400"/>
              </a:xfrm>
              <a:prstGeom prst="rect">
                <a:avLst/>
              </a:prstGeom>
              <a:blipFill>
                <a:blip r:embed="rId5"/>
                <a:stretch>
                  <a:fillRect l="-61333" r="-50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EFB4BA1-C253-4290-A748-C96ED510AD8D}"/>
                  </a:ext>
                </a:extLst>
              </p:cNvPr>
              <p:cNvSpPr txBox="1"/>
              <p:nvPr/>
            </p:nvSpPr>
            <p:spPr>
              <a:xfrm>
                <a:off x="1741170" y="97194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𝑤𝑎𝑖𝑡</m:t>
                          </m:r>
                        </m:sub>
                      </m:sSub>
                    </m:oMath>
                  </m:oMathPara>
                </a14:m>
                <a:endParaRPr lang="en-US" sz="2800" dirty="0" err="1">
                  <a:solidFill>
                    <a:schemeClr val="tx1"/>
                  </a:solidFill>
                </a:endParaRPr>
              </a:p>
            </p:txBody>
          </p:sp>
        </mc:Choice>
        <mc:Fallback xmlns="">
          <p:sp>
            <p:nvSpPr>
              <p:cNvPr id="64" name="TextBox 63">
                <a:extLst>
                  <a:ext uri="{FF2B5EF4-FFF2-40B4-BE49-F238E27FC236}">
                    <a16:creationId xmlns:a16="http://schemas.microsoft.com/office/drawing/2014/main" id="{BEFB4BA1-C253-4290-A748-C96ED510AD8D}"/>
                  </a:ext>
                </a:extLst>
              </p:cNvPr>
              <p:cNvSpPr txBox="1">
                <a:spLocks noRot="1" noChangeAspect="1" noMove="1" noResize="1" noEditPoints="1" noAdjustHandles="1" noChangeArrowheads="1" noChangeShapeType="1" noTextEdit="1"/>
              </p:cNvSpPr>
              <p:nvPr/>
            </p:nvSpPr>
            <p:spPr>
              <a:xfrm>
                <a:off x="1741170" y="971943"/>
                <a:ext cx="914400" cy="914400"/>
              </a:xfrm>
              <a:prstGeom prst="rect">
                <a:avLst/>
              </a:prstGeom>
              <a:blipFill>
                <a:blip r:embed="rId6"/>
                <a:stretch>
                  <a:fillRect l="-10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C74E1B2-A762-447B-BB25-BA02953191D4}"/>
                  </a:ext>
                </a:extLst>
              </p:cNvPr>
              <p:cNvSpPr txBox="1"/>
              <p:nvPr/>
            </p:nvSpPr>
            <p:spPr>
              <a:xfrm>
                <a:off x="7736513" y="544435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𝛽</m:t>
                      </m:r>
                      <m:r>
                        <a:rPr lang="en-US" sz="2800" b="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𝑟𝑒𝑐h𝑎𝑟𝑔𝑒</m:t>
                          </m:r>
                        </m:sub>
                      </m:sSub>
                    </m:oMath>
                  </m:oMathPara>
                </a14:m>
                <a:endParaRPr lang="en-US" sz="2800" dirty="0" err="1">
                  <a:solidFill>
                    <a:schemeClr val="tx1"/>
                  </a:solidFill>
                </a:endParaRPr>
              </a:p>
            </p:txBody>
          </p:sp>
        </mc:Choice>
        <mc:Fallback xmlns="">
          <p:sp>
            <p:nvSpPr>
              <p:cNvPr id="65" name="TextBox 64">
                <a:extLst>
                  <a:ext uri="{FF2B5EF4-FFF2-40B4-BE49-F238E27FC236}">
                    <a16:creationId xmlns:a16="http://schemas.microsoft.com/office/drawing/2014/main" id="{0C74E1B2-A762-447B-BB25-BA02953191D4}"/>
                  </a:ext>
                </a:extLst>
              </p:cNvPr>
              <p:cNvSpPr txBox="1">
                <a:spLocks noRot="1" noChangeAspect="1" noMove="1" noResize="1" noEditPoints="1" noAdjustHandles="1" noChangeArrowheads="1" noChangeShapeType="1" noTextEdit="1"/>
              </p:cNvSpPr>
              <p:nvPr/>
            </p:nvSpPr>
            <p:spPr>
              <a:xfrm>
                <a:off x="7736513" y="5444354"/>
                <a:ext cx="914400" cy="914400"/>
              </a:xfrm>
              <a:prstGeom prst="rect">
                <a:avLst/>
              </a:prstGeom>
              <a:blipFill>
                <a:blip r:embed="rId7"/>
                <a:stretch>
                  <a:fillRect l="-48000" r="-33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44670C7-F47F-4A8E-9284-108FE1A62846}"/>
                  </a:ext>
                </a:extLst>
              </p:cNvPr>
              <p:cNvSpPr txBox="1"/>
              <p:nvPr/>
            </p:nvSpPr>
            <p:spPr>
              <a:xfrm>
                <a:off x="9601200" y="1877086"/>
                <a:ext cx="916371"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2800" b="0" dirty="0">
                    <a:solidFill>
                      <a:schemeClr val="tx1"/>
                    </a:solidFill>
                    <a:ea typeface="Cambria Math" panose="02040503050406030204" pitchFamily="18" charset="0"/>
                  </a:rPr>
                  <a:t>1</a:t>
                </a:r>
                <a14:m>
                  <m:oMath xmlns:m="http://schemas.openxmlformats.org/officeDocument/2006/math">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𝑤𝑎𝑖𝑡</m:t>
                        </m:r>
                      </m:sub>
                    </m:sSub>
                  </m:oMath>
                </a14:m>
                <a:endParaRPr lang="en-US" sz="2800" dirty="0" err="1">
                  <a:solidFill>
                    <a:schemeClr val="tx1"/>
                  </a:solidFill>
                </a:endParaRPr>
              </a:p>
            </p:txBody>
          </p:sp>
        </mc:Choice>
        <mc:Fallback xmlns="">
          <p:sp>
            <p:nvSpPr>
              <p:cNvPr id="66" name="TextBox 65">
                <a:extLst>
                  <a:ext uri="{FF2B5EF4-FFF2-40B4-BE49-F238E27FC236}">
                    <a16:creationId xmlns:a16="http://schemas.microsoft.com/office/drawing/2014/main" id="{044670C7-F47F-4A8E-9284-108FE1A62846}"/>
                  </a:ext>
                </a:extLst>
              </p:cNvPr>
              <p:cNvSpPr txBox="1">
                <a:spLocks noRot="1" noChangeAspect="1" noMove="1" noResize="1" noEditPoints="1" noAdjustHandles="1" noChangeArrowheads="1" noChangeShapeType="1" noTextEdit="1"/>
              </p:cNvSpPr>
              <p:nvPr/>
            </p:nvSpPr>
            <p:spPr>
              <a:xfrm>
                <a:off x="9601200" y="1877086"/>
                <a:ext cx="916371" cy="914400"/>
              </a:xfrm>
              <a:prstGeom prst="rect">
                <a:avLst/>
              </a:prstGeom>
              <a:blipFill>
                <a:blip r:embed="rId8"/>
                <a:stretch>
                  <a:fillRect l="-31333" r="-4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B91D720-96E4-442C-AD51-3DCF17FEF34F}"/>
                  </a:ext>
                </a:extLst>
              </p:cNvPr>
              <p:cNvSpPr txBox="1"/>
              <p:nvPr/>
            </p:nvSpPr>
            <p:spPr>
              <a:xfrm>
                <a:off x="5926901" y="3029655"/>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1,0</m:t>
                      </m:r>
                    </m:oMath>
                  </m:oMathPara>
                </a14:m>
                <a:endParaRPr lang="en-US" sz="2800" dirty="0" err="1">
                  <a:solidFill>
                    <a:schemeClr val="tx1"/>
                  </a:solidFill>
                </a:endParaRPr>
              </a:p>
            </p:txBody>
          </p:sp>
        </mc:Choice>
        <mc:Fallback xmlns="">
          <p:sp>
            <p:nvSpPr>
              <p:cNvPr id="67" name="TextBox 66">
                <a:extLst>
                  <a:ext uri="{FF2B5EF4-FFF2-40B4-BE49-F238E27FC236}">
                    <a16:creationId xmlns:a16="http://schemas.microsoft.com/office/drawing/2014/main" id="{7B91D720-96E4-442C-AD51-3DCF17FEF34F}"/>
                  </a:ext>
                </a:extLst>
              </p:cNvPr>
              <p:cNvSpPr txBox="1">
                <a:spLocks noRot="1" noChangeAspect="1" noMove="1" noResize="1" noEditPoints="1" noAdjustHandles="1" noChangeArrowheads="1" noChangeShapeType="1" noTextEdit="1"/>
              </p:cNvSpPr>
              <p:nvPr/>
            </p:nvSpPr>
            <p:spPr>
              <a:xfrm>
                <a:off x="5926901" y="3029655"/>
                <a:ext cx="914400" cy="914400"/>
              </a:xfrm>
              <a:prstGeom prst="rect">
                <a:avLst/>
              </a:prstGeom>
              <a:blipFill>
                <a:blip r:embed="rId9"/>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8341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a:t>
            </a:r>
            <a:br>
              <a:rPr lang="en-AU" dirty="0"/>
            </a:br>
            <a:endParaRPr lang="en-AU" sz="1600" dirty="0"/>
          </a:p>
        </p:txBody>
      </p:sp>
      <p:sp>
        <p:nvSpPr>
          <p:cNvPr id="34" name="Oval 33">
            <a:extLst>
              <a:ext uri="{FF2B5EF4-FFF2-40B4-BE49-F238E27FC236}">
                <a16:creationId xmlns:a16="http://schemas.microsoft.com/office/drawing/2014/main" id="{A1299D46-9C38-4E08-B761-0EF70C8285F5}"/>
              </a:ext>
            </a:extLst>
          </p:cNvPr>
          <p:cNvSpPr/>
          <p:nvPr/>
        </p:nvSpPr>
        <p:spPr>
          <a:xfrm>
            <a:off x="1616528" y="124667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38" name="Straight Connector 37">
            <a:extLst>
              <a:ext uri="{FF2B5EF4-FFF2-40B4-BE49-F238E27FC236}">
                <a16:creationId xmlns:a16="http://schemas.microsoft.com/office/drawing/2014/main" id="{FCB2A736-31DC-44DE-AB0E-8662A9E1E99F}"/>
              </a:ext>
            </a:extLst>
          </p:cNvPr>
          <p:cNvCxnSpPr>
            <a:cxnSpLocks/>
            <a:endCxn id="41" idx="0"/>
          </p:cNvCxnSpPr>
          <p:nvPr/>
        </p:nvCxnSpPr>
        <p:spPr>
          <a:xfrm>
            <a:off x="1947156" y="1913668"/>
            <a:ext cx="0" cy="125218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99BA10-E541-4961-8EFA-88F1B8E55595}"/>
              </a:ext>
            </a:extLst>
          </p:cNvPr>
          <p:cNvSpPr/>
          <p:nvPr/>
        </p:nvSpPr>
        <p:spPr>
          <a:xfrm>
            <a:off x="1792696"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2F07646-2850-4227-B4A6-07DD06C7CFC5}"/>
                  </a:ext>
                </a:extLst>
              </p:cNvPr>
              <p:cNvSpPr txBox="1"/>
              <p:nvPr/>
            </p:nvSpPr>
            <p:spPr>
              <a:xfrm>
                <a:off x="3679709" y="4571334"/>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𝑠</m:t>
                      </m:r>
                      <m:r>
                        <a:rPr lang="en-US" sz="2800" b="0" i="1" smtClean="0">
                          <a:solidFill>
                            <a:schemeClr val="tx1"/>
                          </a:solidFill>
                          <a:latin typeface="Cambria Math" panose="02040503050406030204" pitchFamily="18" charset="0"/>
                        </a:rPr>
                        <m:t>′</m:t>
                      </m:r>
                    </m:oMath>
                  </m:oMathPara>
                </a14:m>
                <a:endParaRPr lang="en-US" sz="2800" dirty="0" err="1">
                  <a:solidFill>
                    <a:schemeClr val="tx1"/>
                  </a:solidFill>
                </a:endParaRPr>
              </a:p>
            </p:txBody>
          </p:sp>
        </mc:Choice>
        <mc:Fallback xmlns="">
          <p:sp>
            <p:nvSpPr>
              <p:cNvPr id="46" name="TextBox 45">
                <a:extLst>
                  <a:ext uri="{FF2B5EF4-FFF2-40B4-BE49-F238E27FC236}">
                    <a16:creationId xmlns:a16="http://schemas.microsoft.com/office/drawing/2014/main" id="{12F07646-2850-4227-B4A6-07DD06C7CFC5}"/>
                  </a:ext>
                </a:extLst>
              </p:cNvPr>
              <p:cNvSpPr txBox="1">
                <a:spLocks noRot="1" noChangeAspect="1" noMove="1" noResize="1" noEditPoints="1" noAdjustHandles="1" noChangeArrowheads="1" noChangeShapeType="1" noTextEdit="1"/>
              </p:cNvSpPr>
              <p:nvPr/>
            </p:nvSpPr>
            <p:spPr>
              <a:xfrm>
                <a:off x="3679709" y="4571334"/>
                <a:ext cx="999548" cy="706497"/>
              </a:xfrm>
              <a:prstGeom prst="rect">
                <a:avLst/>
              </a:prstGeom>
              <a:blipFill>
                <a:blip r:embed="rId3"/>
                <a:stretch>
                  <a:fillRect l="-29268" r="-1707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D677862-5049-4CEA-BCB9-F7948E780A90}"/>
                  </a:ext>
                </a:extLst>
              </p:cNvPr>
              <p:cNvSpPr txBox="1"/>
              <p:nvPr/>
            </p:nvSpPr>
            <p:spPr>
              <a:xfrm>
                <a:off x="2765309" y="348137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oMath>
                  </m:oMathPara>
                </a14:m>
                <a:endParaRPr lang="en-US" sz="2800" dirty="0" err="1">
                  <a:solidFill>
                    <a:schemeClr val="tx1"/>
                  </a:solidFill>
                </a:endParaRPr>
              </a:p>
            </p:txBody>
          </p:sp>
        </mc:Choice>
        <mc:Fallback xmlns="">
          <p:sp>
            <p:nvSpPr>
              <p:cNvPr id="61" name="TextBox 60">
                <a:extLst>
                  <a:ext uri="{FF2B5EF4-FFF2-40B4-BE49-F238E27FC236}">
                    <a16:creationId xmlns:a16="http://schemas.microsoft.com/office/drawing/2014/main" id="{CD677862-5049-4CEA-BCB9-F7948E780A90}"/>
                  </a:ext>
                </a:extLst>
              </p:cNvPr>
              <p:cNvSpPr txBox="1">
                <a:spLocks noRot="1" noChangeAspect="1" noMove="1" noResize="1" noEditPoints="1" noAdjustHandles="1" noChangeArrowheads="1" noChangeShapeType="1" noTextEdit="1"/>
              </p:cNvSpPr>
              <p:nvPr/>
            </p:nvSpPr>
            <p:spPr>
              <a:xfrm>
                <a:off x="2765309" y="3481370"/>
                <a:ext cx="914400" cy="914400"/>
              </a:xfrm>
              <a:prstGeom prst="rect">
                <a:avLst/>
              </a:prstGeom>
              <a:blipFill>
                <a:blip r:embed="rId4"/>
                <a:stretch>
                  <a:fillRect l="-28000" r="-16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1FC4DD2-EC74-4A4C-90E9-EE0BB0BCF4AF}"/>
                  </a:ext>
                </a:extLst>
              </p:cNvPr>
              <p:cNvSpPr txBox="1"/>
              <p:nvPr/>
            </p:nvSpPr>
            <p:spPr>
              <a:xfrm>
                <a:off x="2408606" y="112296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𝑠</m:t>
                      </m:r>
                    </m:oMath>
                  </m:oMathPara>
                </a14:m>
                <a:endParaRPr lang="en-US" sz="2800" dirty="0" err="1">
                  <a:solidFill>
                    <a:schemeClr val="tx1"/>
                  </a:solidFill>
                </a:endParaRPr>
              </a:p>
            </p:txBody>
          </p:sp>
        </mc:Choice>
        <mc:Fallback xmlns="">
          <p:sp>
            <p:nvSpPr>
              <p:cNvPr id="45" name="TextBox 44">
                <a:extLst>
                  <a:ext uri="{FF2B5EF4-FFF2-40B4-BE49-F238E27FC236}">
                    <a16:creationId xmlns:a16="http://schemas.microsoft.com/office/drawing/2014/main" id="{81FC4DD2-EC74-4A4C-90E9-EE0BB0BCF4AF}"/>
                  </a:ext>
                </a:extLst>
              </p:cNvPr>
              <p:cNvSpPr txBox="1">
                <a:spLocks noRot="1" noChangeAspect="1" noMove="1" noResize="1" noEditPoints="1" noAdjustHandles="1" noChangeArrowheads="1" noChangeShapeType="1" noTextEdit="1"/>
              </p:cNvSpPr>
              <p:nvPr/>
            </p:nvSpPr>
            <p:spPr>
              <a:xfrm>
                <a:off x="2408606" y="1122969"/>
                <a:ext cx="914400" cy="914400"/>
              </a:xfrm>
              <a:prstGeom prst="rect">
                <a:avLst/>
              </a:prstGeom>
              <a:blipFill>
                <a:blip r:embed="rId5"/>
                <a:stretch>
                  <a:fillRect l="-6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51" name="Oval 50">
            <a:extLst>
              <a:ext uri="{FF2B5EF4-FFF2-40B4-BE49-F238E27FC236}">
                <a16:creationId xmlns:a16="http://schemas.microsoft.com/office/drawing/2014/main" id="{A18A3DC5-C9FA-4EAB-989E-28EE3EB59B96}"/>
              </a:ext>
            </a:extLst>
          </p:cNvPr>
          <p:cNvSpPr/>
          <p:nvPr/>
        </p:nvSpPr>
        <p:spPr>
          <a:xfrm>
            <a:off x="2554152" y="4610834"/>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59" name="Straight Connector 58">
            <a:extLst>
              <a:ext uri="{FF2B5EF4-FFF2-40B4-BE49-F238E27FC236}">
                <a16:creationId xmlns:a16="http://schemas.microsoft.com/office/drawing/2014/main" id="{8FA61C44-1D38-4526-B240-3D7E22C317FC}"/>
              </a:ext>
            </a:extLst>
          </p:cNvPr>
          <p:cNvCxnSpPr>
            <a:cxnSpLocks/>
            <a:endCxn id="66" idx="0"/>
          </p:cNvCxnSpPr>
          <p:nvPr/>
        </p:nvCxnSpPr>
        <p:spPr>
          <a:xfrm flipH="1">
            <a:off x="799768" y="3416247"/>
            <a:ext cx="1163118" cy="1194587"/>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88AAAF-8122-4CC7-A641-F4DCE124380D}"/>
              </a:ext>
            </a:extLst>
          </p:cNvPr>
          <p:cNvCxnSpPr>
            <a:cxnSpLocks/>
            <a:endCxn id="65" idx="0"/>
          </p:cNvCxnSpPr>
          <p:nvPr/>
        </p:nvCxnSpPr>
        <p:spPr>
          <a:xfrm flipH="1">
            <a:off x="1920661" y="3422883"/>
            <a:ext cx="12904" cy="1187951"/>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1D4BB7C-0506-4DAB-96D4-DCEA3397576E}"/>
              </a:ext>
            </a:extLst>
          </p:cNvPr>
          <p:cNvCxnSpPr>
            <a:cxnSpLocks/>
            <a:stCxn id="41" idx="5"/>
            <a:endCxn id="51" idx="0"/>
          </p:cNvCxnSpPr>
          <p:nvPr/>
        </p:nvCxnSpPr>
        <p:spPr>
          <a:xfrm>
            <a:off x="2056376" y="3461391"/>
            <a:ext cx="806695" cy="114944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DC85C432-EB3D-4356-A2E9-0E1EF6A253C7}"/>
              </a:ext>
            </a:extLst>
          </p:cNvPr>
          <p:cNvSpPr/>
          <p:nvPr/>
        </p:nvSpPr>
        <p:spPr>
          <a:xfrm>
            <a:off x="1611742" y="4610834"/>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66" name="Oval 65">
            <a:extLst>
              <a:ext uri="{FF2B5EF4-FFF2-40B4-BE49-F238E27FC236}">
                <a16:creationId xmlns:a16="http://schemas.microsoft.com/office/drawing/2014/main" id="{1417F2FC-713F-48CD-9B9C-4960E42E5DE4}"/>
              </a:ext>
            </a:extLst>
          </p:cNvPr>
          <p:cNvSpPr/>
          <p:nvPr/>
        </p:nvSpPr>
        <p:spPr>
          <a:xfrm>
            <a:off x="490849" y="4610834"/>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67" name="Title 1">
                <a:extLst>
                  <a:ext uri="{FF2B5EF4-FFF2-40B4-BE49-F238E27FC236}">
                    <a16:creationId xmlns:a16="http://schemas.microsoft.com/office/drawing/2014/main" id="{47054134-DEA0-46E4-BFE4-248EB22D8377}"/>
                  </a:ext>
                </a:extLst>
              </p:cNvPr>
              <p:cNvSpPr txBox="1">
                <a:spLocks/>
              </p:cNvSpPr>
              <p:nvPr/>
            </p:nvSpPr>
            <p:spPr>
              <a:xfrm>
                <a:off x="4962423" y="750637"/>
                <a:ext cx="7078561" cy="3696333"/>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dirty="0"/>
                  <a:t>  Action-Values</a:t>
                </a:r>
              </a:p>
              <a:p>
                <a:pPr>
                  <a:lnSpc>
                    <a:spcPct val="150000"/>
                  </a:lnSpc>
                </a:pPr>
                <a:r>
                  <a:rPr lang="en-AU" sz="1600" dirty="0"/>
                  <a:t>  Value of expected reward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m:t>
                          </m:r>
                        </m:sub>
                      </m:sSub>
                      <m:d>
                        <m:dPr>
                          <m:ctrlPr>
                            <a:rPr lang="en-US" b="0" i="1">
                              <a:latin typeface="Cambria Math" panose="02040503050406030204" pitchFamily="18" charset="0"/>
                            </a:rPr>
                          </m:ctrlPr>
                        </m:dPr>
                        <m:e>
                          <m:r>
                            <a:rPr lang="en-US" b="0"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a:latin typeface="Cambria Math" panose="02040503050406030204" pitchFamily="18" charset="0"/>
                        </a:rPr>
                        <m:t>=</m:t>
                      </m:r>
                      <m:r>
                        <m:rPr>
                          <m:sty m:val="p"/>
                        </m:rPr>
                        <a:rPr lang="el-GR" b="0" i="1">
                          <a:latin typeface="Cambria Math" panose="02040503050406030204" pitchFamily="18" charset="0"/>
                          <a:ea typeface="Cambria Math" panose="02040503050406030204" pitchFamily="18" charset="0"/>
                        </a:rPr>
                        <m:t>Ε</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𝑅</m:t>
                              </m:r>
                            </m:e>
                            <m:sub>
                              <m:r>
                                <a:rPr lang="en-US" b="0" i="1">
                                  <a:latin typeface="Cambria Math" panose="02040503050406030204" pitchFamily="18" charset="0"/>
                                </a:rPr>
                                <m:t>𝑡</m:t>
                              </m:r>
                              <m:r>
                                <a:rPr lang="en-US" b="0" i="1">
                                  <a:latin typeface="Cambria Math" panose="02040503050406030204" pitchFamily="18" charset="0"/>
                                </a:rPr>
                                <m:t>+1</m:t>
                              </m:r>
                            </m:sub>
                          </m:sSub>
                        </m:e>
                      </m:d>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𝐴</m:t>
                          </m:r>
                        </m:e>
                        <m:sub>
                          <m:r>
                            <a:rPr lang="en-US" b="0" i="1">
                              <a:latin typeface="Cambria Math" panose="02040503050406030204" pitchFamily="18" charset="0"/>
                            </a:rPr>
                            <m:t>𝑡</m:t>
                          </m:r>
                        </m:sub>
                      </m:sSub>
                      <m:r>
                        <a:rPr lang="en-US" b="0" i="1">
                          <a:latin typeface="Cambria Math" panose="02040503050406030204" pitchFamily="18" charset="0"/>
                        </a:rPr>
                        <m:t>=</m:t>
                      </m:r>
                      <m:r>
                        <a:rPr lang="en-US" b="0" i="1">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a:latin typeface="Cambria Math" panose="02040503050406030204" pitchFamily="18" charset="0"/>
                        </a:rPr>
                        <m:t>]= </m:t>
                      </m:r>
                      <m:nary>
                        <m:naryPr>
                          <m:chr m:val="∑"/>
                          <m:supHide m:val="on"/>
                          <m:ctrlPr>
                            <a:rPr lang="en-US" b="0" i="1">
                              <a:latin typeface="Cambria Math" panose="02040503050406030204" pitchFamily="18" charset="0"/>
                            </a:rPr>
                          </m:ctrlPr>
                        </m:naryPr>
                        <m:sub>
                          <m:r>
                            <m:rPr>
                              <m:brk m:alnAt="7"/>
                            </m:rPr>
                            <a:rPr lang="en-US" b="0" i="1">
                              <a:latin typeface="Cambria Math" panose="02040503050406030204" pitchFamily="18" charset="0"/>
                            </a:rPr>
                            <m:t>𝑟</m:t>
                          </m:r>
                        </m:sub>
                        <m:sup/>
                        <m:e>
                          <m:r>
                            <a:rPr lang="en-US" b="0" i="1">
                              <a:latin typeface="Cambria Math" panose="02040503050406030204" pitchFamily="18" charset="0"/>
                            </a:rPr>
                            <m:t>𝑝</m:t>
                          </m:r>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𝑠</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𝑟</m:t>
                              </m:r>
                            </m:e>
                            <m:e>
                              <m:r>
                                <a:rPr lang="en-US" b="0"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a:latin typeface="Cambria Math" panose="02040503050406030204" pitchFamily="18" charset="0"/>
                            </a:rPr>
                            <m:t>𝑟</m:t>
                          </m:r>
                        </m:e>
                      </m:nary>
                      <m:r>
                        <a:rPr lang="en-US" b="0" i="1">
                          <a:latin typeface="Cambria Math" panose="02040503050406030204" pitchFamily="18" charset="0"/>
                        </a:rPr>
                        <m:t> </m:t>
                      </m:r>
                    </m:oMath>
                  </m:oMathPara>
                </a14:m>
                <a:endParaRPr lang="en-US" b="0" dirty="0"/>
              </a:p>
              <a:p>
                <a:pPr>
                  <a:lnSpc>
                    <a:spcPct val="150000"/>
                  </a:lnSpc>
                </a:pPr>
                <a:r>
                  <a:rPr lang="en-AU" sz="1600" dirty="0"/>
                  <a:t> Assumptions</a:t>
                </a:r>
              </a:p>
              <a:p>
                <a:pPr>
                  <a:lnSpc>
                    <a:spcPct val="150000"/>
                  </a:lnSpc>
                </a:pPr>
                <a:endParaRPr lang="en-AU" sz="1600" dirty="0"/>
              </a:p>
              <a:p>
                <a:pPr>
                  <a:lnSpc>
                    <a:spcPct val="150000"/>
                  </a:lnSpc>
                </a:pPr>
                <a:endParaRPr lang="en-AU" sz="1600" dirty="0"/>
              </a:p>
              <a:p>
                <a:pPr>
                  <a:lnSpc>
                    <a:spcPct val="150000"/>
                  </a:lnSpc>
                </a:pPr>
                <a:endParaRPr lang="en-AU" sz="1600" dirty="0"/>
              </a:p>
            </p:txBody>
          </p:sp>
        </mc:Choice>
        <mc:Fallback xmlns="">
          <p:sp>
            <p:nvSpPr>
              <p:cNvPr id="67" name="Title 1">
                <a:extLst>
                  <a:ext uri="{FF2B5EF4-FFF2-40B4-BE49-F238E27FC236}">
                    <a16:creationId xmlns:a16="http://schemas.microsoft.com/office/drawing/2014/main" id="{47054134-DEA0-46E4-BFE4-248EB22D8377}"/>
                  </a:ext>
                </a:extLst>
              </p:cNvPr>
              <p:cNvSpPr txBox="1">
                <a:spLocks noRot="1" noChangeAspect="1" noMove="1" noResize="1" noEditPoints="1" noAdjustHandles="1" noChangeArrowheads="1" noChangeShapeType="1" noTextEdit="1"/>
              </p:cNvSpPr>
              <p:nvPr/>
            </p:nvSpPr>
            <p:spPr>
              <a:xfrm>
                <a:off x="4962423" y="750637"/>
                <a:ext cx="7078561" cy="3696333"/>
              </a:xfrm>
              <a:prstGeom prst="rect">
                <a:avLst/>
              </a:prstGeom>
              <a:blipFill>
                <a:blip r:embed="rId6"/>
                <a:stretch>
                  <a:fillRect l="-771"/>
                </a:stretch>
              </a:blipFill>
              <a:ln w="38100">
                <a:solidFill>
                  <a:schemeClr val="tx1"/>
                </a:solidFill>
              </a:ln>
            </p:spPr>
            <p:txBody>
              <a:bodyPr/>
              <a:lstStyle/>
              <a:p>
                <a:r>
                  <a:rPr lang="en-US">
                    <a:noFill/>
                  </a:rPr>
                  <a:t> </a:t>
                </a:r>
              </a:p>
            </p:txBody>
          </p:sp>
        </mc:Fallback>
      </mc:AlternateContent>
      <p:sp>
        <p:nvSpPr>
          <p:cNvPr id="68" name="TextBox 67">
            <a:extLst>
              <a:ext uri="{FF2B5EF4-FFF2-40B4-BE49-F238E27FC236}">
                <a16:creationId xmlns:a16="http://schemas.microsoft.com/office/drawing/2014/main" id="{F9A674BC-FBE3-4CAE-835D-5C3359516510}"/>
              </a:ext>
            </a:extLst>
          </p:cNvPr>
          <p:cNvSpPr txBox="1"/>
          <p:nvPr/>
        </p:nvSpPr>
        <p:spPr>
          <a:xfrm>
            <a:off x="8020464" y="2106840"/>
            <a:ext cx="999548" cy="706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err="1">
              <a:solidFill>
                <a:schemeClr val="tx1"/>
              </a:solidFill>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EA78F41-DCA2-4F4C-8298-375DCE98DE33}"/>
                  </a:ext>
                </a:extLst>
              </p:cNvPr>
              <p:cNvSpPr txBox="1"/>
              <p:nvPr/>
            </p:nvSpPr>
            <p:spPr>
              <a:xfrm>
                <a:off x="2257590" y="2024621"/>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r>
                        <a:rPr lang="en-US" sz="2800" b="0" i="1" smtClean="0">
                          <a:solidFill>
                            <a:schemeClr val="tx1"/>
                          </a:solidFill>
                          <a:latin typeface="Cambria Math" panose="02040503050406030204" pitchFamily="18" charset="0"/>
                        </a:rPr>
                        <m:t> </m:t>
                      </m:r>
                    </m:oMath>
                  </m:oMathPara>
                </a14:m>
                <a:endParaRPr lang="en-US" sz="2800" dirty="0" err="1">
                  <a:solidFill>
                    <a:schemeClr val="tx1"/>
                  </a:solidFill>
                </a:endParaRPr>
              </a:p>
            </p:txBody>
          </p:sp>
        </mc:Choice>
        <mc:Fallback xmlns="">
          <p:sp>
            <p:nvSpPr>
              <p:cNvPr id="69" name="TextBox 68">
                <a:extLst>
                  <a:ext uri="{FF2B5EF4-FFF2-40B4-BE49-F238E27FC236}">
                    <a16:creationId xmlns:a16="http://schemas.microsoft.com/office/drawing/2014/main" id="{9EA78F41-DCA2-4F4C-8298-375DCE98DE33}"/>
                  </a:ext>
                </a:extLst>
              </p:cNvPr>
              <p:cNvSpPr txBox="1">
                <a:spLocks noRot="1" noChangeAspect="1" noMove="1" noResize="1" noEditPoints="1" noAdjustHandles="1" noChangeArrowheads="1" noChangeShapeType="1" noTextEdit="1"/>
              </p:cNvSpPr>
              <p:nvPr/>
            </p:nvSpPr>
            <p:spPr>
              <a:xfrm>
                <a:off x="2257590" y="2024621"/>
                <a:ext cx="914400" cy="914400"/>
              </a:xfrm>
              <a:prstGeom prst="rect">
                <a:avLst/>
              </a:prstGeom>
              <a:blipFill>
                <a:blip r:embed="rId7"/>
                <a:stretch>
                  <a:fillRect l="-16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21056C1-E911-43D8-A839-18791C108B14}"/>
                  </a:ext>
                </a:extLst>
              </p:cNvPr>
              <p:cNvSpPr txBox="1"/>
              <p:nvPr/>
            </p:nvSpPr>
            <p:spPr>
              <a:xfrm>
                <a:off x="7958518" y="3194952"/>
                <a:ext cx="669102" cy="615008"/>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𝑆</m:t>
                          </m:r>
                        </m:sub>
                        <m:sup/>
                        <m:e>
                          <m:nary>
                            <m:naryPr>
                              <m:chr m:val="∑"/>
                              <m:supHide m:val="on"/>
                              <m:ctrlPr>
                                <a:rPr lang="en-US" sz="2000" i="1">
                                  <a:solidFill>
                                    <a:schemeClr val="tx1"/>
                                  </a:solidFill>
                                  <a:latin typeface="Cambria Math" panose="02040503050406030204" pitchFamily="18" charset="0"/>
                                </a:rPr>
                              </m:ctrlPr>
                            </m:naryPr>
                            <m:sub>
                              <m:r>
                                <m:rPr>
                                  <m:brk m:alnAt="7"/>
                                </m:rPr>
                                <a:rPr lang="en-US" sz="2000" i="1">
                                  <a:solidFill>
                                    <a:schemeClr val="tx1"/>
                                  </a:solidFill>
                                  <a:latin typeface="Cambria Math" panose="02040503050406030204" pitchFamily="18" charset="0"/>
                                </a:rPr>
                                <m:t>𝑟</m:t>
                              </m:r>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𝑅</m:t>
                              </m:r>
                            </m:sub>
                            <m:sup/>
                            <m:e>
                              <m:r>
                                <a:rPr lang="en-US" sz="2000" i="1">
                                  <a:solidFill>
                                    <a:schemeClr val="tx1"/>
                                  </a:solidFill>
                                  <a:latin typeface="Cambria Math" panose="02040503050406030204" pitchFamily="18" charset="0"/>
                                </a:rPr>
                                <m:t>𝑝</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𝑠</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𝑟</m:t>
                                  </m:r>
                                </m:e>
                                <m:e>
                                  <m:r>
                                    <a:rPr lang="en-US" sz="2000" i="1">
                                      <a:solidFill>
                                        <a:schemeClr val="tx1"/>
                                      </a:solidFill>
                                      <a:latin typeface="Cambria Math" panose="02040503050406030204" pitchFamily="18" charset="0"/>
                                    </a:rPr>
                                    <m:t>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𝑎</m:t>
                                  </m:r>
                                </m:e>
                              </m:d>
                            </m:e>
                          </m:nary>
                          <m:r>
                            <a:rPr lang="en-US" sz="2000" b="0" i="1" smtClean="0">
                              <a:solidFill>
                                <a:schemeClr val="tx1"/>
                              </a:solidFill>
                              <a:latin typeface="Cambria Math" panose="02040503050406030204" pitchFamily="18" charset="0"/>
                            </a:rPr>
                            <m:t>=1</m:t>
                          </m:r>
                        </m:e>
                      </m:nary>
                    </m:oMath>
                  </m:oMathPara>
                </a14:m>
                <a:endParaRPr lang="en-US" sz="2000" dirty="0" err="1">
                  <a:solidFill>
                    <a:schemeClr val="tx1"/>
                  </a:solidFill>
                </a:endParaRPr>
              </a:p>
            </p:txBody>
          </p:sp>
        </mc:Choice>
        <mc:Fallback xmlns="">
          <p:sp>
            <p:nvSpPr>
              <p:cNvPr id="70" name="TextBox 69">
                <a:extLst>
                  <a:ext uri="{FF2B5EF4-FFF2-40B4-BE49-F238E27FC236}">
                    <a16:creationId xmlns:a16="http://schemas.microsoft.com/office/drawing/2014/main" id="{F21056C1-E911-43D8-A839-18791C108B14}"/>
                  </a:ext>
                </a:extLst>
              </p:cNvPr>
              <p:cNvSpPr txBox="1">
                <a:spLocks noRot="1" noChangeAspect="1" noMove="1" noResize="1" noEditPoints="1" noAdjustHandles="1" noChangeArrowheads="1" noChangeShapeType="1" noTextEdit="1"/>
              </p:cNvSpPr>
              <p:nvPr/>
            </p:nvSpPr>
            <p:spPr>
              <a:xfrm>
                <a:off x="7958518" y="3194952"/>
                <a:ext cx="669102" cy="615008"/>
              </a:xfrm>
              <a:prstGeom prst="rect">
                <a:avLst/>
              </a:prstGeom>
              <a:blipFill>
                <a:blip r:embed="rId8"/>
                <a:stretch>
                  <a:fillRect l="-144037" r="-131193" b="-9901"/>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96657FAE-F1F4-409E-9D7B-EAC071935715}"/>
                  </a:ext>
                </a:extLst>
              </p:cNvPr>
              <p:cNvSpPr txBox="1"/>
              <p:nvPr/>
            </p:nvSpPr>
            <p:spPr>
              <a:xfrm>
                <a:off x="7793295" y="3756545"/>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𝑆</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𝑅</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𝑆</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𝐴</m:t>
                      </m:r>
                      <m:r>
                        <a:rPr lang="en-US" sz="2000" b="0" i="1" smtClean="0">
                          <a:solidFill>
                            <a:schemeClr val="tx1"/>
                          </a:solidFill>
                          <a:latin typeface="Cambria Math" panose="02040503050406030204" pitchFamily="18" charset="0"/>
                          <a:ea typeface="Cambria Math" panose="02040503050406030204" pitchFamily="18" charset="0"/>
                        </a:rPr>
                        <m:t> →[0,1]</m:t>
                      </m:r>
                    </m:oMath>
                  </m:oMathPara>
                </a14:m>
                <a:endParaRPr lang="en-US" sz="2000" dirty="0" err="1">
                  <a:solidFill>
                    <a:schemeClr val="tx1"/>
                  </a:solidFill>
                </a:endParaRPr>
              </a:p>
            </p:txBody>
          </p:sp>
        </mc:Choice>
        <mc:Fallback xmlns="">
          <p:sp>
            <p:nvSpPr>
              <p:cNvPr id="71" name="TextBox 70">
                <a:extLst>
                  <a:ext uri="{FF2B5EF4-FFF2-40B4-BE49-F238E27FC236}">
                    <a16:creationId xmlns:a16="http://schemas.microsoft.com/office/drawing/2014/main" id="{96657FAE-F1F4-409E-9D7B-EAC071935715}"/>
                  </a:ext>
                </a:extLst>
              </p:cNvPr>
              <p:cNvSpPr txBox="1">
                <a:spLocks noRot="1" noChangeAspect="1" noMove="1" noResize="1" noEditPoints="1" noAdjustHandles="1" noChangeArrowheads="1" noChangeShapeType="1" noTextEdit="1"/>
              </p:cNvSpPr>
              <p:nvPr/>
            </p:nvSpPr>
            <p:spPr>
              <a:xfrm>
                <a:off x="7793295" y="3756545"/>
                <a:ext cx="999548" cy="706497"/>
              </a:xfrm>
              <a:prstGeom prst="rect">
                <a:avLst/>
              </a:prstGeom>
              <a:blipFill>
                <a:blip r:embed="rId9"/>
                <a:stretch>
                  <a:fillRect l="-101220" r="-9878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2" name="Rectangle 71">
            <a:extLst>
              <a:ext uri="{FF2B5EF4-FFF2-40B4-BE49-F238E27FC236}">
                <a16:creationId xmlns:a16="http://schemas.microsoft.com/office/drawing/2014/main" id="{9203B12A-CB64-4220-A0CF-5106ADA38996}"/>
              </a:ext>
            </a:extLst>
          </p:cNvPr>
          <p:cNvSpPr/>
          <p:nvPr/>
        </p:nvSpPr>
        <p:spPr>
          <a:xfrm>
            <a:off x="661659" y="6245226"/>
            <a:ext cx="10868681" cy="461665"/>
          </a:xfrm>
          <a:prstGeom prst="rect">
            <a:avLst/>
          </a:prstGeom>
          <a:ln w="38100">
            <a:solidFill>
              <a:schemeClr val="tx2"/>
            </a:solidFill>
          </a:ln>
        </p:spPr>
        <p:txBody>
          <a:bodyPr wrap="none">
            <a:spAutoFit/>
          </a:bodyPr>
          <a:lstStyle/>
          <a:p>
            <a:r>
              <a:rPr lang="en-AU" sz="2400" b="1" dirty="0">
                <a:solidFill>
                  <a:schemeClr val="tx2"/>
                </a:solidFill>
              </a:rPr>
              <a:t>The present state contains all information necessary to predict the future</a:t>
            </a:r>
            <a:endParaRPr lang="en-US" sz="2400" b="1" dirty="0">
              <a:solidFill>
                <a:schemeClr val="tx2"/>
              </a:solidFill>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ADDF091-34F9-4A48-B43F-75EE05845970}"/>
                  </a:ext>
                </a:extLst>
              </p:cNvPr>
              <p:cNvSpPr txBox="1"/>
              <p:nvPr/>
            </p:nvSpPr>
            <p:spPr>
              <a:xfrm>
                <a:off x="8218538" y="4601321"/>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r>
                      <m:rPr>
                        <m:sty m:val="p"/>
                      </m:rPr>
                      <a:rPr lang="el-GR" sz="2800" i="1">
                        <a:solidFill>
                          <a:schemeClr val="tx1"/>
                        </a:solidFill>
                        <a:latin typeface="Cambria Math" panose="02040503050406030204" pitchFamily="18" charset="0"/>
                        <a:ea typeface="Cambria Math" panose="02040503050406030204" pitchFamily="18" charset="0"/>
                      </a:rPr>
                      <m:t>Ε</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𝐺</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m:rPr>
                            <m:sty m:val="p"/>
                          </m:rPr>
                          <a:rPr lang="el-GR" sz="3200" i="1">
                            <a:solidFill>
                              <a:schemeClr val="tx1"/>
                            </a:solidFill>
                            <a:latin typeface="Cambria Math" panose="02040503050406030204" pitchFamily="18" charset="0"/>
                            <a:ea typeface="Cambria Math" panose="02040503050406030204" pitchFamily="18" charset="0"/>
                          </a:rPr>
                          <m:t>Ε</m:t>
                        </m:r>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rPr>
                          <m:t>𝑅</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𝑅</m:t>
                        </m:r>
                      </m:e>
                      <m:sub>
                        <m:r>
                          <a:rPr lang="en-US" sz="32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3</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𝑇</m:t>
                        </m:r>
                      </m:sub>
                    </m:sSub>
                    <m:r>
                      <a:rPr lang="en-US" sz="2800" b="0" i="1" smtClean="0">
                        <a:solidFill>
                          <a:schemeClr val="tx1"/>
                        </a:solidFill>
                        <a:latin typeface="Cambria Math" panose="02040503050406030204" pitchFamily="18" charset="0"/>
                      </a:rPr>
                      <m:t>]</m:t>
                    </m:r>
                  </m:oMath>
                </a14:m>
                <a:endParaRPr lang="en-US" sz="2800" dirty="0" err="1">
                  <a:solidFill>
                    <a:schemeClr val="tx1"/>
                  </a:solidFill>
                </a:endParaRPr>
              </a:p>
            </p:txBody>
          </p:sp>
        </mc:Choice>
        <mc:Fallback xmlns="">
          <p:sp>
            <p:nvSpPr>
              <p:cNvPr id="73" name="TextBox 72">
                <a:extLst>
                  <a:ext uri="{FF2B5EF4-FFF2-40B4-BE49-F238E27FC236}">
                    <a16:creationId xmlns:a16="http://schemas.microsoft.com/office/drawing/2014/main" id="{1ADDF091-34F9-4A48-B43F-75EE05845970}"/>
                  </a:ext>
                </a:extLst>
              </p:cNvPr>
              <p:cNvSpPr txBox="1">
                <a:spLocks noRot="1" noChangeAspect="1" noMove="1" noResize="1" noEditPoints="1" noAdjustHandles="1" noChangeArrowheads="1" noChangeShapeType="1" noTextEdit="1"/>
              </p:cNvSpPr>
              <p:nvPr/>
            </p:nvSpPr>
            <p:spPr>
              <a:xfrm>
                <a:off x="8218538" y="4601321"/>
                <a:ext cx="999548" cy="706497"/>
              </a:xfrm>
              <a:prstGeom prst="rect">
                <a:avLst/>
              </a:prstGeom>
              <a:blipFill>
                <a:blip r:embed="rId10"/>
                <a:stretch>
                  <a:fillRect l="-203659" r="-203049" b="-948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482C474-B437-461F-AD77-E8252F27E8CC}"/>
                  </a:ext>
                </a:extLst>
              </p:cNvPr>
              <p:cNvSpPr txBox="1"/>
              <p:nvPr/>
            </p:nvSpPr>
            <p:spPr>
              <a:xfrm>
                <a:off x="8108109" y="5520747"/>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r>
                      <m:rPr>
                        <m:sty m:val="p"/>
                      </m:rPr>
                      <a:rPr lang="el-GR" sz="2800" i="1" smtClean="0">
                        <a:solidFill>
                          <a:schemeClr val="tx1"/>
                        </a:solidFill>
                        <a:latin typeface="Cambria Math" panose="02040503050406030204" pitchFamily="18" charset="0"/>
                        <a:ea typeface="Cambria Math" panose="02040503050406030204" pitchFamily="18" charset="0"/>
                      </a:rPr>
                      <m:t>Ε</m:t>
                    </m:r>
                    <m:r>
                      <a:rPr lang="el-GR" sz="280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𝐺</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m:rPr>
                        <m:sty m:val="p"/>
                      </m:rPr>
                      <a:rPr lang="el-GR" sz="2800" i="1">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+3</m:t>
                        </m:r>
                      </m:sub>
                    </m:sSub>
                  </m:oMath>
                </a14:m>
                <a:r>
                  <a:rPr lang="en-US" sz="2800" dirty="0">
                    <a:solidFill>
                      <a:schemeClr val="tx1"/>
                    </a:solidFill>
                  </a:rPr>
                  <a:t>+…]</a:t>
                </a:r>
                <a:endParaRPr lang="en-US" sz="2800" dirty="0" err="1">
                  <a:solidFill>
                    <a:schemeClr val="tx1"/>
                  </a:solidFill>
                </a:endParaRPr>
              </a:p>
            </p:txBody>
          </p:sp>
        </mc:Choice>
        <mc:Fallback xmlns="">
          <p:sp>
            <p:nvSpPr>
              <p:cNvPr id="74" name="TextBox 73">
                <a:extLst>
                  <a:ext uri="{FF2B5EF4-FFF2-40B4-BE49-F238E27FC236}">
                    <a16:creationId xmlns:a16="http://schemas.microsoft.com/office/drawing/2014/main" id="{A482C474-B437-461F-AD77-E8252F27E8CC}"/>
                  </a:ext>
                </a:extLst>
              </p:cNvPr>
              <p:cNvSpPr txBox="1">
                <a:spLocks noRot="1" noChangeAspect="1" noMove="1" noResize="1" noEditPoints="1" noAdjustHandles="1" noChangeArrowheads="1" noChangeShapeType="1" noTextEdit="1"/>
              </p:cNvSpPr>
              <p:nvPr/>
            </p:nvSpPr>
            <p:spPr>
              <a:xfrm>
                <a:off x="8108109" y="5520747"/>
                <a:ext cx="999548" cy="706497"/>
              </a:xfrm>
              <a:prstGeom prst="rect">
                <a:avLst/>
              </a:prstGeom>
              <a:blipFill>
                <a:blip r:embed="rId11"/>
                <a:stretch>
                  <a:fillRect l="-205488" r="-229268" b="-10345"/>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6" name="Title 1">
            <a:extLst>
              <a:ext uri="{FF2B5EF4-FFF2-40B4-BE49-F238E27FC236}">
                <a16:creationId xmlns:a16="http://schemas.microsoft.com/office/drawing/2014/main" id="{4F586AAD-C4EB-42F3-A58D-78C2FD95870C}"/>
              </a:ext>
            </a:extLst>
          </p:cNvPr>
          <p:cNvSpPr txBox="1">
            <a:spLocks/>
          </p:cNvSpPr>
          <p:nvPr/>
        </p:nvSpPr>
        <p:spPr>
          <a:xfrm>
            <a:off x="4980957" y="4674341"/>
            <a:ext cx="7078561" cy="1431674"/>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Maximize</a:t>
            </a:r>
          </a:p>
          <a:p>
            <a:pPr>
              <a:lnSpc>
                <a:spcPct val="150000"/>
              </a:lnSpc>
            </a:pPr>
            <a:endParaRPr lang="en-AU" sz="1600" dirty="0"/>
          </a:p>
          <a:p>
            <a:pPr>
              <a:lnSpc>
                <a:spcPct val="150000"/>
              </a:lnSpc>
            </a:pPr>
            <a:r>
              <a:rPr lang="en-AU" sz="1600" dirty="0"/>
              <a:t>Maximize</a:t>
            </a:r>
          </a:p>
          <a:p>
            <a:pPr>
              <a:lnSpc>
                <a:spcPct val="150000"/>
              </a:lnSpc>
            </a:pPr>
            <a:endParaRPr lang="en-AU" sz="1600" dirty="0"/>
          </a:p>
        </p:txBody>
      </p:sp>
      <p:pic>
        <p:nvPicPr>
          <p:cNvPr id="2" name="Picture 1">
            <a:extLst>
              <a:ext uri="{FF2B5EF4-FFF2-40B4-BE49-F238E27FC236}">
                <a16:creationId xmlns:a16="http://schemas.microsoft.com/office/drawing/2014/main" id="{F8264228-5176-4F28-A0DC-137594379BD2}"/>
              </a:ext>
            </a:extLst>
          </p:cNvPr>
          <p:cNvPicPr>
            <a:picLocks noChangeAspect="1"/>
          </p:cNvPicPr>
          <p:nvPr/>
        </p:nvPicPr>
        <p:blipFill>
          <a:blip r:embed="rId12"/>
          <a:stretch>
            <a:fillRect/>
          </a:stretch>
        </p:blipFill>
        <p:spPr>
          <a:xfrm>
            <a:off x="18534" y="5873996"/>
            <a:ext cx="4962423" cy="273900"/>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17209B4-A4BF-4196-A5D1-FCD7CC606827}"/>
                  </a:ext>
                </a:extLst>
              </p:cNvPr>
              <p:cNvSpPr txBox="1"/>
              <p:nvPr/>
            </p:nvSpPr>
            <p:spPr>
              <a:xfrm>
                <a:off x="8409809" y="5123554"/>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b="0" i="1" smtClean="0">
                            <a:solidFill>
                              <a:schemeClr val="tx1"/>
                            </a:solidFill>
                            <a:latin typeface="Cambria Math" panose="02040503050406030204" pitchFamily="18" charset="0"/>
                          </a:rPr>
                        </m:ctrlPr>
                      </m:sSubPr>
                      <m:e>
                        <m:r>
                          <m:rPr>
                            <m:sty m:val="p"/>
                          </m:rPr>
                          <a:rPr lang="el-GR" sz="2800" b="0" i="1" smtClean="0">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rPr>
                          <m:t>𝐺</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m:rPr>
                            <m:sty m:val="p"/>
                          </m:rPr>
                          <a:rPr lang="el-GR" sz="2800" i="1">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+3</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𝑇</m:t>
                        </m:r>
                      </m:sub>
                    </m:sSub>
                    <m:r>
                      <a:rPr lang="en-US" sz="2800" b="0" i="1" smtClean="0">
                        <a:solidFill>
                          <a:schemeClr val="tx1"/>
                        </a:solidFill>
                        <a:latin typeface="Cambria Math" panose="02040503050406030204" pitchFamily="18" charset="0"/>
                      </a:rPr>
                      <m:t>]</m:t>
                    </m:r>
                  </m:oMath>
                </a14:m>
                <a:endParaRPr lang="en-US" sz="2800" dirty="0" err="1">
                  <a:solidFill>
                    <a:schemeClr val="tx1"/>
                  </a:solidFill>
                </a:endParaRPr>
              </a:p>
            </p:txBody>
          </p:sp>
        </mc:Choice>
        <mc:Fallback xmlns="">
          <p:sp>
            <p:nvSpPr>
              <p:cNvPr id="25" name="TextBox 24">
                <a:extLst>
                  <a:ext uri="{FF2B5EF4-FFF2-40B4-BE49-F238E27FC236}">
                    <a16:creationId xmlns:a16="http://schemas.microsoft.com/office/drawing/2014/main" id="{517209B4-A4BF-4196-A5D1-FCD7CC606827}"/>
                  </a:ext>
                </a:extLst>
              </p:cNvPr>
              <p:cNvSpPr txBox="1">
                <a:spLocks noRot="1" noChangeAspect="1" noMove="1" noResize="1" noEditPoints="1" noAdjustHandles="1" noChangeArrowheads="1" noChangeShapeType="1" noTextEdit="1"/>
              </p:cNvSpPr>
              <p:nvPr/>
            </p:nvSpPr>
            <p:spPr>
              <a:xfrm>
                <a:off x="8409809" y="5123554"/>
                <a:ext cx="999548" cy="706497"/>
              </a:xfrm>
              <a:prstGeom prst="rect">
                <a:avLst/>
              </a:prstGeom>
              <a:blipFill>
                <a:blip r:embed="rId13"/>
                <a:stretch>
                  <a:fillRect l="-239024" r="-237195" b="-1120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9619BD9-79E1-4B49-8163-AD9501A9B17B}"/>
              </a:ext>
            </a:extLst>
          </p:cNvPr>
          <p:cNvCxnSpPr>
            <a:cxnSpLocks/>
          </p:cNvCxnSpPr>
          <p:nvPr/>
        </p:nvCxnSpPr>
        <p:spPr>
          <a:xfrm>
            <a:off x="4980957" y="5245797"/>
            <a:ext cx="7078561" cy="0"/>
          </a:xfrm>
          <a:prstGeom prst="line">
            <a:avLst/>
          </a:prstGeom>
          <a:ln w="38100"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20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a:t>
            </a:r>
            <a:br>
              <a:rPr lang="en-AU" dirty="0"/>
            </a:br>
            <a:endParaRPr lang="en-AU" sz="1600" dirty="0"/>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482C474-B437-461F-AD77-E8252F27E8CC}"/>
                  </a:ext>
                </a:extLst>
              </p:cNvPr>
              <p:cNvSpPr txBox="1"/>
              <p:nvPr/>
            </p:nvSpPr>
            <p:spPr>
              <a:xfrm>
                <a:off x="3524840" y="1075141"/>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r>
                      <m:rPr>
                        <m:sty m:val="p"/>
                      </m:rPr>
                      <a:rPr lang="el-GR" sz="2800" i="1" smtClean="0">
                        <a:solidFill>
                          <a:schemeClr val="tx1"/>
                        </a:solidFill>
                        <a:latin typeface="Cambria Math" panose="02040503050406030204" pitchFamily="18" charset="0"/>
                        <a:ea typeface="Cambria Math" panose="02040503050406030204" pitchFamily="18" charset="0"/>
                      </a:rPr>
                      <m:t>Ε</m:t>
                    </m:r>
                    <m:r>
                      <a:rPr lang="el-GR" sz="2800" i="1" smtClean="0">
                        <a:solidFill>
                          <a:schemeClr val="tx1"/>
                        </a:solidFill>
                        <a:latin typeface="Cambria Math" panose="02040503050406030204" pitchFamily="18" charset="0"/>
                        <a:ea typeface="Cambria Math" panose="02040503050406030204" pitchFamily="18" charset="0"/>
                      </a:rPr>
                      <m:t>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𝐺</m:t>
                        </m:r>
                      </m:e>
                      <m:sub>
                        <m:r>
                          <a:rPr lang="en-US" sz="2800" b="0" i="1" smtClean="0">
                            <a:solidFill>
                              <a:schemeClr val="tx1"/>
                            </a:solidFill>
                            <a:latin typeface="Cambria Math" panose="02040503050406030204" pitchFamily="18" charset="0"/>
                          </a:rPr>
                          <m:t>𝑡</m:t>
                        </m:r>
                      </m:sub>
                    </m:sSub>
                    <m:r>
                      <a:rPr lang="en-US" sz="2800" b="0" i="1" smtClean="0">
                        <a:solidFill>
                          <a:schemeClr val="tx1"/>
                        </a:solidFill>
                        <a:latin typeface="Cambria Math" panose="02040503050406030204" pitchFamily="18" charset="0"/>
                      </a:rPr>
                      <m:t>]=</m:t>
                    </m:r>
                    <m:r>
                      <m:rPr>
                        <m:sty m:val="p"/>
                      </m:rPr>
                      <a:rPr lang="el-GR" sz="2800" i="1">
                        <a:solidFill>
                          <a:schemeClr val="tx1"/>
                        </a:solidFill>
                        <a:latin typeface="Cambria Math" panose="02040503050406030204" pitchFamily="18" charset="0"/>
                        <a:ea typeface="Cambria Math" panose="02040503050406030204" pitchFamily="18" charset="0"/>
                      </a:rPr>
                      <m:t>Ε</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𝑡</m:t>
                        </m:r>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+2</m:t>
                        </m:r>
                      </m:sub>
                    </m:sSub>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+3</m:t>
                        </m:r>
                      </m:sub>
                    </m:sSub>
                  </m:oMath>
                </a14:m>
                <a:r>
                  <a:rPr lang="en-US" sz="2800" dirty="0">
                    <a:solidFill>
                      <a:schemeClr val="tx1"/>
                    </a:solidFill>
                  </a:rPr>
                  <a:t>+…]</a:t>
                </a:r>
                <a:endParaRPr lang="en-US" sz="2800" dirty="0" err="1">
                  <a:solidFill>
                    <a:schemeClr val="tx1"/>
                  </a:solidFill>
                </a:endParaRPr>
              </a:p>
            </p:txBody>
          </p:sp>
        </mc:Choice>
        <mc:Fallback xmlns="">
          <p:sp>
            <p:nvSpPr>
              <p:cNvPr id="74" name="TextBox 73">
                <a:extLst>
                  <a:ext uri="{FF2B5EF4-FFF2-40B4-BE49-F238E27FC236}">
                    <a16:creationId xmlns:a16="http://schemas.microsoft.com/office/drawing/2014/main" id="{A482C474-B437-461F-AD77-E8252F27E8CC}"/>
                  </a:ext>
                </a:extLst>
              </p:cNvPr>
              <p:cNvSpPr txBox="1">
                <a:spLocks noRot="1" noChangeAspect="1" noMove="1" noResize="1" noEditPoints="1" noAdjustHandles="1" noChangeArrowheads="1" noChangeShapeType="1" noTextEdit="1"/>
              </p:cNvSpPr>
              <p:nvPr/>
            </p:nvSpPr>
            <p:spPr>
              <a:xfrm>
                <a:off x="3524840" y="1075141"/>
                <a:ext cx="999548" cy="706497"/>
              </a:xfrm>
              <a:prstGeom prst="rect">
                <a:avLst/>
              </a:prstGeom>
              <a:blipFill>
                <a:blip r:embed="rId3"/>
                <a:stretch>
                  <a:fillRect l="-205488" r="-229268" b="-1120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6" name="Title 1">
            <a:extLst>
              <a:ext uri="{FF2B5EF4-FFF2-40B4-BE49-F238E27FC236}">
                <a16:creationId xmlns:a16="http://schemas.microsoft.com/office/drawing/2014/main" id="{4F586AAD-C4EB-42F3-A58D-78C2FD95870C}"/>
              </a:ext>
            </a:extLst>
          </p:cNvPr>
          <p:cNvSpPr txBox="1">
            <a:spLocks/>
          </p:cNvSpPr>
          <p:nvPr/>
        </p:nvSpPr>
        <p:spPr>
          <a:xfrm>
            <a:off x="618173" y="915141"/>
            <a:ext cx="7078561" cy="1062342"/>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p>
          <a:p>
            <a:pPr>
              <a:lnSpc>
                <a:spcPct val="150000"/>
              </a:lnSpc>
            </a:pPr>
            <a:endParaRPr lang="en-AU" sz="1600" dirty="0"/>
          </a:p>
          <a:p>
            <a:pPr>
              <a:lnSpc>
                <a:spcPct val="150000"/>
              </a:lnSpc>
            </a:pPr>
            <a:endParaRPr lang="en-AU" sz="16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A158361-B265-4267-B1BE-F20DF7FD9739}"/>
                  </a:ext>
                </a:extLst>
              </p:cNvPr>
              <p:cNvSpPr/>
              <p:nvPr/>
            </p:nvSpPr>
            <p:spPr>
              <a:xfrm>
                <a:off x="1760687" y="3244334"/>
                <a:ext cx="7846251" cy="1392689"/>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𝑡</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+2</m:t>
                        </m:r>
                      </m:sub>
                    </m:sSub>
                  </m:oMath>
                </a14:m>
                <a:r>
                  <a:rPr lang="en-US" sz="2800" dirty="0"/>
                  <a:t>+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b="0" i="1" smtClean="0">
                            <a:latin typeface="Cambria Math" panose="02040503050406030204" pitchFamily="18" charset="0"/>
                            <a:ea typeface="Cambria Math" panose="02040503050406030204" pitchFamily="18" charset="0"/>
                          </a:rPr>
                          <m:t>2</m:t>
                        </m:r>
                      </m:sup>
                    </m:sSup>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+3</m:t>
                        </m:r>
                      </m:sub>
                    </m:sSub>
                    <m:r>
                      <a:rPr lang="en-US" sz="2800" b="0" i="1" smtClean="0">
                        <a:latin typeface="Cambria Math" panose="02040503050406030204" pitchFamily="18" charset="0"/>
                      </a:rPr>
                      <m:t>+…+ </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sup>
                    </m:sSup>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sub>
                    </m:sSub>
                    <m:r>
                      <a:rPr lang="en-US" sz="2800" b="0" i="1" smtClean="0">
                        <a:latin typeface="Cambria Math" panose="02040503050406030204" pitchFamily="18" charset="0"/>
                        <a:ea typeface="Cambria Math" panose="02040503050406030204" pitchFamily="18" charset="0"/>
                      </a:rPr>
                      <m:t>+… </m:t>
                    </m:r>
                  </m:oMath>
                </a14:m>
                <a:endParaRPr lang="en-US" sz="2800" dirty="0"/>
              </a:p>
              <a:p>
                <a:r>
                  <a:rPr lang="en-US" sz="2800" dirty="0"/>
                  <a:t>    </a:t>
                </a:r>
              </a:p>
              <a:p>
                <a:r>
                  <a:rPr lang="en-US" sz="2800" dirty="0"/>
                  <a:t>    =</a:t>
                </a:r>
              </a:p>
            </p:txBody>
          </p:sp>
        </mc:Choice>
        <mc:Fallback xmlns="">
          <p:sp>
            <p:nvSpPr>
              <p:cNvPr id="3" name="Rectangle 2">
                <a:extLst>
                  <a:ext uri="{FF2B5EF4-FFF2-40B4-BE49-F238E27FC236}">
                    <a16:creationId xmlns:a16="http://schemas.microsoft.com/office/drawing/2014/main" id="{BA158361-B265-4267-B1BE-F20DF7FD9739}"/>
                  </a:ext>
                </a:extLst>
              </p:cNvPr>
              <p:cNvSpPr>
                <a:spLocks noRot="1" noChangeAspect="1" noMove="1" noResize="1" noEditPoints="1" noAdjustHandles="1" noChangeArrowheads="1" noChangeShapeType="1" noTextEdit="1"/>
              </p:cNvSpPr>
              <p:nvPr/>
            </p:nvSpPr>
            <p:spPr>
              <a:xfrm>
                <a:off x="1760687" y="3244334"/>
                <a:ext cx="7846251" cy="1392689"/>
              </a:xfrm>
              <a:prstGeom prst="rect">
                <a:avLst/>
              </a:prstGeom>
              <a:blipFill>
                <a:blip r:embed="rId4"/>
                <a:stretch>
                  <a:fillRect t="-3930" b="-10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355B145-B9B1-44A6-B362-7413E890414C}"/>
                  </a:ext>
                </a:extLst>
              </p:cNvPr>
              <p:cNvSpPr/>
              <p:nvPr/>
            </p:nvSpPr>
            <p:spPr>
              <a:xfrm>
                <a:off x="2585062" y="3764600"/>
                <a:ext cx="1439552" cy="12675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=0</m:t>
                          </m:r>
                        </m:sub>
                        <m:sup>
                          <m:r>
                            <a:rPr lang="en-US" sz="2800" i="1" smtClean="0">
                              <a:latin typeface="Cambria Math" panose="02040503050406030204" pitchFamily="18" charset="0"/>
                              <a:ea typeface="Cambria Math" panose="02040503050406030204" pitchFamily="18" charset="0"/>
                            </a:rPr>
                            <m:t>∞</m:t>
                          </m:r>
                        </m:sup>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i="1">
                                  <a:latin typeface="Cambria Math" panose="02040503050406030204" pitchFamily="18" charset="0"/>
                                  <a:ea typeface="Cambria Math" panose="02040503050406030204" pitchFamily="18" charset="0"/>
                                </a:rPr>
                                <m:t>𝑘</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sub>
                          </m:sSub>
                        </m:e>
                      </m:nary>
                    </m:oMath>
                  </m:oMathPara>
                </a14:m>
                <a:endParaRPr lang="en-US" sz="2800" dirty="0"/>
              </a:p>
            </p:txBody>
          </p:sp>
        </mc:Choice>
        <mc:Fallback xmlns="">
          <p:sp>
            <p:nvSpPr>
              <p:cNvPr id="5" name="Rectangle 4">
                <a:extLst>
                  <a:ext uri="{FF2B5EF4-FFF2-40B4-BE49-F238E27FC236}">
                    <a16:creationId xmlns:a16="http://schemas.microsoft.com/office/drawing/2014/main" id="{7355B145-B9B1-44A6-B362-7413E890414C}"/>
                  </a:ext>
                </a:extLst>
              </p:cNvPr>
              <p:cNvSpPr>
                <a:spLocks noRot="1" noChangeAspect="1" noMove="1" noResize="1" noEditPoints="1" noAdjustHandles="1" noChangeArrowheads="1" noChangeShapeType="1" noTextEdit="1"/>
              </p:cNvSpPr>
              <p:nvPr/>
            </p:nvSpPr>
            <p:spPr>
              <a:xfrm>
                <a:off x="2585062" y="3764600"/>
                <a:ext cx="1439552" cy="1267526"/>
              </a:xfrm>
              <a:prstGeom prst="rect">
                <a:avLst/>
              </a:prstGeom>
              <a:blipFill>
                <a:blip r:embed="rId5"/>
                <a:stretch>
                  <a:fillRect r="-43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084346D-1562-4D3C-88B5-5B7411ECE46B}"/>
                  </a:ext>
                </a:extLst>
              </p:cNvPr>
              <p:cNvSpPr/>
              <p:nvPr/>
            </p:nvSpPr>
            <p:spPr>
              <a:xfrm>
                <a:off x="5419503" y="4398363"/>
                <a:ext cx="3158942" cy="461665"/>
              </a:xfrm>
              <a:prstGeom prst="rect">
                <a:avLst/>
              </a:prstGeom>
            </p:spPr>
            <p:txBody>
              <a:bodyPr wrap="none">
                <a:spAutoFit/>
              </a:bodyPr>
              <a:lstStyle/>
              <a:p>
                <a:r>
                  <a:rPr lang="en-AU" sz="2400" dirty="0">
                    <a:solidFill>
                      <a:schemeClr val="tx2"/>
                    </a:solidFill>
                  </a:rPr>
                  <a:t>Finite when</a:t>
                </a:r>
                <a:r>
                  <a:rPr lang="en-US" sz="2400" dirty="0">
                    <a:solidFill>
                      <a:schemeClr val="tx2"/>
                    </a:solidFill>
                    <a:ea typeface="Cambria Math" panose="02040503050406030204" pitchFamily="18" charset="0"/>
                  </a:rPr>
                  <a:t> </a:t>
                </a:r>
                <a14:m>
                  <m:oMath xmlns:m="http://schemas.openxmlformats.org/officeDocument/2006/math">
                    <m:r>
                      <a:rPr lang="en-US" sz="2400" b="0" i="0" smtClean="0">
                        <a:solidFill>
                          <a:schemeClr val="tx2"/>
                        </a:solidFill>
                        <a:latin typeface="Cambria Math" panose="02040503050406030204" pitchFamily="18" charset="0"/>
                        <a:ea typeface="Cambria Math" panose="02040503050406030204" pitchFamily="18" charset="0"/>
                      </a:rPr>
                      <m:t>0</m:t>
                    </m:r>
                    <m:r>
                      <a:rPr lang="en-US" sz="2400" b="0" i="1" smtClean="0">
                        <a:solidFill>
                          <a:schemeClr val="tx2"/>
                        </a:solidFill>
                        <a:latin typeface="Cambria Math" panose="02040503050406030204" pitchFamily="18" charset="0"/>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𝛾</m:t>
                    </m:r>
                    <m:r>
                      <a:rPr lang="en-US" sz="2400" b="0" i="1" smtClean="0">
                        <a:solidFill>
                          <a:schemeClr val="tx2"/>
                        </a:solidFill>
                        <a:latin typeface="Cambria Math" panose="02040503050406030204" pitchFamily="18" charset="0"/>
                        <a:ea typeface="Cambria Math" panose="02040503050406030204" pitchFamily="18" charset="0"/>
                      </a:rPr>
                      <m:t>&lt;1</m:t>
                    </m:r>
                  </m:oMath>
                </a14:m>
                <a:endParaRPr lang="en-US" sz="2400" dirty="0">
                  <a:solidFill>
                    <a:schemeClr val="tx2"/>
                  </a:solidFill>
                </a:endParaRPr>
              </a:p>
            </p:txBody>
          </p:sp>
        </mc:Choice>
        <mc:Fallback xmlns="">
          <p:sp>
            <p:nvSpPr>
              <p:cNvPr id="6" name="Rectangle 5">
                <a:extLst>
                  <a:ext uri="{FF2B5EF4-FFF2-40B4-BE49-F238E27FC236}">
                    <a16:creationId xmlns:a16="http://schemas.microsoft.com/office/drawing/2014/main" id="{B084346D-1562-4D3C-88B5-5B7411ECE46B}"/>
                  </a:ext>
                </a:extLst>
              </p:cNvPr>
              <p:cNvSpPr>
                <a:spLocks noRot="1" noChangeAspect="1" noMove="1" noResize="1" noEditPoints="1" noAdjustHandles="1" noChangeArrowheads="1" noChangeShapeType="1" noTextEdit="1"/>
              </p:cNvSpPr>
              <p:nvPr/>
            </p:nvSpPr>
            <p:spPr>
              <a:xfrm>
                <a:off x="5419503" y="4398363"/>
                <a:ext cx="3158942" cy="461665"/>
              </a:xfrm>
              <a:prstGeom prst="rect">
                <a:avLst/>
              </a:prstGeom>
              <a:blipFill>
                <a:blip r:embed="rId6"/>
                <a:stretch>
                  <a:fillRect l="-2896" t="-9333"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268349-A170-41E8-B67A-0D845FB0D77F}"/>
                  </a:ext>
                </a:extLst>
              </p:cNvPr>
              <p:cNvSpPr/>
              <p:nvPr/>
            </p:nvSpPr>
            <p:spPr>
              <a:xfrm>
                <a:off x="618173" y="2586080"/>
                <a:ext cx="4108625" cy="369332"/>
              </a:xfrm>
              <a:prstGeom prst="rect">
                <a:avLst/>
              </a:prstGeom>
            </p:spPr>
            <p:txBody>
              <a:bodyPr wrap="none">
                <a:spAutoFit/>
              </a:bodyPr>
              <a:lstStyle/>
              <a:p>
                <a:r>
                  <a:rPr lang="en-AU" dirty="0"/>
                  <a:t>Apply discounting to future rewards,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AU" dirty="0"/>
                  <a:t> </a:t>
                </a:r>
                <a:endParaRPr lang="en-US" dirty="0"/>
              </a:p>
            </p:txBody>
          </p:sp>
        </mc:Choice>
        <mc:Fallback xmlns="">
          <p:sp>
            <p:nvSpPr>
              <p:cNvPr id="7" name="Rectangle 6">
                <a:extLst>
                  <a:ext uri="{FF2B5EF4-FFF2-40B4-BE49-F238E27FC236}">
                    <a16:creationId xmlns:a16="http://schemas.microsoft.com/office/drawing/2014/main" id="{3C268349-A170-41E8-B67A-0D845FB0D77F}"/>
                  </a:ext>
                </a:extLst>
              </p:cNvPr>
              <p:cNvSpPr>
                <a:spLocks noRot="1" noChangeAspect="1" noMove="1" noResize="1" noEditPoints="1" noAdjustHandles="1" noChangeArrowheads="1" noChangeShapeType="1" noTextEdit="1"/>
              </p:cNvSpPr>
              <p:nvPr/>
            </p:nvSpPr>
            <p:spPr>
              <a:xfrm>
                <a:off x="618173" y="2586080"/>
                <a:ext cx="4108625" cy="369332"/>
              </a:xfrm>
              <a:prstGeom prst="rect">
                <a:avLst/>
              </a:prstGeom>
              <a:blipFill>
                <a:blip r:embed="rId7"/>
                <a:stretch>
                  <a:fillRect l="-118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484CD2A-A2EF-4C13-955B-46ACD827B3DD}"/>
                  </a:ext>
                </a:extLst>
              </p:cNvPr>
              <p:cNvSpPr/>
              <p:nvPr/>
            </p:nvSpPr>
            <p:spPr>
              <a:xfrm>
                <a:off x="356436" y="5303709"/>
                <a:ext cx="1814599" cy="461665"/>
              </a:xfrm>
              <a:prstGeom prst="rect">
                <a:avLst/>
              </a:prstGeom>
            </p:spPr>
            <p:txBody>
              <a:bodyPr wrap="none">
                <a:spAutoFit/>
              </a:bodyPr>
              <a:lstStyle/>
              <a:p>
                <a:r>
                  <a:rPr lang="en-AU" sz="2400" dirty="0">
                    <a:solidFill>
                      <a:schemeClr val="tx2"/>
                    </a:solidFill>
                  </a:rPr>
                  <a:t>When</a:t>
                </a:r>
                <a:r>
                  <a:rPr lang="en-US" sz="2400" dirty="0">
                    <a:solidFill>
                      <a:schemeClr val="tx2"/>
                    </a:solidFill>
                    <a:ea typeface="Cambria Math" panose="02040503050406030204" pitchFamily="18" charset="0"/>
                  </a:rPr>
                  <a:t>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rPr>
                      <m:t>𝛾</m:t>
                    </m:r>
                    <m:r>
                      <a:rPr lang="en-US" sz="2400" b="0" i="1" smtClean="0">
                        <a:solidFill>
                          <a:schemeClr val="tx2"/>
                        </a:solidFill>
                        <a:latin typeface="Cambria Math" panose="02040503050406030204" pitchFamily="18" charset="0"/>
                        <a:ea typeface="Cambria Math" panose="02040503050406030204" pitchFamily="18" charset="0"/>
                      </a:rPr>
                      <m:t>=0</m:t>
                    </m:r>
                  </m:oMath>
                </a14:m>
                <a:endParaRPr lang="en-US" sz="2400" dirty="0">
                  <a:solidFill>
                    <a:schemeClr val="tx2"/>
                  </a:solidFill>
                </a:endParaRPr>
              </a:p>
            </p:txBody>
          </p:sp>
        </mc:Choice>
        <mc:Fallback xmlns="">
          <p:sp>
            <p:nvSpPr>
              <p:cNvPr id="31" name="Rectangle 30">
                <a:extLst>
                  <a:ext uri="{FF2B5EF4-FFF2-40B4-BE49-F238E27FC236}">
                    <a16:creationId xmlns:a16="http://schemas.microsoft.com/office/drawing/2014/main" id="{5484CD2A-A2EF-4C13-955B-46ACD827B3DD}"/>
                  </a:ext>
                </a:extLst>
              </p:cNvPr>
              <p:cNvSpPr>
                <a:spLocks noRot="1" noChangeAspect="1" noMove="1" noResize="1" noEditPoints="1" noAdjustHandles="1" noChangeArrowheads="1" noChangeShapeType="1" noTextEdit="1"/>
              </p:cNvSpPr>
              <p:nvPr/>
            </p:nvSpPr>
            <p:spPr>
              <a:xfrm>
                <a:off x="356436" y="5303709"/>
                <a:ext cx="1814599" cy="461665"/>
              </a:xfrm>
              <a:prstGeom prst="rect">
                <a:avLst/>
              </a:prstGeom>
              <a:blipFill>
                <a:blip r:embed="rId8"/>
                <a:stretch>
                  <a:fillRect l="-5034"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94779EB-2DE7-4FD0-9A00-891D24D45844}"/>
                  </a:ext>
                </a:extLst>
              </p:cNvPr>
              <p:cNvSpPr/>
              <p:nvPr/>
            </p:nvSpPr>
            <p:spPr>
              <a:xfrm>
                <a:off x="2308217" y="5272932"/>
                <a:ext cx="1550361" cy="523220"/>
              </a:xfrm>
              <a:prstGeom prst="rect">
                <a:avLst/>
              </a:prstGeom>
            </p:spPr>
            <p:txBody>
              <a:bodyPr wrap="none">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𝑡</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r>
                          <a:rPr lang="en-US" sz="2800" i="1">
                            <a:latin typeface="Cambria Math" panose="02040503050406030204" pitchFamily="18" charset="0"/>
                          </a:rPr>
                          <m:t>+1</m:t>
                        </m:r>
                      </m:sub>
                    </m:sSub>
                  </m:oMath>
                </a14:m>
                <a:endParaRPr lang="en-US" sz="2800" dirty="0"/>
              </a:p>
            </p:txBody>
          </p:sp>
        </mc:Choice>
        <mc:Fallback xmlns="">
          <p:sp>
            <p:nvSpPr>
              <p:cNvPr id="9" name="Rectangle 8">
                <a:extLst>
                  <a:ext uri="{FF2B5EF4-FFF2-40B4-BE49-F238E27FC236}">
                    <a16:creationId xmlns:a16="http://schemas.microsoft.com/office/drawing/2014/main" id="{F94779EB-2DE7-4FD0-9A00-891D24D45844}"/>
                  </a:ext>
                </a:extLst>
              </p:cNvPr>
              <p:cNvSpPr>
                <a:spLocks noRot="1" noChangeAspect="1" noMove="1" noResize="1" noEditPoints="1" noAdjustHandles="1" noChangeArrowheads="1" noChangeShapeType="1" noTextEdit="1"/>
              </p:cNvSpPr>
              <p:nvPr/>
            </p:nvSpPr>
            <p:spPr>
              <a:xfrm>
                <a:off x="2308217" y="5272932"/>
                <a:ext cx="1550361" cy="523220"/>
              </a:xfrm>
              <a:prstGeom prst="rect">
                <a:avLst/>
              </a:prstGeom>
              <a:blipFill>
                <a:blip r:embed="rId9"/>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C2613DB-7DEC-4081-A614-3D343839518C}"/>
                  </a:ext>
                </a:extLst>
              </p:cNvPr>
              <p:cNvSpPr/>
              <p:nvPr/>
            </p:nvSpPr>
            <p:spPr>
              <a:xfrm>
                <a:off x="356436" y="5970395"/>
                <a:ext cx="1843453" cy="461665"/>
              </a:xfrm>
              <a:prstGeom prst="rect">
                <a:avLst/>
              </a:prstGeom>
            </p:spPr>
            <p:txBody>
              <a:bodyPr wrap="none">
                <a:spAutoFit/>
              </a:bodyPr>
              <a:lstStyle/>
              <a:p>
                <a:r>
                  <a:rPr lang="en-AU" sz="2400" dirty="0">
                    <a:solidFill>
                      <a:schemeClr val="tx2"/>
                    </a:solidFill>
                  </a:rPr>
                  <a:t>When</a:t>
                </a:r>
                <a:r>
                  <a:rPr lang="en-US" sz="2400" dirty="0">
                    <a:solidFill>
                      <a:schemeClr val="tx2"/>
                    </a:solidFill>
                    <a:ea typeface="Cambria Math" panose="02040503050406030204" pitchFamily="18" charset="0"/>
                  </a:rPr>
                  <a:t>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rPr>
                      <m:t>𝛾</m:t>
                    </m:r>
                    <m:r>
                      <a:rPr lang="en-US" sz="2400" b="0" i="1" smtClean="0">
                        <a:solidFill>
                          <a:schemeClr val="tx2"/>
                        </a:solidFill>
                        <a:latin typeface="Cambria Math" panose="02040503050406030204" pitchFamily="18" charset="0"/>
                        <a:ea typeface="Cambria Math" panose="02040503050406030204" pitchFamily="18" charset="0"/>
                      </a:rPr>
                      <m:t>→1</m:t>
                    </m:r>
                  </m:oMath>
                </a14:m>
                <a:endParaRPr lang="en-US" sz="2400" dirty="0">
                  <a:solidFill>
                    <a:schemeClr val="tx2"/>
                  </a:solidFill>
                </a:endParaRPr>
              </a:p>
            </p:txBody>
          </p:sp>
        </mc:Choice>
        <mc:Fallback xmlns="">
          <p:sp>
            <p:nvSpPr>
              <p:cNvPr id="33" name="Rectangle 32">
                <a:extLst>
                  <a:ext uri="{FF2B5EF4-FFF2-40B4-BE49-F238E27FC236}">
                    <a16:creationId xmlns:a16="http://schemas.microsoft.com/office/drawing/2014/main" id="{9C2613DB-7DEC-4081-A614-3D343839518C}"/>
                  </a:ext>
                </a:extLst>
              </p:cNvPr>
              <p:cNvSpPr>
                <a:spLocks noRot="1" noChangeAspect="1" noMove="1" noResize="1" noEditPoints="1" noAdjustHandles="1" noChangeArrowheads="1" noChangeShapeType="1" noTextEdit="1"/>
              </p:cNvSpPr>
              <p:nvPr/>
            </p:nvSpPr>
            <p:spPr>
              <a:xfrm>
                <a:off x="356436" y="5970395"/>
                <a:ext cx="1843453" cy="461665"/>
              </a:xfrm>
              <a:prstGeom prst="rect">
                <a:avLst/>
              </a:prstGeom>
              <a:blipFill>
                <a:blip r:embed="rId10"/>
                <a:stretch>
                  <a:fillRect l="-4950"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FD0B9E93-30DB-415C-B667-EF7E3177DAB7}"/>
                  </a:ext>
                </a:extLst>
              </p:cNvPr>
              <p:cNvSpPr/>
              <p:nvPr/>
            </p:nvSpPr>
            <p:spPr>
              <a:xfrm>
                <a:off x="2308217" y="5939618"/>
                <a:ext cx="3023264" cy="538417"/>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𝑡</m:t>
                        </m:r>
                      </m:sub>
                    </m:sSub>
                  </m:oMath>
                </a14:m>
                <a:r>
                  <a:rPr lang="en-US" sz="2800" dirty="0"/>
                  <a:t>=</a:t>
                </a:r>
                <a14:m>
                  <m:oMath xmlns:m="http://schemas.openxmlformats.org/officeDocument/2006/math">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m:t>
                        </m:r>
                      </m:sup>
                      <m:e>
                        <m:sSup>
                          <m:sSupPr>
                            <m:ctrlPr>
                              <a:rPr lang="en-US" sz="280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i="1">
                                <a:latin typeface="Cambria Math" panose="02040503050406030204" pitchFamily="18" charset="0"/>
                                <a:ea typeface="Cambria Math" panose="02040503050406030204" pitchFamily="18" charset="0"/>
                              </a:rPr>
                              <m:t>𝑘</m:t>
                            </m:r>
                          </m:sup>
                        </m:sSup>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+1</m:t>
                            </m:r>
                          </m:sub>
                        </m:sSub>
                      </m:e>
                    </m:nary>
                  </m:oMath>
                </a14:m>
                <a:endParaRPr lang="en-US" sz="2800" dirty="0"/>
              </a:p>
            </p:txBody>
          </p:sp>
        </mc:Choice>
        <mc:Fallback xmlns="">
          <p:sp>
            <p:nvSpPr>
              <p:cNvPr id="35" name="Rectangle 34">
                <a:extLst>
                  <a:ext uri="{FF2B5EF4-FFF2-40B4-BE49-F238E27FC236}">
                    <a16:creationId xmlns:a16="http://schemas.microsoft.com/office/drawing/2014/main" id="{FD0B9E93-30DB-415C-B667-EF7E3177DAB7}"/>
                  </a:ext>
                </a:extLst>
              </p:cNvPr>
              <p:cNvSpPr>
                <a:spLocks noRot="1" noChangeAspect="1" noMove="1" noResize="1" noEditPoints="1" noAdjustHandles="1" noChangeArrowheads="1" noChangeShapeType="1" noTextEdit="1"/>
              </p:cNvSpPr>
              <p:nvPr/>
            </p:nvSpPr>
            <p:spPr>
              <a:xfrm>
                <a:off x="2308217" y="5939618"/>
                <a:ext cx="3023264" cy="538417"/>
              </a:xfrm>
              <a:prstGeom prst="rect">
                <a:avLst/>
              </a:prstGeom>
              <a:blipFill>
                <a:blip r:embed="rId11"/>
                <a:stretch>
                  <a:fillRect t="-10112" b="-28090"/>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80F56ED5-9AC8-4BAD-83D5-C867EA81413F}"/>
              </a:ext>
            </a:extLst>
          </p:cNvPr>
          <p:cNvSpPr/>
          <p:nvPr/>
        </p:nvSpPr>
        <p:spPr>
          <a:xfrm>
            <a:off x="5624515" y="5477953"/>
            <a:ext cx="5048177" cy="461665"/>
          </a:xfrm>
          <a:prstGeom prst="rect">
            <a:avLst/>
          </a:prstGeom>
        </p:spPr>
        <p:txBody>
          <a:bodyPr wrap="none">
            <a:spAutoFit/>
          </a:bodyPr>
          <a:lstStyle/>
          <a:p>
            <a:r>
              <a:rPr lang="en-US" sz="2400" dirty="0">
                <a:solidFill>
                  <a:schemeClr val="tx2"/>
                </a:solidFill>
              </a:rPr>
              <a:t>Cares only about immediate reward</a:t>
            </a:r>
          </a:p>
        </p:txBody>
      </p:sp>
      <p:sp>
        <p:nvSpPr>
          <p:cNvPr id="37" name="Rectangle 36">
            <a:extLst>
              <a:ext uri="{FF2B5EF4-FFF2-40B4-BE49-F238E27FC236}">
                <a16:creationId xmlns:a16="http://schemas.microsoft.com/office/drawing/2014/main" id="{A7711F5C-16E6-4B23-A962-510FDAFF80E6}"/>
              </a:ext>
            </a:extLst>
          </p:cNvPr>
          <p:cNvSpPr/>
          <p:nvPr/>
        </p:nvSpPr>
        <p:spPr>
          <a:xfrm>
            <a:off x="5669400" y="6014057"/>
            <a:ext cx="4958409" cy="461665"/>
          </a:xfrm>
          <a:prstGeom prst="rect">
            <a:avLst/>
          </a:prstGeom>
        </p:spPr>
        <p:txBody>
          <a:bodyPr wrap="none">
            <a:spAutoFit/>
          </a:bodyPr>
          <a:lstStyle/>
          <a:p>
            <a:r>
              <a:rPr lang="en-US" sz="2400" dirty="0">
                <a:solidFill>
                  <a:schemeClr val="tx2"/>
                </a:solidFill>
              </a:rPr>
              <a:t>Accounts for future reward strongly</a:t>
            </a:r>
          </a:p>
        </p:txBody>
      </p:sp>
      <p:cxnSp>
        <p:nvCxnSpPr>
          <p:cNvPr id="11" name="Straight Connector 10">
            <a:extLst>
              <a:ext uri="{FF2B5EF4-FFF2-40B4-BE49-F238E27FC236}">
                <a16:creationId xmlns:a16="http://schemas.microsoft.com/office/drawing/2014/main" id="{856BDDA9-76D0-45EA-BBEE-FA486C11B496}"/>
              </a:ext>
            </a:extLst>
          </p:cNvPr>
          <p:cNvCxnSpPr/>
          <p:nvPr/>
        </p:nvCxnSpPr>
        <p:spPr>
          <a:xfrm>
            <a:off x="440150" y="5225058"/>
            <a:ext cx="11395297" cy="0"/>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FB9A9AE-4224-4EAE-93D1-1972AE6DC3B2}"/>
              </a:ext>
            </a:extLst>
          </p:cNvPr>
          <p:cNvSpPr/>
          <p:nvPr/>
        </p:nvSpPr>
        <p:spPr>
          <a:xfrm>
            <a:off x="618173" y="955983"/>
            <a:ext cx="1159292" cy="369332"/>
          </a:xfrm>
          <a:prstGeom prst="rect">
            <a:avLst/>
          </a:prstGeom>
        </p:spPr>
        <p:txBody>
          <a:bodyPr wrap="none">
            <a:spAutoFit/>
          </a:bodyPr>
          <a:lstStyle/>
          <a:p>
            <a:r>
              <a:rPr lang="en-US" dirty="0"/>
              <a:t>Maximize</a:t>
            </a:r>
          </a:p>
        </p:txBody>
      </p:sp>
    </p:spTree>
    <p:extLst>
      <p:ext uri="{BB962C8B-B14F-4D97-AF65-F5344CB8AC3E}">
        <p14:creationId xmlns:p14="http://schemas.microsoft.com/office/powerpoint/2010/main" val="3013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6093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AU" sz="4400" dirty="0">
                <a:solidFill>
                  <a:schemeClr val="bg1"/>
                </a:solidFill>
              </a:rPr>
              <a:t>Policies &amp; Bellman Equations</a:t>
            </a:r>
          </a:p>
        </p:txBody>
      </p:sp>
    </p:spTree>
    <p:extLst>
      <p:ext uri="{BB962C8B-B14F-4D97-AF65-F5344CB8AC3E}">
        <p14:creationId xmlns:p14="http://schemas.microsoft.com/office/powerpoint/2010/main" val="327537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How to specify a policy</a:t>
            </a:r>
            <a:endParaRPr lang="en-AU" sz="1600" dirty="0"/>
          </a:p>
        </p:txBody>
      </p:sp>
      <p:sp>
        <p:nvSpPr>
          <p:cNvPr id="76" name="Title 1">
            <a:extLst>
              <a:ext uri="{FF2B5EF4-FFF2-40B4-BE49-F238E27FC236}">
                <a16:creationId xmlns:a16="http://schemas.microsoft.com/office/drawing/2014/main" id="{4F586AAD-C4EB-42F3-A58D-78C2FD95870C}"/>
              </a:ext>
            </a:extLst>
          </p:cNvPr>
          <p:cNvSpPr txBox="1">
            <a:spLocks/>
          </p:cNvSpPr>
          <p:nvPr/>
        </p:nvSpPr>
        <p:spPr>
          <a:xfrm>
            <a:off x="618173" y="915141"/>
            <a:ext cx="7078561" cy="696922"/>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is a distribution over actions for each state</a:t>
            </a:r>
            <a:r>
              <a:rPr lang="en-US" sz="1800" dirty="0">
                <a:solidFill>
                  <a:schemeClr val="tx2"/>
                </a:solidFill>
                <a:latin typeface="Calibri" panose="020F0502020204030204" pitchFamily="34" charset="0"/>
                <a:ea typeface="DengXian" panose="02010600030101010101" pitchFamily="2" charset="-122"/>
                <a:cs typeface="Times New Roman" panose="02020603050405020304" pitchFamily="18" charset="0"/>
              </a:rPr>
              <a:t> </a:t>
            </a:r>
            <a:endParaRPr lang="en-AU" sz="1400" dirty="0">
              <a:solidFill>
                <a:schemeClr val="tx2"/>
              </a:solidFill>
            </a:endParaRPr>
          </a:p>
        </p:txBody>
      </p:sp>
      <p:sp>
        <p:nvSpPr>
          <p:cNvPr id="18" name="Title 1">
            <a:extLst>
              <a:ext uri="{FF2B5EF4-FFF2-40B4-BE49-F238E27FC236}">
                <a16:creationId xmlns:a16="http://schemas.microsoft.com/office/drawing/2014/main" id="{243045E2-1910-48EB-9DDE-A2FF15C65638}"/>
              </a:ext>
            </a:extLst>
          </p:cNvPr>
          <p:cNvSpPr txBox="1">
            <a:spLocks/>
          </p:cNvSpPr>
          <p:nvPr/>
        </p:nvSpPr>
        <p:spPr>
          <a:xfrm>
            <a:off x="618173" y="2079737"/>
            <a:ext cx="7078561" cy="3277885"/>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800" u="sng" dirty="0">
                <a:solidFill>
                  <a:schemeClr val="tx2"/>
                </a:solidFill>
              </a:rPr>
              <a:t> Types of Policies</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Deterministic Policy </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A policy that maps each state to a single action.</a:t>
            </a:r>
          </a:p>
          <a:p>
            <a:pPr>
              <a:lnSpc>
                <a:spcPct val="107000"/>
              </a:lnSpc>
              <a:spcAft>
                <a:spcPts val="800"/>
              </a:spcAft>
            </a:pPr>
            <a:endPar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Stochastic Policy   </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A policy that maps each state to probability distributions of each actions. </a:t>
            </a:r>
          </a:p>
          <a:p>
            <a:pPr>
              <a:lnSpc>
                <a:spcPct val="107000"/>
              </a:lnSpc>
              <a:spcAft>
                <a:spcPts val="800"/>
              </a:spcAft>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E.g. Neural Network policy: probability distributions for each action created using a neural network</a:t>
            </a:r>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p:txBody>
      </p:sp>
      <p:pic>
        <p:nvPicPr>
          <p:cNvPr id="13" name="Picture 12">
            <a:extLst>
              <a:ext uri="{FF2B5EF4-FFF2-40B4-BE49-F238E27FC236}">
                <a16:creationId xmlns:a16="http://schemas.microsoft.com/office/drawing/2014/main" id="{39A4B0EC-9D62-4561-AE45-262B56BE1F1A}"/>
              </a:ext>
            </a:extLst>
          </p:cNvPr>
          <p:cNvPicPr>
            <a:picLocks noChangeAspect="1"/>
          </p:cNvPicPr>
          <p:nvPr/>
        </p:nvPicPr>
        <p:blipFill>
          <a:blip r:embed="rId3"/>
          <a:stretch>
            <a:fillRect/>
          </a:stretch>
        </p:blipFill>
        <p:spPr>
          <a:xfrm>
            <a:off x="7895945" y="239036"/>
            <a:ext cx="3216309" cy="2920330"/>
          </a:xfrm>
          <a:prstGeom prst="rect">
            <a:avLst/>
          </a:prstGeom>
        </p:spPr>
      </p:pic>
      <p:pic>
        <p:nvPicPr>
          <p:cNvPr id="14" name="Picture 13">
            <a:extLst>
              <a:ext uri="{FF2B5EF4-FFF2-40B4-BE49-F238E27FC236}">
                <a16:creationId xmlns:a16="http://schemas.microsoft.com/office/drawing/2014/main" id="{A5C1B3D6-0A73-4251-AF1D-FC35CB76850A}"/>
              </a:ext>
            </a:extLst>
          </p:cNvPr>
          <p:cNvPicPr>
            <a:picLocks noChangeAspect="1"/>
          </p:cNvPicPr>
          <p:nvPr/>
        </p:nvPicPr>
        <p:blipFill>
          <a:blip r:embed="rId4"/>
          <a:stretch>
            <a:fillRect/>
          </a:stretch>
        </p:blipFill>
        <p:spPr>
          <a:xfrm>
            <a:off x="7802321" y="3698635"/>
            <a:ext cx="3309933" cy="2452897"/>
          </a:xfrm>
          <a:prstGeom prst="rect">
            <a:avLst/>
          </a:prstGeom>
        </p:spPr>
      </p:pic>
      <p:sp>
        <p:nvSpPr>
          <p:cNvPr id="15" name="Rectangle 14">
            <a:extLst>
              <a:ext uri="{FF2B5EF4-FFF2-40B4-BE49-F238E27FC236}">
                <a16:creationId xmlns:a16="http://schemas.microsoft.com/office/drawing/2014/main" id="{94F3EE64-3842-4F3C-8B75-7B7871660C11}"/>
              </a:ext>
            </a:extLst>
          </p:cNvPr>
          <p:cNvSpPr/>
          <p:nvPr/>
        </p:nvSpPr>
        <p:spPr>
          <a:xfrm>
            <a:off x="7895945" y="3259723"/>
            <a:ext cx="2608406" cy="369332"/>
          </a:xfrm>
          <a:prstGeom prst="rect">
            <a:avLst/>
          </a:prstGeom>
        </p:spPr>
        <p:txBody>
          <a:bodyPr wrap="none">
            <a:spAutoFit/>
          </a:bodyPr>
          <a:lstStyle/>
          <a:p>
            <a:r>
              <a:rPr lang="en-AU" b="1" dirty="0">
                <a:solidFill>
                  <a:srgbClr val="37373A"/>
                </a:solidFill>
              </a:rPr>
              <a:t>Neural Network policy</a:t>
            </a:r>
            <a:endParaRPr lang="en-US" sz="2000" b="1" dirty="0">
              <a:solidFill>
                <a:srgbClr val="37373A"/>
              </a:solidFill>
            </a:endParaRP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0AC33B9-BA1A-4BB1-9D33-4EC104423B34}"/>
                  </a:ext>
                </a:extLst>
              </p:cNvPr>
              <p:cNvSpPr/>
              <p:nvPr/>
            </p:nvSpPr>
            <p:spPr>
              <a:xfrm>
                <a:off x="618173" y="5525918"/>
                <a:ext cx="7319870" cy="1354217"/>
              </a:xfrm>
              <a:prstGeom prst="rect">
                <a:avLst/>
              </a:prstGeom>
            </p:spPr>
            <p:txBody>
              <a:bodyPr wrap="square">
                <a:spAutoFit/>
              </a:bodyPr>
              <a:lstStyle/>
              <a:p>
                <a14:m>
                  <m:oMath xmlns:m="http://schemas.openxmlformats.org/officeDocument/2006/math">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sub>
                      <m:sup/>
                      <m:e>
                        <m:r>
                          <a:rPr lang="en-US" sz="2800" i="1">
                            <a:latin typeface="Cambria Math" panose="02040503050406030204" pitchFamily="18" charset="0"/>
                            <a:ea typeface="Cambria Math" panose="02040503050406030204" pitchFamily="18" charset="0"/>
                          </a:rPr>
                          <m:t>𝜋</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𝑎</m:t>
                            </m:r>
                          </m:e>
                          <m:e>
                            <m:r>
                              <a:rPr lang="en-US" sz="2800" i="1">
                                <a:latin typeface="Cambria Math" panose="02040503050406030204" pitchFamily="18" charset="0"/>
                                <a:ea typeface="Cambria Math" panose="02040503050406030204" pitchFamily="18" charset="0"/>
                              </a:rPr>
                              <m:t>𝑠</m:t>
                            </m:r>
                          </m:e>
                        </m:d>
                      </m:e>
                    </m:nary>
                    <m:r>
                      <a:rPr lang="en-US" sz="2800" b="0" i="1" smtClean="0">
                        <a:latin typeface="Cambria Math" panose="02040503050406030204" pitchFamily="18" charset="0"/>
                        <a:ea typeface="Cambria Math" panose="02040503050406030204" pitchFamily="18" charset="0"/>
                      </a:rPr>
                      <m:t>= </m:t>
                    </m:r>
                  </m:oMath>
                </a14:m>
                <a:r>
                  <a:rPr lang="en-US" sz="2800" dirty="0"/>
                  <a:t>1		</a:t>
                </a:r>
                <a14:m>
                  <m:oMath xmlns:m="http://schemas.openxmlformats.org/officeDocument/2006/math">
                    <m:r>
                      <a:rPr lang="en-US" sz="2800" i="1">
                        <a:latin typeface="Cambria Math" panose="02040503050406030204" pitchFamily="18" charset="0"/>
                        <a:ea typeface="Cambria Math" panose="02040503050406030204" pitchFamily="18" charset="0"/>
                      </a:rPr>
                      <m:t>𝜋</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𝑎</m:t>
                        </m:r>
                      </m:e>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≥0</m:t>
                    </m:r>
                  </m:oMath>
                </a14:m>
                <a:endParaRPr lang="en-US" sz="2800" dirty="0"/>
              </a:p>
              <a:p>
                <a:endParaRPr lang="en-US" dirty="0"/>
              </a:p>
              <a:p>
                <a:r>
                  <a:rPr lang="en-US" dirty="0"/>
                  <a:t>Each state includes all the information required for decision-making. (e.g. cannot include time or previous state actions) </a:t>
                </a:r>
                <a:endParaRPr lang="en-US" sz="2800" dirty="0"/>
              </a:p>
            </p:txBody>
          </p:sp>
        </mc:Choice>
        <mc:Fallback xmlns="">
          <p:sp>
            <p:nvSpPr>
              <p:cNvPr id="24" name="Rectangle 23">
                <a:extLst>
                  <a:ext uri="{FF2B5EF4-FFF2-40B4-BE49-F238E27FC236}">
                    <a16:creationId xmlns:a16="http://schemas.microsoft.com/office/drawing/2014/main" id="{90AC33B9-BA1A-4BB1-9D33-4EC104423B34}"/>
                  </a:ext>
                </a:extLst>
              </p:cNvPr>
              <p:cNvSpPr>
                <a:spLocks noRot="1" noChangeAspect="1" noMove="1" noResize="1" noEditPoints="1" noAdjustHandles="1" noChangeArrowheads="1" noChangeShapeType="1" noTextEdit="1"/>
              </p:cNvSpPr>
              <p:nvPr/>
            </p:nvSpPr>
            <p:spPr>
              <a:xfrm>
                <a:off x="618173" y="5525918"/>
                <a:ext cx="7319870" cy="1354217"/>
              </a:xfrm>
              <a:prstGeom prst="rect">
                <a:avLst/>
              </a:prstGeom>
              <a:blipFill>
                <a:blip r:embed="rId5"/>
                <a:stretch>
                  <a:fillRect l="-666" t="-4933" b="-5830"/>
                </a:stretch>
              </a:blipFill>
            </p:spPr>
            <p:txBody>
              <a:bodyPr/>
              <a:lstStyle/>
              <a:p>
                <a:r>
                  <a:rPr lang="en-US">
                    <a:noFill/>
                  </a:rPr>
                  <a:t> </a:t>
                </a:r>
              </a:p>
            </p:txBody>
          </p:sp>
        </mc:Fallback>
      </mc:AlternateContent>
    </p:spTree>
    <p:extLst>
      <p:ext uri="{BB962C8B-B14F-4D97-AF65-F5344CB8AC3E}">
        <p14:creationId xmlns:p14="http://schemas.microsoft.com/office/powerpoint/2010/main" val="41536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State-value function &amp; Action-value functions in a policy</a:t>
            </a:r>
            <a:endParaRPr lang="en-AU" sz="1600"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242C2DA8-6FAE-4A8E-8E10-17D0D5C70606}"/>
                  </a:ext>
                </a:extLst>
              </p:cNvPr>
              <p:cNvSpPr txBox="1">
                <a:spLocks/>
              </p:cNvSpPr>
              <p:nvPr/>
            </p:nvSpPr>
            <p:spPr>
              <a:xfrm>
                <a:off x="618173" y="994429"/>
                <a:ext cx="7078561" cy="2183611"/>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State-value function </a:t>
                </a:r>
                <a14:m>
                  <m:oMath xmlns:m="http://schemas.openxmlformats.org/officeDocument/2006/math">
                    <m:sSub>
                      <m:sSubPr>
                        <m:ctrlPr>
                          <a:rPr lang="en-US" sz="1800" i="1">
                            <a:solidFill>
                              <a:schemeClr val="tx2"/>
                            </a:solidFill>
                            <a:latin typeface="Cambria Math" panose="02040503050406030204" pitchFamily="18" charset="0"/>
                            <a:ea typeface="Cambria Math" panose="02040503050406030204" pitchFamily="18" charset="0"/>
                          </a:rPr>
                        </m:ctrlPr>
                      </m:sSubPr>
                      <m:e>
                        <m:r>
                          <a:rPr lang="en-US" sz="1800" b="1" i="1">
                            <a:solidFill>
                              <a:schemeClr val="tx2"/>
                            </a:solidFill>
                            <a:latin typeface="Cambria Math" panose="02040503050406030204" pitchFamily="18" charset="0"/>
                            <a:ea typeface="Cambria Math" panose="02040503050406030204" pitchFamily="18" charset="0"/>
                          </a:rPr>
                          <m:t>𝒗</m:t>
                        </m:r>
                      </m:e>
                      <m:sub>
                        <m:r>
                          <a:rPr lang="en-US" sz="1800" b="1" i="1">
                            <a:solidFill>
                              <a:schemeClr val="tx2"/>
                            </a:solidFill>
                            <a:latin typeface="Cambria Math" panose="02040503050406030204" pitchFamily="18" charset="0"/>
                            <a:ea typeface="Cambria Math" panose="02040503050406030204" pitchFamily="18" charset="0"/>
                          </a:rPr>
                          <m:t>𝝅</m:t>
                        </m:r>
                      </m:sub>
                    </m:sSub>
                    <m:d>
                      <m:dPr>
                        <m:ctrlPr>
                          <a:rPr lang="en-US" sz="1800" i="1">
                            <a:solidFill>
                              <a:schemeClr val="tx2"/>
                            </a:solidFill>
                            <a:latin typeface="Cambria Math" panose="02040503050406030204" pitchFamily="18" charset="0"/>
                            <a:ea typeface="Cambria Math" panose="02040503050406030204" pitchFamily="18" charset="0"/>
                          </a:rPr>
                        </m:ctrlPr>
                      </m:dPr>
                      <m:e>
                        <m:r>
                          <a:rPr lang="en-US" sz="1800" b="1" i="1">
                            <a:solidFill>
                              <a:schemeClr val="tx2"/>
                            </a:solidFill>
                            <a:latin typeface="Cambria Math" panose="02040503050406030204" pitchFamily="18" charset="0"/>
                            <a:ea typeface="Cambria Math" panose="02040503050406030204" pitchFamily="18" charset="0"/>
                          </a:rPr>
                          <m:t>𝒔</m:t>
                        </m:r>
                      </m:e>
                    </m:d>
                  </m:oMath>
                </a14:m>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Expected return from a given state under a specific policy.</a:t>
                </a:r>
              </a:p>
              <a:p>
                <a:pPr>
                  <a:lnSpc>
                    <a:spcPct val="107000"/>
                  </a:lnSpc>
                  <a:spcAft>
                    <a:spcPts val="800"/>
                  </a:spcAft>
                </a:pPr>
                <a:endPar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Action-value function </a:t>
                </a:r>
                <a14:m>
                  <m:oMath xmlns:m="http://schemas.openxmlformats.org/officeDocument/2006/math">
                    <m:sSub>
                      <m:sSubPr>
                        <m:ctrlPr>
                          <a:rPr lang="en-US" sz="1800" i="1" smtClean="0">
                            <a:solidFill>
                              <a:schemeClr val="tx2"/>
                            </a:solidFill>
                            <a:latin typeface="Cambria Math" panose="02040503050406030204" pitchFamily="18" charset="0"/>
                            <a:ea typeface="Cambria Math" panose="02040503050406030204" pitchFamily="18" charset="0"/>
                          </a:rPr>
                        </m:ctrlPr>
                      </m:sSubPr>
                      <m:e>
                        <m:r>
                          <a:rPr lang="en-US" sz="1800" b="1" i="1">
                            <a:solidFill>
                              <a:schemeClr val="tx2"/>
                            </a:solidFill>
                            <a:latin typeface="Cambria Math" panose="02040503050406030204" pitchFamily="18" charset="0"/>
                            <a:ea typeface="Cambria Math" panose="02040503050406030204" pitchFamily="18" charset="0"/>
                          </a:rPr>
                          <m:t>𝒒</m:t>
                        </m:r>
                      </m:e>
                      <m:sub>
                        <m:r>
                          <a:rPr lang="en-US" sz="1800" b="1" i="1">
                            <a:solidFill>
                              <a:schemeClr val="tx2"/>
                            </a:solidFill>
                            <a:latin typeface="Cambria Math" panose="02040503050406030204" pitchFamily="18" charset="0"/>
                            <a:ea typeface="Cambria Math" panose="02040503050406030204" pitchFamily="18" charset="0"/>
                          </a:rPr>
                          <m:t>𝝅</m:t>
                        </m:r>
                      </m:sub>
                    </m:sSub>
                    <m:d>
                      <m:dPr>
                        <m:ctrlPr>
                          <a:rPr lang="en-US" sz="1800" i="1">
                            <a:solidFill>
                              <a:schemeClr val="tx2"/>
                            </a:solidFill>
                            <a:latin typeface="Cambria Math" panose="02040503050406030204" pitchFamily="18" charset="0"/>
                            <a:ea typeface="Cambria Math" panose="02040503050406030204" pitchFamily="18" charset="0"/>
                          </a:rPr>
                        </m:ctrlPr>
                      </m:dPr>
                      <m:e>
                        <m:r>
                          <a:rPr lang="en-US" sz="1800" b="1" i="1">
                            <a:solidFill>
                              <a:schemeClr val="tx2"/>
                            </a:solidFill>
                            <a:latin typeface="Cambria Math" panose="02040503050406030204" pitchFamily="18" charset="0"/>
                            <a:ea typeface="Cambria Math" panose="02040503050406030204" pitchFamily="18" charset="0"/>
                          </a:rPr>
                          <m:t>𝒔</m:t>
                        </m:r>
                        <m:r>
                          <a:rPr lang="en-US" sz="1800" b="1" i="1">
                            <a:solidFill>
                              <a:schemeClr val="tx2"/>
                            </a:solidFill>
                            <a:latin typeface="Cambria Math" panose="02040503050406030204" pitchFamily="18" charset="0"/>
                            <a:ea typeface="Cambria Math" panose="02040503050406030204" pitchFamily="18" charset="0"/>
                          </a:rPr>
                          <m:t>,</m:t>
                        </m:r>
                        <m:r>
                          <a:rPr lang="en-US" sz="1800" b="1" i="1">
                            <a:solidFill>
                              <a:schemeClr val="tx2"/>
                            </a:solidFill>
                            <a:latin typeface="Cambria Math" panose="02040503050406030204" pitchFamily="18" charset="0"/>
                            <a:ea typeface="Cambria Math" panose="02040503050406030204" pitchFamily="18" charset="0"/>
                          </a:rPr>
                          <m:t>𝒂</m:t>
                        </m:r>
                      </m:e>
                    </m:d>
                  </m:oMath>
                </a14:m>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Expected return from a given state after taking a specific action, following a specific policy.</a:t>
                </a:r>
                <a:endPar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endParaRPr>
              </a:p>
            </p:txBody>
          </p:sp>
        </mc:Choice>
        <mc:Fallback xmlns="">
          <p:sp>
            <p:nvSpPr>
              <p:cNvPr id="10" name="Title 1">
                <a:extLst>
                  <a:ext uri="{FF2B5EF4-FFF2-40B4-BE49-F238E27FC236}">
                    <a16:creationId xmlns:a16="http://schemas.microsoft.com/office/drawing/2014/main" id="{242C2DA8-6FAE-4A8E-8E10-17D0D5C70606}"/>
                  </a:ext>
                </a:extLst>
              </p:cNvPr>
              <p:cNvSpPr txBox="1">
                <a:spLocks noRot="1" noChangeAspect="1" noMove="1" noResize="1" noEditPoints="1" noAdjustHandles="1" noChangeArrowheads="1" noChangeShapeType="1" noTextEdit="1"/>
              </p:cNvSpPr>
              <p:nvPr/>
            </p:nvSpPr>
            <p:spPr>
              <a:xfrm>
                <a:off x="618173" y="994429"/>
                <a:ext cx="7078561" cy="2183611"/>
              </a:xfrm>
              <a:prstGeom prst="rect">
                <a:avLst/>
              </a:prstGeom>
              <a:blipFill>
                <a:blip r:embed="rId3"/>
                <a:stretch>
                  <a:fillRect l="-1712" b="-494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233C92F-3CC3-4452-9ED9-EFA4B585D062}"/>
                  </a:ext>
                </a:extLst>
              </p:cNvPr>
              <p:cNvSpPr/>
              <p:nvPr/>
            </p:nvSpPr>
            <p:spPr>
              <a:xfrm>
                <a:off x="420324" y="3819830"/>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6" name="Rectangle 5">
                <a:extLst>
                  <a:ext uri="{FF2B5EF4-FFF2-40B4-BE49-F238E27FC236}">
                    <a16:creationId xmlns:a16="http://schemas.microsoft.com/office/drawing/2014/main" id="{6233C92F-3CC3-4452-9ED9-EFA4B585D062}"/>
                  </a:ext>
                </a:extLst>
              </p:cNvPr>
              <p:cNvSpPr>
                <a:spLocks noRot="1" noChangeAspect="1" noMove="1" noResize="1" noEditPoints="1" noAdjustHandles="1" noChangeArrowheads="1" noChangeShapeType="1" noTextEdit="1"/>
              </p:cNvSpPr>
              <p:nvPr/>
            </p:nvSpPr>
            <p:spPr>
              <a:xfrm>
                <a:off x="420324" y="3819830"/>
                <a:ext cx="576914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88AE52-488F-4B99-A32D-05D97761F720}"/>
                  </a:ext>
                </a:extLst>
              </p:cNvPr>
              <p:cNvSpPr/>
              <p:nvPr/>
            </p:nvSpPr>
            <p:spPr>
              <a:xfrm>
                <a:off x="6592848" y="3377359"/>
                <a:ext cx="3204019" cy="1304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𝐺</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𝑇</m:t>
                          </m:r>
                        </m:sup>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𝛾</m:t>
                              </m:r>
                            </m:e>
                            <m:sup>
                              <m:r>
                                <a:rPr lang="en-US" sz="2800" i="1">
                                  <a:latin typeface="Cambria Math" panose="02040503050406030204" pitchFamily="18" charset="0"/>
                                  <a:ea typeface="Cambria Math" panose="02040503050406030204" pitchFamily="18" charset="0"/>
                                </a:rPr>
                                <m:t>𝑘</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+1</m:t>
                              </m:r>
                            </m:sub>
                          </m:sSub>
                        </m:e>
                      </m:nary>
                    </m:oMath>
                  </m:oMathPara>
                </a14:m>
                <a:endParaRPr lang="en-US" sz="2800" dirty="0"/>
              </a:p>
            </p:txBody>
          </p:sp>
        </mc:Choice>
        <mc:Fallback xmlns="">
          <p:sp>
            <p:nvSpPr>
              <p:cNvPr id="7" name="Rectangle 6">
                <a:extLst>
                  <a:ext uri="{FF2B5EF4-FFF2-40B4-BE49-F238E27FC236}">
                    <a16:creationId xmlns:a16="http://schemas.microsoft.com/office/drawing/2014/main" id="{4F88AE52-488F-4B99-A32D-05D97761F720}"/>
                  </a:ext>
                </a:extLst>
              </p:cNvPr>
              <p:cNvSpPr>
                <a:spLocks noRot="1" noChangeAspect="1" noMove="1" noResize="1" noEditPoints="1" noAdjustHandles="1" noChangeArrowheads="1" noChangeShapeType="1" noTextEdit="1"/>
              </p:cNvSpPr>
              <p:nvPr/>
            </p:nvSpPr>
            <p:spPr>
              <a:xfrm>
                <a:off x="6592848" y="3377359"/>
                <a:ext cx="3204019" cy="130426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3FD54AA-5623-4FBD-81C7-05F7A6C4EBCF}"/>
                  </a:ext>
                </a:extLst>
              </p:cNvPr>
              <p:cNvSpPr/>
              <p:nvPr/>
            </p:nvSpPr>
            <p:spPr>
              <a:xfrm>
                <a:off x="516577" y="4984840"/>
                <a:ext cx="8892050" cy="523220"/>
              </a:xfrm>
              <a:prstGeom prst="rect">
                <a:avLst/>
              </a:prstGeom>
            </p:spPr>
            <p:txBody>
              <a:bodyPr wrap="none">
                <a:spAutoFit/>
              </a:bodyPr>
              <a:lstStyle/>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𝑞</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oMath>
                </a14:m>
                <a:endParaRPr lang="en-US" sz="2800" dirty="0"/>
              </a:p>
            </p:txBody>
          </p:sp>
        </mc:Choice>
        <mc:Fallback xmlns="">
          <p:sp>
            <p:nvSpPr>
              <p:cNvPr id="16" name="Rectangle 15">
                <a:extLst>
                  <a:ext uri="{FF2B5EF4-FFF2-40B4-BE49-F238E27FC236}">
                    <a16:creationId xmlns:a16="http://schemas.microsoft.com/office/drawing/2014/main" id="{B3FD54AA-5623-4FBD-81C7-05F7A6C4EBCF}"/>
                  </a:ext>
                </a:extLst>
              </p:cNvPr>
              <p:cNvSpPr>
                <a:spLocks noRot="1" noChangeAspect="1" noMove="1" noResize="1" noEditPoints="1" noAdjustHandles="1" noChangeArrowheads="1" noChangeShapeType="1" noTextEdit="1"/>
              </p:cNvSpPr>
              <p:nvPr/>
            </p:nvSpPr>
            <p:spPr>
              <a:xfrm>
                <a:off x="516577" y="4984840"/>
                <a:ext cx="8892050" cy="523220"/>
              </a:xfrm>
              <a:prstGeom prst="rect">
                <a:avLst/>
              </a:prstGeom>
              <a:blipFill>
                <a:blip r:embed="rId6"/>
                <a:stretch>
                  <a:fillRect t="-12791" b="-31395"/>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20D23DE6-3406-4724-8B36-D491157B5129}"/>
              </a:ext>
            </a:extLst>
          </p:cNvPr>
          <p:cNvSpPr/>
          <p:nvPr/>
        </p:nvSpPr>
        <p:spPr>
          <a:xfrm>
            <a:off x="516577" y="5863571"/>
            <a:ext cx="10314683" cy="830997"/>
          </a:xfrm>
          <a:prstGeom prst="rect">
            <a:avLst/>
          </a:prstGeom>
          <a:ln w="38100">
            <a:solidFill>
              <a:schemeClr val="tx2"/>
            </a:solidFill>
          </a:ln>
        </p:spPr>
        <p:txBody>
          <a:bodyPr wrap="none">
            <a:spAutoFit/>
          </a:bodyPr>
          <a:lstStyle/>
          <a:p>
            <a:r>
              <a:rPr lang="en-AU" sz="2400" b="1" dirty="0">
                <a:solidFill>
                  <a:schemeClr val="tx2"/>
                </a:solidFill>
              </a:rPr>
              <a:t>Value functions enable us to query the quality of the current situation</a:t>
            </a:r>
          </a:p>
          <a:p>
            <a:r>
              <a:rPr lang="en-AU" sz="2400" b="1" dirty="0">
                <a:solidFill>
                  <a:schemeClr val="tx2"/>
                </a:solidFill>
              </a:rPr>
              <a:t> under a specific policy without waiting for the long-term outcome.</a:t>
            </a:r>
            <a:endParaRPr lang="en-US" sz="2400" b="1" dirty="0">
              <a:solidFill>
                <a:schemeClr val="tx2"/>
              </a:solidFill>
            </a:endParaRPr>
          </a:p>
        </p:txBody>
      </p:sp>
      <p:sp>
        <p:nvSpPr>
          <p:cNvPr id="23" name="Oval 22">
            <a:extLst>
              <a:ext uri="{FF2B5EF4-FFF2-40B4-BE49-F238E27FC236}">
                <a16:creationId xmlns:a16="http://schemas.microsoft.com/office/drawing/2014/main" id="{0B0F8506-053B-4AAB-941A-DC808D2AA695}"/>
              </a:ext>
            </a:extLst>
          </p:cNvPr>
          <p:cNvSpPr/>
          <p:nvPr/>
        </p:nvSpPr>
        <p:spPr>
          <a:xfrm rot="20425730">
            <a:off x="10628060" y="5246450"/>
            <a:ext cx="1270429" cy="1110904"/>
          </a:xfrm>
          <a:prstGeom prst="ellipse">
            <a:avLst/>
          </a:prstGeom>
          <a:solidFill>
            <a:srgbClr val="FFFFFF"/>
          </a:solid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37373A"/>
                </a:solidFill>
              </a:rPr>
              <a:t>How?</a:t>
            </a:r>
            <a:endParaRPr lang="en-US" sz="1200" b="1" dirty="0">
              <a:solidFill>
                <a:srgbClr val="37373A"/>
              </a:solidFill>
            </a:endParaRPr>
          </a:p>
        </p:txBody>
      </p:sp>
      <p:pic>
        <p:nvPicPr>
          <p:cNvPr id="30722" name="Picture 2" descr="Image result for emoji icon shock">
            <a:extLst>
              <a:ext uri="{FF2B5EF4-FFF2-40B4-BE49-F238E27FC236}">
                <a16:creationId xmlns:a16="http://schemas.microsoft.com/office/drawing/2014/main" id="{FA7AEF2E-6117-469B-A766-E49B6D47A3A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012311" y="4677063"/>
            <a:ext cx="830997"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30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Bellman Equation</a:t>
            </a:r>
            <a:endParaRPr lang="en-AU" sz="1600" dirty="0"/>
          </a:p>
        </p:txBody>
      </p:sp>
      <p:sp>
        <p:nvSpPr>
          <p:cNvPr id="2" name="Rectangle 1">
            <a:extLst>
              <a:ext uri="{FF2B5EF4-FFF2-40B4-BE49-F238E27FC236}">
                <a16:creationId xmlns:a16="http://schemas.microsoft.com/office/drawing/2014/main" id="{5CE71673-9905-4689-92F3-B99A2DDA66C2}"/>
              </a:ext>
            </a:extLst>
          </p:cNvPr>
          <p:cNvSpPr/>
          <p:nvPr/>
        </p:nvSpPr>
        <p:spPr>
          <a:xfrm>
            <a:off x="618173" y="1066077"/>
            <a:ext cx="10314683" cy="1754326"/>
          </a:xfrm>
          <a:prstGeom prst="rect">
            <a:avLst/>
          </a:prstGeom>
          <a:ln w="28575">
            <a:solidFill>
              <a:schemeClr val="accent1"/>
            </a:solidFill>
          </a:ln>
        </p:spPr>
        <p:txBody>
          <a:bodyPr wrap="square">
            <a:spAutoFit/>
          </a:bodyPr>
          <a:lstStyle/>
          <a:p>
            <a:pPr marL="285750" indent="-285750">
              <a:buFont typeface="Arial" panose="020B0604020202020204" pitchFamily="34" charset="0"/>
              <a:buChar char="•"/>
            </a:pPr>
            <a:r>
              <a:rPr lang="en-AU" dirty="0"/>
              <a:t>connect the value of a state and value of future states</a:t>
            </a:r>
          </a:p>
          <a:p>
            <a:pPr marL="285750" indent="-285750">
              <a:buFont typeface="Arial" panose="020B0604020202020204" pitchFamily="34" charset="0"/>
              <a:buChar char="•"/>
            </a:pPr>
            <a:r>
              <a:rPr lang="en-AU" dirty="0"/>
              <a:t>Using, </a:t>
            </a:r>
          </a:p>
          <a:p>
            <a:pPr marL="742950" lvl="1" indent="-285750">
              <a:buFont typeface="Arial" panose="020B0604020202020204" pitchFamily="34" charset="0"/>
              <a:buChar char="•"/>
            </a:pPr>
            <a:r>
              <a:rPr lang="en-AU" dirty="0"/>
              <a:t>recursive relationship</a:t>
            </a:r>
          </a:p>
          <a:p>
            <a:pPr marL="742950" lvl="1" indent="-285750">
              <a:buFont typeface="Arial" panose="020B0604020202020204" pitchFamily="34" charset="0"/>
              <a:buChar char="•"/>
            </a:pPr>
            <a:r>
              <a:rPr lang="en-AU" dirty="0"/>
              <a:t>the property that action choices only depend on the current state</a:t>
            </a:r>
          </a:p>
          <a:p>
            <a:pPr marL="742950" lvl="1" indent="-285750">
              <a:buFont typeface="Arial" panose="020B0604020202020204" pitchFamily="34" charset="0"/>
              <a:buChar char="•"/>
            </a:pPr>
            <a:r>
              <a:rPr lang="en-AU" dirty="0"/>
              <a:t>next state action and reward only depends on the current state and action</a:t>
            </a:r>
          </a:p>
          <a:p>
            <a:pPr marL="742950" lvl="1" indent="-285750">
              <a:buFont typeface="Arial" panose="020B0604020202020204" pitchFamily="34" charset="0"/>
              <a:buChar char="•"/>
            </a:pPr>
            <a:r>
              <a:rPr lang="en-AU" dirty="0"/>
              <a:t>Neither policy nor p depends on time</a:t>
            </a:r>
            <a:endParaRPr lang="en-US" dirty="0"/>
          </a:p>
        </p:txBody>
      </p:sp>
      <p:sp>
        <p:nvSpPr>
          <p:cNvPr id="11" name="Title 1">
            <a:extLst>
              <a:ext uri="{FF2B5EF4-FFF2-40B4-BE49-F238E27FC236}">
                <a16:creationId xmlns:a16="http://schemas.microsoft.com/office/drawing/2014/main" id="{98BC7091-2EA4-410D-978A-87439D4A42B2}"/>
              </a:ext>
            </a:extLst>
          </p:cNvPr>
          <p:cNvSpPr txBox="1">
            <a:spLocks/>
          </p:cNvSpPr>
          <p:nvPr/>
        </p:nvSpPr>
        <p:spPr>
          <a:xfrm>
            <a:off x="618173" y="3033036"/>
            <a:ext cx="11949350" cy="48551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dirty="0"/>
              <a:t>State-value Bellman Equation</a:t>
            </a:r>
            <a:endParaRPr lang="en-AU" sz="16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C88A193-3964-474A-8092-121720E4AFBB}"/>
                  </a:ext>
                </a:extLst>
              </p:cNvPr>
              <p:cNvSpPr/>
              <p:nvPr/>
            </p:nvSpPr>
            <p:spPr>
              <a:xfrm>
                <a:off x="516577" y="3788113"/>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12" name="Rectangle 11">
                <a:extLst>
                  <a:ext uri="{FF2B5EF4-FFF2-40B4-BE49-F238E27FC236}">
                    <a16:creationId xmlns:a16="http://schemas.microsoft.com/office/drawing/2014/main" id="{CC88A193-3964-474A-8092-121720E4AFBB}"/>
                  </a:ext>
                </a:extLst>
              </p:cNvPr>
              <p:cNvSpPr>
                <a:spLocks noRot="1" noChangeAspect="1" noMove="1" noResize="1" noEditPoints="1" noAdjustHandles="1" noChangeArrowheads="1" noChangeShapeType="1" noTextEdit="1"/>
              </p:cNvSpPr>
              <p:nvPr/>
            </p:nvSpPr>
            <p:spPr>
              <a:xfrm>
                <a:off x="516577" y="3788113"/>
                <a:ext cx="5769143"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669DBFD-0874-4C4F-A778-145EE1946060}"/>
                  </a:ext>
                </a:extLst>
              </p:cNvPr>
              <p:cNvSpPr/>
              <p:nvPr/>
            </p:nvSpPr>
            <p:spPr>
              <a:xfrm>
                <a:off x="516577" y="4319282"/>
                <a:ext cx="5230534" cy="523220"/>
              </a:xfrm>
              <a:prstGeom prst="rect">
                <a:avLst/>
              </a:prstGeom>
            </p:spPr>
            <p:txBody>
              <a:bodyPr wrap="non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oMath>
                </a14:m>
                <a:r>
                  <a:rPr lang="en-US" sz="2800" dirty="0"/>
                  <a:t> </a:t>
                </a:r>
              </a:p>
            </p:txBody>
          </p:sp>
        </mc:Choice>
        <mc:Fallback xmlns="">
          <p:sp>
            <p:nvSpPr>
              <p:cNvPr id="13" name="Rectangle 12">
                <a:extLst>
                  <a:ext uri="{FF2B5EF4-FFF2-40B4-BE49-F238E27FC236}">
                    <a16:creationId xmlns:a16="http://schemas.microsoft.com/office/drawing/2014/main" id="{3669DBFD-0874-4C4F-A778-145EE1946060}"/>
                  </a:ext>
                </a:extLst>
              </p:cNvPr>
              <p:cNvSpPr>
                <a:spLocks noRot="1" noChangeAspect="1" noMove="1" noResize="1" noEditPoints="1" noAdjustHandles="1" noChangeArrowheads="1" noChangeShapeType="1" noTextEdit="1"/>
              </p:cNvSpPr>
              <p:nvPr/>
            </p:nvSpPr>
            <p:spPr>
              <a:xfrm>
                <a:off x="516577" y="4319282"/>
                <a:ext cx="523053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990B793-CF5F-4913-B5E4-4B0BCE47F3A2}"/>
                  </a:ext>
                </a:extLst>
              </p:cNvPr>
              <p:cNvSpPr/>
              <p:nvPr/>
            </p:nvSpPr>
            <p:spPr>
              <a:xfrm>
                <a:off x="6762181" y="3583794"/>
                <a:ext cx="3014800" cy="931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𝑆𝑖𝑛𝑐𝑒</m:t>
                          </m:r>
                          <m:r>
                            <a:rPr lang="en-US" sz="2000" b="0" i="1" smtClean="0">
                              <a:latin typeface="Cambria Math" panose="02040503050406030204" pitchFamily="18" charset="0"/>
                            </a:rPr>
                            <m:t> </m:t>
                          </m:r>
                          <m:r>
                            <a:rPr lang="en-US" sz="2000" b="0" i="1" smtClean="0">
                              <a:latin typeface="Cambria Math" panose="02040503050406030204" pitchFamily="18" charset="0"/>
                            </a:rPr>
                            <m:t>𝐺</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ea typeface="Cambria Math" panose="02040503050406030204" pitchFamily="18" charset="0"/>
                                </a:rPr>
                                <m:t>𝑘</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Sub>
                        </m:e>
                      </m:nary>
                    </m:oMath>
                  </m:oMathPara>
                </a14:m>
                <a:endParaRPr lang="en-US" sz="2800" dirty="0"/>
              </a:p>
            </p:txBody>
          </p:sp>
        </mc:Choice>
        <mc:Fallback xmlns="">
          <p:sp>
            <p:nvSpPr>
              <p:cNvPr id="14" name="Rectangle 13">
                <a:extLst>
                  <a:ext uri="{FF2B5EF4-FFF2-40B4-BE49-F238E27FC236}">
                    <a16:creationId xmlns:a16="http://schemas.microsoft.com/office/drawing/2014/main" id="{7990B793-CF5F-4913-B5E4-4B0BCE47F3A2}"/>
                  </a:ext>
                </a:extLst>
              </p:cNvPr>
              <p:cNvSpPr>
                <a:spLocks noRot="1" noChangeAspect="1" noMove="1" noResize="1" noEditPoints="1" noAdjustHandles="1" noChangeArrowheads="1" noChangeShapeType="1" noTextEdit="1"/>
              </p:cNvSpPr>
              <p:nvPr/>
            </p:nvSpPr>
            <p:spPr>
              <a:xfrm>
                <a:off x="6762181" y="3583794"/>
                <a:ext cx="3014800" cy="9318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949B1F-ED47-40FC-BFB0-5B838FA29E3D}"/>
                  </a:ext>
                </a:extLst>
              </p:cNvPr>
              <p:cNvSpPr/>
              <p:nvPr/>
            </p:nvSpPr>
            <p:spPr>
              <a:xfrm>
                <a:off x="468449" y="5384633"/>
                <a:ext cx="10140134"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i="1" smtClean="0">
                                        <a:solidFill>
                                          <a:schemeClr val="tx2"/>
                                        </a:solidFill>
                                        <a:latin typeface="Cambria Math" panose="02040503050406030204" pitchFamily="18" charset="0"/>
                                        <a:ea typeface="Cambria Math" panose="02040503050406030204" pitchFamily="18" charset="0"/>
                                      </a:rPr>
                                    </m:ctrlPr>
                                  </m:sSubPr>
                                  <m:e>
                                    <m:r>
                                      <m:rPr>
                                        <m:sty m:val="p"/>
                                      </m:rPr>
                                      <a:rPr lang="el-GR" sz="2800" i="1">
                                        <a:solidFill>
                                          <a:schemeClr val="tx2"/>
                                        </a:solidFill>
                                        <a:latin typeface="Cambria Math" panose="02040503050406030204" pitchFamily="18" charset="0"/>
                                        <a:ea typeface="Cambria Math" panose="02040503050406030204" pitchFamily="18" charset="0"/>
                                      </a:rPr>
                                      <m:t>Ε</m:t>
                                    </m:r>
                                  </m:e>
                                  <m:sub>
                                    <m:r>
                                      <a:rPr lang="el-GR" sz="2800" i="1">
                                        <a:solidFill>
                                          <a:schemeClr val="tx2"/>
                                        </a:solidFill>
                                        <a:latin typeface="Cambria Math" panose="02040503050406030204" pitchFamily="18" charset="0"/>
                                        <a:ea typeface="Cambria Math" panose="02040503050406030204" pitchFamily="18" charset="0"/>
                                      </a:rPr>
                                      <m:t>𝜋</m:t>
                                    </m:r>
                                  </m:sub>
                                </m:sSub>
                                <m:d>
                                  <m:dPr>
                                    <m:begChr m:val="["/>
                                    <m:endChr m:val="|"/>
                                    <m:ctrlPr>
                                      <a:rPr lang="en-US" sz="2800" i="1">
                                        <a:solidFill>
                                          <a:schemeClr val="tx2"/>
                                        </a:solidFill>
                                        <a:latin typeface="Cambria Math" panose="02040503050406030204" pitchFamily="18" charset="0"/>
                                        <a:ea typeface="Cambria Math" panose="02040503050406030204" pitchFamily="18" charset="0"/>
                                      </a:rPr>
                                    </m:ctrlPr>
                                  </m:dPr>
                                  <m:e>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𝐺</m:t>
                                        </m:r>
                                      </m:e>
                                      <m:sub>
                                        <m:r>
                                          <a:rPr lang="en-US" sz="2800" i="1">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+1</m:t>
                                        </m:r>
                                      </m:sub>
                                    </m:sSub>
                                  </m:e>
                                </m:d>
                                <m:r>
                                  <a:rPr lang="en-US" sz="2800" i="1">
                                    <a:solidFill>
                                      <a:schemeClr val="tx2"/>
                                    </a:solidFill>
                                    <a:latin typeface="Cambria Math" panose="02040503050406030204" pitchFamily="18" charset="0"/>
                                    <a:ea typeface="Cambria Math" panose="02040503050406030204" pitchFamily="18" charset="0"/>
                                  </a:rPr>
                                  <m:t> </m:t>
                                </m:r>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𝑆</m:t>
                                    </m:r>
                                  </m:e>
                                  <m:sub>
                                    <m:r>
                                      <a:rPr lang="en-US" sz="2800" i="1">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+1</m:t>
                                    </m:r>
                                  </m:sub>
                                </m:sSub>
                                <m:r>
                                  <a:rPr lang="en-US" sz="2800" i="1">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i="1">
                                    <a:solidFill>
                                      <a:schemeClr val="tx2"/>
                                    </a:solidFill>
                                    <a:latin typeface="Cambria Math" panose="02040503050406030204" pitchFamily="18" charset="0"/>
                                    <a:ea typeface="Cambria Math" panose="02040503050406030204" pitchFamily="18" charset="0"/>
                                  </a:rPr>
                                  <m:t>]</m:t>
                                </m:r>
                              </m:e>
                            </m:nary>
                          </m:e>
                        </m:nary>
                      </m:e>
                    </m:nary>
                  </m:oMath>
                </a14:m>
                <a:endParaRPr lang="en-US" sz="2800" dirty="0"/>
              </a:p>
            </p:txBody>
          </p:sp>
        </mc:Choice>
        <mc:Fallback xmlns="">
          <p:sp>
            <p:nvSpPr>
              <p:cNvPr id="15" name="Rectangle 14">
                <a:extLst>
                  <a:ext uri="{FF2B5EF4-FFF2-40B4-BE49-F238E27FC236}">
                    <a16:creationId xmlns:a16="http://schemas.microsoft.com/office/drawing/2014/main" id="{49949B1F-ED47-40FC-BFB0-5B838FA29E3D}"/>
                  </a:ext>
                </a:extLst>
              </p:cNvPr>
              <p:cNvSpPr>
                <a:spLocks noRot="1" noChangeAspect="1" noMove="1" noResize="1" noEditPoints="1" noAdjustHandles="1" noChangeArrowheads="1" noChangeShapeType="1" noTextEdit="1"/>
              </p:cNvSpPr>
              <p:nvPr/>
            </p:nvSpPr>
            <p:spPr>
              <a:xfrm>
                <a:off x="468449" y="5384633"/>
                <a:ext cx="10140134" cy="5382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9A8903C-CDD5-4138-9399-74D4DA73905D}"/>
                  </a:ext>
                </a:extLst>
              </p:cNvPr>
              <p:cNvSpPr/>
              <p:nvPr/>
            </p:nvSpPr>
            <p:spPr>
              <a:xfrm>
                <a:off x="468449" y="6048758"/>
                <a:ext cx="10140134"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𝑣</m:t>
                                    </m:r>
                                  </m:e>
                                  <m:sub>
                                    <m:r>
                                      <a:rPr lang="el-GR" sz="2800" i="1">
                                        <a:solidFill>
                                          <a:schemeClr val="tx2"/>
                                        </a:solidFill>
                                        <a:latin typeface="Cambria Math" panose="02040503050406030204" pitchFamily="18" charset="0"/>
                                        <a:ea typeface="Cambria Math" panose="02040503050406030204" pitchFamily="18" charset="0"/>
                                      </a:rPr>
                                      <m:t>𝜋</m:t>
                                    </m:r>
                                  </m:sub>
                                </m:sSub>
                                <m:d>
                                  <m:dPr>
                                    <m:ctrlPr>
                                      <a:rPr lang="en-US" sz="2800" b="0" i="1" smtClean="0">
                                        <a:solidFill>
                                          <a:schemeClr val="tx2"/>
                                        </a:solidFill>
                                        <a:latin typeface="Cambria Math" panose="02040503050406030204" pitchFamily="18" charset="0"/>
                                        <a:ea typeface="Cambria Math" panose="02040503050406030204" pitchFamily="18" charset="0"/>
                                      </a:rPr>
                                    </m:ctrlPr>
                                  </m:dPr>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e>
                            </m:nary>
                          </m:e>
                        </m:nary>
                      </m:e>
                    </m:nary>
                  </m:oMath>
                </a14:m>
                <a:endParaRPr lang="en-US" sz="2800" dirty="0"/>
              </a:p>
            </p:txBody>
          </p:sp>
        </mc:Choice>
        <mc:Fallback xmlns="">
          <p:sp>
            <p:nvSpPr>
              <p:cNvPr id="17" name="Rectangle 16">
                <a:extLst>
                  <a:ext uri="{FF2B5EF4-FFF2-40B4-BE49-F238E27FC236}">
                    <a16:creationId xmlns:a16="http://schemas.microsoft.com/office/drawing/2014/main" id="{89A8903C-CDD5-4138-9399-74D4DA73905D}"/>
                  </a:ext>
                </a:extLst>
              </p:cNvPr>
              <p:cNvSpPr>
                <a:spLocks noRot="1" noChangeAspect="1" noMove="1" noResize="1" noEditPoints="1" noAdjustHandles="1" noChangeArrowheads="1" noChangeShapeType="1" noTextEdit="1"/>
              </p:cNvSpPr>
              <p:nvPr/>
            </p:nvSpPr>
            <p:spPr>
              <a:xfrm>
                <a:off x="468449" y="6048758"/>
                <a:ext cx="10140134" cy="53828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A3449D5-07D5-48C8-9BBB-B74B00E7823D}"/>
                  </a:ext>
                </a:extLst>
              </p:cNvPr>
              <p:cNvSpPr/>
              <p:nvPr/>
            </p:nvSpPr>
            <p:spPr>
              <a:xfrm>
                <a:off x="461653" y="4842502"/>
                <a:ext cx="7731852" cy="523220"/>
              </a:xfrm>
              <a:prstGeom prst="rect">
                <a:avLst/>
              </a:prstGeom>
            </p:spPr>
            <p:txBody>
              <a:bodyPr wrap="square">
                <a:spAutoFit/>
              </a:bodyPr>
              <a:lstStyle/>
              <a:p>
                <a:r>
                  <a:rPr lang="en-US" sz="2800" dirty="0"/>
                  <a:t>	 </a:t>
                </a:r>
                <a14:m>
                  <m:oMath xmlns:m="http://schemas.openxmlformats.org/officeDocument/2006/math">
                    <m:r>
                      <a:rPr lang="en-US" sz="2800" b="0" i="0"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  </m:t>
                        </m:r>
                        <m:r>
                          <m:rPr>
                            <m:sty m:val="p"/>
                          </m:rPr>
                          <a:rPr lang="el-GR" sz="2800" i="1">
                            <a:latin typeface="Cambria Math" panose="02040503050406030204" pitchFamily="18" charset="0"/>
                            <a:ea typeface="Cambria Math" panose="02040503050406030204" pitchFamily="18" charset="0"/>
                          </a:rPr>
                          <m:t>Ε</m:t>
                        </m:r>
                      </m:e>
                      <m:sub>
                        <m:r>
                          <a:rPr lang="el-GR" sz="2800" i="1">
                            <a:latin typeface="Cambria Math" panose="02040503050406030204" pitchFamily="18" charset="0"/>
                            <a:ea typeface="Cambria Math" panose="02040503050406030204" pitchFamily="18" charset="0"/>
                          </a:rPr>
                          <m:t>𝜋</m:t>
                        </m:r>
                      </m:sub>
                    </m:sSub>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𝑅</m:t>
                            </m:r>
                          </m:e>
                          <m:sub>
                            <m:r>
                              <a:rPr lang="en-US" sz="2800" i="1">
                                <a:latin typeface="Cambria Math" panose="02040503050406030204" pitchFamily="18" charset="0"/>
                                <a:ea typeface="Cambria Math" panose="02040503050406030204" pitchFamily="18" charset="0"/>
                              </a:rPr>
                              <m:t>𝑡</m:t>
                            </m:r>
                          </m:sub>
                        </m:sSub>
                      </m:e>
                    </m:d>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a:latin typeface="Cambria Math" panose="02040503050406030204" pitchFamily="18" charset="0"/>
                            <a:ea typeface="Cambria Math" panose="02040503050406030204" pitchFamily="18" charset="0"/>
                          </a:rPr>
                          <m:t>𝜋</m:t>
                        </m:r>
                      </m:sub>
                    </m:sSub>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𝛾</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𝐺</m:t>
                            </m:r>
                          </m:e>
                          <m:sub>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oMath>
                </a14:m>
                <a:endParaRPr lang="en-US" sz="2800" dirty="0"/>
              </a:p>
            </p:txBody>
          </p:sp>
        </mc:Choice>
        <mc:Fallback xmlns="">
          <p:sp>
            <p:nvSpPr>
              <p:cNvPr id="3" name="Rectangle 2">
                <a:extLst>
                  <a:ext uri="{FF2B5EF4-FFF2-40B4-BE49-F238E27FC236}">
                    <a16:creationId xmlns:a16="http://schemas.microsoft.com/office/drawing/2014/main" id="{6A3449D5-07D5-48C8-9BBB-B74B00E7823D}"/>
                  </a:ext>
                </a:extLst>
              </p:cNvPr>
              <p:cNvSpPr>
                <a:spLocks noRot="1" noChangeAspect="1" noMove="1" noResize="1" noEditPoints="1" noAdjustHandles="1" noChangeArrowheads="1" noChangeShapeType="1" noTextEdit="1"/>
              </p:cNvSpPr>
              <p:nvPr/>
            </p:nvSpPr>
            <p:spPr>
              <a:xfrm>
                <a:off x="461653" y="4842502"/>
                <a:ext cx="7731852" cy="523220"/>
              </a:xfrm>
              <a:prstGeom prst="rect">
                <a:avLst/>
              </a:prstGeom>
              <a:blipFill>
                <a:blip r:embed="rId8"/>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5EE9B1C-BEE4-42F3-B14F-749F712E4EE2}"/>
              </a:ext>
            </a:extLst>
          </p:cNvPr>
          <p:cNvSpPr/>
          <p:nvPr/>
        </p:nvSpPr>
        <p:spPr>
          <a:xfrm>
            <a:off x="1299411" y="5922922"/>
            <a:ext cx="7399421" cy="785659"/>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208940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8BC7091-2EA4-410D-978A-87439D4A42B2}"/>
              </a:ext>
            </a:extLst>
          </p:cNvPr>
          <p:cNvSpPr txBox="1">
            <a:spLocks/>
          </p:cNvSpPr>
          <p:nvPr/>
        </p:nvSpPr>
        <p:spPr>
          <a:xfrm>
            <a:off x="516577" y="302793"/>
            <a:ext cx="11949350" cy="48551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dirty="0"/>
              <a:t>Action-value Bellman Equation</a:t>
            </a:r>
            <a:endParaRPr lang="en-AU" sz="16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C88A193-3964-474A-8092-121720E4AFBB}"/>
                  </a:ext>
                </a:extLst>
              </p:cNvPr>
              <p:cNvSpPr/>
              <p:nvPr/>
            </p:nvSpPr>
            <p:spPr>
              <a:xfrm>
                <a:off x="335955" y="1282702"/>
                <a:ext cx="72375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𝑞</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12" name="Rectangle 11">
                <a:extLst>
                  <a:ext uri="{FF2B5EF4-FFF2-40B4-BE49-F238E27FC236}">
                    <a16:creationId xmlns:a16="http://schemas.microsoft.com/office/drawing/2014/main" id="{CC88A193-3964-474A-8092-121720E4AFBB}"/>
                  </a:ext>
                </a:extLst>
              </p:cNvPr>
              <p:cNvSpPr>
                <a:spLocks noRot="1" noChangeAspect="1" noMove="1" noResize="1" noEditPoints="1" noAdjustHandles="1" noChangeArrowheads="1" noChangeShapeType="1" noTextEdit="1"/>
              </p:cNvSpPr>
              <p:nvPr/>
            </p:nvSpPr>
            <p:spPr>
              <a:xfrm>
                <a:off x="335955" y="1282702"/>
                <a:ext cx="723755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949B1F-ED47-40FC-BFB0-5B838FA29E3D}"/>
                  </a:ext>
                </a:extLst>
              </p:cNvPr>
              <p:cNvSpPr/>
              <p:nvPr/>
            </p:nvSpPr>
            <p:spPr>
              <a:xfrm>
                <a:off x="230207" y="2066165"/>
                <a:ext cx="10140134"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i="1" smtClean="0">
                                    <a:solidFill>
                                      <a:schemeClr val="accent1"/>
                                    </a:solidFill>
                                    <a:latin typeface="Cambria Math" panose="02040503050406030204" pitchFamily="18" charset="0"/>
                                    <a:ea typeface="Cambria Math" panose="02040503050406030204" pitchFamily="18" charset="0"/>
                                  </a:rPr>
                                </m:ctrlPr>
                              </m:sSubPr>
                              <m:e>
                                <m:r>
                                  <m:rPr>
                                    <m:sty m:val="p"/>
                                  </m:rPr>
                                  <a:rPr lang="el-GR" sz="2800" i="1">
                                    <a:solidFill>
                                      <a:schemeClr val="accent1"/>
                                    </a:solidFill>
                                    <a:latin typeface="Cambria Math" panose="02040503050406030204" pitchFamily="18" charset="0"/>
                                    <a:ea typeface="Cambria Math" panose="02040503050406030204" pitchFamily="18" charset="0"/>
                                  </a:rPr>
                                  <m:t>Ε</m:t>
                                </m:r>
                              </m:e>
                              <m:sub>
                                <m:r>
                                  <a:rPr lang="el-GR" sz="2800" i="1">
                                    <a:solidFill>
                                      <a:schemeClr val="accent1"/>
                                    </a:solidFill>
                                    <a:latin typeface="Cambria Math" panose="02040503050406030204" pitchFamily="18" charset="0"/>
                                    <a:ea typeface="Cambria Math" panose="02040503050406030204" pitchFamily="18" charset="0"/>
                                  </a:rPr>
                                  <m:t>𝜋</m:t>
                                </m:r>
                              </m:sub>
                            </m:sSub>
                            <m:d>
                              <m:dPr>
                                <m:begChr m:val="["/>
                                <m:endChr m:val="|"/>
                                <m:ctrlPr>
                                  <a:rPr lang="en-US" sz="2800" i="1">
                                    <a:solidFill>
                                      <a:schemeClr val="accent1"/>
                                    </a:solidFill>
                                    <a:latin typeface="Cambria Math" panose="02040503050406030204" pitchFamily="18" charset="0"/>
                                    <a:ea typeface="Cambria Math" panose="02040503050406030204" pitchFamily="18" charset="0"/>
                                  </a:rPr>
                                </m:ctrlPr>
                              </m:dPr>
                              <m:e>
                                <m:sSub>
                                  <m:sSubPr>
                                    <m:ctrlPr>
                                      <a:rPr lang="en-US" sz="2800" i="1">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𝐺</m:t>
                                    </m:r>
                                  </m:e>
                                  <m:sub>
                                    <m:r>
                                      <a:rPr lang="en-US" sz="2800" i="1">
                                        <a:solidFill>
                                          <a:schemeClr val="accent1"/>
                                        </a:solidFill>
                                        <a:latin typeface="Cambria Math" panose="02040503050406030204" pitchFamily="18" charset="0"/>
                                        <a:ea typeface="Cambria Math" panose="02040503050406030204" pitchFamily="18" charset="0"/>
                                      </a:rPr>
                                      <m:t>𝑡</m:t>
                                    </m:r>
                                    <m:r>
                                      <a:rPr lang="en-US" sz="2800" i="1">
                                        <a:solidFill>
                                          <a:schemeClr val="accent1"/>
                                        </a:solidFill>
                                        <a:latin typeface="Cambria Math" panose="02040503050406030204" pitchFamily="18" charset="0"/>
                                        <a:ea typeface="Cambria Math" panose="02040503050406030204" pitchFamily="18" charset="0"/>
                                      </a:rPr>
                                      <m:t>+1</m:t>
                                    </m:r>
                                  </m:sub>
                                </m:sSub>
                              </m:e>
                            </m:d>
                            <m:r>
                              <a:rPr lang="en-US" sz="2800" i="1">
                                <a:solidFill>
                                  <a:schemeClr val="accent1"/>
                                </a:solidFill>
                                <a:latin typeface="Cambria Math" panose="02040503050406030204" pitchFamily="18" charset="0"/>
                                <a:ea typeface="Cambria Math" panose="02040503050406030204" pitchFamily="18" charset="0"/>
                              </a:rPr>
                              <m:t> </m:t>
                            </m:r>
                            <m:sSub>
                              <m:sSubPr>
                                <m:ctrlPr>
                                  <a:rPr lang="en-US" sz="2800" i="1">
                                    <a:solidFill>
                                      <a:schemeClr val="accent1"/>
                                    </a:solidFill>
                                    <a:latin typeface="Cambria Math" panose="02040503050406030204" pitchFamily="18" charset="0"/>
                                    <a:ea typeface="Cambria Math" panose="02040503050406030204" pitchFamily="18" charset="0"/>
                                  </a:rPr>
                                </m:ctrlPr>
                              </m:sSubPr>
                              <m:e>
                                <m:r>
                                  <a:rPr lang="en-US" sz="2800" i="1">
                                    <a:solidFill>
                                      <a:schemeClr val="accent1"/>
                                    </a:solidFill>
                                    <a:latin typeface="Cambria Math" panose="02040503050406030204" pitchFamily="18" charset="0"/>
                                    <a:ea typeface="Cambria Math" panose="02040503050406030204" pitchFamily="18" charset="0"/>
                                  </a:rPr>
                                  <m:t>𝑆</m:t>
                                </m:r>
                              </m:e>
                              <m:sub>
                                <m:r>
                                  <a:rPr lang="en-US" sz="2800" i="1">
                                    <a:solidFill>
                                      <a:schemeClr val="accent1"/>
                                    </a:solidFill>
                                    <a:latin typeface="Cambria Math" panose="02040503050406030204" pitchFamily="18" charset="0"/>
                                    <a:ea typeface="Cambria Math" panose="02040503050406030204" pitchFamily="18" charset="0"/>
                                  </a:rPr>
                                  <m:t>𝑡</m:t>
                                </m:r>
                                <m:r>
                                  <a:rPr lang="en-US" sz="2800" i="1">
                                    <a:solidFill>
                                      <a:schemeClr val="accent1"/>
                                    </a:solidFill>
                                    <a:latin typeface="Cambria Math" panose="02040503050406030204" pitchFamily="18" charset="0"/>
                                    <a:ea typeface="Cambria Math" panose="02040503050406030204" pitchFamily="18" charset="0"/>
                                  </a:rPr>
                                  <m:t>+1</m:t>
                                </m:r>
                              </m:sub>
                            </m:sSub>
                            <m:r>
                              <a:rPr lang="en-US" sz="2800" i="1">
                                <a:solidFill>
                                  <a:schemeClr val="accent1"/>
                                </a:solidFill>
                                <a:latin typeface="Cambria Math" panose="02040503050406030204" pitchFamily="18" charset="0"/>
                                <a:ea typeface="Cambria Math" panose="02040503050406030204" pitchFamily="18" charset="0"/>
                              </a:rPr>
                              <m:t>=</m:t>
                            </m:r>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r>
                              <a:rPr lang="en-US" sz="2800" i="1">
                                <a:solidFill>
                                  <a:schemeClr val="accent1"/>
                                </a:solidFill>
                                <a:latin typeface="Cambria Math" panose="02040503050406030204" pitchFamily="18" charset="0"/>
                                <a:ea typeface="Cambria Math" panose="02040503050406030204" pitchFamily="18" charset="0"/>
                              </a:rPr>
                              <m:t>]]</m:t>
                            </m:r>
                          </m:e>
                        </m:nary>
                      </m:e>
                    </m:nary>
                  </m:oMath>
                </a14:m>
                <a:endParaRPr lang="en-US" sz="2800" dirty="0"/>
              </a:p>
            </p:txBody>
          </p:sp>
        </mc:Choice>
        <mc:Fallback xmlns="">
          <p:sp>
            <p:nvSpPr>
              <p:cNvPr id="15" name="Rectangle 14">
                <a:extLst>
                  <a:ext uri="{FF2B5EF4-FFF2-40B4-BE49-F238E27FC236}">
                    <a16:creationId xmlns:a16="http://schemas.microsoft.com/office/drawing/2014/main" id="{49949B1F-ED47-40FC-BFB0-5B838FA29E3D}"/>
                  </a:ext>
                </a:extLst>
              </p:cNvPr>
              <p:cNvSpPr>
                <a:spLocks noRot="1" noChangeAspect="1" noMove="1" noResize="1" noEditPoints="1" noAdjustHandles="1" noChangeArrowheads="1" noChangeShapeType="1" noTextEdit="1"/>
              </p:cNvSpPr>
              <p:nvPr/>
            </p:nvSpPr>
            <p:spPr>
              <a:xfrm>
                <a:off x="230207" y="2066165"/>
                <a:ext cx="10140134" cy="5382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1C5A40D-41C1-4F4F-8477-FB449B1D3ADB}"/>
                  </a:ext>
                </a:extLst>
              </p:cNvPr>
              <p:cNvSpPr/>
              <p:nvPr/>
            </p:nvSpPr>
            <p:spPr>
              <a:xfrm>
                <a:off x="230207" y="2987973"/>
                <a:ext cx="12522089" cy="538289"/>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smtClean="0">
                                <a:solidFill>
                                  <a:schemeClr val="accent1"/>
                                </a:solidFill>
                                <a:latin typeface="Cambria Math" panose="02040503050406030204" pitchFamily="18" charset="0"/>
                                <a:ea typeface="Cambria Math" panose="02040503050406030204" pitchFamily="18" charset="0"/>
                              </a:rPr>
                            </m:ctrlPr>
                          </m:naryPr>
                          <m:sub>
                            <m:r>
                              <m:rPr>
                                <m:brk m:alnAt="7"/>
                              </m:rPr>
                              <a:rPr lang="en-US" sz="2800" i="1" smtClean="0">
                                <a:solidFill>
                                  <a:schemeClr val="accent1"/>
                                </a:solidFill>
                                <a:latin typeface="Cambria Math" panose="02040503050406030204" pitchFamily="18" charset="0"/>
                                <a:ea typeface="Cambria Math" panose="02040503050406030204" pitchFamily="18" charset="0"/>
                              </a:rPr>
                              <m:t>𝑟</m:t>
                            </m:r>
                          </m:sub>
                          <m:sup/>
                          <m:e>
                            <m:r>
                              <a:rPr lang="en-US" sz="2800" i="1" smtClean="0">
                                <a:solidFill>
                                  <a:schemeClr val="accent1"/>
                                </a:solidFill>
                                <a:latin typeface="Cambria Math" panose="02040503050406030204" pitchFamily="18" charset="0"/>
                                <a:ea typeface="Cambria Math" panose="02040503050406030204" pitchFamily="18" charset="0"/>
                              </a:rPr>
                              <m:t>𝑝</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e>
                              <m:e>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𝑎</m:t>
                                </m:r>
                              </m:e>
                            </m:d>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𝛾</m:t>
                            </m:r>
                            <m:nary>
                              <m:naryPr>
                                <m:chr m:val="∑"/>
                                <m:supHide m:val="on"/>
                                <m:ctrlPr>
                                  <a:rPr lang="en-US" sz="2800" i="1">
                                    <a:solidFill>
                                      <a:schemeClr val="accent1"/>
                                    </a:solidFill>
                                    <a:latin typeface="Cambria Math" panose="02040503050406030204" pitchFamily="18" charset="0"/>
                                    <a:ea typeface="Cambria Math" panose="02040503050406030204" pitchFamily="18" charset="0"/>
                                  </a:rPr>
                                </m:ctrlPr>
                              </m:naryPr>
                              <m:sub>
                                <m:sSup>
                                  <m:sSupPr>
                                    <m:ctrlPr>
                                      <a:rPr lang="en-US" sz="2800" i="1">
                                        <a:solidFill>
                                          <a:schemeClr val="accent1"/>
                                        </a:solidFill>
                                        <a:latin typeface="Cambria Math" panose="02040503050406030204" pitchFamily="18" charset="0"/>
                                        <a:ea typeface="Cambria Math" panose="02040503050406030204" pitchFamily="18" charset="0"/>
                                      </a:rPr>
                                    </m:ctrlPr>
                                  </m:sSupPr>
                                  <m:e>
                                    <m:r>
                                      <m:rPr>
                                        <m:brk m:alnAt="7"/>
                                      </m:rPr>
                                      <a:rPr lang="en-US" sz="2800" i="1">
                                        <a:solidFill>
                                          <a:schemeClr val="accent1"/>
                                        </a:solidFill>
                                        <a:latin typeface="Cambria Math" panose="02040503050406030204" pitchFamily="18" charset="0"/>
                                        <a:ea typeface="Cambria Math" panose="02040503050406030204" pitchFamily="18" charset="0"/>
                                      </a:rPr>
                                      <m:t>𝑎</m:t>
                                    </m:r>
                                  </m:e>
                                  <m:sup>
                                    <m:r>
                                      <m:rPr>
                                        <m:brk m:alnAt="7"/>
                                      </m:rPr>
                                      <a:rPr lang="en-US" sz="2800" i="1">
                                        <a:solidFill>
                                          <a:schemeClr val="accent1"/>
                                        </a:solidFill>
                                        <a:latin typeface="Cambria Math" panose="02040503050406030204" pitchFamily="18" charset="0"/>
                                        <a:ea typeface="Cambria Math" panose="02040503050406030204" pitchFamily="18" charset="0"/>
                                      </a:rPr>
                                      <m:t>′</m:t>
                                    </m:r>
                                  </m:sup>
                                </m:sSup>
                              </m:sub>
                              <m:sup/>
                              <m:e>
                                <m:r>
                                  <a:rPr lang="el-GR" sz="2800" i="1">
                                    <a:solidFill>
                                      <a:schemeClr val="accent1"/>
                                    </a:solidFill>
                                    <a:latin typeface="Cambria Math" panose="02040503050406030204" pitchFamily="18" charset="0"/>
                                    <a:ea typeface="Cambria Math" panose="02040503050406030204" pitchFamily="18" charset="0"/>
                                  </a:rPr>
                                  <m:t>𝜋</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𝑎</m:t>
                                        </m:r>
                                      </m:e>
                                      <m:sup>
                                        <m:r>
                                          <a:rPr lang="en-US" sz="2800" i="1">
                                            <a:solidFill>
                                              <a:schemeClr val="accent1"/>
                                            </a:solidFill>
                                            <a:latin typeface="Cambria Math" panose="02040503050406030204" pitchFamily="18" charset="0"/>
                                            <a:ea typeface="Cambria Math" panose="02040503050406030204" pitchFamily="18" charset="0"/>
                                          </a:rPr>
                                          <m:t>′</m:t>
                                        </m:r>
                                      </m:sup>
                                    </m:sSup>
                                  </m:e>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e>
                                </m:d>
                              </m:e>
                            </m:nary>
                            <m:sSub>
                              <m:sSubPr>
                                <m:ctrlPr>
                                  <a:rPr lang="en-US" sz="2800" i="1" smtClean="0">
                                    <a:solidFill>
                                      <a:schemeClr val="tx2"/>
                                    </a:solidFill>
                                    <a:latin typeface="Cambria Math" panose="02040503050406030204" pitchFamily="18" charset="0"/>
                                    <a:ea typeface="Cambria Math" panose="02040503050406030204" pitchFamily="18" charset="0"/>
                                  </a:rPr>
                                </m:ctrlPr>
                              </m:sSubPr>
                              <m:e>
                                <m:r>
                                  <m:rPr>
                                    <m:sty m:val="p"/>
                                  </m:rPr>
                                  <a:rPr lang="el-GR" sz="2800" i="1">
                                    <a:solidFill>
                                      <a:schemeClr val="tx2"/>
                                    </a:solidFill>
                                    <a:latin typeface="Cambria Math" panose="02040503050406030204" pitchFamily="18" charset="0"/>
                                    <a:ea typeface="Cambria Math" panose="02040503050406030204" pitchFamily="18" charset="0"/>
                                  </a:rPr>
                                  <m:t>Ε</m:t>
                                </m:r>
                              </m:e>
                              <m:sub>
                                <m:r>
                                  <a:rPr lang="el-GR" sz="2800" i="1">
                                    <a:solidFill>
                                      <a:schemeClr val="tx2"/>
                                    </a:solidFill>
                                    <a:latin typeface="Cambria Math" panose="02040503050406030204" pitchFamily="18" charset="0"/>
                                    <a:ea typeface="Cambria Math" panose="02040503050406030204" pitchFamily="18" charset="0"/>
                                  </a:rPr>
                                  <m:t>𝜋</m:t>
                                </m:r>
                              </m:sub>
                            </m:sSub>
                            <m:d>
                              <m:dPr>
                                <m:begChr m:val="["/>
                                <m:endChr m:val="|"/>
                                <m:ctrlPr>
                                  <a:rPr lang="en-US" sz="2800" i="1">
                                    <a:solidFill>
                                      <a:schemeClr val="tx2"/>
                                    </a:solidFill>
                                    <a:latin typeface="Cambria Math" panose="02040503050406030204" pitchFamily="18" charset="0"/>
                                    <a:ea typeface="Cambria Math" panose="02040503050406030204" pitchFamily="18" charset="0"/>
                                  </a:rPr>
                                </m:ctrlPr>
                              </m:dPr>
                              <m:e>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𝐺</m:t>
                                    </m:r>
                                  </m:e>
                                  <m:sub>
                                    <m:r>
                                      <a:rPr lang="en-US" sz="2800" i="1">
                                        <a:solidFill>
                                          <a:schemeClr val="tx2"/>
                                        </a:solidFill>
                                        <a:latin typeface="Cambria Math" panose="02040503050406030204" pitchFamily="18" charset="0"/>
                                        <a:ea typeface="Cambria Math" panose="02040503050406030204" pitchFamily="18" charset="0"/>
                                      </a:rPr>
                                      <m:t>𝑡</m:t>
                                    </m:r>
                                    <m:r>
                                      <a:rPr lang="en-US" sz="2800" i="1">
                                        <a:solidFill>
                                          <a:schemeClr val="tx2"/>
                                        </a:solidFill>
                                        <a:latin typeface="Cambria Math" panose="02040503050406030204" pitchFamily="18" charset="0"/>
                                        <a:ea typeface="Cambria Math" panose="02040503050406030204" pitchFamily="18" charset="0"/>
                                      </a:rPr>
                                      <m:t>+1</m:t>
                                    </m:r>
                                  </m:sub>
                                </m:sSub>
                              </m:e>
                            </m:d>
                            <m:r>
                              <a:rPr lang="en-US" sz="2800" i="1">
                                <a:solidFill>
                                  <a:schemeClr val="tx2"/>
                                </a:solidFill>
                                <a:latin typeface="Cambria Math" panose="02040503050406030204" pitchFamily="18" charset="0"/>
                                <a:ea typeface="Cambria Math" panose="02040503050406030204" pitchFamily="18" charset="0"/>
                              </a:rPr>
                              <m:t> </m:t>
                            </m:r>
                            <m:sSub>
                              <m:sSubPr>
                                <m:ctrlPr>
                                  <a:rPr lang="en-US" sz="2800" i="1">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𝑆</m:t>
                                </m:r>
                              </m:e>
                              <m:sub>
                                <m:r>
                                  <a:rPr lang="en-US" sz="2800" i="1">
                                    <a:solidFill>
                                      <a:schemeClr val="tx2"/>
                                    </a:solidFill>
                                    <a:latin typeface="Cambria Math" panose="02040503050406030204" pitchFamily="18" charset="0"/>
                                    <a:ea typeface="Cambria Math" panose="02040503050406030204" pitchFamily="18" charset="0"/>
                                  </a:rPr>
                                  <m:t>𝑡</m:t>
                                </m:r>
                                <m:r>
                                  <a:rPr lang="en-US" sz="2800" i="1">
                                    <a:solidFill>
                                      <a:schemeClr val="tx2"/>
                                    </a:solidFill>
                                    <a:latin typeface="Cambria Math" panose="02040503050406030204" pitchFamily="18" charset="0"/>
                                    <a:ea typeface="Cambria Math" panose="02040503050406030204" pitchFamily="18" charset="0"/>
                                  </a:rPr>
                                  <m:t>+1</m:t>
                                </m:r>
                              </m:sub>
                            </m:sSub>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i="1">
                                    <a:solidFill>
                                      <a:schemeClr val="tx2"/>
                                    </a:solidFill>
                                    <a:latin typeface="Cambria Math" panose="02040503050406030204" pitchFamily="18" charset="0"/>
                                    <a:ea typeface="Cambria Math" panose="02040503050406030204" pitchFamily="18" charset="0"/>
                                  </a:rPr>
                                  <m:t>′</m:t>
                                </m:r>
                              </m:sup>
                            </m:sSup>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𝐴</m:t>
                                </m:r>
                              </m:e>
                              <m:sub>
                                <m:r>
                                  <a:rPr lang="en-US" sz="2800" b="0" i="1" smtClean="0">
                                    <a:solidFill>
                                      <a:schemeClr val="tx2"/>
                                    </a:solidFill>
                                    <a:latin typeface="Cambria Math" panose="02040503050406030204" pitchFamily="18" charset="0"/>
                                    <a:ea typeface="Cambria Math" panose="02040503050406030204" pitchFamily="18" charset="0"/>
                                  </a:rPr>
                                  <m:t>𝑡</m:t>
                                </m:r>
                                <m:r>
                                  <a:rPr lang="en-US" sz="2800" b="0" i="1" smtClean="0">
                                    <a:solidFill>
                                      <a:schemeClr val="tx2"/>
                                    </a:solidFill>
                                    <a:latin typeface="Cambria Math" panose="02040503050406030204" pitchFamily="18" charset="0"/>
                                    <a:ea typeface="Cambria Math" panose="02040503050406030204" pitchFamily="18" charset="0"/>
                                  </a:rPr>
                                  <m:t>+1</m:t>
                                </m:r>
                              </m:sub>
                            </m:sSub>
                            <m:r>
                              <a:rPr lang="en-US" sz="2800" b="0" i="1" smtClean="0">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𝑎</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i="1">
                                <a:solidFill>
                                  <a:schemeClr val="tx2"/>
                                </a:solidFill>
                                <a:latin typeface="Cambria Math" panose="02040503050406030204" pitchFamily="18" charset="0"/>
                                <a:ea typeface="Cambria Math" panose="02040503050406030204" pitchFamily="18" charset="0"/>
                              </a:rPr>
                              <m:t>]</m:t>
                            </m:r>
                          </m:e>
                        </m:nary>
                      </m:e>
                    </m:nary>
                  </m:oMath>
                </a14:m>
                <a:endParaRPr lang="en-US" sz="2800" dirty="0"/>
              </a:p>
            </p:txBody>
          </p:sp>
        </mc:Choice>
        <mc:Fallback xmlns="">
          <p:sp>
            <p:nvSpPr>
              <p:cNvPr id="18" name="Rectangle 17">
                <a:extLst>
                  <a:ext uri="{FF2B5EF4-FFF2-40B4-BE49-F238E27FC236}">
                    <a16:creationId xmlns:a16="http://schemas.microsoft.com/office/drawing/2014/main" id="{C1C5A40D-41C1-4F4F-8477-FB449B1D3ADB}"/>
                  </a:ext>
                </a:extLst>
              </p:cNvPr>
              <p:cNvSpPr>
                <a:spLocks noRot="1" noChangeAspect="1" noMove="1" noResize="1" noEditPoints="1" noAdjustHandles="1" noChangeArrowheads="1" noChangeShapeType="1" noTextEdit="1"/>
              </p:cNvSpPr>
              <p:nvPr/>
            </p:nvSpPr>
            <p:spPr>
              <a:xfrm>
                <a:off x="230207" y="2987973"/>
                <a:ext cx="12522089" cy="5382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35E22CC-B74C-40AE-A3AD-C5C913210805}"/>
                  </a:ext>
                </a:extLst>
              </p:cNvPr>
              <p:cNvSpPr/>
              <p:nvPr/>
            </p:nvSpPr>
            <p:spPr>
              <a:xfrm>
                <a:off x="230207" y="4005584"/>
                <a:ext cx="12522089" cy="556434"/>
              </a:xfrm>
              <a:prstGeom prst="rect">
                <a:avLst/>
              </a:prstGeom>
            </p:spPr>
            <p:txBody>
              <a:bodyPr wrap="square">
                <a:spAutoFit/>
              </a:bodyPr>
              <a:lstStyle/>
              <a:p>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smtClean="0">
                                <a:solidFill>
                                  <a:schemeClr val="accent1"/>
                                </a:solidFill>
                                <a:latin typeface="Cambria Math" panose="02040503050406030204" pitchFamily="18" charset="0"/>
                                <a:ea typeface="Cambria Math" panose="02040503050406030204" pitchFamily="18" charset="0"/>
                              </a:rPr>
                            </m:ctrlPr>
                          </m:naryPr>
                          <m:sub>
                            <m:r>
                              <m:rPr>
                                <m:brk m:alnAt="7"/>
                              </m:rPr>
                              <a:rPr lang="en-US" sz="2800" i="1" smtClean="0">
                                <a:solidFill>
                                  <a:schemeClr val="accent1"/>
                                </a:solidFill>
                                <a:latin typeface="Cambria Math" panose="02040503050406030204" pitchFamily="18" charset="0"/>
                                <a:ea typeface="Cambria Math" panose="02040503050406030204" pitchFamily="18" charset="0"/>
                              </a:rPr>
                              <m:t>𝑟</m:t>
                            </m:r>
                          </m:sub>
                          <m:sup/>
                          <m:e>
                            <m:r>
                              <a:rPr lang="en-US" sz="2800" i="1" smtClean="0">
                                <a:solidFill>
                                  <a:schemeClr val="accent1"/>
                                </a:solidFill>
                                <a:latin typeface="Cambria Math" panose="02040503050406030204" pitchFamily="18" charset="0"/>
                                <a:ea typeface="Cambria Math" panose="02040503050406030204" pitchFamily="18" charset="0"/>
                              </a:rPr>
                              <m:t>𝑝</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e>
                              <m:e>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𝑎</m:t>
                                </m:r>
                              </m:e>
                            </m:d>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𝑟</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𝛾</m:t>
                            </m:r>
                            <m:nary>
                              <m:naryPr>
                                <m:chr m:val="∑"/>
                                <m:supHide m:val="on"/>
                                <m:ctrlPr>
                                  <a:rPr lang="en-US" sz="2800" i="1">
                                    <a:solidFill>
                                      <a:schemeClr val="accent1"/>
                                    </a:solidFill>
                                    <a:latin typeface="Cambria Math" panose="02040503050406030204" pitchFamily="18" charset="0"/>
                                    <a:ea typeface="Cambria Math" panose="02040503050406030204" pitchFamily="18" charset="0"/>
                                  </a:rPr>
                                </m:ctrlPr>
                              </m:naryPr>
                              <m:sub>
                                <m:sSup>
                                  <m:sSupPr>
                                    <m:ctrlPr>
                                      <a:rPr lang="en-US" sz="2800" i="1">
                                        <a:solidFill>
                                          <a:schemeClr val="accent1"/>
                                        </a:solidFill>
                                        <a:latin typeface="Cambria Math" panose="02040503050406030204" pitchFamily="18" charset="0"/>
                                        <a:ea typeface="Cambria Math" panose="02040503050406030204" pitchFamily="18" charset="0"/>
                                      </a:rPr>
                                    </m:ctrlPr>
                                  </m:sSupPr>
                                  <m:e>
                                    <m:r>
                                      <m:rPr>
                                        <m:brk m:alnAt="7"/>
                                      </m:rPr>
                                      <a:rPr lang="en-US" sz="2800" i="1">
                                        <a:solidFill>
                                          <a:schemeClr val="accent1"/>
                                        </a:solidFill>
                                        <a:latin typeface="Cambria Math" panose="02040503050406030204" pitchFamily="18" charset="0"/>
                                        <a:ea typeface="Cambria Math" panose="02040503050406030204" pitchFamily="18" charset="0"/>
                                      </a:rPr>
                                      <m:t>𝑎</m:t>
                                    </m:r>
                                  </m:e>
                                  <m:sup>
                                    <m:r>
                                      <m:rPr>
                                        <m:brk m:alnAt="7"/>
                                      </m:rPr>
                                      <a:rPr lang="en-US" sz="2800" i="1">
                                        <a:solidFill>
                                          <a:schemeClr val="accent1"/>
                                        </a:solidFill>
                                        <a:latin typeface="Cambria Math" panose="02040503050406030204" pitchFamily="18" charset="0"/>
                                        <a:ea typeface="Cambria Math" panose="02040503050406030204" pitchFamily="18" charset="0"/>
                                      </a:rPr>
                                      <m:t>′</m:t>
                                    </m:r>
                                  </m:sup>
                                </m:sSup>
                              </m:sub>
                              <m:sup/>
                              <m:e>
                                <m:r>
                                  <a:rPr lang="el-GR" sz="2800" i="1">
                                    <a:solidFill>
                                      <a:schemeClr val="accent1"/>
                                    </a:solidFill>
                                    <a:latin typeface="Cambria Math" panose="02040503050406030204" pitchFamily="18" charset="0"/>
                                    <a:ea typeface="Cambria Math" panose="02040503050406030204" pitchFamily="18" charset="0"/>
                                  </a:rPr>
                                  <m:t>𝜋</m:t>
                                </m:r>
                                <m:d>
                                  <m:dPr>
                                    <m:ctrlPr>
                                      <a:rPr lang="en-US" sz="2800" i="1">
                                        <a:solidFill>
                                          <a:schemeClr val="accent1"/>
                                        </a:solidFill>
                                        <a:latin typeface="Cambria Math" panose="02040503050406030204" pitchFamily="18" charset="0"/>
                                        <a:ea typeface="Cambria Math" panose="02040503050406030204" pitchFamily="18" charset="0"/>
                                      </a:rPr>
                                    </m:ctrlPr>
                                  </m:dPr>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𝑎</m:t>
                                        </m:r>
                                      </m:e>
                                      <m:sup>
                                        <m:r>
                                          <a:rPr lang="en-US" sz="2800" i="1">
                                            <a:solidFill>
                                              <a:schemeClr val="accent1"/>
                                            </a:solidFill>
                                            <a:latin typeface="Cambria Math" panose="02040503050406030204" pitchFamily="18" charset="0"/>
                                            <a:ea typeface="Cambria Math" panose="02040503050406030204" pitchFamily="18" charset="0"/>
                                          </a:rPr>
                                          <m:t>′</m:t>
                                        </m:r>
                                      </m:sup>
                                    </m:sSup>
                                  </m:e>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𝑠</m:t>
                                        </m:r>
                                      </m:e>
                                      <m:sup>
                                        <m:r>
                                          <a:rPr lang="en-US" sz="2800" i="1">
                                            <a:solidFill>
                                              <a:schemeClr val="accent1"/>
                                            </a:solidFill>
                                            <a:latin typeface="Cambria Math" panose="02040503050406030204" pitchFamily="18" charset="0"/>
                                            <a:ea typeface="Cambria Math" panose="02040503050406030204" pitchFamily="18" charset="0"/>
                                          </a:rPr>
                                          <m:t>′</m:t>
                                        </m:r>
                                      </m:sup>
                                    </m:sSup>
                                  </m:e>
                                </m:d>
                              </m:e>
                            </m:nary>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r>
                                  <a:rPr lang="el-GR" sz="2800" i="1">
                                    <a:solidFill>
                                      <a:schemeClr val="tx2"/>
                                    </a:solidFill>
                                    <a:latin typeface="Cambria Math" panose="02040503050406030204" pitchFamily="18" charset="0"/>
                                    <a:ea typeface="Cambria Math" panose="02040503050406030204" pitchFamily="18" charset="0"/>
                                  </a:rPr>
                                  <m:t>𝜋</m:t>
                                </m:r>
                              </m:sub>
                            </m:sSub>
                            <m:r>
                              <a:rPr lang="en-US" sz="2800" b="0" i="1" smtClean="0">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b="0" i="1" smtClean="0">
                                <a:solidFill>
                                  <a:schemeClr val="tx2"/>
                                </a:solidFill>
                                <a:latin typeface="Cambria Math" panose="02040503050406030204" pitchFamily="18" charset="0"/>
                                <a:ea typeface="Cambria Math" panose="02040503050406030204" pitchFamily="18" charset="0"/>
                              </a:rPr>
                              <m:t>,</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𝑎</m:t>
                                </m:r>
                              </m:e>
                              <m:sup>
                                <m:r>
                                  <a:rPr lang="en-US" sz="2800" b="0" i="1" smtClean="0">
                                    <a:solidFill>
                                      <a:schemeClr val="tx2"/>
                                    </a:solidFill>
                                    <a:latin typeface="Cambria Math" panose="02040503050406030204" pitchFamily="18" charset="0"/>
                                    <a:ea typeface="Cambria Math" panose="02040503050406030204" pitchFamily="18" charset="0"/>
                                  </a:rPr>
                                  <m:t>′</m:t>
                                </m:r>
                              </m:sup>
                            </m:sSup>
                            <m:r>
                              <a:rPr lang="en-US" sz="2800" b="0" i="1" smtClean="0">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m:t>
                            </m:r>
                          </m:e>
                        </m:nary>
                      </m:e>
                    </m:nary>
                  </m:oMath>
                </a14:m>
                <a:endParaRPr lang="en-US" sz="2800" dirty="0"/>
              </a:p>
            </p:txBody>
          </p:sp>
        </mc:Choice>
        <mc:Fallback xmlns="">
          <p:sp>
            <p:nvSpPr>
              <p:cNvPr id="20" name="Rectangle 19">
                <a:extLst>
                  <a:ext uri="{FF2B5EF4-FFF2-40B4-BE49-F238E27FC236}">
                    <a16:creationId xmlns:a16="http://schemas.microsoft.com/office/drawing/2014/main" id="{035E22CC-B74C-40AE-A3AD-C5C913210805}"/>
                  </a:ext>
                </a:extLst>
              </p:cNvPr>
              <p:cNvSpPr>
                <a:spLocks noRot="1" noChangeAspect="1" noMove="1" noResize="1" noEditPoints="1" noAdjustHandles="1" noChangeArrowheads="1" noChangeShapeType="1" noTextEdit="1"/>
              </p:cNvSpPr>
              <p:nvPr/>
            </p:nvSpPr>
            <p:spPr>
              <a:xfrm>
                <a:off x="230207" y="4005584"/>
                <a:ext cx="12522089" cy="556434"/>
              </a:xfrm>
              <a:prstGeom prst="rect">
                <a:avLst/>
              </a:prstGeom>
              <a:blipFill>
                <a:blip r:embed="rId6"/>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DFA60099-8212-4701-9D1E-C750EE24B1E6}"/>
              </a:ext>
            </a:extLst>
          </p:cNvPr>
          <p:cNvSpPr/>
          <p:nvPr/>
        </p:nvSpPr>
        <p:spPr>
          <a:xfrm>
            <a:off x="848347" y="5379339"/>
            <a:ext cx="10314683" cy="923330"/>
          </a:xfrm>
          <a:prstGeom prst="rect">
            <a:avLst/>
          </a:prstGeom>
          <a:ln w="28575">
            <a:solidFill>
              <a:schemeClr val="accent1"/>
            </a:solidFill>
          </a:ln>
        </p:spPr>
        <p:txBody>
          <a:bodyPr wrap="square">
            <a:spAutoFit/>
          </a:bodyPr>
          <a:lstStyle/>
          <a:p>
            <a:pPr marL="285750" indent="-285750">
              <a:buFont typeface="Arial" panose="020B0604020202020204" pitchFamily="34" charset="0"/>
              <a:buChar char="•"/>
            </a:pPr>
            <a:r>
              <a:rPr lang="en-AU" dirty="0"/>
              <a:t>Bellman equations help us to compute the value functions</a:t>
            </a:r>
          </a:p>
          <a:p>
            <a:pPr marL="285750" indent="-285750">
              <a:buFont typeface="Arial" panose="020B0604020202020204" pitchFamily="34" charset="0"/>
              <a:buChar char="•"/>
            </a:pPr>
            <a:r>
              <a:rPr lang="en-US" dirty="0"/>
              <a:t>Create bellman equation for each state -&gt; System of linear equations</a:t>
            </a:r>
          </a:p>
          <a:p>
            <a:pPr marL="285750" indent="-285750">
              <a:buFont typeface="Arial" panose="020B0604020202020204" pitchFamily="34" charset="0"/>
              <a:buChar char="•"/>
            </a:pPr>
            <a:r>
              <a:rPr lang="en-US" dirty="0"/>
              <a:t>Solving system of equations -&gt; solve for state values </a:t>
            </a:r>
          </a:p>
        </p:txBody>
      </p:sp>
      <p:sp>
        <p:nvSpPr>
          <p:cNvPr id="13" name="Rectangle 12">
            <a:extLst>
              <a:ext uri="{FF2B5EF4-FFF2-40B4-BE49-F238E27FC236}">
                <a16:creationId xmlns:a16="http://schemas.microsoft.com/office/drawing/2014/main" id="{7ECE353D-CCD8-414F-8661-FE0FC66A3BD5}"/>
              </a:ext>
            </a:extLst>
          </p:cNvPr>
          <p:cNvSpPr/>
          <p:nvPr/>
        </p:nvSpPr>
        <p:spPr>
          <a:xfrm>
            <a:off x="1600563" y="3950753"/>
            <a:ext cx="7399421" cy="785659"/>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114301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Optimal policy</a:t>
            </a:r>
            <a:endParaRPr lang="en-AU" sz="1600"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242C2DA8-6FAE-4A8E-8E10-17D0D5C70606}"/>
                  </a:ext>
                </a:extLst>
              </p:cNvPr>
              <p:cNvSpPr txBox="1">
                <a:spLocks/>
              </p:cNvSpPr>
              <p:nvPr/>
            </p:nvSpPr>
            <p:spPr>
              <a:xfrm>
                <a:off x="618173" y="994429"/>
                <a:ext cx="8864494" cy="1679049"/>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An optimal policy </a:t>
                </a:r>
                <a14:m>
                  <m:oMath xmlns:m="http://schemas.openxmlformats.org/officeDocument/2006/math">
                    <m:sSub>
                      <m:sSubPr>
                        <m:ctrlPr>
                          <a:rPr lang="en-US" i="1" smtClean="0">
                            <a:solidFill>
                              <a:schemeClr val="tx2"/>
                            </a:solidFill>
                            <a:latin typeface="Cambria Math" panose="02040503050406030204" pitchFamily="18" charset="0"/>
                            <a:ea typeface="Cambria Math" panose="02040503050406030204" pitchFamily="18" charset="0"/>
                          </a:rPr>
                        </m:ctrlPr>
                      </m:sSubPr>
                      <m:e>
                        <m:r>
                          <a:rPr lang="en-US" b="1" i="1" smtClean="0">
                            <a:solidFill>
                              <a:schemeClr val="tx2"/>
                            </a:solidFill>
                            <a:latin typeface="Cambria Math" panose="02040503050406030204" pitchFamily="18" charset="0"/>
                            <a:ea typeface="Cambria Math" panose="02040503050406030204" pitchFamily="18" charset="0"/>
                          </a:rPr>
                          <m:t>𝝅</m:t>
                        </m:r>
                      </m:e>
                      <m:sub>
                        <m:r>
                          <a:rPr lang="en-US" b="1" i="1" smtClean="0">
                            <a:solidFill>
                              <a:schemeClr val="tx2"/>
                            </a:solidFill>
                            <a:latin typeface="Cambria Math" panose="02040503050406030204" pitchFamily="18" charset="0"/>
                            <a:ea typeface="Cambria Math" panose="02040503050406030204" pitchFamily="18" charset="0"/>
                          </a:rPr>
                          <m:t>∗</m:t>
                        </m:r>
                      </m:sub>
                    </m:sSub>
                  </m:oMath>
                </a14:m>
                <a:r>
                  <a:rPr lang="en-US"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is defined as a policy where</a:t>
                </a:r>
              </a:p>
              <a:p>
                <a:pPr>
                  <a:lnSpc>
                    <a:spcPct val="150000"/>
                  </a:lnSpc>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1800" i="1">
                            <a:solidFill>
                              <a:schemeClr val="tx2"/>
                            </a:solidFill>
                            <a:latin typeface="Cambria Math" panose="02040503050406030204" pitchFamily="18" charset="0"/>
                            <a:ea typeface="Cambria Math" panose="02040503050406030204" pitchFamily="18" charset="0"/>
                          </a:rPr>
                        </m:ctrlPr>
                      </m:sSubPr>
                      <m:e>
                        <m:r>
                          <a:rPr lang="en-US" sz="1800" b="1" i="1" smtClean="0">
                            <a:solidFill>
                              <a:schemeClr val="tx2"/>
                            </a:solidFill>
                            <a:latin typeface="Cambria Math" panose="02040503050406030204" pitchFamily="18" charset="0"/>
                            <a:ea typeface="Cambria Math" panose="02040503050406030204" pitchFamily="18" charset="0"/>
                          </a:rPr>
                          <m:t>𝒗</m:t>
                        </m:r>
                      </m:e>
                      <m:sub>
                        <m:sSub>
                          <m:sSubPr>
                            <m:ctrlPr>
                              <a:rPr lang="en-US" sz="1800" i="1">
                                <a:solidFill>
                                  <a:schemeClr val="tx2"/>
                                </a:solidFill>
                                <a:latin typeface="Cambria Math" panose="02040503050406030204" pitchFamily="18" charset="0"/>
                                <a:ea typeface="Cambria Math" panose="02040503050406030204" pitchFamily="18" charset="0"/>
                              </a:rPr>
                            </m:ctrlPr>
                          </m:sSubPr>
                          <m:e>
                            <m:r>
                              <a:rPr lang="en-US" sz="1800" i="1">
                                <a:solidFill>
                                  <a:schemeClr val="tx2"/>
                                </a:solidFill>
                                <a:latin typeface="Cambria Math" panose="02040503050406030204" pitchFamily="18" charset="0"/>
                                <a:ea typeface="Cambria Math" panose="02040503050406030204" pitchFamily="18" charset="0"/>
                              </a:rPr>
                              <m:t>𝝅</m:t>
                            </m:r>
                          </m:e>
                          <m:sub>
                            <m:r>
                              <a:rPr lang="en-US" sz="1800" i="1">
                                <a:solidFill>
                                  <a:schemeClr val="tx2"/>
                                </a:solidFill>
                                <a:latin typeface="Cambria Math" panose="02040503050406030204" pitchFamily="18" charset="0"/>
                                <a:ea typeface="Cambria Math" panose="02040503050406030204" pitchFamily="18" charset="0"/>
                              </a:rPr>
                              <m:t>∗</m:t>
                            </m:r>
                          </m:sub>
                        </m:sSub>
                      </m:sub>
                    </m:sSub>
                    <m:d>
                      <m:dPr>
                        <m:ctrlPr>
                          <a:rPr lang="en-US" sz="1800" i="1">
                            <a:solidFill>
                              <a:schemeClr val="tx2"/>
                            </a:solidFill>
                            <a:latin typeface="Cambria Math" panose="02040503050406030204" pitchFamily="18" charset="0"/>
                            <a:ea typeface="Cambria Math" panose="02040503050406030204" pitchFamily="18" charset="0"/>
                          </a:rPr>
                        </m:ctrlPr>
                      </m:dPr>
                      <m:e>
                        <m:r>
                          <a:rPr lang="en-US" sz="1800" i="1">
                            <a:solidFill>
                              <a:schemeClr val="tx2"/>
                            </a:solidFill>
                            <a:latin typeface="Cambria Math" panose="02040503050406030204" pitchFamily="18" charset="0"/>
                            <a:ea typeface="Cambria Math" panose="02040503050406030204" pitchFamily="18" charset="0"/>
                          </a:rPr>
                          <m:t>𝒔</m:t>
                        </m:r>
                      </m:e>
                    </m:d>
                    <m:r>
                      <a:rPr lang="en-US" sz="1800" b="1" i="1" smtClean="0">
                        <a:solidFill>
                          <a:schemeClr val="tx2"/>
                        </a:solidFill>
                        <a:latin typeface="Cambria Math" panose="02040503050406030204" pitchFamily="18" charset="0"/>
                        <a:ea typeface="Cambria Math" panose="02040503050406030204" pitchFamily="18" charset="0"/>
                      </a:rPr>
                      <m:t>≥</m:t>
                    </m:r>
                    <m:sSub>
                      <m:sSubPr>
                        <m:ctrlPr>
                          <a:rPr lang="en-US" sz="1800" b="1" i="1" smtClean="0">
                            <a:solidFill>
                              <a:schemeClr val="tx2"/>
                            </a:solidFill>
                            <a:latin typeface="Cambria Math" panose="02040503050406030204" pitchFamily="18" charset="0"/>
                            <a:ea typeface="Cambria Math" panose="02040503050406030204" pitchFamily="18" charset="0"/>
                          </a:rPr>
                        </m:ctrlPr>
                      </m:sSubPr>
                      <m:e>
                        <m:r>
                          <a:rPr lang="en-US" sz="1800" b="1" i="1" smtClean="0">
                            <a:solidFill>
                              <a:schemeClr val="tx2"/>
                            </a:solidFill>
                            <a:latin typeface="Cambria Math" panose="02040503050406030204" pitchFamily="18" charset="0"/>
                            <a:ea typeface="Cambria Math" panose="02040503050406030204" pitchFamily="18" charset="0"/>
                          </a:rPr>
                          <m:t>𝒗</m:t>
                        </m:r>
                      </m:e>
                      <m:sub>
                        <m:r>
                          <a:rPr lang="en-US" sz="1800" i="1">
                            <a:solidFill>
                              <a:schemeClr val="tx2"/>
                            </a:solidFill>
                            <a:latin typeface="Cambria Math" panose="02040503050406030204" pitchFamily="18" charset="0"/>
                            <a:ea typeface="Cambria Math" panose="02040503050406030204" pitchFamily="18" charset="0"/>
                          </a:rPr>
                          <m:t>𝝅</m:t>
                        </m:r>
                      </m:sub>
                    </m:sSub>
                    <m:d>
                      <m:dPr>
                        <m:ctrlPr>
                          <a:rPr lang="en-US" sz="1800" b="1" i="1" smtClean="0">
                            <a:solidFill>
                              <a:schemeClr val="tx2"/>
                            </a:solidFill>
                            <a:latin typeface="Cambria Math" panose="02040503050406030204" pitchFamily="18" charset="0"/>
                            <a:ea typeface="Cambria Math" panose="02040503050406030204" pitchFamily="18" charset="0"/>
                          </a:rPr>
                        </m:ctrlPr>
                      </m:dPr>
                      <m:e>
                        <m:r>
                          <a:rPr lang="en-US" sz="1800" b="1" i="1" smtClean="0">
                            <a:solidFill>
                              <a:schemeClr val="tx2"/>
                            </a:solidFill>
                            <a:latin typeface="Cambria Math" panose="02040503050406030204" pitchFamily="18" charset="0"/>
                            <a:ea typeface="Cambria Math" panose="02040503050406030204" pitchFamily="18" charset="0"/>
                          </a:rPr>
                          <m:t>𝒔</m:t>
                        </m:r>
                      </m:e>
                    </m:d>
                    <m:r>
                      <a:rPr lang="en-US" sz="1800" b="1" i="1" smtClean="0">
                        <a:solidFill>
                          <a:schemeClr val="tx2"/>
                        </a:solidFill>
                        <a:latin typeface="Cambria Math" panose="02040503050406030204" pitchFamily="18" charset="0"/>
                        <a:ea typeface="Cambria Math" panose="02040503050406030204" pitchFamily="18" charset="0"/>
                      </a:rPr>
                      <m:t>     ∀</m:t>
                    </m:r>
                    <m:r>
                      <a:rPr lang="en-US" sz="1800" b="1" i="1" smtClean="0">
                        <a:solidFill>
                          <a:schemeClr val="tx2"/>
                        </a:solidFill>
                        <a:latin typeface="Cambria Math" panose="02040503050406030204" pitchFamily="18" charset="0"/>
                        <a:ea typeface="Cambria Math" panose="02040503050406030204" pitchFamily="18" charset="0"/>
                      </a:rPr>
                      <m:t>𝒔</m:t>
                    </m:r>
                    <m:r>
                      <a:rPr lang="en-US" sz="1800" b="1" i="1" smtClean="0">
                        <a:solidFill>
                          <a:schemeClr val="tx2"/>
                        </a:solidFill>
                        <a:latin typeface="Cambria Math" panose="02040503050406030204" pitchFamily="18" charset="0"/>
                        <a:ea typeface="Cambria Math" panose="02040503050406030204" pitchFamily="18" charset="0"/>
                      </a:rPr>
                      <m:t>∈</m:t>
                    </m:r>
                    <m:r>
                      <a:rPr lang="en-US" sz="1800" b="1" i="1" smtClean="0">
                        <a:solidFill>
                          <a:schemeClr val="tx2"/>
                        </a:solidFill>
                        <a:latin typeface="Cambria Math" panose="02040503050406030204" pitchFamily="18" charset="0"/>
                        <a:ea typeface="Cambria Math" panose="02040503050406030204" pitchFamily="18" charset="0"/>
                      </a:rPr>
                      <m:t>𝑺</m:t>
                    </m:r>
                    <m:r>
                      <a:rPr lang="en-US" sz="1800" b="1" i="1" smtClean="0">
                        <a:solidFill>
                          <a:schemeClr val="tx2"/>
                        </a:solidFill>
                        <a:latin typeface="Cambria Math" panose="02040503050406030204" pitchFamily="18" charset="0"/>
                        <a:ea typeface="Cambria Math" panose="02040503050406030204" pitchFamily="18" charset="0"/>
                      </a:rPr>
                      <m:t>, ∀ </m:t>
                    </m:r>
                    <m:r>
                      <a:rPr lang="en-US" sz="1800" b="1" i="1" smtClean="0">
                        <a:solidFill>
                          <a:schemeClr val="tx2"/>
                        </a:solidFill>
                        <a:latin typeface="Cambria Math" panose="02040503050406030204" pitchFamily="18" charset="0"/>
                        <a:ea typeface="Cambria Math" panose="02040503050406030204" pitchFamily="18" charset="0"/>
                      </a:rPr>
                      <m:t>𝒑𝒐𝒍𝒊𝒄𝒊𝒆𝒔</m:t>
                    </m:r>
                    <m:r>
                      <a:rPr lang="en-US" sz="1800" b="1" i="1" smtClean="0">
                        <a:solidFill>
                          <a:schemeClr val="tx2"/>
                        </a:solidFill>
                        <a:latin typeface="Cambria Math" panose="02040503050406030204" pitchFamily="18" charset="0"/>
                        <a:ea typeface="Cambria Math" panose="02040503050406030204" pitchFamily="18" charset="0"/>
                      </a:rPr>
                      <m:t> </m:t>
                    </m:r>
                    <m:r>
                      <a:rPr lang="en-US" sz="1800" b="1" i="1" smtClean="0">
                        <a:solidFill>
                          <a:schemeClr val="tx2"/>
                        </a:solidFill>
                        <a:latin typeface="Cambria Math" panose="02040503050406030204" pitchFamily="18" charset="0"/>
                        <a:ea typeface="Cambria Math" panose="02040503050406030204" pitchFamily="18" charset="0"/>
                      </a:rPr>
                      <m:t>𝝅</m:t>
                    </m:r>
                  </m:oMath>
                </a14:m>
                <a:endPar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Expected return is greater than or equal to any other policy for all states.</a:t>
                </a:r>
              </a:p>
              <a:p>
                <a:pPr>
                  <a:lnSpc>
                    <a:spcPct val="107000"/>
                  </a:lnSpc>
                  <a:spcAft>
                    <a:spcPts val="800"/>
                  </a:spcAft>
                </a:pPr>
                <a:r>
                  <a:rPr lang="en-US" sz="1800" dirty="0">
                    <a:solidFill>
                      <a:schemeClr val="accent1"/>
                    </a:solidFill>
                    <a:latin typeface="Arial" panose="020B0604020202020204" pitchFamily="34" charset="0"/>
                    <a:ea typeface="DengXian" panose="02010600030101010101" pitchFamily="2" charset="-122"/>
                    <a:cs typeface="Times New Roman" panose="02020603050405020304" pitchFamily="18" charset="0"/>
                  </a:rPr>
                  <a:t>  There exists at least 1 optimal policy for every MDP</a:t>
                </a:r>
              </a:p>
            </p:txBody>
          </p:sp>
        </mc:Choice>
        <mc:Fallback xmlns="">
          <p:sp>
            <p:nvSpPr>
              <p:cNvPr id="10" name="Title 1">
                <a:extLst>
                  <a:ext uri="{FF2B5EF4-FFF2-40B4-BE49-F238E27FC236}">
                    <a16:creationId xmlns:a16="http://schemas.microsoft.com/office/drawing/2014/main" id="{242C2DA8-6FAE-4A8E-8E10-17D0D5C70606}"/>
                  </a:ext>
                </a:extLst>
              </p:cNvPr>
              <p:cNvSpPr txBox="1">
                <a:spLocks noRot="1" noChangeAspect="1" noMove="1" noResize="1" noEditPoints="1" noAdjustHandles="1" noChangeArrowheads="1" noChangeShapeType="1" noTextEdit="1"/>
              </p:cNvSpPr>
              <p:nvPr/>
            </p:nvSpPr>
            <p:spPr>
              <a:xfrm>
                <a:off x="618173" y="994429"/>
                <a:ext cx="8864494" cy="1679049"/>
              </a:xfrm>
              <a:prstGeom prst="rect">
                <a:avLst/>
              </a:prstGeom>
              <a:blipFill>
                <a:blip r:embed="rId3"/>
                <a:stretch>
                  <a:fillRect b="-6383"/>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233C92F-3CC3-4452-9ED9-EFA4B585D062}"/>
                  </a:ext>
                </a:extLst>
              </p:cNvPr>
              <p:cNvSpPr/>
              <p:nvPr/>
            </p:nvSpPr>
            <p:spPr>
              <a:xfrm>
                <a:off x="541533" y="3356100"/>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6" name="Rectangle 5">
                <a:extLst>
                  <a:ext uri="{FF2B5EF4-FFF2-40B4-BE49-F238E27FC236}">
                    <a16:creationId xmlns:a16="http://schemas.microsoft.com/office/drawing/2014/main" id="{6233C92F-3CC3-4452-9ED9-EFA4B585D062}"/>
                  </a:ext>
                </a:extLst>
              </p:cNvPr>
              <p:cNvSpPr>
                <a:spLocks noRot="1" noChangeAspect="1" noMove="1" noResize="1" noEditPoints="1" noAdjustHandles="1" noChangeArrowheads="1" noChangeShapeType="1" noTextEdit="1"/>
              </p:cNvSpPr>
              <p:nvPr/>
            </p:nvSpPr>
            <p:spPr>
              <a:xfrm>
                <a:off x="541533" y="3356100"/>
                <a:ext cx="576914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3FD54AA-5623-4FBD-81C7-05F7A6C4EBCF}"/>
                  </a:ext>
                </a:extLst>
              </p:cNvPr>
              <p:cNvSpPr/>
              <p:nvPr/>
            </p:nvSpPr>
            <p:spPr>
              <a:xfrm>
                <a:off x="643831" y="5552360"/>
                <a:ext cx="8892050" cy="523220"/>
              </a:xfrm>
              <a:prstGeom prst="rect">
                <a:avLst/>
              </a:prstGeom>
            </p:spPr>
            <p:txBody>
              <a:bodyPr wrap="none">
                <a:spAutoFit/>
              </a:bodyPr>
              <a:lstStyle/>
              <a:p>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𝑞</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𝑆</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𝐴</m:t>
                    </m:r>
                  </m:oMath>
                </a14:m>
                <a:endParaRPr lang="en-US" sz="2800" dirty="0"/>
              </a:p>
            </p:txBody>
          </p:sp>
        </mc:Choice>
        <mc:Fallback xmlns="">
          <p:sp>
            <p:nvSpPr>
              <p:cNvPr id="16" name="Rectangle 15">
                <a:extLst>
                  <a:ext uri="{FF2B5EF4-FFF2-40B4-BE49-F238E27FC236}">
                    <a16:creationId xmlns:a16="http://schemas.microsoft.com/office/drawing/2014/main" id="{B3FD54AA-5623-4FBD-81C7-05F7A6C4EBCF}"/>
                  </a:ext>
                </a:extLst>
              </p:cNvPr>
              <p:cNvSpPr>
                <a:spLocks noRot="1" noChangeAspect="1" noMove="1" noResize="1" noEditPoints="1" noAdjustHandles="1" noChangeArrowheads="1" noChangeShapeType="1" noTextEdit="1"/>
              </p:cNvSpPr>
              <p:nvPr/>
            </p:nvSpPr>
            <p:spPr>
              <a:xfrm>
                <a:off x="643831" y="5552360"/>
                <a:ext cx="8892050" cy="523220"/>
              </a:xfrm>
              <a:prstGeom prst="rect">
                <a:avLst/>
              </a:prstGeom>
              <a:blipFill>
                <a:blip r:embed="rId5"/>
                <a:stretch>
                  <a:fillRect t="-1279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210ABE0-42BE-4D3D-AB99-3E7FD18A26E3}"/>
                  </a:ext>
                </a:extLst>
              </p:cNvPr>
              <p:cNvSpPr/>
              <p:nvPr/>
            </p:nvSpPr>
            <p:spPr>
              <a:xfrm>
                <a:off x="597151" y="4479699"/>
                <a:ext cx="5038559"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𝑠</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b="0" i="1" smtClean="0">
                              <a:solidFill>
                                <a:schemeClr val="tx2"/>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tx2"/>
                                  </a:solidFill>
                                  <a:latin typeface="Cambria Math" panose="02040503050406030204" pitchFamily="18" charset="0"/>
                                  <a:ea typeface="Cambria Math" panose="02040503050406030204" pitchFamily="18" charset="0"/>
                                </a:rPr>
                              </m:ctrlPr>
                            </m:limLowPr>
                            <m:e>
                              <m:r>
                                <m:rPr>
                                  <m:sty m:val="p"/>
                                </m:rPr>
                                <a:rPr lang="en-US" sz="2800" b="0" i="0" smtClean="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i="1">
                                  <a:solidFill>
                                    <a:schemeClr val="tx2"/>
                                  </a:solidFill>
                                  <a:latin typeface="Cambria Math" panose="02040503050406030204" pitchFamily="18" charset="0"/>
                                  <a:ea typeface="Cambria Math" panose="02040503050406030204" pitchFamily="18" charset="0"/>
                                </a:rPr>
                                <m:t>𝜋</m:t>
                              </m:r>
                            </m:sup>
                          </m:sSup>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e>
                      </m:func>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oMath>
                  </m:oMathPara>
                </a14:m>
                <a:endParaRPr lang="en-US" sz="2800" dirty="0">
                  <a:solidFill>
                    <a:schemeClr val="tx2"/>
                  </a:solidFill>
                </a:endParaRPr>
              </a:p>
            </p:txBody>
          </p:sp>
        </mc:Choice>
        <mc:Fallback xmlns="">
          <p:sp>
            <p:nvSpPr>
              <p:cNvPr id="17" name="Rectangle 16">
                <a:extLst>
                  <a:ext uri="{FF2B5EF4-FFF2-40B4-BE49-F238E27FC236}">
                    <a16:creationId xmlns:a16="http://schemas.microsoft.com/office/drawing/2014/main" id="{4210ABE0-42BE-4D3D-AB99-3E7FD18A26E3}"/>
                  </a:ext>
                </a:extLst>
              </p:cNvPr>
              <p:cNvSpPr>
                <a:spLocks noRot="1" noChangeAspect="1" noMove="1" noResize="1" noEditPoints="1" noAdjustHandles="1" noChangeArrowheads="1" noChangeShapeType="1" noTextEdit="1"/>
              </p:cNvSpPr>
              <p:nvPr/>
            </p:nvSpPr>
            <p:spPr>
              <a:xfrm>
                <a:off x="597151" y="4479699"/>
                <a:ext cx="5038559" cy="656013"/>
              </a:xfrm>
              <a:prstGeom prst="rect">
                <a:avLst/>
              </a:prstGeom>
              <a:blipFill>
                <a:blip r:embed="rId6"/>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BE481BA4-1EB6-41A5-88C6-44270ED168AF}"/>
              </a:ext>
            </a:extLst>
          </p:cNvPr>
          <p:cNvSpPr/>
          <p:nvPr/>
        </p:nvSpPr>
        <p:spPr>
          <a:xfrm>
            <a:off x="618172" y="3997818"/>
            <a:ext cx="11083833" cy="400110"/>
          </a:xfrm>
          <a:prstGeom prst="rect">
            <a:avLst/>
          </a:prstGeom>
        </p:spPr>
        <p:txBody>
          <a:bodyPr wrap="square">
            <a:spAutoFit/>
          </a:bodyPr>
          <a:lstStyle/>
          <a:p>
            <a:r>
              <a:rPr lang="en-US" sz="2000" dirty="0">
                <a:latin typeface="medium-content-serif-font"/>
              </a:rPr>
              <a:t>An </a:t>
            </a:r>
            <a:r>
              <a:rPr lang="en-US" sz="2000" b="1" dirty="0">
                <a:latin typeface="medium-content-serif-font"/>
              </a:rPr>
              <a:t>optimal value function </a:t>
            </a:r>
            <a:r>
              <a:rPr lang="en-US" sz="2000" dirty="0">
                <a:latin typeface="medium-content-serif-font"/>
              </a:rPr>
              <a:t>has a higher value than all other possible value functions for every state</a:t>
            </a:r>
            <a:endParaRPr lang="en-US" sz="2000" dirty="0"/>
          </a:p>
        </p:txBody>
      </p:sp>
      <p:sp>
        <p:nvSpPr>
          <p:cNvPr id="19" name="Rectangle 18">
            <a:extLst>
              <a:ext uri="{FF2B5EF4-FFF2-40B4-BE49-F238E27FC236}">
                <a16:creationId xmlns:a16="http://schemas.microsoft.com/office/drawing/2014/main" id="{F6CC4EDD-D0F9-49C5-A4FA-F7EC8B5D2EAC}"/>
              </a:ext>
            </a:extLst>
          </p:cNvPr>
          <p:cNvSpPr/>
          <p:nvPr/>
        </p:nvSpPr>
        <p:spPr>
          <a:xfrm>
            <a:off x="618172" y="2945539"/>
            <a:ext cx="7169085" cy="400110"/>
          </a:xfrm>
          <a:prstGeom prst="rect">
            <a:avLst/>
          </a:prstGeom>
        </p:spPr>
        <p:txBody>
          <a:bodyPr wrap="square">
            <a:spAutoFit/>
          </a:bodyPr>
          <a:lstStyle/>
          <a:p>
            <a:r>
              <a:rPr lang="en-US" sz="2000" dirty="0">
                <a:latin typeface="medium-content-serif-font"/>
              </a:rPr>
              <a:t>Recall, the state value function is</a:t>
            </a:r>
            <a:endParaRPr lang="en-US" sz="2000" dirty="0"/>
          </a:p>
        </p:txBody>
      </p:sp>
      <p:sp>
        <p:nvSpPr>
          <p:cNvPr id="23" name="Rectangle 22">
            <a:extLst>
              <a:ext uri="{FF2B5EF4-FFF2-40B4-BE49-F238E27FC236}">
                <a16:creationId xmlns:a16="http://schemas.microsoft.com/office/drawing/2014/main" id="{7023FCF5-189A-447C-BBFD-8E18E2DEAC91}"/>
              </a:ext>
            </a:extLst>
          </p:cNvPr>
          <p:cNvSpPr/>
          <p:nvPr/>
        </p:nvSpPr>
        <p:spPr>
          <a:xfrm>
            <a:off x="618172" y="5110910"/>
            <a:ext cx="6096000" cy="400110"/>
          </a:xfrm>
          <a:prstGeom prst="rect">
            <a:avLst/>
          </a:prstGeom>
        </p:spPr>
        <p:txBody>
          <a:bodyPr>
            <a:spAutoFit/>
          </a:bodyPr>
          <a:lstStyle/>
          <a:p>
            <a:r>
              <a:rPr lang="en-US" sz="2000" dirty="0">
                <a:latin typeface="medium-content-serif-font"/>
              </a:rPr>
              <a:t>Recall, the action value function is</a:t>
            </a:r>
            <a:endParaRPr lang="en-US" sz="2000" dirty="0"/>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67FAD0D-FE92-4F7D-A8F1-8D54D82DD35C}"/>
                  </a:ext>
                </a:extLst>
              </p:cNvPr>
              <p:cNvSpPr/>
              <p:nvPr/>
            </p:nvSpPr>
            <p:spPr>
              <a:xfrm>
                <a:off x="541533" y="6152267"/>
                <a:ext cx="8395998" cy="656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i="1">
                                  <a:solidFill>
                                    <a:schemeClr val="tx2"/>
                                  </a:solidFill>
                                  <a:latin typeface="Cambria Math" panose="02040503050406030204" pitchFamily="18" charset="0"/>
                                  <a:ea typeface="Cambria Math" panose="02040503050406030204" pitchFamily="18" charset="0"/>
                                </a:rPr>
                                <m:t>𝜋</m:t>
                              </m:r>
                            </m:e>
                            <m:sub>
                              <m:r>
                                <a:rPr lang="en-US" sz="2800" b="0" i="1" smtClean="0">
                                  <a:solidFill>
                                    <a:schemeClr val="tx2"/>
                                  </a:solidFill>
                                  <a:latin typeface="Cambria Math" panose="02040503050406030204" pitchFamily="18" charset="0"/>
                                  <a:ea typeface="Cambria Math" panose="02040503050406030204" pitchFamily="18" charset="0"/>
                                </a:rPr>
                                <m:t>∗</m:t>
                              </m:r>
                            </m:sub>
                          </m:sSub>
                        </m:sub>
                      </m:sSub>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i="1">
                              <a:solidFill>
                                <a:schemeClr val="tx2"/>
                              </a:solidFill>
                              <a:latin typeface="Cambria Math" panose="02040503050406030204" pitchFamily="18" charset="0"/>
                              <a:ea typeface="Cambria Math" panose="02040503050406030204" pitchFamily="18" charset="0"/>
                            </a:rPr>
                          </m:ctrlPr>
                        </m:funcPr>
                        <m:fName>
                          <m:limLow>
                            <m:limLowPr>
                              <m:ctrlPr>
                                <a:rPr lang="en-US" sz="2800" i="1">
                                  <a:solidFill>
                                    <a:schemeClr val="tx2"/>
                                  </a:solidFill>
                                  <a:latin typeface="Cambria Math" panose="02040503050406030204" pitchFamily="18" charset="0"/>
                                  <a:ea typeface="Cambria Math" panose="02040503050406030204" pitchFamily="18" charset="0"/>
                                </a:rPr>
                              </m:ctrlPr>
                            </m:limLowPr>
                            <m:e>
                              <m:r>
                                <m:rPr>
                                  <m:sty m:val="p"/>
                                </m:rPr>
                                <a:rPr lang="en-US" sz="280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r>
                                <a:rPr lang="en-US" sz="2800" i="1">
                                  <a:solidFill>
                                    <a:schemeClr val="tx2"/>
                                  </a:solidFill>
                                  <a:latin typeface="Cambria Math" panose="02040503050406030204" pitchFamily="18" charset="0"/>
                                  <a:ea typeface="Cambria Math" panose="02040503050406030204" pitchFamily="18" charset="0"/>
                                </a:rPr>
                                <m:t>𝜋</m:t>
                              </m:r>
                            </m:sub>
                          </m:sSub>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r>
                            <a:rPr lang="en-US" sz="2800" b="0" i="1" smtClean="0">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𝑎</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𝐴</m:t>
                          </m:r>
                        </m:e>
                      </m:func>
                    </m:oMath>
                  </m:oMathPara>
                </a14:m>
                <a:endParaRPr lang="en-US" sz="2800" dirty="0">
                  <a:solidFill>
                    <a:schemeClr val="tx2"/>
                  </a:solidFill>
                </a:endParaRPr>
              </a:p>
            </p:txBody>
          </p:sp>
        </mc:Choice>
        <mc:Fallback xmlns="">
          <p:sp>
            <p:nvSpPr>
              <p:cNvPr id="25" name="Rectangle 24">
                <a:extLst>
                  <a:ext uri="{FF2B5EF4-FFF2-40B4-BE49-F238E27FC236}">
                    <a16:creationId xmlns:a16="http://schemas.microsoft.com/office/drawing/2014/main" id="{767FAD0D-FE92-4F7D-A8F1-8D54D82DD35C}"/>
                  </a:ext>
                </a:extLst>
              </p:cNvPr>
              <p:cNvSpPr>
                <a:spLocks noRot="1" noChangeAspect="1" noMove="1" noResize="1" noEditPoints="1" noAdjustHandles="1" noChangeArrowheads="1" noChangeShapeType="1" noTextEdit="1"/>
              </p:cNvSpPr>
              <p:nvPr/>
            </p:nvSpPr>
            <p:spPr>
              <a:xfrm>
                <a:off x="541533" y="6152267"/>
                <a:ext cx="8395998" cy="65601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0933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Relationship of state and action value functions in optimal policy</a:t>
            </a:r>
            <a:endParaRPr lang="en-AU" sz="1600"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210ABE0-42BE-4D3D-AB99-3E7FD18A26E3}"/>
                  </a:ext>
                </a:extLst>
              </p:cNvPr>
              <p:cNvSpPr/>
              <p:nvPr/>
            </p:nvSpPr>
            <p:spPr>
              <a:xfrm>
                <a:off x="541533" y="1216325"/>
                <a:ext cx="5038559"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b="0" i="1" smtClean="0">
                              <a:solidFill>
                                <a:schemeClr val="tx2"/>
                              </a:solidFill>
                              <a:latin typeface="Cambria Math" panose="02040503050406030204" pitchFamily="18" charset="0"/>
                              <a:ea typeface="Cambria Math" panose="02040503050406030204" pitchFamily="18" charset="0"/>
                            </a:rPr>
                          </m:ctrlPr>
                        </m:dPr>
                        <m:e>
                          <m:r>
                            <a:rPr lang="en-US" sz="2800" b="0" i="1" smtClean="0">
                              <a:solidFill>
                                <a:schemeClr val="tx2"/>
                              </a:solidFill>
                              <a:latin typeface="Cambria Math" panose="02040503050406030204" pitchFamily="18" charset="0"/>
                              <a:ea typeface="Cambria Math" panose="02040503050406030204" pitchFamily="18" charset="0"/>
                            </a:rPr>
                            <m:t>𝑠</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b="0" i="1" smtClean="0">
                              <a:solidFill>
                                <a:schemeClr val="tx2"/>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tx2"/>
                                  </a:solidFill>
                                  <a:latin typeface="Cambria Math" panose="02040503050406030204" pitchFamily="18" charset="0"/>
                                  <a:ea typeface="Cambria Math" panose="02040503050406030204" pitchFamily="18" charset="0"/>
                                </a:rPr>
                              </m:ctrlPr>
                            </m:limLowPr>
                            <m:e>
                              <m:r>
                                <m:rPr>
                                  <m:sty m:val="p"/>
                                </m:rPr>
                                <a:rPr lang="en-US" sz="2800" b="0" i="0" smtClean="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i="1">
                                  <a:solidFill>
                                    <a:schemeClr val="tx2"/>
                                  </a:solidFill>
                                  <a:latin typeface="Cambria Math" panose="02040503050406030204" pitchFamily="18" charset="0"/>
                                  <a:ea typeface="Cambria Math" panose="02040503050406030204" pitchFamily="18" charset="0"/>
                                </a:rPr>
                                <m:t>𝜋</m:t>
                              </m:r>
                            </m:sup>
                          </m:sSup>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e>
                      </m:func>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oMath>
                  </m:oMathPara>
                </a14:m>
                <a:endParaRPr lang="en-US" sz="2800" dirty="0">
                  <a:solidFill>
                    <a:schemeClr val="tx2"/>
                  </a:solidFill>
                </a:endParaRPr>
              </a:p>
            </p:txBody>
          </p:sp>
        </mc:Choice>
        <mc:Fallback xmlns="">
          <p:sp>
            <p:nvSpPr>
              <p:cNvPr id="17" name="Rectangle 16">
                <a:extLst>
                  <a:ext uri="{FF2B5EF4-FFF2-40B4-BE49-F238E27FC236}">
                    <a16:creationId xmlns:a16="http://schemas.microsoft.com/office/drawing/2014/main" id="{4210ABE0-42BE-4D3D-AB99-3E7FD18A26E3}"/>
                  </a:ext>
                </a:extLst>
              </p:cNvPr>
              <p:cNvSpPr>
                <a:spLocks noRot="1" noChangeAspect="1" noMove="1" noResize="1" noEditPoints="1" noAdjustHandles="1" noChangeArrowheads="1" noChangeShapeType="1" noTextEdit="1"/>
              </p:cNvSpPr>
              <p:nvPr/>
            </p:nvSpPr>
            <p:spPr>
              <a:xfrm>
                <a:off x="541533" y="1216325"/>
                <a:ext cx="5038559" cy="656013"/>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22DD7B28-1648-4B26-86FC-7E899A968705}"/>
              </a:ext>
            </a:extLst>
          </p:cNvPr>
          <p:cNvSpPr/>
          <p:nvPr/>
        </p:nvSpPr>
        <p:spPr>
          <a:xfrm>
            <a:off x="688994" y="5450257"/>
            <a:ext cx="9809243" cy="954107"/>
          </a:xfrm>
          <a:prstGeom prst="rect">
            <a:avLst/>
          </a:prstGeom>
        </p:spPr>
        <p:txBody>
          <a:bodyPr wrap="square">
            <a:spAutoFit/>
          </a:bodyPr>
          <a:lstStyle/>
          <a:p>
            <a:r>
              <a:rPr lang="en-US" sz="2800" dirty="0">
                <a:solidFill>
                  <a:schemeClr val="accent1"/>
                </a:solidFill>
                <a:latin typeface="medium-content-serif-font"/>
              </a:rPr>
              <a:t> optimal policy 𝛑* is the policy that corresponds to optimal value function.</a:t>
            </a:r>
            <a:endParaRPr lang="en-US" sz="2800" dirty="0">
              <a:solidFill>
                <a:schemeClr val="accent1"/>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E704C0E-F7D0-48C1-8591-9D9F1AD2F5D0}"/>
                  </a:ext>
                </a:extLst>
              </p:cNvPr>
              <p:cNvSpPr/>
              <p:nvPr/>
            </p:nvSpPr>
            <p:spPr>
              <a:xfrm>
                <a:off x="688995" y="3975991"/>
                <a:ext cx="5556842" cy="731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b="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argmax</m:t>
                              </m:r>
                            </m:e>
                            <m:lim>
                              <m:r>
                                <a:rPr lang="en-US" sz="2800" i="1">
                                  <a:solidFill>
                                    <a:schemeClr val="accent1"/>
                                  </a:solidFill>
                                  <a:latin typeface="Cambria Math" panose="02040503050406030204" pitchFamily="18" charset="0"/>
                                  <a:ea typeface="Cambria Math" panose="02040503050406030204" pitchFamily="18" charset="0"/>
                                </a:rPr>
                                <m:t>𝜋</m:t>
                              </m:r>
                            </m:lim>
                          </m:limLow>
                        </m:fName>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𝑣</m:t>
                              </m:r>
                            </m:e>
                            <m:sup>
                              <m:r>
                                <a:rPr lang="en-US" sz="2800" i="1">
                                  <a:solidFill>
                                    <a:schemeClr val="accent1"/>
                                  </a:solidFill>
                                  <a:latin typeface="Cambria Math" panose="02040503050406030204" pitchFamily="18" charset="0"/>
                                  <a:ea typeface="Cambria Math" panose="02040503050406030204" pitchFamily="18" charset="0"/>
                                </a:rPr>
                                <m:t>𝜋</m:t>
                              </m:r>
                            </m:sup>
                          </m:sSup>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e>
                      </m:func>
                      <m:r>
                        <a:rPr lang="en-US" sz="2800" b="0" i="1" smtClean="0">
                          <a:solidFill>
                            <a:schemeClr val="accent1"/>
                          </a:solidFill>
                          <a:latin typeface="Cambria Math" panose="02040503050406030204" pitchFamily="18" charset="0"/>
                          <a:ea typeface="Cambria Math" panose="02040503050406030204" pitchFamily="18" charset="0"/>
                        </a:rPr>
                        <m:t>,  </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𝑆</m:t>
                      </m:r>
                    </m:oMath>
                  </m:oMathPara>
                </a14:m>
                <a:endParaRPr lang="en-US" sz="2800" dirty="0">
                  <a:solidFill>
                    <a:schemeClr val="accent1"/>
                  </a:solidFill>
                </a:endParaRPr>
              </a:p>
            </p:txBody>
          </p:sp>
        </mc:Choice>
        <mc:Fallback xmlns="">
          <p:sp>
            <p:nvSpPr>
              <p:cNvPr id="20" name="Rectangle 19">
                <a:extLst>
                  <a:ext uri="{FF2B5EF4-FFF2-40B4-BE49-F238E27FC236}">
                    <a16:creationId xmlns:a16="http://schemas.microsoft.com/office/drawing/2014/main" id="{8E704C0E-F7D0-48C1-8591-9D9F1AD2F5D0}"/>
                  </a:ext>
                </a:extLst>
              </p:cNvPr>
              <p:cNvSpPr>
                <a:spLocks noRot="1" noChangeAspect="1" noMove="1" noResize="1" noEditPoints="1" noAdjustHandles="1" noChangeArrowheads="1" noChangeShapeType="1" noTextEdit="1"/>
              </p:cNvSpPr>
              <p:nvPr/>
            </p:nvSpPr>
            <p:spPr>
              <a:xfrm>
                <a:off x="688995" y="3975991"/>
                <a:ext cx="5556842" cy="7316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BE53554-83EA-4DF7-B6E7-6C735DBC9ADA}"/>
                  </a:ext>
                </a:extLst>
              </p:cNvPr>
              <p:cNvSpPr/>
              <p:nvPr/>
            </p:nvSpPr>
            <p:spPr>
              <a:xfrm>
                <a:off x="688994" y="3177368"/>
                <a:ext cx="5327549"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𝑣</m:t>
                          </m:r>
                        </m:e>
                        <m:sup>
                          <m:r>
                            <a:rPr lang="en-US" sz="2800" i="1">
                              <a:solidFill>
                                <a:schemeClr val="accent1"/>
                              </a:solidFill>
                              <a:latin typeface="Cambria Math" panose="02040503050406030204" pitchFamily="18" charset="0"/>
                              <a:ea typeface="Cambria Math" panose="02040503050406030204" pitchFamily="18" charset="0"/>
                            </a:rPr>
                            <m:t>∗</m:t>
                          </m:r>
                        </m:sup>
                      </m:sSup>
                      <m:d>
                        <m:dPr>
                          <m:ctrlPr>
                            <a:rPr lang="en-US" sz="2800" i="1">
                              <a:solidFill>
                                <a:schemeClr val="accent1"/>
                              </a:solidFill>
                              <a:latin typeface="Cambria Math" panose="02040503050406030204" pitchFamily="18" charset="0"/>
                              <a:ea typeface="Cambria Math" panose="02040503050406030204" pitchFamily="18" charset="0"/>
                            </a:rPr>
                          </m:ctrlPr>
                        </m:dPr>
                        <m:e>
                          <m:r>
                            <a:rPr lang="en-US" sz="2800" i="1">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i="1">
                                  <a:solidFill>
                                    <a:schemeClr val="accent1"/>
                                  </a:solidFill>
                                  <a:latin typeface="Cambria Math" panose="02040503050406030204" pitchFamily="18" charset="0"/>
                                  <a:ea typeface="Cambria Math" panose="02040503050406030204" pitchFamily="18" charset="0"/>
                                </a:rPr>
                                <m:t>𝜋</m:t>
                              </m:r>
                            </m:lim>
                          </m:limLow>
                        </m:fName>
                        <m:e>
                          <m:sSup>
                            <m:sSupPr>
                              <m:ctrlPr>
                                <a:rPr lang="en-US" sz="2800" i="1">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𝑞</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i="1">
                                  <a:solidFill>
                                    <a:schemeClr val="accent1"/>
                                  </a:solidFill>
                                  <a:latin typeface="Cambria Math" panose="02040503050406030204" pitchFamily="18" charset="0"/>
                                  <a:ea typeface="Cambria Math" panose="02040503050406030204" pitchFamily="18" charset="0"/>
                                </a:rPr>
                              </m:ctrlPr>
                            </m:dPr>
                            <m:e>
                              <m:r>
                                <a:rPr lang="en-US" sz="2800" i="1">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e>
                          </m:d>
                          <m:r>
                            <a:rPr lang="en-US" sz="2800" b="0" i="1" smtClean="0">
                              <a:solidFill>
                                <a:schemeClr val="accent1"/>
                              </a:solidFill>
                              <a:latin typeface="Cambria Math" panose="02040503050406030204" pitchFamily="18" charset="0"/>
                              <a:ea typeface="Cambria Math" panose="02040503050406030204" pitchFamily="18" charset="0"/>
                            </a:rPr>
                            <m:t>,  </m:t>
                          </m:r>
                          <m:r>
                            <a:rPr lang="en-US" sz="2800" i="1">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r>
                            <a:rPr lang="en-US" sz="2800" i="1">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𝐴</m:t>
                          </m:r>
                        </m:e>
                      </m:func>
                    </m:oMath>
                  </m:oMathPara>
                </a14:m>
                <a:endParaRPr lang="en-US" sz="2800" dirty="0">
                  <a:solidFill>
                    <a:schemeClr val="accent1"/>
                  </a:solidFill>
                </a:endParaRPr>
              </a:p>
            </p:txBody>
          </p:sp>
        </mc:Choice>
        <mc:Fallback xmlns="">
          <p:sp>
            <p:nvSpPr>
              <p:cNvPr id="12" name="Rectangle 11">
                <a:extLst>
                  <a:ext uri="{FF2B5EF4-FFF2-40B4-BE49-F238E27FC236}">
                    <a16:creationId xmlns:a16="http://schemas.microsoft.com/office/drawing/2014/main" id="{0BE53554-83EA-4DF7-B6E7-6C735DBC9ADA}"/>
                  </a:ext>
                </a:extLst>
              </p:cNvPr>
              <p:cNvSpPr>
                <a:spLocks noRot="1" noChangeAspect="1" noMove="1" noResize="1" noEditPoints="1" noAdjustHandles="1" noChangeArrowheads="1" noChangeShapeType="1" noTextEdit="1"/>
              </p:cNvSpPr>
              <p:nvPr/>
            </p:nvSpPr>
            <p:spPr>
              <a:xfrm>
                <a:off x="688994" y="3177368"/>
                <a:ext cx="5327549" cy="656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0F14041-B418-4596-B56F-382426D6C771}"/>
                  </a:ext>
                </a:extLst>
              </p:cNvPr>
              <p:cNvSpPr/>
              <p:nvPr/>
            </p:nvSpPr>
            <p:spPr>
              <a:xfrm>
                <a:off x="688995" y="4727929"/>
                <a:ext cx="5835700" cy="731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b="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argmax</m:t>
                              </m:r>
                            </m:e>
                            <m:lim>
                              <m:r>
                                <a:rPr lang="en-US" sz="2800" b="0" i="1" smtClean="0">
                                  <a:solidFill>
                                    <a:schemeClr val="accent1"/>
                                  </a:solidFill>
                                  <a:latin typeface="Cambria Math" panose="02040503050406030204" pitchFamily="18" charset="0"/>
                                  <a:ea typeface="Cambria Math" panose="02040503050406030204" pitchFamily="18" charset="0"/>
                                </a:rPr>
                                <m:t>𝑎</m:t>
                              </m:r>
                            </m:lim>
                          </m:limLow>
                        </m:fName>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𝑞</m:t>
                              </m:r>
                            </m:e>
                            <m:sup>
                              <m:r>
                                <a:rPr lang="en-US" sz="2800" b="0" i="1" smtClean="0">
                                  <a:solidFill>
                                    <a:schemeClr val="accent1"/>
                                  </a:solidFill>
                                  <a:latin typeface="Cambria Math" panose="02040503050406030204" pitchFamily="18" charset="0"/>
                                  <a:ea typeface="Cambria Math" panose="02040503050406030204" pitchFamily="18" charset="0"/>
                                </a:rPr>
                                <m:t>∗</m:t>
                              </m:r>
                            </m:sup>
                          </m:sSup>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r>
                            <a:rPr lang="en-US" sz="2800" b="0" i="1" smtClean="0">
                              <a:solidFill>
                                <a:schemeClr val="accent1"/>
                              </a:solidFill>
                              <a:latin typeface="Cambria Math" panose="02040503050406030204" pitchFamily="18" charset="0"/>
                              <a:ea typeface="Cambria Math" panose="02040503050406030204" pitchFamily="18" charset="0"/>
                            </a:rPr>
                            <m:t>)</m:t>
                          </m:r>
                        </m:e>
                      </m:func>
                      <m:r>
                        <a:rPr lang="en-US" sz="2800" b="0" i="1" smtClean="0">
                          <a:solidFill>
                            <a:schemeClr val="accent1"/>
                          </a:solidFill>
                          <a:latin typeface="Cambria Math" panose="02040503050406030204" pitchFamily="18" charset="0"/>
                          <a:ea typeface="Cambria Math" panose="02040503050406030204" pitchFamily="18" charset="0"/>
                        </a:rPr>
                        <m:t>,  </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𝑠</m:t>
                      </m:r>
                      <m:r>
                        <a:rPr lang="en-US" sz="2800" i="1">
                          <a:solidFill>
                            <a:schemeClr val="accent1"/>
                          </a:solidFill>
                          <a:latin typeface="Cambria Math" panose="02040503050406030204" pitchFamily="18" charset="0"/>
                          <a:ea typeface="Cambria Math" panose="02040503050406030204" pitchFamily="18" charset="0"/>
                        </a:rPr>
                        <m:t>∈</m:t>
                      </m:r>
                      <m:r>
                        <a:rPr lang="en-US" sz="2800" i="1">
                          <a:solidFill>
                            <a:schemeClr val="accent1"/>
                          </a:solidFill>
                          <a:latin typeface="Cambria Math" panose="02040503050406030204" pitchFamily="18" charset="0"/>
                          <a:ea typeface="Cambria Math" panose="02040503050406030204" pitchFamily="18" charset="0"/>
                        </a:rPr>
                        <m:t>𝑆</m:t>
                      </m:r>
                    </m:oMath>
                  </m:oMathPara>
                </a14:m>
                <a:endParaRPr lang="en-US" sz="2800" dirty="0">
                  <a:solidFill>
                    <a:schemeClr val="accent1"/>
                  </a:solidFill>
                </a:endParaRPr>
              </a:p>
            </p:txBody>
          </p:sp>
        </mc:Choice>
        <mc:Fallback xmlns="">
          <p:sp>
            <p:nvSpPr>
              <p:cNvPr id="22" name="Rectangle 21">
                <a:extLst>
                  <a:ext uri="{FF2B5EF4-FFF2-40B4-BE49-F238E27FC236}">
                    <a16:creationId xmlns:a16="http://schemas.microsoft.com/office/drawing/2014/main" id="{50F14041-B418-4596-B56F-382426D6C771}"/>
                  </a:ext>
                </a:extLst>
              </p:cNvPr>
              <p:cNvSpPr>
                <a:spLocks noRot="1" noChangeAspect="1" noMove="1" noResize="1" noEditPoints="1" noAdjustHandles="1" noChangeArrowheads="1" noChangeShapeType="1" noTextEdit="1"/>
              </p:cNvSpPr>
              <p:nvPr/>
            </p:nvSpPr>
            <p:spPr>
              <a:xfrm>
                <a:off x="688995" y="4727929"/>
                <a:ext cx="5835700" cy="73161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67FAD0D-FE92-4F7D-A8F1-8D54D82DD35C}"/>
                  </a:ext>
                </a:extLst>
              </p:cNvPr>
              <p:cNvSpPr/>
              <p:nvPr/>
            </p:nvSpPr>
            <p:spPr>
              <a:xfrm>
                <a:off x="541533" y="2127034"/>
                <a:ext cx="8395998" cy="656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𝑞</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i="1">
                          <a:solidFill>
                            <a:schemeClr val="tx2"/>
                          </a:solidFill>
                          <a:latin typeface="Cambria Math" panose="02040503050406030204" pitchFamily="18" charset="0"/>
                          <a:ea typeface="Cambria Math" panose="02040503050406030204" pitchFamily="18" charset="0"/>
                        </a:rPr>
                        <m:t>=</m:t>
                      </m:r>
                      <m:func>
                        <m:funcPr>
                          <m:ctrlPr>
                            <a:rPr lang="en-US" sz="2800" i="1">
                              <a:solidFill>
                                <a:schemeClr val="tx2"/>
                              </a:solidFill>
                              <a:latin typeface="Cambria Math" panose="02040503050406030204" pitchFamily="18" charset="0"/>
                              <a:ea typeface="Cambria Math" panose="02040503050406030204" pitchFamily="18" charset="0"/>
                            </a:rPr>
                          </m:ctrlPr>
                        </m:funcPr>
                        <m:fName>
                          <m:limLow>
                            <m:limLowPr>
                              <m:ctrlPr>
                                <a:rPr lang="en-US" sz="2800" i="1">
                                  <a:solidFill>
                                    <a:schemeClr val="tx2"/>
                                  </a:solidFill>
                                  <a:latin typeface="Cambria Math" panose="02040503050406030204" pitchFamily="18" charset="0"/>
                                  <a:ea typeface="Cambria Math" panose="02040503050406030204" pitchFamily="18" charset="0"/>
                                </a:rPr>
                              </m:ctrlPr>
                            </m:limLowPr>
                            <m:e>
                              <m:r>
                                <m:rPr>
                                  <m:sty m:val="p"/>
                                </m:rPr>
                                <a:rPr lang="en-US" sz="2800">
                                  <a:solidFill>
                                    <a:schemeClr val="tx2"/>
                                  </a:solidFill>
                                  <a:latin typeface="Cambria Math" panose="02040503050406030204" pitchFamily="18" charset="0"/>
                                  <a:ea typeface="Cambria Math" panose="02040503050406030204" pitchFamily="18" charset="0"/>
                                </a:rPr>
                                <m:t>max</m:t>
                              </m:r>
                            </m:e>
                            <m:lim>
                              <m:r>
                                <a:rPr lang="en-US" sz="2800" i="1">
                                  <a:solidFill>
                                    <a:schemeClr val="tx2"/>
                                  </a:solidFill>
                                  <a:latin typeface="Cambria Math" panose="02040503050406030204" pitchFamily="18" charset="0"/>
                                  <a:ea typeface="Cambria Math" panose="02040503050406030204" pitchFamily="18" charset="0"/>
                                </a:rPr>
                                <m:t>𝜋</m:t>
                              </m:r>
                            </m:lim>
                          </m:limLow>
                        </m:fName>
                        <m:e>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𝑞</m:t>
                              </m:r>
                            </m:e>
                            <m:sub>
                              <m:r>
                                <a:rPr lang="en-US" sz="2800" i="1">
                                  <a:solidFill>
                                    <a:schemeClr val="tx2"/>
                                  </a:solidFill>
                                  <a:latin typeface="Cambria Math" panose="02040503050406030204" pitchFamily="18" charset="0"/>
                                  <a:ea typeface="Cambria Math" panose="02040503050406030204" pitchFamily="18" charset="0"/>
                                </a:rPr>
                                <m:t>𝜋</m:t>
                              </m:r>
                            </m:sub>
                          </m:sSub>
                          <m:d>
                            <m:dPr>
                              <m:ctrlPr>
                                <a:rPr lang="en-US" sz="2800" i="1">
                                  <a:solidFill>
                                    <a:schemeClr val="tx2"/>
                                  </a:solidFill>
                                  <a:latin typeface="Cambria Math" panose="02040503050406030204" pitchFamily="18" charset="0"/>
                                  <a:ea typeface="Cambria Math" panose="02040503050406030204" pitchFamily="18" charset="0"/>
                                </a:rPr>
                              </m:ctrlPr>
                            </m:dPr>
                            <m:e>
                              <m:r>
                                <a:rPr lang="en-US" sz="2800" i="1">
                                  <a:solidFill>
                                    <a:schemeClr val="tx2"/>
                                  </a:solidFill>
                                  <a:latin typeface="Cambria Math" panose="02040503050406030204" pitchFamily="18" charset="0"/>
                                  <a:ea typeface="Cambria Math" panose="02040503050406030204" pitchFamily="18" charset="0"/>
                                </a:rPr>
                                <m:t>𝑠</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𝑎</m:t>
                              </m:r>
                            </m:e>
                          </m:d>
                          <m:r>
                            <a:rPr lang="en-US" sz="2800" b="0" i="1" smtClean="0">
                              <a:solidFill>
                                <a:schemeClr val="tx2"/>
                              </a:solidFill>
                              <a:latin typeface="Cambria Math" panose="02040503050406030204" pitchFamily="18" charset="0"/>
                              <a:ea typeface="Cambria Math" panose="02040503050406030204" pitchFamily="18" charset="0"/>
                            </a:rPr>
                            <m:t>,                     </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𝑠</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𝑆</m:t>
                          </m:r>
                          <m:r>
                            <a:rPr lang="en-US" sz="2800" b="0" i="1" smtClean="0">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𝑎</m:t>
                          </m:r>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ea typeface="Cambria Math" panose="02040503050406030204" pitchFamily="18" charset="0"/>
                            </a:rPr>
                            <m:t>𝐴</m:t>
                          </m:r>
                        </m:e>
                      </m:func>
                    </m:oMath>
                  </m:oMathPara>
                </a14:m>
                <a:endParaRPr lang="en-US" sz="2800" dirty="0">
                  <a:solidFill>
                    <a:schemeClr val="tx2"/>
                  </a:solidFill>
                </a:endParaRPr>
              </a:p>
            </p:txBody>
          </p:sp>
        </mc:Choice>
        <mc:Fallback xmlns="">
          <p:sp>
            <p:nvSpPr>
              <p:cNvPr id="25" name="Rectangle 24">
                <a:extLst>
                  <a:ext uri="{FF2B5EF4-FFF2-40B4-BE49-F238E27FC236}">
                    <a16:creationId xmlns:a16="http://schemas.microsoft.com/office/drawing/2014/main" id="{767FAD0D-FE92-4F7D-A8F1-8D54D82DD35C}"/>
                  </a:ext>
                </a:extLst>
              </p:cNvPr>
              <p:cNvSpPr>
                <a:spLocks noRot="1" noChangeAspect="1" noMove="1" noResize="1" noEditPoints="1" noAdjustHandles="1" noChangeArrowheads="1" noChangeShapeType="1" noTextEdit="1"/>
              </p:cNvSpPr>
              <p:nvPr/>
            </p:nvSpPr>
            <p:spPr>
              <a:xfrm>
                <a:off x="541533" y="2127034"/>
                <a:ext cx="8395998" cy="656013"/>
              </a:xfrm>
              <a:prstGeom prst="rect">
                <a:avLst/>
              </a:prstGeom>
              <a:blipFill>
                <a:blip r:embed="rId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347FA904-BF71-49E1-87D2-4256D5EE7E95}"/>
              </a:ext>
            </a:extLst>
          </p:cNvPr>
          <p:cNvSpPr txBox="1"/>
          <p:nvPr/>
        </p:nvSpPr>
        <p:spPr>
          <a:xfrm>
            <a:off x="541533" y="2968943"/>
            <a:ext cx="10350244" cy="3517971"/>
          </a:xfrm>
          <a:prstGeom prst="rect">
            <a:avLst/>
          </a:prstGeom>
          <a:noFill/>
          <a:ln w="381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345881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99" y="284305"/>
            <a:ext cx="10933350" cy="664797"/>
          </a:xfrm>
        </p:spPr>
        <p:txBody>
          <a:bodyPr/>
          <a:lstStyle/>
          <a:p>
            <a:r>
              <a:rPr lang="en-SG" dirty="0"/>
              <a:t>Agenda</a:t>
            </a:r>
            <a:br>
              <a:rPr lang="en-SG" dirty="0"/>
            </a:br>
            <a:r>
              <a:rPr lang="en-SG" dirty="0"/>
              <a:t> </a:t>
            </a:r>
          </a:p>
        </p:txBody>
      </p:sp>
      <p:graphicFrame>
        <p:nvGraphicFramePr>
          <p:cNvPr id="4" name="Table 3">
            <a:extLst>
              <a:ext uri="{FF2B5EF4-FFF2-40B4-BE49-F238E27FC236}">
                <a16:creationId xmlns:a16="http://schemas.microsoft.com/office/drawing/2014/main" id="{09878418-FB15-4B4C-9859-D544ADFD9FAF}"/>
              </a:ext>
            </a:extLst>
          </p:cNvPr>
          <p:cNvGraphicFramePr>
            <a:graphicFrameLocks noGrp="1"/>
          </p:cNvGraphicFramePr>
          <p:nvPr>
            <p:extLst>
              <p:ext uri="{D42A27DB-BD31-4B8C-83A1-F6EECF244321}">
                <p14:modId xmlns:p14="http://schemas.microsoft.com/office/powerpoint/2010/main" val="1795079854"/>
              </p:ext>
            </p:extLst>
          </p:nvPr>
        </p:nvGraphicFramePr>
        <p:xfrm>
          <a:off x="1005324" y="689114"/>
          <a:ext cx="9939991" cy="5830310"/>
        </p:xfrm>
        <a:graphic>
          <a:graphicData uri="http://schemas.openxmlformats.org/drawingml/2006/table">
            <a:tbl>
              <a:tblPr/>
              <a:tblGrid>
                <a:gridCol w="811221">
                  <a:extLst>
                    <a:ext uri="{9D8B030D-6E8A-4147-A177-3AD203B41FA5}">
                      <a16:colId xmlns:a16="http://schemas.microsoft.com/office/drawing/2014/main" val="3536868498"/>
                    </a:ext>
                  </a:extLst>
                </a:gridCol>
                <a:gridCol w="8481211">
                  <a:extLst>
                    <a:ext uri="{9D8B030D-6E8A-4147-A177-3AD203B41FA5}">
                      <a16:colId xmlns:a16="http://schemas.microsoft.com/office/drawing/2014/main" val="1234648802"/>
                    </a:ext>
                  </a:extLst>
                </a:gridCol>
                <a:gridCol w="647559">
                  <a:extLst>
                    <a:ext uri="{9D8B030D-6E8A-4147-A177-3AD203B41FA5}">
                      <a16:colId xmlns:a16="http://schemas.microsoft.com/office/drawing/2014/main" val="3392358580"/>
                    </a:ext>
                  </a:extLst>
                </a:gridCol>
              </a:tblGrid>
              <a:tr h="138390">
                <a:tc>
                  <a:txBody>
                    <a:bodyPr/>
                    <a:lstStyle/>
                    <a:p>
                      <a:pPr algn="ctr"/>
                      <a:r>
                        <a:rPr lang="en-AU" sz="1100" b="1" dirty="0">
                          <a:solidFill>
                            <a:srgbClr val="000000"/>
                          </a:solidFill>
                          <a:effectLst/>
                          <a:latin typeface="Arial"/>
                        </a:rPr>
                        <a:t>No.</a:t>
                      </a:r>
                      <a:endParaRPr lang="en-AU" sz="11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a:r>
                        <a:rPr lang="en-AU" sz="1100" b="1" dirty="0">
                          <a:solidFill>
                            <a:srgbClr val="000000"/>
                          </a:solidFill>
                          <a:effectLst/>
                          <a:latin typeface="Arial"/>
                        </a:rPr>
                        <a:t>Topic</a:t>
                      </a:r>
                      <a:endParaRPr lang="en-AU" sz="11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ctr"/>
                      <a:r>
                        <a:rPr lang="en-AU" sz="1100" b="1" dirty="0">
                          <a:solidFill>
                            <a:srgbClr val="000000"/>
                          </a:solidFill>
                          <a:effectLst/>
                          <a:latin typeface="Arial"/>
                        </a:rPr>
                        <a:t>Page</a:t>
                      </a:r>
                      <a:endParaRPr lang="en-AU" sz="1100" dirty="0">
                        <a:effectLst/>
                        <a:latin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995345039"/>
                  </a:ext>
                </a:extLst>
              </a:tr>
              <a:tr h="566267">
                <a:tc>
                  <a:txBody>
                    <a:bodyPr/>
                    <a:lstStyle/>
                    <a:p>
                      <a:pPr algn="ctr"/>
                      <a:r>
                        <a:rPr lang="en-AU" sz="1200" b="1" dirty="0">
                          <a:solidFill>
                            <a:schemeClr val="tx1"/>
                          </a:solidFill>
                          <a:effectLst/>
                          <a:latin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AU" sz="1200" b="1" dirty="0">
                          <a:solidFill>
                            <a:schemeClr val="tx1"/>
                          </a:solidFill>
                          <a:effectLst/>
                          <a:latin typeface="Arial"/>
                        </a:rPr>
                        <a:t>Definition </a:t>
                      </a:r>
                      <a:r>
                        <a:rPr lang="en-AU" sz="1200" b="1" dirty="0">
                          <a:solidFill>
                            <a:schemeClr val="tx1"/>
                          </a:solidFill>
                          <a:effectLst/>
                          <a:latin typeface="+mn-lt"/>
                        </a:rPr>
                        <a:t>/ Goal of </a:t>
                      </a:r>
                      <a:r>
                        <a:rPr lang="en-AU" sz="1200" b="1" dirty="0">
                          <a:solidFill>
                            <a:schemeClr val="tx1"/>
                          </a:solidFill>
                          <a:effectLst/>
                          <a:latin typeface="Arial"/>
                        </a:rPr>
                        <a:t>Reinforcement Learning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3097599"/>
                  </a:ext>
                </a:extLst>
              </a:tr>
              <a:tr h="566267">
                <a:tc>
                  <a:txBody>
                    <a:bodyPr/>
                    <a:lstStyle/>
                    <a:p>
                      <a:pPr algn="ctr"/>
                      <a:r>
                        <a:rPr lang="en-AU" sz="1200" b="1" dirty="0">
                          <a:solidFill>
                            <a:schemeClr val="tx1"/>
                          </a:solidFill>
                          <a:effectLst/>
                          <a:latin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228600" algn="l" defTabSz="914400">
                        <a:buNone/>
                      </a:pPr>
                      <a:r>
                        <a:rPr lang="en-US" sz="1200" b="1" kern="1200" dirty="0">
                          <a:solidFill>
                            <a:schemeClr val="tx1"/>
                          </a:solidFill>
                          <a:effectLst/>
                          <a:latin typeface="+mn-lt"/>
                          <a:ea typeface="+mn-ea"/>
                          <a:cs typeface="+mn-cs"/>
                        </a:rPr>
                        <a:t>K-armed Bandits, Exploration-Exploitation tradeoff</a:t>
                      </a:r>
                      <a:endParaRPr lang="en-AU" sz="1200" b="1" dirty="0">
                        <a:solidFill>
                          <a:schemeClr val="tx1"/>
                        </a:solidFill>
                        <a:effectLst/>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3228886"/>
                  </a:ext>
                </a:extLst>
              </a:tr>
              <a:tr h="566267">
                <a:tc>
                  <a:txBody>
                    <a:bodyPr/>
                    <a:lstStyle/>
                    <a:p>
                      <a:pPr lvl="0" algn="ctr">
                        <a:buNone/>
                      </a:pPr>
                      <a:r>
                        <a:rPr lang="en-AU" sz="1200" b="1" dirty="0">
                          <a:solidFill>
                            <a:schemeClr val="tx1"/>
                          </a:solidFill>
                          <a:effectLst/>
                          <a:latin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AU" sz="1200" b="1" dirty="0">
                          <a:solidFill>
                            <a:schemeClr val="tx1"/>
                          </a:solidFill>
                        </a:rPr>
                        <a:t>Markov Decision Processes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5317691"/>
                  </a:ext>
                </a:extLst>
              </a:tr>
              <a:tr h="566267">
                <a:tc>
                  <a:txBody>
                    <a:bodyPr/>
                    <a:lstStyle/>
                    <a:p>
                      <a:pPr lvl="0" algn="ctr">
                        <a:buNone/>
                      </a:pPr>
                      <a:r>
                        <a:rPr lang="en-AU" sz="1200" b="1" dirty="0">
                          <a:solidFill>
                            <a:schemeClr val="tx1"/>
                          </a:solidFill>
                          <a:effectLst/>
                          <a:latin typeface="Arial"/>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tx1"/>
                          </a:solidFill>
                        </a:rPr>
                        <a:t>Value functions, Policies, Bellman Equations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041321"/>
                  </a:ext>
                </a:extLst>
              </a:tr>
              <a:tr h="566267">
                <a:tc>
                  <a:txBody>
                    <a:bodyPr/>
                    <a:lstStyle/>
                    <a:p>
                      <a:pPr lvl="0" algn="ctr">
                        <a:buNone/>
                      </a:pPr>
                      <a:r>
                        <a:rPr lang="en-AU" sz="1200" b="1" dirty="0">
                          <a:solidFill>
                            <a:schemeClr val="tx1"/>
                          </a:solidFill>
                          <a:effectLst/>
                          <a:latin typeface="Arial"/>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22860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Policy evaluation, Policy control, Policy iteration</a:t>
                      </a:r>
                      <a:endParaRPr lang="en-US" sz="1200" b="1" kern="1200" dirty="0">
                        <a:solidFill>
                          <a:schemeClr val="tx1"/>
                        </a:solidFill>
                        <a:effectLst/>
                        <a:latin typeface="Arial"/>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mn-lt"/>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2593580"/>
                  </a:ext>
                </a:extLst>
              </a:tr>
              <a:tr h="566267">
                <a:tc>
                  <a:txBody>
                    <a:bodyPr/>
                    <a:lstStyle/>
                    <a:p>
                      <a:pPr lvl="0" algn="ctr">
                        <a:buNone/>
                      </a:pPr>
                      <a:r>
                        <a:rPr lang="en-AU" sz="1200" b="1" dirty="0">
                          <a:solidFill>
                            <a:schemeClr val="tx1"/>
                          </a:solidFill>
                          <a:effectLst/>
                          <a:latin typeface="Arial"/>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228600" algn="l" defTabSz="914400" rtl="0" eaLnBrk="1" latinLnBrk="0" hangingPunct="1">
                        <a:buNone/>
                      </a:pPr>
                      <a:r>
                        <a:rPr lang="en-US" sz="1200" b="1" kern="1200" dirty="0">
                          <a:solidFill>
                            <a:schemeClr val="tx1"/>
                          </a:solidFill>
                          <a:effectLst/>
                          <a:latin typeface="Arial"/>
                          <a:ea typeface="+mn-ea"/>
                          <a:cs typeface="+mn-cs"/>
                        </a:rPr>
                        <a:t>Monte Carlo Methods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AU" sz="1100" b="0" dirty="0">
                          <a:solidFill>
                            <a:srgbClr val="37373A"/>
                          </a:solidFill>
                          <a:effectLst/>
                          <a:latin typeface="Arial"/>
                        </a:rPr>
                        <a:t>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8007810"/>
                  </a:ext>
                </a:extLst>
              </a:tr>
              <a:tr h="566267">
                <a:tc>
                  <a:txBody>
                    <a:bodyPr/>
                    <a:lstStyle/>
                    <a:p>
                      <a:pPr lvl="0" algn="ctr">
                        <a:buNone/>
                      </a:pPr>
                      <a:r>
                        <a:rPr lang="en-AU" sz="1200" b="1" dirty="0">
                          <a:solidFill>
                            <a:schemeClr val="tx1"/>
                          </a:solidFill>
                          <a:effectLst/>
                          <a:latin typeface="Arial"/>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lvl="0" indent="-228600" algn="l" defTabSz="914400" rtl="0" eaLnBrk="1" latinLnBrk="0" hangingPunct="1">
                        <a:buNone/>
                      </a:pPr>
                      <a:r>
                        <a:rPr lang="en-AU" sz="1200" b="1" dirty="0">
                          <a:solidFill>
                            <a:schemeClr val="tx1"/>
                          </a:solidFill>
                          <a:effectLst/>
                          <a:latin typeface="+mn-lt"/>
                        </a:rPr>
                        <a:t>Temporal Difference Learning, </a:t>
                      </a:r>
                      <a:r>
                        <a:rPr lang="en-US" sz="1200" b="1" dirty="0" err="1">
                          <a:solidFill>
                            <a:schemeClr val="tx1"/>
                          </a:solidFill>
                          <a:effectLst/>
                          <a:latin typeface="+mn-lt"/>
                        </a:rPr>
                        <a:t>Sarsa</a:t>
                      </a:r>
                      <a:r>
                        <a:rPr lang="en-US" sz="1200" b="1" dirty="0">
                          <a:solidFill>
                            <a:schemeClr val="tx1"/>
                          </a:solidFill>
                          <a:effectLst/>
                          <a:latin typeface="+mn-lt"/>
                        </a:rPr>
                        <a:t>, Q-learning </a:t>
                      </a:r>
                      <a:endParaRPr lang="en-US" sz="1200" b="1" kern="1200" dirty="0">
                        <a:solidFill>
                          <a:schemeClr val="tx1"/>
                        </a:solidFill>
                        <a:effectLst/>
                        <a:latin typeface="Arial"/>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AU" sz="1100" b="0" dirty="0">
                          <a:solidFill>
                            <a:srgbClr val="37373A"/>
                          </a:solidFill>
                          <a:effectLst/>
                          <a:latin typeface="Arial"/>
                        </a:rPr>
                        <a:t>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6026997"/>
                  </a:ext>
                </a:extLst>
              </a:tr>
              <a:tr h="566267">
                <a:tc>
                  <a:txBody>
                    <a:bodyPr/>
                    <a:lstStyle/>
                    <a:p>
                      <a:pPr lvl="0" algn="ctr">
                        <a:buNone/>
                      </a:pPr>
                      <a:r>
                        <a:rPr lang="en-AU" sz="1200" b="1" dirty="0">
                          <a:solidFill>
                            <a:schemeClr val="tx1"/>
                          </a:solidFill>
                          <a:effectLst/>
                          <a:latin typeface="Arial"/>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effectLst/>
                          <a:latin typeface="+mn-lt"/>
                          <a:ea typeface="+mn-ea"/>
                          <a:cs typeface="+mn-cs"/>
                        </a:rPr>
                        <a:t>OpenAI</a:t>
                      </a:r>
                      <a:r>
                        <a:rPr lang="en-US" sz="1200" b="1" kern="1200" dirty="0">
                          <a:solidFill>
                            <a:schemeClr val="tx1"/>
                          </a:solidFill>
                          <a:effectLst/>
                          <a:latin typeface="+mn-lt"/>
                          <a:ea typeface="+mn-ea"/>
                          <a:cs typeface="+mn-cs"/>
                        </a:rPr>
                        <a:t> gym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a:buNone/>
                      </a:pPr>
                      <a:r>
                        <a:rPr lang="en-AU" sz="1100" b="0" dirty="0">
                          <a:solidFill>
                            <a:srgbClr val="37373A"/>
                          </a:solidFill>
                          <a:effectLst/>
                          <a:latin typeface="Arial"/>
                        </a:rPr>
                        <a:t>57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02927225"/>
                  </a:ext>
                </a:extLst>
              </a:tr>
              <a:tr h="566267">
                <a:tc>
                  <a:txBody>
                    <a:bodyPr/>
                    <a:lstStyle/>
                    <a:p>
                      <a:pPr algn="ctr"/>
                      <a:r>
                        <a:rPr lang="en-AU" sz="1200" b="1" dirty="0">
                          <a:solidFill>
                            <a:schemeClr val="tx1"/>
                          </a:solidFill>
                          <a:effectLst/>
                          <a:latin typeface="Arial"/>
                        </a:rPr>
                        <a:t>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Roadmap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Arial"/>
                        </a:rPr>
                        <a:t>58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14917723"/>
                  </a:ext>
                </a:extLst>
              </a:tr>
              <a:tr h="566267">
                <a:tc>
                  <a:txBody>
                    <a:bodyPr/>
                    <a:lstStyle/>
                    <a:p>
                      <a:pPr algn="ctr"/>
                      <a:r>
                        <a:rPr lang="en-AU" sz="1200" b="1" dirty="0">
                          <a:solidFill>
                            <a:schemeClr val="tx1"/>
                          </a:solidFill>
                          <a:effectLst/>
                          <a:latin typeface="Arial"/>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mn-lt"/>
                        </a:rPr>
                        <a:t>References</a:t>
                      </a:r>
                      <a:endParaRPr lang="en-US" sz="1200" b="1"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AU" sz="1100" b="0" dirty="0">
                          <a:solidFill>
                            <a:srgbClr val="37373A"/>
                          </a:solidFill>
                          <a:effectLst/>
                          <a:latin typeface="Arial"/>
                        </a:rPr>
                        <a:t>59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5244361"/>
                  </a:ext>
                </a:extLst>
              </a:tr>
            </a:tbl>
          </a:graphicData>
        </a:graphic>
      </p:graphicFrame>
    </p:spTree>
    <p:extLst>
      <p:ext uri="{BB962C8B-B14F-4D97-AF65-F5344CB8AC3E}">
        <p14:creationId xmlns:p14="http://schemas.microsoft.com/office/powerpoint/2010/main" val="1215827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485518"/>
          </a:xfrm>
        </p:spPr>
        <p:txBody>
          <a:bodyPr/>
          <a:lstStyle/>
          <a:p>
            <a:pPr>
              <a:lnSpc>
                <a:spcPct val="150000"/>
              </a:lnSpc>
            </a:pPr>
            <a:r>
              <a:rPr lang="en-AU" dirty="0"/>
              <a:t>Bellman Optimality Equation</a:t>
            </a:r>
            <a:endParaRPr lang="en-AU" sz="1600" dirty="0"/>
          </a:p>
        </p:txBody>
      </p:sp>
      <p:pic>
        <p:nvPicPr>
          <p:cNvPr id="2" name="Picture 1">
            <a:extLst>
              <a:ext uri="{FF2B5EF4-FFF2-40B4-BE49-F238E27FC236}">
                <a16:creationId xmlns:a16="http://schemas.microsoft.com/office/drawing/2014/main" id="{A133262C-B79D-41D9-B83F-5CB223070FFA}"/>
              </a:ext>
            </a:extLst>
          </p:cNvPr>
          <p:cNvPicPr>
            <a:picLocks noChangeAspect="1"/>
          </p:cNvPicPr>
          <p:nvPr/>
        </p:nvPicPr>
        <p:blipFill>
          <a:blip r:embed="rId3"/>
          <a:stretch>
            <a:fillRect/>
          </a:stretch>
        </p:blipFill>
        <p:spPr>
          <a:xfrm>
            <a:off x="429913" y="950495"/>
            <a:ext cx="7454531" cy="3401428"/>
          </a:xfrm>
          <a:prstGeom prst="rect">
            <a:avLst/>
          </a:prstGeom>
        </p:spPr>
      </p:pic>
      <p:pic>
        <p:nvPicPr>
          <p:cNvPr id="3" name="Picture 2">
            <a:extLst>
              <a:ext uri="{FF2B5EF4-FFF2-40B4-BE49-F238E27FC236}">
                <a16:creationId xmlns:a16="http://schemas.microsoft.com/office/drawing/2014/main" id="{2CCCAE44-669C-4684-9782-C93D0F6B5024}"/>
              </a:ext>
            </a:extLst>
          </p:cNvPr>
          <p:cNvPicPr>
            <a:picLocks noChangeAspect="1"/>
          </p:cNvPicPr>
          <p:nvPr/>
        </p:nvPicPr>
        <p:blipFill>
          <a:blip r:embed="rId4"/>
          <a:stretch>
            <a:fillRect/>
          </a:stretch>
        </p:blipFill>
        <p:spPr>
          <a:xfrm>
            <a:off x="429913" y="4596064"/>
            <a:ext cx="8548184" cy="1796966"/>
          </a:xfrm>
          <a:prstGeom prst="rect">
            <a:avLst/>
          </a:prstGeom>
        </p:spPr>
      </p:pic>
      <p:cxnSp>
        <p:nvCxnSpPr>
          <p:cNvPr id="6" name="Straight Connector 5">
            <a:extLst>
              <a:ext uri="{FF2B5EF4-FFF2-40B4-BE49-F238E27FC236}">
                <a16:creationId xmlns:a16="http://schemas.microsoft.com/office/drawing/2014/main" id="{43218A69-4B73-4ED4-8394-6A7008888494}"/>
              </a:ext>
            </a:extLst>
          </p:cNvPr>
          <p:cNvCxnSpPr>
            <a:cxnSpLocks/>
          </p:cNvCxnSpPr>
          <p:nvPr/>
        </p:nvCxnSpPr>
        <p:spPr>
          <a:xfrm>
            <a:off x="336884" y="4451684"/>
            <a:ext cx="11297653" cy="0"/>
          </a:xfrm>
          <a:prstGeom prst="line">
            <a:avLst/>
          </a:prstGeom>
          <a:ln w="28575" cap="rnd">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023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AU" dirty="0"/>
                  <a:t>Determining an Optimal policy </a:t>
                </a:r>
                <a14:m>
                  <m:oMath xmlns:m="http://schemas.openxmlformats.org/officeDocument/2006/math">
                    <m:sSup>
                      <m:sSupPr>
                        <m:ctrlPr>
                          <a:rPr lang="en-US" sz="3200" i="1" smtClean="0">
                            <a:solidFill>
                              <a:schemeClr val="tx2"/>
                            </a:solidFill>
                            <a:latin typeface="Cambria Math" panose="02040503050406030204" pitchFamily="18" charset="0"/>
                            <a:ea typeface="Cambria Math" panose="02040503050406030204" pitchFamily="18" charset="0"/>
                          </a:rPr>
                        </m:ctrlPr>
                      </m:sSupPr>
                      <m:e>
                        <m:r>
                          <a:rPr lang="en-US" sz="3200" b="1" i="1">
                            <a:solidFill>
                              <a:schemeClr val="tx2"/>
                            </a:solidFill>
                            <a:latin typeface="Cambria Math" panose="02040503050406030204" pitchFamily="18" charset="0"/>
                            <a:ea typeface="Cambria Math" panose="02040503050406030204" pitchFamily="18" charset="0"/>
                          </a:rPr>
                          <m:t>𝝅</m:t>
                        </m:r>
                      </m:e>
                      <m:sup>
                        <m:r>
                          <a:rPr lang="en-US" sz="3200" b="1" i="1">
                            <a:solidFill>
                              <a:schemeClr val="tx2"/>
                            </a:solidFill>
                            <a:latin typeface="Cambria Math" panose="02040503050406030204" pitchFamily="18" charset="0"/>
                            <a:ea typeface="Cambria Math" panose="02040503050406030204" pitchFamily="18" charset="0"/>
                          </a:rPr>
                          <m:t>∗</m:t>
                        </m:r>
                      </m:sup>
                    </m:sSup>
                  </m:oMath>
                </a14:m>
                <a:r>
                  <a:rPr lang="en-AU" sz="3200" dirty="0">
                    <a:solidFill>
                      <a:schemeClr val="tx2"/>
                    </a:solidFill>
                  </a:rPr>
                  <a:t> </a:t>
                </a:r>
                <a:r>
                  <a:rPr lang="en-AU" dirty="0"/>
                  <a:t>from </a:t>
                </a:r>
                <a14:m>
                  <m:oMath xmlns:m="http://schemas.openxmlformats.org/officeDocument/2006/math">
                    <m:sSup>
                      <m:sSupPr>
                        <m:ctrlPr>
                          <a:rPr lang="en-US" sz="3200" i="1">
                            <a:solidFill>
                              <a:schemeClr val="tx2"/>
                            </a:solidFill>
                            <a:latin typeface="Cambria Math" panose="02040503050406030204" pitchFamily="18" charset="0"/>
                            <a:ea typeface="Cambria Math" panose="02040503050406030204" pitchFamily="18" charset="0"/>
                          </a:rPr>
                        </m:ctrlPr>
                      </m:sSupPr>
                      <m:e>
                        <m:r>
                          <a:rPr lang="en-US" sz="3200" b="1" i="1">
                            <a:solidFill>
                              <a:schemeClr val="tx2"/>
                            </a:solidFill>
                            <a:latin typeface="Cambria Math" panose="02040503050406030204" pitchFamily="18" charset="0"/>
                            <a:ea typeface="Cambria Math" panose="02040503050406030204" pitchFamily="18" charset="0"/>
                          </a:rPr>
                          <m:t>𝒗</m:t>
                        </m:r>
                      </m:e>
                      <m:sup>
                        <m:r>
                          <a:rPr lang="en-US" sz="3200" b="1" i="1">
                            <a:solidFill>
                              <a:schemeClr val="tx2"/>
                            </a:solidFill>
                            <a:latin typeface="Cambria Math" panose="02040503050406030204" pitchFamily="18" charset="0"/>
                            <a:ea typeface="Cambria Math" panose="02040503050406030204" pitchFamily="18" charset="0"/>
                          </a:rPr>
                          <m:t>∗</m:t>
                        </m:r>
                      </m:sup>
                    </m:sSup>
                  </m:oMath>
                </a14:m>
                <a:endParaRPr lang="en-AU" sz="1600" dirty="0"/>
              </a:p>
            </p:txBody>
          </p:sp>
        </mc:Choice>
        <mc:Fallback xmlns="">
          <p:sp>
            <p:nvSpPr>
              <p:cNvPr id="4" name="Title 1">
                <a:extLst>
                  <a:ext uri="{FF2B5EF4-FFF2-40B4-BE49-F238E27FC236}">
                    <a16:creationId xmlns:a16="http://schemas.microsoft.com/office/drawing/2014/main" id="{F5F29039-CD4A-4D1F-B84B-62411DF35AEC}"/>
                  </a:ext>
                </a:extLst>
              </p:cNvPr>
              <p:cNvSpPr>
                <a:spLocks noGrp="1" noRot="1" noChangeAspect="1" noMove="1" noResize="1" noEditPoints="1" noAdjustHandles="1" noChangeArrowheads="1" noChangeShapeType="1" noTextEdit="1"/>
              </p:cNvSpPr>
              <p:nvPr>
                <p:ph type="title"/>
              </p:nvPr>
            </p:nvSpPr>
            <p:spPr>
              <a:xfrm>
                <a:off x="597151" y="102169"/>
                <a:ext cx="11949350" cy="647421"/>
              </a:xfrm>
              <a:blipFill>
                <a:blip r:embed="rId3"/>
                <a:stretch>
                  <a:fillRect l="-1582" b="-24528"/>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2CA81C-3757-4240-A0A3-AD5737D27248}"/>
              </a:ext>
            </a:extLst>
          </p:cNvPr>
          <p:cNvSpPr/>
          <p:nvPr/>
        </p:nvSpPr>
        <p:spPr>
          <a:xfrm>
            <a:off x="1616528" y="124667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26" name="Straight Connector 25">
            <a:extLst>
              <a:ext uri="{FF2B5EF4-FFF2-40B4-BE49-F238E27FC236}">
                <a16:creationId xmlns:a16="http://schemas.microsoft.com/office/drawing/2014/main" id="{8F31C45A-082A-4F40-B435-2369762C92D4}"/>
              </a:ext>
            </a:extLst>
          </p:cNvPr>
          <p:cNvCxnSpPr>
            <a:cxnSpLocks/>
            <a:endCxn id="27" idx="0"/>
          </p:cNvCxnSpPr>
          <p:nvPr/>
        </p:nvCxnSpPr>
        <p:spPr>
          <a:xfrm>
            <a:off x="1947156" y="1913668"/>
            <a:ext cx="0" cy="125218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C7E95E6-3249-47A4-96AF-F2B1BD107FE3}"/>
              </a:ext>
            </a:extLst>
          </p:cNvPr>
          <p:cNvSpPr/>
          <p:nvPr/>
        </p:nvSpPr>
        <p:spPr>
          <a:xfrm>
            <a:off x="1792696"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32" name="Straight Connector 31">
            <a:extLst>
              <a:ext uri="{FF2B5EF4-FFF2-40B4-BE49-F238E27FC236}">
                <a16:creationId xmlns:a16="http://schemas.microsoft.com/office/drawing/2014/main" id="{C6884E19-072B-4C82-9ADC-5886638F780E}"/>
              </a:ext>
            </a:extLst>
          </p:cNvPr>
          <p:cNvCxnSpPr>
            <a:cxnSpLocks/>
            <a:stCxn id="27" idx="3"/>
            <a:endCxn id="36" idx="0"/>
          </p:cNvCxnSpPr>
          <p:nvPr/>
        </p:nvCxnSpPr>
        <p:spPr>
          <a:xfrm flipH="1">
            <a:off x="1713313" y="3461391"/>
            <a:ext cx="124623"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4E0610-B42D-4B55-92D1-BE5C01B63F0B}"/>
              </a:ext>
            </a:extLst>
          </p:cNvPr>
          <p:cNvCxnSpPr>
            <a:cxnSpLocks/>
            <a:stCxn id="27" idx="5"/>
            <a:endCxn id="35" idx="0"/>
          </p:cNvCxnSpPr>
          <p:nvPr/>
        </p:nvCxnSpPr>
        <p:spPr>
          <a:xfrm>
            <a:off x="2056376" y="3461391"/>
            <a:ext cx="345474"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0F96BCB-3501-48E6-90DC-5AC9C2CC797A}"/>
              </a:ext>
            </a:extLst>
          </p:cNvPr>
          <p:cNvSpPr/>
          <p:nvPr/>
        </p:nvSpPr>
        <p:spPr>
          <a:xfrm>
            <a:off x="2114814"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6" name="Oval 35">
            <a:extLst>
              <a:ext uri="{FF2B5EF4-FFF2-40B4-BE49-F238E27FC236}">
                <a16:creationId xmlns:a16="http://schemas.microsoft.com/office/drawing/2014/main" id="{6C337007-6C60-4145-B514-4EC551897A1E}"/>
              </a:ext>
            </a:extLst>
          </p:cNvPr>
          <p:cNvSpPr/>
          <p:nvPr/>
        </p:nvSpPr>
        <p:spPr>
          <a:xfrm>
            <a:off x="1426277"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B654E02-5F7D-43F5-B3A5-F6A3DB30DFFD}"/>
                  </a:ext>
                </a:extLst>
              </p:cNvPr>
              <p:cNvSpPr txBox="1"/>
              <p:nvPr/>
            </p:nvSpPr>
            <p:spPr>
              <a:xfrm>
                <a:off x="0" y="248638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37" name="TextBox 36">
                <a:extLst>
                  <a:ext uri="{FF2B5EF4-FFF2-40B4-BE49-F238E27FC236}">
                    <a16:creationId xmlns:a16="http://schemas.microsoft.com/office/drawing/2014/main" id="{0B654E02-5F7D-43F5-B3A5-F6A3DB30DFFD}"/>
                  </a:ext>
                </a:extLst>
              </p:cNvPr>
              <p:cNvSpPr txBox="1">
                <a:spLocks noRot="1" noChangeAspect="1" noMove="1" noResize="1" noEditPoints="1" noAdjustHandles="1" noChangeArrowheads="1" noChangeShapeType="1" noTextEdit="1"/>
              </p:cNvSpPr>
              <p:nvPr/>
            </p:nvSpPr>
            <p:spPr>
              <a:xfrm>
                <a:off x="0" y="2486389"/>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79DF7EE4-B899-4E5C-9BC7-724FCBACBF0C}"/>
              </a:ext>
            </a:extLst>
          </p:cNvPr>
          <p:cNvCxnSpPr>
            <a:cxnSpLocks/>
            <a:stCxn id="24" idx="5"/>
            <a:endCxn id="39" idx="0"/>
          </p:cNvCxnSpPr>
          <p:nvPr/>
        </p:nvCxnSpPr>
        <p:spPr>
          <a:xfrm>
            <a:off x="2143886" y="1815989"/>
            <a:ext cx="1177543" cy="13498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E89C642-6469-4C80-9EEC-11952E09302F}"/>
              </a:ext>
            </a:extLst>
          </p:cNvPr>
          <p:cNvSpPr/>
          <p:nvPr/>
        </p:nvSpPr>
        <p:spPr>
          <a:xfrm>
            <a:off x="3166969"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40" name="Straight Connector 39">
            <a:extLst>
              <a:ext uri="{FF2B5EF4-FFF2-40B4-BE49-F238E27FC236}">
                <a16:creationId xmlns:a16="http://schemas.microsoft.com/office/drawing/2014/main" id="{06D0DEFC-FBD3-4037-970B-EFE9B4A225A0}"/>
              </a:ext>
            </a:extLst>
          </p:cNvPr>
          <p:cNvCxnSpPr>
            <a:cxnSpLocks/>
            <a:stCxn id="24" idx="3"/>
            <a:endCxn id="41" idx="0"/>
          </p:cNvCxnSpPr>
          <p:nvPr/>
        </p:nvCxnSpPr>
        <p:spPr>
          <a:xfrm flipH="1">
            <a:off x="690405" y="1815989"/>
            <a:ext cx="1016603" cy="1320236"/>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F976637-8BEA-4EC6-B16A-5E1F7540FCA9}"/>
              </a:ext>
            </a:extLst>
          </p:cNvPr>
          <p:cNvSpPr/>
          <p:nvPr/>
        </p:nvSpPr>
        <p:spPr>
          <a:xfrm>
            <a:off x="535945" y="3136225"/>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6" name="Oval 45">
            <a:extLst>
              <a:ext uri="{FF2B5EF4-FFF2-40B4-BE49-F238E27FC236}">
                <a16:creationId xmlns:a16="http://schemas.microsoft.com/office/drawing/2014/main" id="{D2D0E674-0D46-4F21-B77C-8352C1831EC1}"/>
              </a:ext>
            </a:extLst>
          </p:cNvPr>
          <p:cNvSpPr/>
          <p:nvPr/>
        </p:nvSpPr>
        <p:spPr>
          <a:xfrm>
            <a:off x="3551830" y="4579753"/>
            <a:ext cx="574071" cy="488281"/>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7" name="Oval 46">
            <a:extLst>
              <a:ext uri="{FF2B5EF4-FFF2-40B4-BE49-F238E27FC236}">
                <a16:creationId xmlns:a16="http://schemas.microsoft.com/office/drawing/2014/main" id="{276331BD-9F14-4D30-B284-CC8CEC9F3503}"/>
              </a:ext>
            </a:extLst>
          </p:cNvPr>
          <p:cNvSpPr/>
          <p:nvPr/>
        </p:nvSpPr>
        <p:spPr>
          <a:xfrm>
            <a:off x="2838268" y="45725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8" name="Oval 47">
            <a:extLst>
              <a:ext uri="{FF2B5EF4-FFF2-40B4-BE49-F238E27FC236}">
                <a16:creationId xmlns:a16="http://schemas.microsoft.com/office/drawing/2014/main" id="{E3D455F1-1107-4F81-B93B-FCBB691A7493}"/>
              </a:ext>
            </a:extLst>
          </p:cNvPr>
          <p:cNvSpPr/>
          <p:nvPr/>
        </p:nvSpPr>
        <p:spPr>
          <a:xfrm>
            <a:off x="718887" y="4551182"/>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9" name="Oval 48">
            <a:extLst>
              <a:ext uri="{FF2B5EF4-FFF2-40B4-BE49-F238E27FC236}">
                <a16:creationId xmlns:a16="http://schemas.microsoft.com/office/drawing/2014/main" id="{01859441-E09A-4028-BA99-AD5BE5C056D6}"/>
              </a:ext>
            </a:extLst>
          </p:cNvPr>
          <p:cNvSpPr/>
          <p:nvPr/>
        </p:nvSpPr>
        <p:spPr>
          <a:xfrm>
            <a:off x="23080"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56" name="Straight Connector 55">
            <a:extLst>
              <a:ext uri="{FF2B5EF4-FFF2-40B4-BE49-F238E27FC236}">
                <a16:creationId xmlns:a16="http://schemas.microsoft.com/office/drawing/2014/main" id="{FCEC2BD1-2A7B-4141-BD82-C9F1CF610DF1}"/>
              </a:ext>
            </a:extLst>
          </p:cNvPr>
          <p:cNvCxnSpPr>
            <a:cxnSpLocks/>
            <a:endCxn id="47" idx="0"/>
          </p:cNvCxnSpPr>
          <p:nvPr/>
        </p:nvCxnSpPr>
        <p:spPr>
          <a:xfrm flipH="1">
            <a:off x="3125304" y="3284071"/>
            <a:ext cx="112354" cy="128848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E7E131-0120-4389-9D53-3D217DFAF638}"/>
              </a:ext>
            </a:extLst>
          </p:cNvPr>
          <p:cNvCxnSpPr>
            <a:cxnSpLocks/>
            <a:stCxn id="39" idx="5"/>
            <a:endCxn id="46" idx="0"/>
          </p:cNvCxnSpPr>
          <p:nvPr/>
        </p:nvCxnSpPr>
        <p:spPr>
          <a:xfrm>
            <a:off x="3430649" y="3461391"/>
            <a:ext cx="408217"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ADC721-188E-4598-ADC2-3C8D3BF944D3}"/>
              </a:ext>
            </a:extLst>
          </p:cNvPr>
          <p:cNvCxnSpPr>
            <a:cxnSpLocks/>
            <a:stCxn id="41" idx="3"/>
            <a:endCxn id="49" idx="0"/>
          </p:cNvCxnSpPr>
          <p:nvPr/>
        </p:nvCxnSpPr>
        <p:spPr>
          <a:xfrm flipH="1">
            <a:off x="310116" y="3431765"/>
            <a:ext cx="271069" cy="1147988"/>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7AE2AA-7CCA-4163-BC9D-46FA2B314AE6}"/>
              </a:ext>
            </a:extLst>
          </p:cNvPr>
          <p:cNvCxnSpPr>
            <a:cxnSpLocks/>
            <a:stCxn id="41" idx="5"/>
            <a:endCxn id="48" idx="0"/>
          </p:cNvCxnSpPr>
          <p:nvPr/>
        </p:nvCxnSpPr>
        <p:spPr>
          <a:xfrm>
            <a:off x="799625" y="3431765"/>
            <a:ext cx="206298" cy="1119417"/>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98796E9-C50B-466A-ADAE-1894E332EB36}"/>
                  </a:ext>
                </a:extLst>
              </p:cNvPr>
              <p:cNvSpPr txBox="1"/>
              <p:nvPr/>
            </p:nvSpPr>
            <p:spPr>
              <a:xfrm>
                <a:off x="1250343" y="251412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81" name="TextBox 80">
                <a:extLst>
                  <a:ext uri="{FF2B5EF4-FFF2-40B4-BE49-F238E27FC236}">
                    <a16:creationId xmlns:a16="http://schemas.microsoft.com/office/drawing/2014/main" id="{598796E9-C50B-466A-ADAE-1894E332EB36}"/>
                  </a:ext>
                </a:extLst>
              </p:cNvPr>
              <p:cNvSpPr txBox="1">
                <a:spLocks noRot="1" noChangeAspect="1" noMove="1" noResize="1" noEditPoints="1" noAdjustHandles="1" noChangeArrowheads="1" noChangeShapeType="1" noTextEdit="1"/>
              </p:cNvSpPr>
              <p:nvPr/>
            </p:nvSpPr>
            <p:spPr>
              <a:xfrm>
                <a:off x="1250343" y="2514127"/>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77813496-D436-4248-B611-EA0D421E173C}"/>
                  </a:ext>
                </a:extLst>
              </p:cNvPr>
              <p:cNvSpPr txBox="1"/>
              <p:nvPr/>
            </p:nvSpPr>
            <p:spPr>
              <a:xfrm>
                <a:off x="2507094" y="259769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82" name="TextBox 81">
                <a:extLst>
                  <a:ext uri="{FF2B5EF4-FFF2-40B4-BE49-F238E27FC236}">
                    <a16:creationId xmlns:a16="http://schemas.microsoft.com/office/drawing/2014/main" id="{77813496-D436-4248-B611-EA0D421E173C}"/>
                  </a:ext>
                </a:extLst>
              </p:cNvPr>
              <p:cNvSpPr txBox="1">
                <a:spLocks noRot="1" noChangeAspect="1" noMove="1" noResize="1" noEditPoints="1" noAdjustHandles="1" noChangeArrowheads="1" noChangeShapeType="1" noTextEdit="1"/>
              </p:cNvSpPr>
              <p:nvPr/>
            </p:nvSpPr>
            <p:spPr>
              <a:xfrm>
                <a:off x="2507094" y="2597698"/>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87" name="Oval 86">
            <a:extLst>
              <a:ext uri="{FF2B5EF4-FFF2-40B4-BE49-F238E27FC236}">
                <a16:creationId xmlns:a16="http://schemas.microsoft.com/office/drawing/2014/main" id="{0357AE84-6697-4113-A51B-DBE824EB038E}"/>
              </a:ext>
            </a:extLst>
          </p:cNvPr>
          <p:cNvSpPr/>
          <p:nvPr/>
        </p:nvSpPr>
        <p:spPr>
          <a:xfrm>
            <a:off x="1332922" y="2745059"/>
            <a:ext cx="956906" cy="815197"/>
          </a:xfrm>
          <a:prstGeom prst="ellipse">
            <a:avLst/>
          </a:prstGeom>
          <a:noFill/>
          <a:ln w="1905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65925D4C-ECEA-4EF9-A301-AA617256F317}"/>
                  </a:ext>
                </a:extLst>
              </p:cNvPr>
              <p:cNvSpPr/>
              <p:nvPr/>
            </p:nvSpPr>
            <p:spPr>
              <a:xfrm>
                <a:off x="4006227" y="1569524"/>
                <a:ext cx="7093544" cy="1152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accent1"/>
                              </a:solidFill>
                              <a:latin typeface="Cambria Math" panose="02040503050406030204" pitchFamily="18" charset="0"/>
                              <a:ea typeface="Cambria Math" panose="02040503050406030204" pitchFamily="18" charset="0"/>
                            </a:rPr>
                          </m:ctrlPr>
                        </m:sSupPr>
                        <m:e>
                          <m:r>
                            <a:rPr lang="en-US" sz="2800" i="1">
                              <a:solidFill>
                                <a:schemeClr val="accent1"/>
                              </a:solidFill>
                              <a:latin typeface="Cambria Math" panose="02040503050406030204" pitchFamily="18" charset="0"/>
                              <a:ea typeface="Cambria Math" panose="02040503050406030204" pitchFamily="18" charset="0"/>
                            </a:rPr>
                            <m:t>𝑣</m:t>
                          </m:r>
                        </m:e>
                        <m:sup>
                          <m:r>
                            <a:rPr lang="en-US" sz="2800" i="1">
                              <a:solidFill>
                                <a:schemeClr val="accent1"/>
                              </a:solidFill>
                              <a:latin typeface="Cambria Math" panose="02040503050406030204" pitchFamily="18" charset="0"/>
                              <a:ea typeface="Cambria Math" panose="02040503050406030204" pitchFamily="18" charset="0"/>
                            </a:rPr>
                            <m:t>∗</m:t>
                          </m:r>
                        </m:sup>
                      </m:sSup>
                      <m:d>
                        <m:dPr>
                          <m:ctrlPr>
                            <a:rPr lang="en-US" sz="2800" i="1">
                              <a:solidFill>
                                <a:schemeClr val="accent1"/>
                              </a:solidFill>
                              <a:latin typeface="Cambria Math" panose="02040503050406030204" pitchFamily="18" charset="0"/>
                              <a:ea typeface="Cambria Math" panose="02040503050406030204" pitchFamily="18" charset="0"/>
                            </a:rPr>
                          </m:ctrlPr>
                        </m:dPr>
                        <m:e>
                          <m:r>
                            <a:rPr lang="en-US" sz="2800" i="1">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b="0" i="1" smtClean="0">
                                  <a:solidFill>
                                    <a:schemeClr val="accent1"/>
                                  </a:solidFill>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𝑣</m:t>
                                      </m:r>
                                    </m:e>
                                    <m:sup>
                                      <m:r>
                                        <a:rPr lang="en-US" sz="2800" b="0" i="1" smtClean="0">
                                          <a:solidFill>
                                            <a:schemeClr val="tx2"/>
                                          </a:solidFill>
                                          <a:latin typeface="Cambria Math" panose="02040503050406030204" pitchFamily="18" charset="0"/>
                                          <a:ea typeface="Cambria Math" panose="02040503050406030204" pitchFamily="18" charset="0"/>
                                        </a:rPr>
                                        <m:t>∗</m:t>
                                      </m:r>
                                    </m:sup>
                                  </m:sSup>
                                  <m:d>
                                    <m:dPr>
                                      <m:ctrlPr>
                                        <a:rPr lang="en-US" sz="2800" i="1">
                                          <a:solidFill>
                                            <a:schemeClr val="tx2"/>
                                          </a:solidFill>
                                          <a:latin typeface="Cambria Math" panose="02040503050406030204" pitchFamily="18" charset="0"/>
                                          <a:ea typeface="Cambria Math" panose="02040503050406030204" pitchFamily="18" charset="0"/>
                                        </a:rPr>
                                      </m:ctrlPr>
                                    </m:dPr>
                                    <m:e>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i="1">
                                              <a:solidFill>
                                                <a:schemeClr val="tx2"/>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solidFill>
                    <a:schemeClr val="accent1"/>
                  </a:solidFill>
                </a:endParaRPr>
              </a:p>
            </p:txBody>
          </p:sp>
        </mc:Choice>
        <mc:Fallback xmlns="">
          <p:sp>
            <p:nvSpPr>
              <p:cNvPr id="88" name="Rectangle 87">
                <a:extLst>
                  <a:ext uri="{FF2B5EF4-FFF2-40B4-BE49-F238E27FC236}">
                    <a16:creationId xmlns:a16="http://schemas.microsoft.com/office/drawing/2014/main" id="{65925D4C-ECEA-4EF9-A301-AA617256F317}"/>
                  </a:ext>
                </a:extLst>
              </p:cNvPr>
              <p:cNvSpPr>
                <a:spLocks noRot="1" noChangeAspect="1" noMove="1" noResize="1" noEditPoints="1" noAdjustHandles="1" noChangeArrowheads="1" noChangeShapeType="1" noTextEdit="1"/>
              </p:cNvSpPr>
              <p:nvPr/>
            </p:nvSpPr>
            <p:spPr>
              <a:xfrm>
                <a:off x="4006227" y="1569524"/>
                <a:ext cx="7093544" cy="11522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86E64069-396A-4861-BFF0-C4DCBFE8D2CA}"/>
                  </a:ext>
                </a:extLst>
              </p:cNvPr>
              <p:cNvSpPr/>
              <p:nvPr/>
            </p:nvSpPr>
            <p:spPr>
              <a:xfrm>
                <a:off x="4144948" y="2873398"/>
                <a:ext cx="7621894" cy="11522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t>
                              </m:r>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i="1">
                                  <a:solidFill>
                                    <a:schemeClr val="accent1"/>
                                  </a:solidFill>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𝑣</m:t>
                                      </m:r>
                                    </m:e>
                                    <m:sup>
                                      <m:r>
                                        <a:rPr lang="en-US" sz="2800" i="1">
                                          <a:solidFill>
                                            <a:schemeClr val="tx2"/>
                                          </a:solidFill>
                                          <a:latin typeface="Cambria Math" panose="02040503050406030204" pitchFamily="18" charset="0"/>
                                          <a:ea typeface="Cambria Math" panose="02040503050406030204" pitchFamily="18" charset="0"/>
                                        </a:rPr>
                                        <m:t>∗</m:t>
                                      </m:r>
                                    </m:sup>
                                  </m:sSup>
                                  <m:d>
                                    <m:dPr>
                                      <m:ctrlPr>
                                        <a:rPr lang="en-US" sz="2800" i="1">
                                          <a:solidFill>
                                            <a:schemeClr val="tx2"/>
                                          </a:solidFill>
                                          <a:latin typeface="Cambria Math" panose="02040503050406030204" pitchFamily="18" charset="0"/>
                                          <a:ea typeface="Cambria Math" panose="02040503050406030204" pitchFamily="18" charset="0"/>
                                        </a:rPr>
                                      </m:ctrlPr>
                                    </m:dPr>
                                    <m:e>
                                      <m:sSup>
                                        <m:sSupPr>
                                          <m:ctrlPr>
                                            <a:rPr lang="en-US" sz="2800" i="1">
                                              <a:solidFill>
                                                <a:schemeClr val="tx2"/>
                                              </a:solidFill>
                                              <a:latin typeface="Cambria Math" panose="02040503050406030204" pitchFamily="18" charset="0"/>
                                              <a:ea typeface="Cambria Math" panose="02040503050406030204" pitchFamily="18" charset="0"/>
                                            </a:rPr>
                                          </m:ctrlPr>
                                        </m:sSupPr>
                                        <m:e>
                                          <m:r>
                                            <a:rPr lang="en-US" sz="2800" i="1">
                                              <a:solidFill>
                                                <a:schemeClr val="tx2"/>
                                              </a:solidFill>
                                              <a:latin typeface="Cambria Math" panose="02040503050406030204" pitchFamily="18" charset="0"/>
                                              <a:ea typeface="Cambria Math" panose="02040503050406030204" pitchFamily="18" charset="0"/>
                                            </a:rPr>
                                            <m:t>𝑠</m:t>
                                          </m:r>
                                        </m:e>
                                        <m:sup>
                                          <m:r>
                                            <a:rPr lang="en-US" sz="2800" i="1">
                                              <a:solidFill>
                                                <a:schemeClr val="tx2"/>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solidFill>
                    <a:schemeClr val="accent1"/>
                  </a:solidFill>
                </a:endParaRPr>
              </a:p>
            </p:txBody>
          </p:sp>
        </mc:Choice>
        <mc:Fallback xmlns="">
          <p:sp>
            <p:nvSpPr>
              <p:cNvPr id="89" name="Rectangle 88">
                <a:extLst>
                  <a:ext uri="{FF2B5EF4-FFF2-40B4-BE49-F238E27FC236}">
                    <a16:creationId xmlns:a16="http://schemas.microsoft.com/office/drawing/2014/main" id="{86E64069-396A-4861-BFF0-C4DCBFE8D2CA}"/>
                  </a:ext>
                </a:extLst>
              </p:cNvPr>
              <p:cNvSpPr>
                <a:spLocks noRot="1" noChangeAspect="1" noMove="1" noResize="1" noEditPoints="1" noAdjustHandles="1" noChangeArrowheads="1" noChangeShapeType="1" noTextEdit="1"/>
              </p:cNvSpPr>
              <p:nvPr/>
            </p:nvSpPr>
            <p:spPr>
              <a:xfrm>
                <a:off x="4144948" y="2873398"/>
                <a:ext cx="7621894" cy="1152239"/>
              </a:xfrm>
              <a:prstGeom prst="rect">
                <a:avLst/>
              </a:prstGeom>
              <a:blipFill>
                <a:blip r:embed="rId9"/>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84E06D18-AD5A-43E2-8F4A-8B5C42F50F09}"/>
              </a:ext>
            </a:extLst>
          </p:cNvPr>
          <p:cNvSpPr txBox="1"/>
          <p:nvPr/>
        </p:nvSpPr>
        <p:spPr>
          <a:xfrm>
            <a:off x="7169040" y="1696301"/>
            <a:ext cx="3770724" cy="785513"/>
          </a:xfrm>
          <a:prstGeom prst="rect">
            <a:avLst/>
          </a:prstGeom>
          <a:noFill/>
          <a:ln w="381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71822EF-F2D7-49A8-B19F-F798EAF60ABB}"/>
                  </a:ext>
                </a:extLst>
              </p:cNvPr>
              <p:cNvSpPr/>
              <p:nvPr/>
            </p:nvSpPr>
            <p:spPr>
              <a:xfrm>
                <a:off x="4174277" y="4508117"/>
                <a:ext cx="268265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i="1" smtClean="0">
                              <a:solidFill>
                                <a:schemeClr val="tx2"/>
                              </a:solidFill>
                              <a:latin typeface="Cambria Math" panose="02040503050406030204" pitchFamily="18" charset="0"/>
                              <a:ea typeface="Cambria Math" panose="02040503050406030204" pitchFamily="18" charset="0"/>
                            </a:rPr>
                          </m:ctrlPr>
                        </m:sSupPr>
                        <m:e>
                          <m:r>
                            <a:rPr lang="en-US" sz="3200" b="0" i="1" smtClean="0">
                              <a:solidFill>
                                <a:schemeClr val="tx2"/>
                              </a:solidFill>
                              <a:latin typeface="Cambria Math" panose="02040503050406030204" pitchFamily="18" charset="0"/>
                              <a:ea typeface="Cambria Math" panose="02040503050406030204" pitchFamily="18" charset="0"/>
                            </a:rPr>
                            <m:t>𝑛𝑒𝑥𝑡</m:t>
                          </m:r>
                          <m:r>
                            <a:rPr lang="en-US" sz="3200" b="0" i="1" smtClean="0">
                              <a:solidFill>
                                <a:schemeClr val="tx2"/>
                              </a:solidFill>
                              <a:latin typeface="Cambria Math" panose="02040503050406030204" pitchFamily="18" charset="0"/>
                              <a:ea typeface="Cambria Math" panose="02040503050406030204" pitchFamily="18" charset="0"/>
                            </a:rPr>
                            <m:t> </m:t>
                          </m:r>
                          <m:r>
                            <a:rPr lang="en-US" sz="3200" b="0" i="1" smtClean="0">
                              <a:solidFill>
                                <a:schemeClr val="tx2"/>
                              </a:solidFill>
                              <a:latin typeface="Cambria Math" panose="02040503050406030204" pitchFamily="18" charset="0"/>
                              <a:ea typeface="Cambria Math" panose="02040503050406030204" pitchFamily="18" charset="0"/>
                            </a:rPr>
                            <m:t>𝑠𝑡𝑎𝑡𝑒</m:t>
                          </m:r>
                          <m:r>
                            <a:rPr lang="en-US" sz="3200" b="0" i="1" smtClean="0">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ea typeface="Cambria Math" panose="02040503050406030204" pitchFamily="18" charset="0"/>
                            </a:rPr>
                            <m:t>𝑠</m:t>
                          </m:r>
                        </m:e>
                        <m:sup>
                          <m:r>
                            <a:rPr lang="en-US" sz="3200" i="1">
                              <a:solidFill>
                                <a:schemeClr val="tx2"/>
                              </a:solidFill>
                              <a:latin typeface="Cambria Math" panose="02040503050406030204" pitchFamily="18" charset="0"/>
                              <a:ea typeface="Cambria Math" panose="02040503050406030204" pitchFamily="18" charset="0"/>
                            </a:rPr>
                            <m:t>′</m:t>
                          </m:r>
                        </m:sup>
                      </m:sSup>
                    </m:oMath>
                  </m:oMathPara>
                </a14:m>
                <a:endParaRPr lang="en-US" sz="3200" dirty="0"/>
              </a:p>
            </p:txBody>
          </p:sp>
        </mc:Choice>
        <mc:Fallback xmlns="">
          <p:sp>
            <p:nvSpPr>
              <p:cNvPr id="2" name="Rectangle 1">
                <a:extLst>
                  <a:ext uri="{FF2B5EF4-FFF2-40B4-BE49-F238E27FC236}">
                    <a16:creationId xmlns:a16="http://schemas.microsoft.com/office/drawing/2014/main" id="{E71822EF-F2D7-49A8-B19F-F798EAF60ABB}"/>
                  </a:ext>
                </a:extLst>
              </p:cNvPr>
              <p:cNvSpPr>
                <a:spLocks noRot="1" noChangeAspect="1" noMove="1" noResize="1" noEditPoints="1" noAdjustHandles="1" noChangeArrowheads="1" noChangeShapeType="1" noTextEdit="1"/>
              </p:cNvSpPr>
              <p:nvPr/>
            </p:nvSpPr>
            <p:spPr>
              <a:xfrm>
                <a:off x="4174277" y="4508117"/>
                <a:ext cx="2682657"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C9C2609-901C-464F-9EF4-00A72D13E594}"/>
                  </a:ext>
                </a:extLst>
              </p:cNvPr>
              <p:cNvSpPr/>
              <p:nvPr/>
            </p:nvSpPr>
            <p:spPr>
              <a:xfrm>
                <a:off x="2365828" y="1127958"/>
                <a:ext cx="27724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tx2"/>
                          </a:solidFill>
                          <a:latin typeface="Cambria Math" panose="02040503050406030204" pitchFamily="18" charset="0"/>
                          <a:ea typeface="Cambria Math" panose="02040503050406030204" pitchFamily="18" charset="0"/>
                        </a:rPr>
                        <m:t>𝑐𝑢𝑟𝑟𝑒𝑛𝑡</m:t>
                      </m:r>
                      <m:r>
                        <a:rPr lang="en-US" sz="2800" i="1" smtClean="0">
                          <a:solidFill>
                            <a:schemeClr val="tx2"/>
                          </a:solidFill>
                          <a:latin typeface="Cambria Math" panose="02040503050406030204" pitchFamily="18" charset="0"/>
                          <a:ea typeface="Cambria Math" panose="02040503050406030204" pitchFamily="18" charset="0"/>
                        </a:rPr>
                        <m:t> </m:t>
                      </m:r>
                      <m:r>
                        <a:rPr lang="en-US" sz="2800" i="1" smtClean="0">
                          <a:solidFill>
                            <a:schemeClr val="tx2"/>
                          </a:solidFill>
                          <a:latin typeface="Cambria Math" panose="02040503050406030204" pitchFamily="18" charset="0"/>
                          <a:ea typeface="Cambria Math" panose="02040503050406030204" pitchFamily="18" charset="0"/>
                        </a:rPr>
                        <m:t>𝑠𝑡𝑎𝑡𝑒</m:t>
                      </m:r>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𝑠</m:t>
                      </m:r>
                    </m:oMath>
                  </m:oMathPara>
                </a14:m>
                <a:endParaRPr lang="en-US" sz="2800" dirty="0"/>
              </a:p>
            </p:txBody>
          </p:sp>
        </mc:Choice>
        <mc:Fallback xmlns="">
          <p:sp>
            <p:nvSpPr>
              <p:cNvPr id="5" name="Rectangle 4">
                <a:extLst>
                  <a:ext uri="{FF2B5EF4-FFF2-40B4-BE49-F238E27FC236}">
                    <a16:creationId xmlns:a16="http://schemas.microsoft.com/office/drawing/2014/main" id="{6C9C2609-901C-464F-9EF4-00A72D13E594}"/>
                  </a:ext>
                </a:extLst>
              </p:cNvPr>
              <p:cNvSpPr>
                <a:spLocks noRot="1" noChangeAspect="1" noMove="1" noResize="1" noEditPoints="1" noAdjustHandles="1" noChangeArrowheads="1" noChangeShapeType="1" noTextEdit="1"/>
              </p:cNvSpPr>
              <p:nvPr/>
            </p:nvSpPr>
            <p:spPr>
              <a:xfrm>
                <a:off x="2365828" y="1127958"/>
                <a:ext cx="2772426"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4221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AU" dirty="0"/>
                  <a:t>Determining an Optimal policy </a:t>
                </a:r>
                <a14:m>
                  <m:oMath xmlns:m="http://schemas.openxmlformats.org/officeDocument/2006/math">
                    <m:sSup>
                      <m:sSupPr>
                        <m:ctrlPr>
                          <a:rPr lang="en-US" sz="3200" i="1" smtClean="0">
                            <a:solidFill>
                              <a:schemeClr val="tx2"/>
                            </a:solidFill>
                            <a:latin typeface="Cambria Math" panose="02040503050406030204" pitchFamily="18" charset="0"/>
                            <a:ea typeface="Cambria Math" panose="02040503050406030204" pitchFamily="18" charset="0"/>
                          </a:rPr>
                        </m:ctrlPr>
                      </m:sSupPr>
                      <m:e>
                        <m:r>
                          <a:rPr lang="en-US" sz="3200" b="1" i="1">
                            <a:solidFill>
                              <a:schemeClr val="tx2"/>
                            </a:solidFill>
                            <a:latin typeface="Cambria Math" panose="02040503050406030204" pitchFamily="18" charset="0"/>
                            <a:ea typeface="Cambria Math" panose="02040503050406030204" pitchFamily="18" charset="0"/>
                          </a:rPr>
                          <m:t>𝝅</m:t>
                        </m:r>
                      </m:e>
                      <m:sup>
                        <m:r>
                          <a:rPr lang="en-US" sz="3200" b="1" i="1">
                            <a:solidFill>
                              <a:schemeClr val="tx2"/>
                            </a:solidFill>
                            <a:latin typeface="Cambria Math" panose="02040503050406030204" pitchFamily="18" charset="0"/>
                            <a:ea typeface="Cambria Math" panose="02040503050406030204" pitchFamily="18" charset="0"/>
                          </a:rPr>
                          <m:t>∗</m:t>
                        </m:r>
                      </m:sup>
                    </m:sSup>
                  </m:oMath>
                </a14:m>
                <a:r>
                  <a:rPr lang="en-AU" sz="3200" dirty="0">
                    <a:solidFill>
                      <a:schemeClr val="tx2"/>
                    </a:solidFill>
                  </a:rPr>
                  <a:t> </a:t>
                </a:r>
                <a:r>
                  <a:rPr lang="en-AU" dirty="0"/>
                  <a:t>from </a:t>
                </a:r>
                <a14:m>
                  <m:oMath xmlns:m="http://schemas.openxmlformats.org/officeDocument/2006/math">
                    <m:sSup>
                      <m:sSupPr>
                        <m:ctrlPr>
                          <a:rPr lang="en-US" sz="3200" i="1">
                            <a:solidFill>
                              <a:schemeClr val="tx2"/>
                            </a:solidFill>
                            <a:latin typeface="Cambria Math" panose="02040503050406030204" pitchFamily="18" charset="0"/>
                            <a:ea typeface="Cambria Math" panose="02040503050406030204" pitchFamily="18" charset="0"/>
                          </a:rPr>
                        </m:ctrlPr>
                      </m:sSupPr>
                      <m:e>
                        <m:r>
                          <a:rPr lang="en-US" sz="3200" b="1" i="1" smtClean="0">
                            <a:solidFill>
                              <a:schemeClr val="tx2"/>
                            </a:solidFill>
                            <a:latin typeface="Cambria Math" panose="02040503050406030204" pitchFamily="18" charset="0"/>
                            <a:ea typeface="Cambria Math" panose="02040503050406030204" pitchFamily="18" charset="0"/>
                          </a:rPr>
                          <m:t>𝒒</m:t>
                        </m:r>
                      </m:e>
                      <m:sup>
                        <m:r>
                          <a:rPr lang="en-US" sz="3200" b="1" i="1">
                            <a:solidFill>
                              <a:schemeClr val="tx2"/>
                            </a:solidFill>
                            <a:latin typeface="Cambria Math" panose="02040503050406030204" pitchFamily="18" charset="0"/>
                            <a:ea typeface="Cambria Math" panose="02040503050406030204" pitchFamily="18" charset="0"/>
                          </a:rPr>
                          <m:t>∗</m:t>
                        </m:r>
                      </m:sup>
                    </m:sSup>
                  </m:oMath>
                </a14:m>
                <a:endParaRPr lang="en-AU" sz="1600" dirty="0"/>
              </a:p>
            </p:txBody>
          </p:sp>
        </mc:Choice>
        <mc:Fallback xmlns="">
          <p:sp>
            <p:nvSpPr>
              <p:cNvPr id="4" name="Title 1">
                <a:extLst>
                  <a:ext uri="{FF2B5EF4-FFF2-40B4-BE49-F238E27FC236}">
                    <a16:creationId xmlns:a16="http://schemas.microsoft.com/office/drawing/2014/main" id="{F5F29039-CD4A-4D1F-B84B-62411DF35AEC}"/>
                  </a:ext>
                </a:extLst>
              </p:cNvPr>
              <p:cNvSpPr>
                <a:spLocks noGrp="1" noRot="1" noChangeAspect="1" noMove="1" noResize="1" noEditPoints="1" noAdjustHandles="1" noChangeArrowheads="1" noChangeShapeType="1" noTextEdit="1"/>
              </p:cNvSpPr>
              <p:nvPr>
                <p:ph type="title"/>
              </p:nvPr>
            </p:nvSpPr>
            <p:spPr>
              <a:xfrm>
                <a:off x="597151" y="102169"/>
                <a:ext cx="11949350" cy="647421"/>
              </a:xfrm>
              <a:blipFill>
                <a:blip r:embed="rId3"/>
                <a:stretch>
                  <a:fillRect l="-1582" b="-2452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7FF8A2A8-708E-430C-840A-FC454DDA8627}"/>
              </a:ext>
            </a:extLst>
          </p:cNvPr>
          <p:cNvSpPr/>
          <p:nvPr/>
        </p:nvSpPr>
        <p:spPr>
          <a:xfrm>
            <a:off x="1616528" y="124667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6" name="Straight Connector 5">
            <a:extLst>
              <a:ext uri="{FF2B5EF4-FFF2-40B4-BE49-F238E27FC236}">
                <a16:creationId xmlns:a16="http://schemas.microsoft.com/office/drawing/2014/main" id="{F77625C3-55AD-4786-A175-1BE93AC828EC}"/>
              </a:ext>
            </a:extLst>
          </p:cNvPr>
          <p:cNvCxnSpPr>
            <a:cxnSpLocks/>
            <a:endCxn id="7" idx="0"/>
          </p:cNvCxnSpPr>
          <p:nvPr/>
        </p:nvCxnSpPr>
        <p:spPr>
          <a:xfrm>
            <a:off x="1947156" y="1913668"/>
            <a:ext cx="0" cy="1252183"/>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A17D06F-730B-4F63-950A-860541563A34}"/>
              </a:ext>
            </a:extLst>
          </p:cNvPr>
          <p:cNvSpPr/>
          <p:nvPr/>
        </p:nvSpPr>
        <p:spPr>
          <a:xfrm>
            <a:off x="1792696"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9" name="Straight Connector 8">
            <a:extLst>
              <a:ext uri="{FF2B5EF4-FFF2-40B4-BE49-F238E27FC236}">
                <a16:creationId xmlns:a16="http://schemas.microsoft.com/office/drawing/2014/main" id="{9471A33C-B064-40B0-A808-86BBA8AF5EAA}"/>
              </a:ext>
            </a:extLst>
          </p:cNvPr>
          <p:cNvCxnSpPr>
            <a:cxnSpLocks/>
            <a:stCxn id="7" idx="3"/>
            <a:endCxn id="12" idx="0"/>
          </p:cNvCxnSpPr>
          <p:nvPr/>
        </p:nvCxnSpPr>
        <p:spPr>
          <a:xfrm flipH="1">
            <a:off x="1713313" y="3461391"/>
            <a:ext cx="124623"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30DB3C-0B4B-4ECF-B715-7D32122B989B}"/>
              </a:ext>
            </a:extLst>
          </p:cNvPr>
          <p:cNvCxnSpPr>
            <a:cxnSpLocks/>
            <a:stCxn id="7" idx="5"/>
            <a:endCxn id="11" idx="0"/>
          </p:cNvCxnSpPr>
          <p:nvPr/>
        </p:nvCxnSpPr>
        <p:spPr>
          <a:xfrm>
            <a:off x="2056376" y="3461391"/>
            <a:ext cx="345474"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2E8CBC8-77C5-401A-B1E5-BFF5750F6F21}"/>
              </a:ext>
            </a:extLst>
          </p:cNvPr>
          <p:cNvSpPr/>
          <p:nvPr/>
        </p:nvSpPr>
        <p:spPr>
          <a:xfrm>
            <a:off x="2114814"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2" name="Oval 11">
            <a:extLst>
              <a:ext uri="{FF2B5EF4-FFF2-40B4-BE49-F238E27FC236}">
                <a16:creationId xmlns:a16="http://schemas.microsoft.com/office/drawing/2014/main" id="{8677A483-7535-4888-86BC-2B0660F9ECF6}"/>
              </a:ext>
            </a:extLst>
          </p:cNvPr>
          <p:cNvSpPr/>
          <p:nvPr/>
        </p:nvSpPr>
        <p:spPr>
          <a:xfrm>
            <a:off x="1426277"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C60703-597C-4C3A-9852-ADF5AAAEF05B}"/>
                  </a:ext>
                </a:extLst>
              </p:cNvPr>
              <p:cNvSpPr txBox="1"/>
              <p:nvPr/>
            </p:nvSpPr>
            <p:spPr>
              <a:xfrm>
                <a:off x="0" y="2486389"/>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13" name="TextBox 12">
                <a:extLst>
                  <a:ext uri="{FF2B5EF4-FFF2-40B4-BE49-F238E27FC236}">
                    <a16:creationId xmlns:a16="http://schemas.microsoft.com/office/drawing/2014/main" id="{88C60703-597C-4C3A-9852-ADF5AAAEF05B}"/>
                  </a:ext>
                </a:extLst>
              </p:cNvPr>
              <p:cNvSpPr txBox="1">
                <a:spLocks noRot="1" noChangeAspect="1" noMove="1" noResize="1" noEditPoints="1" noAdjustHandles="1" noChangeArrowheads="1" noChangeShapeType="1" noTextEdit="1"/>
              </p:cNvSpPr>
              <p:nvPr/>
            </p:nvSpPr>
            <p:spPr>
              <a:xfrm>
                <a:off x="0" y="2486389"/>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1C5D5F8E-AB48-40F0-B9D3-70CFA560ADE0}"/>
              </a:ext>
            </a:extLst>
          </p:cNvPr>
          <p:cNvCxnSpPr>
            <a:cxnSpLocks/>
            <a:stCxn id="5" idx="5"/>
            <a:endCxn id="15" idx="0"/>
          </p:cNvCxnSpPr>
          <p:nvPr/>
        </p:nvCxnSpPr>
        <p:spPr>
          <a:xfrm>
            <a:off x="2143886" y="1815989"/>
            <a:ext cx="1177543" cy="13498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2D44072-DD9E-480D-AF1A-C58F5F68BE0C}"/>
              </a:ext>
            </a:extLst>
          </p:cNvPr>
          <p:cNvSpPr/>
          <p:nvPr/>
        </p:nvSpPr>
        <p:spPr>
          <a:xfrm>
            <a:off x="3166969" y="316585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16" name="Straight Connector 15">
            <a:extLst>
              <a:ext uri="{FF2B5EF4-FFF2-40B4-BE49-F238E27FC236}">
                <a16:creationId xmlns:a16="http://schemas.microsoft.com/office/drawing/2014/main" id="{CF6ADAC7-2B21-4D5E-90EB-CE818F5FEE9C}"/>
              </a:ext>
            </a:extLst>
          </p:cNvPr>
          <p:cNvCxnSpPr>
            <a:cxnSpLocks/>
            <a:stCxn id="5" idx="3"/>
            <a:endCxn id="17" idx="0"/>
          </p:cNvCxnSpPr>
          <p:nvPr/>
        </p:nvCxnSpPr>
        <p:spPr>
          <a:xfrm flipH="1">
            <a:off x="690405" y="1815989"/>
            <a:ext cx="1016603" cy="1320236"/>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B1C3EC4D-843F-49B3-96CA-EB028A1886D5}"/>
              </a:ext>
            </a:extLst>
          </p:cNvPr>
          <p:cNvSpPr/>
          <p:nvPr/>
        </p:nvSpPr>
        <p:spPr>
          <a:xfrm>
            <a:off x="535945" y="3136225"/>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8" name="Oval 17">
            <a:extLst>
              <a:ext uri="{FF2B5EF4-FFF2-40B4-BE49-F238E27FC236}">
                <a16:creationId xmlns:a16="http://schemas.microsoft.com/office/drawing/2014/main" id="{2B7F7F75-A40D-40FC-830E-3F55C4856C22}"/>
              </a:ext>
            </a:extLst>
          </p:cNvPr>
          <p:cNvSpPr/>
          <p:nvPr/>
        </p:nvSpPr>
        <p:spPr>
          <a:xfrm>
            <a:off x="3551830" y="4579753"/>
            <a:ext cx="574071" cy="488281"/>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9" name="Oval 18">
            <a:extLst>
              <a:ext uri="{FF2B5EF4-FFF2-40B4-BE49-F238E27FC236}">
                <a16:creationId xmlns:a16="http://schemas.microsoft.com/office/drawing/2014/main" id="{7B686641-1E8B-4597-8FCD-558BBDA28044}"/>
              </a:ext>
            </a:extLst>
          </p:cNvPr>
          <p:cNvSpPr/>
          <p:nvPr/>
        </p:nvSpPr>
        <p:spPr>
          <a:xfrm>
            <a:off x="2838268" y="45725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0" name="Oval 19">
            <a:extLst>
              <a:ext uri="{FF2B5EF4-FFF2-40B4-BE49-F238E27FC236}">
                <a16:creationId xmlns:a16="http://schemas.microsoft.com/office/drawing/2014/main" id="{55B0A956-46B7-4916-B380-D1B8F41CE698}"/>
              </a:ext>
            </a:extLst>
          </p:cNvPr>
          <p:cNvSpPr/>
          <p:nvPr/>
        </p:nvSpPr>
        <p:spPr>
          <a:xfrm>
            <a:off x="718887" y="4551182"/>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1" name="Oval 20">
            <a:extLst>
              <a:ext uri="{FF2B5EF4-FFF2-40B4-BE49-F238E27FC236}">
                <a16:creationId xmlns:a16="http://schemas.microsoft.com/office/drawing/2014/main" id="{FCC74B6D-E986-4EB5-A7CA-BFAB2A5CFB69}"/>
              </a:ext>
            </a:extLst>
          </p:cNvPr>
          <p:cNvSpPr/>
          <p:nvPr/>
        </p:nvSpPr>
        <p:spPr>
          <a:xfrm>
            <a:off x="23080" y="4579753"/>
            <a:ext cx="574071" cy="536523"/>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22" name="Straight Connector 21">
            <a:extLst>
              <a:ext uri="{FF2B5EF4-FFF2-40B4-BE49-F238E27FC236}">
                <a16:creationId xmlns:a16="http://schemas.microsoft.com/office/drawing/2014/main" id="{7D9C057C-8F3A-4F5F-BEA3-51337C0EAF37}"/>
              </a:ext>
            </a:extLst>
          </p:cNvPr>
          <p:cNvCxnSpPr>
            <a:cxnSpLocks/>
            <a:endCxn id="19" idx="0"/>
          </p:cNvCxnSpPr>
          <p:nvPr/>
        </p:nvCxnSpPr>
        <p:spPr>
          <a:xfrm flipH="1">
            <a:off x="3125304" y="3284071"/>
            <a:ext cx="112354" cy="128848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31D234-0661-4B6C-9B2F-F1084C02FC91}"/>
              </a:ext>
            </a:extLst>
          </p:cNvPr>
          <p:cNvCxnSpPr>
            <a:cxnSpLocks/>
            <a:stCxn id="15" idx="5"/>
            <a:endCxn id="18" idx="0"/>
          </p:cNvCxnSpPr>
          <p:nvPr/>
        </p:nvCxnSpPr>
        <p:spPr>
          <a:xfrm>
            <a:off x="3430649" y="3461391"/>
            <a:ext cx="408217" cy="1118362"/>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534215-8767-468B-BF68-F805D7EB13C6}"/>
              </a:ext>
            </a:extLst>
          </p:cNvPr>
          <p:cNvCxnSpPr>
            <a:cxnSpLocks/>
            <a:stCxn id="17" idx="3"/>
            <a:endCxn id="21" idx="0"/>
          </p:cNvCxnSpPr>
          <p:nvPr/>
        </p:nvCxnSpPr>
        <p:spPr>
          <a:xfrm flipH="1">
            <a:off x="310116" y="3431765"/>
            <a:ext cx="271069" cy="1147988"/>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31540-E9DD-47D3-8F90-EB7421D63CFA}"/>
              </a:ext>
            </a:extLst>
          </p:cNvPr>
          <p:cNvCxnSpPr>
            <a:cxnSpLocks/>
            <a:stCxn id="17" idx="5"/>
            <a:endCxn id="20" idx="0"/>
          </p:cNvCxnSpPr>
          <p:nvPr/>
        </p:nvCxnSpPr>
        <p:spPr>
          <a:xfrm>
            <a:off x="799625" y="3431765"/>
            <a:ext cx="206298" cy="1119417"/>
          </a:xfrm>
          <a:prstGeom prst="line">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CA5D760-F945-4B49-8A8E-9458E343EA55}"/>
                  </a:ext>
                </a:extLst>
              </p:cNvPr>
              <p:cNvSpPr txBox="1"/>
              <p:nvPr/>
            </p:nvSpPr>
            <p:spPr>
              <a:xfrm>
                <a:off x="1250343" y="251412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26" name="TextBox 25">
                <a:extLst>
                  <a:ext uri="{FF2B5EF4-FFF2-40B4-BE49-F238E27FC236}">
                    <a16:creationId xmlns:a16="http://schemas.microsoft.com/office/drawing/2014/main" id="{ACA5D760-F945-4B49-8A8E-9458E343EA55}"/>
                  </a:ext>
                </a:extLst>
              </p:cNvPr>
              <p:cNvSpPr txBox="1">
                <a:spLocks noRot="1" noChangeAspect="1" noMove="1" noResize="1" noEditPoints="1" noAdjustHandles="1" noChangeArrowheads="1" noChangeShapeType="1" noTextEdit="1"/>
              </p:cNvSpPr>
              <p:nvPr/>
            </p:nvSpPr>
            <p:spPr>
              <a:xfrm>
                <a:off x="1250343" y="2514127"/>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97824C5-37C3-42EC-B066-2E1CDD4544D1}"/>
                  </a:ext>
                </a:extLst>
              </p:cNvPr>
              <p:cNvSpPr txBox="1"/>
              <p:nvPr/>
            </p:nvSpPr>
            <p:spPr>
              <a:xfrm>
                <a:off x="2507094" y="259769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27" name="TextBox 26">
                <a:extLst>
                  <a:ext uri="{FF2B5EF4-FFF2-40B4-BE49-F238E27FC236}">
                    <a16:creationId xmlns:a16="http://schemas.microsoft.com/office/drawing/2014/main" id="{497824C5-37C3-42EC-B066-2E1CDD4544D1}"/>
                  </a:ext>
                </a:extLst>
              </p:cNvPr>
              <p:cNvSpPr txBox="1">
                <a:spLocks noRot="1" noChangeAspect="1" noMove="1" noResize="1" noEditPoints="1" noAdjustHandles="1" noChangeArrowheads="1" noChangeShapeType="1" noTextEdit="1"/>
              </p:cNvSpPr>
              <p:nvPr/>
            </p:nvSpPr>
            <p:spPr>
              <a:xfrm>
                <a:off x="2507094" y="2597698"/>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30" name="Oval 29">
            <a:extLst>
              <a:ext uri="{FF2B5EF4-FFF2-40B4-BE49-F238E27FC236}">
                <a16:creationId xmlns:a16="http://schemas.microsoft.com/office/drawing/2014/main" id="{45F85640-96F9-473B-A145-11EA67D806DD}"/>
              </a:ext>
            </a:extLst>
          </p:cNvPr>
          <p:cNvSpPr/>
          <p:nvPr/>
        </p:nvSpPr>
        <p:spPr>
          <a:xfrm>
            <a:off x="1332922" y="2745059"/>
            <a:ext cx="956906" cy="815197"/>
          </a:xfrm>
          <a:prstGeom prst="ellipse">
            <a:avLst/>
          </a:prstGeom>
          <a:noFill/>
          <a:ln w="1905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5EFEA84-222E-4751-B338-9393F74F008E}"/>
                  </a:ext>
                </a:extLst>
              </p:cNvPr>
              <p:cNvSpPr/>
              <p:nvPr/>
            </p:nvSpPr>
            <p:spPr>
              <a:xfrm>
                <a:off x="4411166" y="1938007"/>
                <a:ext cx="3963777" cy="731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i="1">
                              <a:solidFill>
                                <a:schemeClr val="accent1"/>
                              </a:solidFill>
                              <a:latin typeface="Cambria Math" panose="02040503050406030204" pitchFamily="18" charset="0"/>
                              <a:ea typeface="Cambria Math" panose="02040503050406030204" pitchFamily="18" charset="0"/>
                            </a:rPr>
                          </m:ctrlPr>
                        </m:funcPr>
                        <m:fName>
                          <m:limLow>
                            <m:limLowPr>
                              <m:ctrlPr>
                                <a:rPr lang="en-US" sz="2800" i="1">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t>
                              </m:r>
                              <m:r>
                                <m:rPr>
                                  <m:sty m:val="p"/>
                                </m:rPr>
                                <a:rPr lang="en-US" sz="2800">
                                  <a:solidFill>
                                    <a:schemeClr val="accent1"/>
                                  </a:solidFill>
                                  <a:latin typeface="Cambria Math" panose="02040503050406030204" pitchFamily="18" charset="0"/>
                                  <a:ea typeface="Cambria Math" panose="02040503050406030204" pitchFamily="18" charset="0"/>
                                </a:rPr>
                                <m:t>max</m:t>
                              </m:r>
                            </m:e>
                            <m:lim>
                              <m:r>
                                <a:rPr lang="en-US" sz="2800" i="1">
                                  <a:solidFill>
                                    <a:schemeClr val="accent1"/>
                                  </a:solidFill>
                                  <a:latin typeface="Cambria Math" panose="02040503050406030204" pitchFamily="18" charset="0"/>
                                  <a:ea typeface="Cambria Math" panose="02040503050406030204" pitchFamily="18" charset="0"/>
                                </a:rPr>
                                <m:t>𝑎</m:t>
                              </m:r>
                            </m:lim>
                          </m:limLow>
                        </m:fName>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𝑞</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e>
                      </m:func>
                    </m:oMath>
                  </m:oMathPara>
                </a14:m>
                <a:endParaRPr lang="en-US" sz="2800" dirty="0">
                  <a:solidFill>
                    <a:schemeClr val="accent1"/>
                  </a:solidFill>
                </a:endParaRPr>
              </a:p>
            </p:txBody>
          </p:sp>
        </mc:Choice>
        <mc:Fallback xmlns="">
          <p:sp>
            <p:nvSpPr>
              <p:cNvPr id="31" name="Rectangle 30">
                <a:extLst>
                  <a:ext uri="{FF2B5EF4-FFF2-40B4-BE49-F238E27FC236}">
                    <a16:creationId xmlns:a16="http://schemas.microsoft.com/office/drawing/2014/main" id="{25EFEA84-222E-4751-B338-9393F74F008E}"/>
                  </a:ext>
                </a:extLst>
              </p:cNvPr>
              <p:cNvSpPr>
                <a:spLocks noRot="1" noChangeAspect="1" noMove="1" noResize="1" noEditPoints="1" noAdjustHandles="1" noChangeArrowheads="1" noChangeShapeType="1" noTextEdit="1"/>
              </p:cNvSpPr>
              <p:nvPr/>
            </p:nvSpPr>
            <p:spPr>
              <a:xfrm>
                <a:off x="4411166" y="1938007"/>
                <a:ext cx="3963777" cy="73161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3807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12187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US" sz="4400" dirty="0">
                <a:solidFill>
                  <a:schemeClr val="bg1"/>
                </a:solidFill>
              </a:rPr>
              <a:t>Policy Evaluation, Policy Control, Policy Iteration</a:t>
            </a:r>
            <a:endParaRPr lang="en-AU" sz="4400" dirty="0">
              <a:solidFill>
                <a:schemeClr val="bg1"/>
              </a:solidFill>
            </a:endParaRPr>
          </a:p>
        </p:txBody>
      </p:sp>
    </p:spTree>
    <p:extLst>
      <p:ext uri="{BB962C8B-B14F-4D97-AF65-F5344CB8AC3E}">
        <p14:creationId xmlns:p14="http://schemas.microsoft.com/office/powerpoint/2010/main" val="412328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Evaluation</a:t>
            </a:r>
            <a:endParaRPr lang="en-AU" sz="1600" dirty="0"/>
          </a:p>
        </p:txBody>
      </p:sp>
      <p:sp>
        <p:nvSpPr>
          <p:cNvPr id="32" name="Title 1">
            <a:extLst>
              <a:ext uri="{FF2B5EF4-FFF2-40B4-BE49-F238E27FC236}">
                <a16:creationId xmlns:a16="http://schemas.microsoft.com/office/drawing/2014/main" id="{9FE78071-EA9F-4C72-97EA-F68BB10887E8}"/>
              </a:ext>
            </a:extLst>
          </p:cNvPr>
          <p:cNvSpPr txBox="1">
            <a:spLocks/>
          </p:cNvSpPr>
          <p:nvPr/>
        </p:nvSpPr>
        <p:spPr>
          <a:xfrm>
            <a:off x="597151" y="2640909"/>
            <a:ext cx="11949350" cy="48551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dirty="0"/>
              <a:t>Policy Control</a:t>
            </a:r>
            <a:endParaRPr lang="en-AU" sz="1600" dirty="0"/>
          </a:p>
        </p:txBody>
      </p:sp>
      <p:sp>
        <p:nvSpPr>
          <p:cNvPr id="33" name="Title 1">
            <a:extLst>
              <a:ext uri="{FF2B5EF4-FFF2-40B4-BE49-F238E27FC236}">
                <a16:creationId xmlns:a16="http://schemas.microsoft.com/office/drawing/2014/main" id="{09458875-083E-499D-8A77-54FAC479FC60}"/>
              </a:ext>
            </a:extLst>
          </p:cNvPr>
          <p:cNvSpPr txBox="1">
            <a:spLocks/>
          </p:cNvSpPr>
          <p:nvPr/>
        </p:nvSpPr>
        <p:spPr>
          <a:xfrm>
            <a:off x="618173" y="915141"/>
            <a:ext cx="9741169" cy="1089337"/>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evaluation is the task of determining the value function for a specific policy.</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endParaRPr lang="en-AU" sz="1400" dirty="0">
              <a:solidFill>
                <a:schemeClr val="tx2"/>
              </a:solidFill>
            </a:endParaRPr>
          </a:p>
        </p:txBody>
      </p:sp>
      <p:sp>
        <p:nvSpPr>
          <p:cNvPr id="35" name="Title 1">
            <a:extLst>
              <a:ext uri="{FF2B5EF4-FFF2-40B4-BE49-F238E27FC236}">
                <a16:creationId xmlns:a16="http://schemas.microsoft.com/office/drawing/2014/main" id="{2A03DB11-580B-4F06-BF60-A7761B5AE0A6}"/>
              </a:ext>
            </a:extLst>
          </p:cNvPr>
          <p:cNvSpPr txBox="1">
            <a:spLocks/>
          </p:cNvSpPr>
          <p:nvPr/>
        </p:nvSpPr>
        <p:spPr>
          <a:xfrm>
            <a:off x="597151" y="3513031"/>
            <a:ext cx="9741169" cy="986745"/>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Control is the task to find a policy maximizes the reward, that is, the optimal    policy which maximizes the value function. </a:t>
            </a:r>
            <a:endParaRPr lang="en-AU" sz="1400" dirty="0">
              <a:solidFill>
                <a:schemeClr val="tx2"/>
              </a:solidFill>
            </a:endParaRPr>
          </a:p>
        </p:txBody>
      </p:sp>
      <p:sp>
        <p:nvSpPr>
          <p:cNvPr id="36" name="AutoShape 6">
            <a:extLst>
              <a:ext uri="{FF2B5EF4-FFF2-40B4-BE49-F238E27FC236}">
                <a16:creationId xmlns:a16="http://schemas.microsoft.com/office/drawing/2014/main" id="{BA227930-A9E0-4E7B-AEF7-B0645912E1C3}"/>
              </a:ext>
            </a:extLst>
          </p:cNvPr>
          <p:cNvSpPr>
            <a:spLocks noChangeArrowheads="1"/>
          </p:cNvSpPr>
          <p:nvPr/>
        </p:nvSpPr>
        <p:spPr bwMode="auto">
          <a:xfrm>
            <a:off x="2619484" y="4899392"/>
            <a:ext cx="1711113" cy="939378"/>
          </a:xfrm>
          <a:prstGeom prst="chevron">
            <a:avLst>
              <a:gd name="adj" fmla="val 37695"/>
            </a:avLst>
          </a:prstGeom>
          <a:solidFill>
            <a:srgbClr val="4BACC6">
              <a:lumMod val="60000"/>
              <a:lumOff val="40000"/>
            </a:srgbClr>
          </a:solidFill>
          <a:ln w="12700" algn="ctr">
            <a:solidFill>
              <a:srgbClr val="C0504D"/>
            </a:solidFill>
            <a:prstDash val="dash"/>
            <a:miter lim="800000"/>
            <a:headEnd/>
            <a:tailEnd/>
          </a:ln>
        </p:spPr>
        <p:txBody>
          <a:bodyPr wrap="none" lIns="90000" tIns="46800" rIns="90000" bIns="46800" anchor="ctr"/>
          <a:lstStyle/>
          <a:p>
            <a:pPr algn="ctr"/>
            <a:r>
              <a:rPr lang="en-US" sz="1600" b="1" kern="0" dirty="0">
                <a:solidFill>
                  <a:prstClr val="black"/>
                </a:solidFill>
                <a:latin typeface="Trebuchet MS" panose="020B0603020202020204" pitchFamily="34" charset="0"/>
              </a:rPr>
              <a:t>MDP problem </a:t>
            </a:r>
          </a:p>
          <a:p>
            <a:pPr algn="ctr"/>
            <a:r>
              <a:rPr lang="en-US" sz="1600" b="1" kern="0" dirty="0">
                <a:solidFill>
                  <a:prstClr val="black"/>
                </a:solidFill>
                <a:latin typeface="Trebuchet MS" panose="020B0603020202020204" pitchFamily="34" charset="0"/>
              </a:rPr>
              <a:t>definition</a:t>
            </a:r>
          </a:p>
        </p:txBody>
      </p:sp>
      <p:sp>
        <p:nvSpPr>
          <p:cNvPr id="37" name="AutoShape 5">
            <a:extLst>
              <a:ext uri="{FF2B5EF4-FFF2-40B4-BE49-F238E27FC236}">
                <a16:creationId xmlns:a16="http://schemas.microsoft.com/office/drawing/2014/main" id="{C5B685BA-655A-4684-A105-98A77EECC517}"/>
              </a:ext>
            </a:extLst>
          </p:cNvPr>
          <p:cNvSpPr>
            <a:spLocks noChangeArrowheads="1"/>
          </p:cNvSpPr>
          <p:nvPr/>
        </p:nvSpPr>
        <p:spPr bwMode="auto">
          <a:xfrm>
            <a:off x="4184368" y="4891689"/>
            <a:ext cx="1802028" cy="947081"/>
          </a:xfrm>
          <a:prstGeom prst="chevron">
            <a:avLst>
              <a:gd name="adj" fmla="val 37998"/>
            </a:avLst>
          </a:prstGeom>
          <a:solidFill>
            <a:srgbClr val="4BACC6">
              <a:lumMod val="60000"/>
              <a:lumOff val="40000"/>
            </a:srgbClr>
          </a:solidFill>
          <a:ln w="12700" algn="ctr">
            <a:solidFill>
              <a:srgbClr val="C0504D"/>
            </a:solidFill>
            <a:prstDash val="dash"/>
            <a:miter lim="800000"/>
            <a:headEnd/>
            <a:tailEnd/>
          </a:ln>
        </p:spPr>
        <p:txBody>
          <a:bodyPr wrap="none" lIns="90000" tIns="46800" rIns="90000" bIns="46800" anchor="ctr"/>
          <a:lstStyle/>
          <a:p>
            <a:pPr algn="ctr"/>
            <a:r>
              <a:rPr lang="en-US" sz="1600" b="1" kern="0" dirty="0">
                <a:solidFill>
                  <a:prstClr val="black"/>
                </a:solidFill>
                <a:latin typeface="Trebuchet MS" panose="020B0603020202020204" pitchFamily="34" charset="0"/>
              </a:rPr>
              <a:t>	Policy </a:t>
            </a:r>
          </a:p>
          <a:p>
            <a:pPr algn="ctr"/>
            <a:r>
              <a:rPr lang="en-US" sz="1600" b="1" kern="0" dirty="0">
                <a:solidFill>
                  <a:prstClr val="black"/>
                </a:solidFill>
                <a:latin typeface="Trebuchet MS" panose="020B0603020202020204" pitchFamily="34" charset="0"/>
              </a:rPr>
              <a:t>Evaluation</a:t>
            </a:r>
          </a:p>
        </p:txBody>
      </p:sp>
      <p:sp>
        <p:nvSpPr>
          <p:cNvPr id="38" name="AutoShape 7">
            <a:extLst>
              <a:ext uri="{FF2B5EF4-FFF2-40B4-BE49-F238E27FC236}">
                <a16:creationId xmlns:a16="http://schemas.microsoft.com/office/drawing/2014/main" id="{0AFF2707-358F-4FB1-A01E-942795AB70C4}"/>
              </a:ext>
            </a:extLst>
          </p:cNvPr>
          <p:cNvSpPr>
            <a:spLocks noChangeArrowheads="1"/>
          </p:cNvSpPr>
          <p:nvPr/>
        </p:nvSpPr>
        <p:spPr bwMode="auto">
          <a:xfrm>
            <a:off x="5852681" y="4886380"/>
            <a:ext cx="1955238" cy="982030"/>
          </a:xfrm>
          <a:prstGeom prst="chevron">
            <a:avLst>
              <a:gd name="adj" fmla="val 38812"/>
            </a:avLst>
          </a:prstGeom>
          <a:solidFill>
            <a:srgbClr val="4BACC6">
              <a:lumMod val="60000"/>
              <a:lumOff val="40000"/>
            </a:srgbClr>
          </a:solidFill>
          <a:ln w="12700" algn="ctr">
            <a:solidFill>
              <a:srgbClr val="C0504D"/>
            </a:solidFill>
            <a:prstDash val="dash"/>
            <a:miter lim="800000"/>
            <a:headEnd/>
            <a:tailEnd/>
          </a:ln>
        </p:spPr>
        <p:txBody>
          <a:bodyPr wrap="none" lIns="90000" tIns="46800" rIns="90000" bIns="46800" anchor="ctr"/>
          <a:lstStyle/>
          <a:p>
            <a:pPr algn="ctr"/>
            <a:r>
              <a:rPr lang="en-US" sz="1600" b="1" kern="0" dirty="0">
                <a:solidFill>
                  <a:prstClr val="black"/>
                </a:solidFill>
                <a:latin typeface="Trebuchet MS" panose="020B0603020202020204" pitchFamily="34" charset="0"/>
              </a:rPr>
              <a:t>Policy </a:t>
            </a:r>
          </a:p>
          <a:p>
            <a:pPr algn="ctr"/>
            <a:r>
              <a:rPr lang="en-US" sz="1600" b="1" kern="0" dirty="0">
                <a:solidFill>
                  <a:prstClr val="black"/>
                </a:solidFill>
                <a:latin typeface="Trebuchet MS" panose="020B0603020202020204" pitchFamily="34" charset="0"/>
              </a:rPr>
              <a:t>Control</a:t>
            </a:r>
          </a:p>
        </p:txBody>
      </p:sp>
      <p:sp>
        <p:nvSpPr>
          <p:cNvPr id="40" name="Rectangle 39">
            <a:extLst>
              <a:ext uri="{FF2B5EF4-FFF2-40B4-BE49-F238E27FC236}">
                <a16:creationId xmlns:a16="http://schemas.microsoft.com/office/drawing/2014/main" id="{F10910D8-7D43-40EA-93E7-5A5ABC473646}"/>
              </a:ext>
            </a:extLst>
          </p:cNvPr>
          <p:cNvSpPr/>
          <p:nvPr/>
        </p:nvSpPr>
        <p:spPr>
          <a:xfrm>
            <a:off x="2749311" y="4862049"/>
            <a:ext cx="397866" cy="400110"/>
          </a:xfrm>
          <a:prstGeom prst="rect">
            <a:avLst/>
          </a:prstGeom>
        </p:spPr>
        <p:txBody>
          <a:bodyPr wrap="none">
            <a:spAutoFit/>
          </a:bodyPr>
          <a:lstStyle/>
          <a:p>
            <a:r>
              <a:rPr lang="en-AU" sz="2000" b="1">
                <a:solidFill>
                  <a:srgbClr val="37373A"/>
                </a:solidFill>
              </a:rPr>
              <a:t>1.</a:t>
            </a:r>
            <a:endParaRPr lang="en-AU" b="1">
              <a:solidFill>
                <a:srgbClr val="37373A"/>
              </a:solidFill>
            </a:endParaRPr>
          </a:p>
        </p:txBody>
      </p:sp>
      <p:sp>
        <p:nvSpPr>
          <p:cNvPr id="41" name="Rectangle 40">
            <a:extLst>
              <a:ext uri="{FF2B5EF4-FFF2-40B4-BE49-F238E27FC236}">
                <a16:creationId xmlns:a16="http://schemas.microsoft.com/office/drawing/2014/main" id="{0C5499A8-A7B7-4819-B063-0FBA29EF68B8}"/>
              </a:ext>
            </a:extLst>
          </p:cNvPr>
          <p:cNvSpPr/>
          <p:nvPr/>
        </p:nvSpPr>
        <p:spPr>
          <a:xfrm>
            <a:off x="4330597" y="4862049"/>
            <a:ext cx="397866" cy="400110"/>
          </a:xfrm>
          <a:prstGeom prst="rect">
            <a:avLst/>
          </a:prstGeom>
        </p:spPr>
        <p:txBody>
          <a:bodyPr wrap="none">
            <a:spAutoFit/>
          </a:bodyPr>
          <a:lstStyle/>
          <a:p>
            <a:r>
              <a:rPr lang="en-AU" sz="2000" b="1">
                <a:solidFill>
                  <a:srgbClr val="37373A"/>
                </a:solidFill>
              </a:rPr>
              <a:t>2.</a:t>
            </a:r>
            <a:endParaRPr lang="en-AU" b="1">
              <a:solidFill>
                <a:srgbClr val="37373A"/>
              </a:solidFill>
            </a:endParaRPr>
          </a:p>
        </p:txBody>
      </p:sp>
      <p:sp>
        <p:nvSpPr>
          <p:cNvPr id="42" name="Rectangle 41">
            <a:extLst>
              <a:ext uri="{FF2B5EF4-FFF2-40B4-BE49-F238E27FC236}">
                <a16:creationId xmlns:a16="http://schemas.microsoft.com/office/drawing/2014/main" id="{953755E5-4388-45DB-B169-191FA38FC55A}"/>
              </a:ext>
            </a:extLst>
          </p:cNvPr>
          <p:cNvSpPr/>
          <p:nvPr/>
        </p:nvSpPr>
        <p:spPr>
          <a:xfrm>
            <a:off x="6069062" y="4872262"/>
            <a:ext cx="397866" cy="400110"/>
          </a:xfrm>
          <a:prstGeom prst="rect">
            <a:avLst/>
          </a:prstGeom>
        </p:spPr>
        <p:txBody>
          <a:bodyPr wrap="none">
            <a:spAutoFit/>
          </a:bodyPr>
          <a:lstStyle/>
          <a:p>
            <a:r>
              <a:rPr lang="en-AU" sz="2000" b="1">
                <a:solidFill>
                  <a:srgbClr val="37373A"/>
                </a:solidFill>
              </a:rPr>
              <a:t>3.</a:t>
            </a:r>
            <a:endParaRPr lang="en-AU" b="1">
              <a:solidFill>
                <a:srgbClr val="37373A"/>
              </a:solidFill>
            </a:endParaRPr>
          </a:p>
        </p:txBody>
      </p:sp>
      <p:cxnSp>
        <p:nvCxnSpPr>
          <p:cNvPr id="44" name="Connector: Curved 43">
            <a:extLst>
              <a:ext uri="{FF2B5EF4-FFF2-40B4-BE49-F238E27FC236}">
                <a16:creationId xmlns:a16="http://schemas.microsoft.com/office/drawing/2014/main" id="{A47CE2CA-EC40-4741-9443-D3C3C25723FC}"/>
              </a:ext>
            </a:extLst>
          </p:cNvPr>
          <p:cNvCxnSpPr>
            <a:cxnSpLocks/>
            <a:stCxn id="37" idx="2"/>
          </p:cNvCxnSpPr>
          <p:nvPr/>
        </p:nvCxnSpPr>
        <p:spPr>
          <a:xfrm rot="16200000" flipH="1">
            <a:off x="6026077" y="4718138"/>
            <a:ext cx="527306" cy="2768569"/>
          </a:xfrm>
          <a:prstGeom prst="curvedConnector2">
            <a:avLst/>
          </a:prstGeom>
          <a:ln w="28575"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7" name="Cloud 46">
            <a:extLst>
              <a:ext uri="{FF2B5EF4-FFF2-40B4-BE49-F238E27FC236}">
                <a16:creationId xmlns:a16="http://schemas.microsoft.com/office/drawing/2014/main" id="{A338F8AD-B767-4D36-ADC1-987402BACBC1}"/>
              </a:ext>
            </a:extLst>
          </p:cNvPr>
          <p:cNvSpPr/>
          <p:nvPr/>
        </p:nvSpPr>
        <p:spPr>
          <a:xfrm>
            <a:off x="7551280" y="5555848"/>
            <a:ext cx="4463241" cy="1179515"/>
          </a:xfrm>
          <a:prstGeom prst="cloud">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Value function definition Bellman equation creates a system of linear </a:t>
            </a:r>
            <a:r>
              <a:rPr lang="en-US" sz="1200" dirty="0" err="1">
                <a:solidFill>
                  <a:schemeClr val="tx1"/>
                </a:solidFill>
              </a:rPr>
              <a:t>eqn</a:t>
            </a:r>
            <a:endParaRPr lang="en-US" sz="1200" dirty="0">
              <a:solidFill>
                <a:schemeClr val="tx1"/>
              </a:solidFill>
            </a:endParaRPr>
          </a:p>
          <a:p>
            <a:pPr algn="ctr"/>
            <a:r>
              <a:rPr lang="en-US" sz="1200" dirty="0">
                <a:solidFill>
                  <a:schemeClr val="tx1"/>
                </a:solidFill>
              </a:rPr>
              <a:t>Use Dynamic Programming</a:t>
            </a:r>
          </a:p>
        </p:txBody>
      </p:sp>
    </p:spTree>
    <p:extLst>
      <p:ext uri="{BB962C8B-B14F-4D97-AF65-F5344CB8AC3E}">
        <p14:creationId xmlns:p14="http://schemas.microsoft.com/office/powerpoint/2010/main" val="2961594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Evaluation</a:t>
            </a:r>
            <a:endParaRPr lang="en-AU" sz="1600" dirty="0"/>
          </a:p>
        </p:txBody>
      </p:sp>
      <p:sp>
        <p:nvSpPr>
          <p:cNvPr id="17" name="Title 1">
            <a:extLst>
              <a:ext uri="{FF2B5EF4-FFF2-40B4-BE49-F238E27FC236}">
                <a16:creationId xmlns:a16="http://schemas.microsoft.com/office/drawing/2014/main" id="{3D3042B8-57F1-4B6E-8A4B-961A6859B092}"/>
              </a:ext>
            </a:extLst>
          </p:cNvPr>
          <p:cNvSpPr txBox="1">
            <a:spLocks/>
          </p:cNvSpPr>
          <p:nvPr/>
        </p:nvSpPr>
        <p:spPr>
          <a:xfrm>
            <a:off x="597151" y="774918"/>
            <a:ext cx="9741169" cy="1089337"/>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Definition</a:t>
            </a:r>
            <a:endParaRPr lang="en-AU" sz="1200" u="sng" dirty="0">
              <a:solidFill>
                <a:schemeClr val="tx2"/>
              </a:solidFill>
            </a:endParaRPr>
          </a:p>
          <a:p>
            <a:pPr>
              <a:lnSpc>
                <a:spcPct val="107000"/>
              </a:lnSpc>
              <a:spcAft>
                <a:spcPts val="800"/>
              </a:spcAft>
            </a:pPr>
            <a:r>
              <a:rPr lang="en-AU" sz="1400" dirty="0"/>
              <a:t>  </a:t>
            </a: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Policy evaluation is the task of determining the value function for a specific policy.</a:t>
            </a:r>
          </a:p>
          <a:p>
            <a:pPr>
              <a:lnSpc>
                <a:spcPct val="107000"/>
              </a:lnSpc>
              <a:spcAft>
                <a:spcPts val="800"/>
              </a:spcAft>
            </a:pPr>
            <a:r>
              <a:rPr lang="en-US" sz="1800" dirty="0">
                <a:solidFill>
                  <a:schemeClr val="tx2"/>
                </a:solidFill>
                <a:latin typeface="Arial" panose="020B0604020202020204" pitchFamily="34" charset="0"/>
                <a:ea typeface="DengXian" panose="02010600030101010101" pitchFamily="2" charset="-122"/>
                <a:cs typeface="Times New Roman" panose="02020603050405020304" pitchFamily="18" charset="0"/>
              </a:rPr>
              <a:t> </a:t>
            </a:r>
            <a:endParaRPr lang="en-AU" sz="1400" dirty="0">
              <a:solidFill>
                <a:schemeClr val="tx2"/>
              </a:solidFill>
            </a:endParaRP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391769F-CAA4-47D0-A62C-213386AEB53B}"/>
                  </a:ext>
                </a:extLst>
              </p:cNvPr>
              <p:cNvSpPr/>
              <p:nvPr/>
            </p:nvSpPr>
            <p:spPr>
              <a:xfrm>
                <a:off x="498852" y="2117921"/>
                <a:ext cx="57691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𝑣</m:t>
                          </m:r>
                        </m:e>
                        <m:sub>
                          <m:r>
                            <a:rPr lang="en-US" sz="2800" b="0" i="1" smtClean="0">
                              <a:latin typeface="Cambria Math" panose="02040503050406030204" pitchFamily="18" charset="0"/>
                              <a:ea typeface="Cambria Math" panose="02040503050406030204" pitchFamily="18" charset="0"/>
                            </a:rPr>
                            <m:t>𝜋</m:t>
                          </m:r>
                        </m:sub>
                      </m:sSub>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Ε</m:t>
                          </m:r>
                        </m:e>
                        <m:sub>
                          <m:r>
                            <a:rPr lang="el-GR" sz="2800" i="1" smtClean="0">
                              <a:latin typeface="Cambria Math" panose="02040503050406030204" pitchFamily="18" charset="0"/>
                              <a:ea typeface="Cambria Math" panose="02040503050406030204" pitchFamily="18" charset="0"/>
                            </a:rPr>
                            <m:t>𝜋</m:t>
                          </m:r>
                        </m:sub>
                      </m:sSub>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𝐺</m:t>
                              </m:r>
                            </m:e>
                            <m:sub>
                              <m:r>
                                <a:rPr lang="en-US" sz="2800" b="0" i="1" smtClean="0">
                                  <a:latin typeface="Cambria Math" panose="02040503050406030204" pitchFamily="18" charset="0"/>
                                  <a:ea typeface="Cambria Math" panose="02040503050406030204" pitchFamily="18" charset="0"/>
                                </a:rPr>
                                <m:t>𝑡</m:t>
                              </m:r>
                            </m:sub>
                          </m:sSub>
                        </m:e>
                      </m:d>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oMath>
                  </m:oMathPara>
                </a14:m>
                <a:endParaRPr lang="en-US" sz="2800" dirty="0"/>
              </a:p>
            </p:txBody>
          </p:sp>
        </mc:Choice>
        <mc:Fallback xmlns="">
          <p:sp>
            <p:nvSpPr>
              <p:cNvPr id="18" name="Rectangle 17">
                <a:extLst>
                  <a:ext uri="{FF2B5EF4-FFF2-40B4-BE49-F238E27FC236}">
                    <a16:creationId xmlns:a16="http://schemas.microsoft.com/office/drawing/2014/main" id="{6391769F-CAA4-47D0-A62C-213386AEB53B}"/>
                  </a:ext>
                </a:extLst>
              </p:cNvPr>
              <p:cNvSpPr>
                <a:spLocks noRot="1" noChangeAspect="1" noMove="1" noResize="1" noEditPoints="1" noAdjustHandles="1" noChangeArrowheads="1" noChangeShapeType="1" noTextEdit="1"/>
              </p:cNvSpPr>
              <p:nvPr/>
            </p:nvSpPr>
            <p:spPr>
              <a:xfrm>
                <a:off x="498852" y="2117921"/>
                <a:ext cx="5769143" cy="523220"/>
              </a:xfrm>
              <a:prstGeom prst="rect">
                <a:avLst/>
              </a:prstGeom>
              <a:blipFill>
                <a:blip r:embed="rId3"/>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FC8F6F3A-C0C9-4696-9A33-A0040DF603E6}"/>
              </a:ext>
            </a:extLst>
          </p:cNvPr>
          <p:cNvSpPr/>
          <p:nvPr/>
        </p:nvSpPr>
        <p:spPr>
          <a:xfrm>
            <a:off x="498852" y="2878954"/>
            <a:ext cx="11083833" cy="400110"/>
          </a:xfrm>
          <a:prstGeom prst="rect">
            <a:avLst/>
          </a:prstGeom>
        </p:spPr>
        <p:txBody>
          <a:bodyPr wrap="square">
            <a:spAutoFit/>
          </a:bodyPr>
          <a:lstStyle/>
          <a:p>
            <a:r>
              <a:rPr lang="en-US" sz="2000" dirty="0">
                <a:latin typeface="medium-content-serif-font"/>
              </a:rPr>
              <a:t>Using state-value Bellman equation,</a:t>
            </a:r>
            <a:endParaRPr lang="en-US" sz="2000"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0B143DE-EFA1-439E-B748-69B9913315F6}"/>
                  </a:ext>
                </a:extLst>
              </p:cNvPr>
              <p:cNvSpPr/>
              <p:nvPr/>
            </p:nvSpPr>
            <p:spPr>
              <a:xfrm>
                <a:off x="597151" y="3386695"/>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𝜋</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𝑣</m:t>
                                      </m:r>
                                    </m:e>
                                    <m:sub>
                                      <m:r>
                                        <a:rPr lang="el-GR" sz="2800" i="1">
                                          <a:solidFill>
                                            <a:schemeClr val="tx2"/>
                                          </a:solidFill>
                                          <a:latin typeface="Cambria Math" panose="02040503050406030204" pitchFamily="18" charset="0"/>
                                          <a:ea typeface="Cambria Math" panose="02040503050406030204" pitchFamily="18" charset="0"/>
                                        </a:rPr>
                                        <m:t>𝜋</m:t>
                                      </m:r>
                                    </m:sub>
                                  </m:sSub>
                                  <m:d>
                                    <m:dPr>
                                      <m:ctrlPr>
                                        <a:rPr lang="en-US" sz="2800" b="0" i="1" smtClean="0">
                                          <a:solidFill>
                                            <a:schemeClr val="tx2"/>
                                          </a:solidFill>
                                          <a:latin typeface="Cambria Math" panose="02040503050406030204" pitchFamily="18" charset="0"/>
                                          <a:ea typeface="Cambria Math" panose="02040503050406030204" pitchFamily="18" charset="0"/>
                                        </a:rPr>
                                      </m:ctrlPr>
                                    </m:dPr>
                                    <m:e>
                                      <m:sSup>
                                        <m:sSupPr>
                                          <m:ctrlPr>
                                            <a:rPr lang="en-US" sz="2800" b="0" i="1" smtClean="0">
                                              <a:solidFill>
                                                <a:schemeClr val="tx2"/>
                                              </a:solidFill>
                                              <a:latin typeface="Cambria Math" panose="02040503050406030204" pitchFamily="18" charset="0"/>
                                              <a:ea typeface="Cambria Math" panose="02040503050406030204" pitchFamily="18" charset="0"/>
                                            </a:rPr>
                                          </m:ctrlPr>
                                        </m:sSupPr>
                                        <m:e>
                                          <m:r>
                                            <a:rPr lang="en-US" sz="2800" b="0" i="1" smtClean="0">
                                              <a:solidFill>
                                                <a:schemeClr val="tx2"/>
                                              </a:solidFill>
                                              <a:latin typeface="Cambria Math" panose="02040503050406030204" pitchFamily="18" charset="0"/>
                                              <a:ea typeface="Cambria Math" panose="02040503050406030204" pitchFamily="18" charset="0"/>
                                            </a:rPr>
                                            <m:t>𝑠</m:t>
                                          </m:r>
                                        </m:e>
                                        <m:sup>
                                          <m:r>
                                            <a:rPr lang="en-US" sz="2800" b="0" i="1" smtClean="0">
                                              <a:solidFill>
                                                <a:schemeClr val="tx2"/>
                                              </a:solidFill>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e>
                              </m:nary>
                            </m:e>
                          </m:nary>
                        </m:e>
                      </m:nary>
                    </m:oMath>
                  </m:oMathPara>
                </a14:m>
                <a:endParaRPr lang="en-US" sz="2800" dirty="0"/>
              </a:p>
            </p:txBody>
          </p:sp>
        </mc:Choice>
        <mc:Fallback xmlns="">
          <p:sp>
            <p:nvSpPr>
              <p:cNvPr id="20" name="Rectangle 19">
                <a:extLst>
                  <a:ext uri="{FF2B5EF4-FFF2-40B4-BE49-F238E27FC236}">
                    <a16:creationId xmlns:a16="http://schemas.microsoft.com/office/drawing/2014/main" id="{A0B143DE-EFA1-439E-B748-69B9913315F6}"/>
                  </a:ext>
                </a:extLst>
              </p:cNvPr>
              <p:cNvSpPr>
                <a:spLocks noRot="1" noChangeAspect="1" noMove="1" noResize="1" noEditPoints="1" noAdjustHandles="1" noChangeArrowheads="1" noChangeShapeType="1" noTextEdit="1"/>
              </p:cNvSpPr>
              <p:nvPr/>
            </p:nvSpPr>
            <p:spPr>
              <a:xfrm>
                <a:off x="597151" y="3386695"/>
                <a:ext cx="10140134" cy="1152239"/>
              </a:xfrm>
              <a:prstGeom prst="rect">
                <a:avLst/>
              </a:prstGeom>
              <a:blipFill>
                <a:blip r:embed="rId4"/>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7FE350-904B-48F9-A0E8-CA4AA7E48D89}"/>
              </a:ext>
            </a:extLst>
          </p:cNvPr>
          <p:cNvSpPr/>
          <p:nvPr/>
        </p:nvSpPr>
        <p:spPr>
          <a:xfrm>
            <a:off x="498851" y="4601404"/>
            <a:ext cx="11083833" cy="400110"/>
          </a:xfrm>
          <a:prstGeom prst="rect">
            <a:avLst/>
          </a:prstGeom>
        </p:spPr>
        <p:txBody>
          <a:bodyPr wrap="square">
            <a:spAutoFit/>
          </a:bodyPr>
          <a:lstStyle/>
          <a:p>
            <a:r>
              <a:rPr lang="en-US" sz="2000" dirty="0">
                <a:latin typeface="medium-content-serif-font"/>
              </a:rPr>
              <a:t>Applying Bellman equation to each state gives us a system of linear equation,</a:t>
            </a:r>
            <a:endParaRPr lang="en-US" sz="2000" dirty="0"/>
          </a:p>
        </p:txBody>
      </p:sp>
      <p:sp>
        <p:nvSpPr>
          <p:cNvPr id="6" name="Rectangle 5">
            <a:extLst>
              <a:ext uri="{FF2B5EF4-FFF2-40B4-BE49-F238E27FC236}">
                <a16:creationId xmlns:a16="http://schemas.microsoft.com/office/drawing/2014/main" id="{10E50E52-2EF1-4D25-A0AC-557D71666FA5}"/>
              </a:ext>
            </a:extLst>
          </p:cNvPr>
          <p:cNvSpPr/>
          <p:nvPr/>
        </p:nvSpPr>
        <p:spPr>
          <a:xfrm>
            <a:off x="4365094" y="5091259"/>
            <a:ext cx="2205281" cy="697686"/>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Linear System Solver</a:t>
            </a:r>
          </a:p>
        </p:txBody>
      </p:sp>
      <p:sp>
        <p:nvSpPr>
          <p:cNvPr id="23" name="Rectangle 22">
            <a:extLst>
              <a:ext uri="{FF2B5EF4-FFF2-40B4-BE49-F238E27FC236}">
                <a16:creationId xmlns:a16="http://schemas.microsoft.com/office/drawing/2014/main" id="{B68624D2-FB9B-471A-8350-1B94DB1E769E}"/>
              </a:ext>
            </a:extLst>
          </p:cNvPr>
          <p:cNvSpPr/>
          <p:nvPr/>
        </p:nvSpPr>
        <p:spPr>
          <a:xfrm>
            <a:off x="4365093" y="6007882"/>
            <a:ext cx="2205281" cy="697686"/>
          </a:xfrm>
          <a:prstGeom prst="rect">
            <a:avLst/>
          </a:prstGeom>
          <a:noFill/>
          <a:ln w="38100"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tx1"/>
                </a:solidFill>
              </a:rPr>
              <a:t>Dynamic Programming</a:t>
            </a:r>
          </a:p>
        </p:txBody>
      </p:sp>
      <p:cxnSp>
        <p:nvCxnSpPr>
          <p:cNvPr id="9" name="Straight Arrow Connector 8">
            <a:extLst>
              <a:ext uri="{FF2B5EF4-FFF2-40B4-BE49-F238E27FC236}">
                <a16:creationId xmlns:a16="http://schemas.microsoft.com/office/drawing/2014/main" id="{015CB6B0-4489-4CB2-B703-AF96DC8628F5}"/>
              </a:ext>
            </a:extLst>
          </p:cNvPr>
          <p:cNvCxnSpPr>
            <a:stCxn id="6" idx="3"/>
          </p:cNvCxnSpPr>
          <p:nvPr/>
        </p:nvCxnSpPr>
        <p:spPr>
          <a:xfrm>
            <a:off x="6570375" y="5440102"/>
            <a:ext cx="1416157"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9605AE-E9F7-493E-A1DF-6BBD0DC8780B}"/>
              </a:ext>
            </a:extLst>
          </p:cNvPr>
          <p:cNvCxnSpPr>
            <a:cxnSpLocks/>
            <a:stCxn id="23" idx="3"/>
          </p:cNvCxnSpPr>
          <p:nvPr/>
        </p:nvCxnSpPr>
        <p:spPr>
          <a:xfrm>
            <a:off x="6570374" y="6356725"/>
            <a:ext cx="1416158"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547F13-1BF3-4DA9-B9D4-35702846DE27}"/>
              </a:ext>
            </a:extLst>
          </p:cNvPr>
          <p:cNvCxnSpPr>
            <a:cxnSpLocks/>
            <a:endCxn id="23" idx="1"/>
          </p:cNvCxnSpPr>
          <p:nvPr/>
        </p:nvCxnSpPr>
        <p:spPr>
          <a:xfrm>
            <a:off x="3245500" y="6356725"/>
            <a:ext cx="1119593"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8EE09E-E338-4273-BD60-B06BD484ABD8}"/>
              </a:ext>
            </a:extLst>
          </p:cNvPr>
          <p:cNvCxnSpPr>
            <a:cxnSpLocks/>
          </p:cNvCxnSpPr>
          <p:nvPr/>
        </p:nvCxnSpPr>
        <p:spPr>
          <a:xfrm>
            <a:off x="3245499" y="5440102"/>
            <a:ext cx="1119593"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3703CAA-3113-4584-AA4F-1AFE842A0D41}"/>
                  </a:ext>
                </a:extLst>
              </p:cNvPr>
              <p:cNvSpPr/>
              <p:nvPr/>
            </p:nvSpPr>
            <p:spPr>
              <a:xfrm>
                <a:off x="1901030" y="5063984"/>
                <a:ext cx="12372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𝝅</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𝒑</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𝜸</m:t>
                      </m:r>
                    </m:oMath>
                  </m:oMathPara>
                </a14:m>
                <a:endParaRPr lang="en-US" sz="2800" b="1" dirty="0"/>
              </a:p>
            </p:txBody>
          </p:sp>
        </mc:Choice>
        <mc:Fallback xmlns="">
          <p:sp>
            <p:nvSpPr>
              <p:cNvPr id="13" name="Rectangle 12">
                <a:extLst>
                  <a:ext uri="{FF2B5EF4-FFF2-40B4-BE49-F238E27FC236}">
                    <a16:creationId xmlns:a16="http://schemas.microsoft.com/office/drawing/2014/main" id="{E3703CAA-3113-4584-AA4F-1AFE842A0D41}"/>
                  </a:ext>
                </a:extLst>
              </p:cNvPr>
              <p:cNvSpPr>
                <a:spLocks noRot="1" noChangeAspect="1" noMove="1" noResize="1" noEditPoints="1" noAdjustHandles="1" noChangeArrowheads="1" noChangeShapeType="1" noTextEdit="1"/>
              </p:cNvSpPr>
              <p:nvPr/>
            </p:nvSpPr>
            <p:spPr>
              <a:xfrm>
                <a:off x="1901030" y="5063984"/>
                <a:ext cx="123726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52B9ED70-18DE-47B5-83D1-D2488DCBA909}"/>
                  </a:ext>
                </a:extLst>
              </p:cNvPr>
              <p:cNvSpPr/>
              <p:nvPr/>
            </p:nvSpPr>
            <p:spPr>
              <a:xfrm>
                <a:off x="1896183" y="6007882"/>
                <a:ext cx="12372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𝝅</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𝒑</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𝜸</m:t>
                      </m:r>
                    </m:oMath>
                  </m:oMathPara>
                </a14:m>
                <a:endParaRPr lang="en-US" sz="2800" b="1" dirty="0"/>
              </a:p>
            </p:txBody>
          </p:sp>
        </mc:Choice>
        <mc:Fallback xmlns="">
          <p:sp>
            <p:nvSpPr>
              <p:cNvPr id="39" name="Rectangle 38">
                <a:extLst>
                  <a:ext uri="{FF2B5EF4-FFF2-40B4-BE49-F238E27FC236}">
                    <a16:creationId xmlns:a16="http://schemas.microsoft.com/office/drawing/2014/main" id="{52B9ED70-18DE-47B5-83D1-D2488DCBA909}"/>
                  </a:ext>
                </a:extLst>
              </p:cNvPr>
              <p:cNvSpPr>
                <a:spLocks noRot="1" noChangeAspect="1" noMove="1" noResize="1" noEditPoints="1" noAdjustHandles="1" noChangeArrowheads="1" noChangeShapeType="1" noTextEdit="1"/>
              </p:cNvSpPr>
              <p:nvPr/>
            </p:nvSpPr>
            <p:spPr>
              <a:xfrm>
                <a:off x="1896183" y="6007882"/>
                <a:ext cx="1237262" cy="523220"/>
              </a:xfrm>
              <a:prstGeom prst="rect">
                <a:avLst/>
              </a:prstGeom>
              <a:blipFill>
                <a:blip r:embed="rId6"/>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A49EFF74-98FA-4CD9-994C-2989F81C7B3B}"/>
              </a:ext>
            </a:extLst>
          </p:cNvPr>
          <p:cNvSpPr/>
          <p:nvPr/>
        </p:nvSpPr>
        <p:spPr>
          <a:xfrm>
            <a:off x="3250347" y="5530376"/>
            <a:ext cx="1119593" cy="646331"/>
          </a:xfrm>
          <a:prstGeom prst="rect">
            <a:avLst/>
          </a:prstGeom>
        </p:spPr>
        <p:txBody>
          <a:bodyPr wrap="square">
            <a:spAutoFit/>
          </a:bodyPr>
          <a:lstStyle/>
          <a:p>
            <a:r>
              <a:rPr lang="en-US" dirty="0">
                <a:latin typeface="medium-content-serif-font"/>
              </a:rPr>
              <a:t>Bellman equation</a:t>
            </a: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326D256-E0AD-4993-BA2D-C3517CA29E67}"/>
                  </a:ext>
                </a:extLst>
              </p:cNvPr>
              <p:cNvSpPr/>
              <p:nvPr/>
            </p:nvSpPr>
            <p:spPr>
              <a:xfrm>
                <a:off x="8247989" y="5155899"/>
                <a:ext cx="693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𝒗</m:t>
                          </m:r>
                        </m:e>
                        <m:sub>
                          <m:r>
                            <a:rPr lang="en-US" sz="2800" b="1" i="1">
                              <a:latin typeface="Cambria Math" panose="02040503050406030204" pitchFamily="18" charset="0"/>
                              <a:ea typeface="Cambria Math" panose="02040503050406030204" pitchFamily="18" charset="0"/>
                            </a:rPr>
                            <m:t>𝝅</m:t>
                          </m:r>
                        </m:sub>
                      </m:sSub>
                    </m:oMath>
                  </m:oMathPara>
                </a14:m>
                <a:endParaRPr lang="en-US" sz="2800" b="1" dirty="0"/>
              </a:p>
            </p:txBody>
          </p:sp>
        </mc:Choice>
        <mc:Fallback xmlns="">
          <p:sp>
            <p:nvSpPr>
              <p:cNvPr id="15" name="Rectangle 14">
                <a:extLst>
                  <a:ext uri="{FF2B5EF4-FFF2-40B4-BE49-F238E27FC236}">
                    <a16:creationId xmlns:a16="http://schemas.microsoft.com/office/drawing/2014/main" id="{2326D256-E0AD-4993-BA2D-C3517CA29E67}"/>
                  </a:ext>
                </a:extLst>
              </p:cNvPr>
              <p:cNvSpPr>
                <a:spLocks noRot="1" noChangeAspect="1" noMove="1" noResize="1" noEditPoints="1" noAdjustHandles="1" noChangeArrowheads="1" noChangeShapeType="1" noTextEdit="1"/>
              </p:cNvSpPr>
              <p:nvPr/>
            </p:nvSpPr>
            <p:spPr>
              <a:xfrm>
                <a:off x="8247989" y="5155899"/>
                <a:ext cx="693267"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2B3C12B-D1D4-4205-8A1C-6EF7EFB952C9}"/>
                  </a:ext>
                </a:extLst>
              </p:cNvPr>
              <p:cNvSpPr/>
              <p:nvPr/>
            </p:nvSpPr>
            <p:spPr>
              <a:xfrm>
                <a:off x="8247988" y="6004633"/>
                <a:ext cx="69326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𝒗</m:t>
                          </m:r>
                        </m:e>
                        <m:sub>
                          <m:r>
                            <a:rPr lang="en-US" sz="2800" b="1" i="1">
                              <a:latin typeface="Cambria Math" panose="02040503050406030204" pitchFamily="18" charset="0"/>
                              <a:ea typeface="Cambria Math" panose="02040503050406030204" pitchFamily="18" charset="0"/>
                            </a:rPr>
                            <m:t>𝝅</m:t>
                          </m:r>
                        </m:sub>
                      </m:sSub>
                    </m:oMath>
                  </m:oMathPara>
                </a14:m>
                <a:endParaRPr lang="en-US" sz="2800" b="1" dirty="0"/>
              </a:p>
            </p:txBody>
          </p:sp>
        </mc:Choice>
        <mc:Fallback xmlns="">
          <p:sp>
            <p:nvSpPr>
              <p:cNvPr id="43" name="Rectangle 42">
                <a:extLst>
                  <a:ext uri="{FF2B5EF4-FFF2-40B4-BE49-F238E27FC236}">
                    <a16:creationId xmlns:a16="http://schemas.microsoft.com/office/drawing/2014/main" id="{82B3C12B-D1D4-4205-8A1C-6EF7EFB952C9}"/>
                  </a:ext>
                </a:extLst>
              </p:cNvPr>
              <p:cNvSpPr>
                <a:spLocks noRot="1" noChangeAspect="1" noMove="1" noResize="1" noEditPoints="1" noAdjustHandles="1" noChangeArrowheads="1" noChangeShapeType="1" noTextEdit="1"/>
              </p:cNvSpPr>
              <p:nvPr/>
            </p:nvSpPr>
            <p:spPr>
              <a:xfrm>
                <a:off x="8247988" y="6004633"/>
                <a:ext cx="693267" cy="523220"/>
              </a:xfrm>
              <a:prstGeom prst="rect">
                <a:avLst/>
              </a:prstGeom>
              <a:blipFill>
                <a:blip r:embed="rId8"/>
                <a:stretch>
                  <a:fillRect/>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DE4DF8D8-DB2F-48AB-8781-A81028118459}"/>
              </a:ext>
            </a:extLst>
          </p:cNvPr>
          <p:cNvSpPr/>
          <p:nvPr/>
        </p:nvSpPr>
        <p:spPr>
          <a:xfrm>
            <a:off x="7986532" y="5733470"/>
            <a:ext cx="1676335" cy="369332"/>
          </a:xfrm>
          <a:prstGeom prst="rect">
            <a:avLst/>
          </a:prstGeom>
        </p:spPr>
        <p:txBody>
          <a:bodyPr wrap="square">
            <a:spAutoFit/>
          </a:bodyPr>
          <a:lstStyle/>
          <a:p>
            <a:r>
              <a:rPr lang="en-US" dirty="0">
                <a:latin typeface="medium-content-serif-font"/>
              </a:rPr>
              <a:t>State values</a:t>
            </a:r>
            <a:endParaRPr lang="en-US" dirty="0"/>
          </a:p>
        </p:txBody>
      </p:sp>
      <p:sp>
        <p:nvSpPr>
          <p:cNvPr id="16" name="Multiplication Sign 15">
            <a:extLst>
              <a:ext uri="{FF2B5EF4-FFF2-40B4-BE49-F238E27FC236}">
                <a16:creationId xmlns:a16="http://schemas.microsoft.com/office/drawing/2014/main" id="{FF9A9936-9607-463F-8829-C9E07D214BC3}"/>
              </a:ext>
            </a:extLst>
          </p:cNvPr>
          <p:cNvSpPr/>
          <p:nvPr/>
        </p:nvSpPr>
        <p:spPr>
          <a:xfrm>
            <a:off x="9125658" y="5038783"/>
            <a:ext cx="1074418" cy="927183"/>
          </a:xfrm>
          <a:prstGeom prst="mathMultiply">
            <a:avLst/>
          </a:prstGeom>
          <a:solidFill>
            <a:srgbClr val="FF0000"/>
          </a:solidFill>
          <a:ln w="952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6" name="Rectangle 45">
            <a:extLst>
              <a:ext uri="{FF2B5EF4-FFF2-40B4-BE49-F238E27FC236}">
                <a16:creationId xmlns:a16="http://schemas.microsoft.com/office/drawing/2014/main" id="{4AAC5C3F-F2CF-4574-B618-48BB77C42C93}"/>
              </a:ext>
            </a:extLst>
          </p:cNvPr>
          <p:cNvSpPr/>
          <p:nvPr/>
        </p:nvSpPr>
        <p:spPr>
          <a:xfrm>
            <a:off x="10091775" y="5255352"/>
            <a:ext cx="2070792" cy="646331"/>
          </a:xfrm>
          <a:prstGeom prst="rect">
            <a:avLst/>
          </a:prstGeom>
        </p:spPr>
        <p:txBody>
          <a:bodyPr wrap="square">
            <a:spAutoFit/>
          </a:bodyPr>
          <a:lstStyle/>
          <a:p>
            <a:r>
              <a:rPr lang="en-US" b="1" dirty="0">
                <a:solidFill>
                  <a:srgbClr val="FF0000"/>
                </a:solidFill>
                <a:latin typeface="medium-content-serif-font"/>
              </a:rPr>
              <a:t>High computational cost</a:t>
            </a:r>
            <a:endParaRPr lang="en-US" b="1" dirty="0">
              <a:solidFill>
                <a:srgbClr val="FF0000"/>
              </a:solidFill>
            </a:endParaRPr>
          </a:p>
        </p:txBody>
      </p:sp>
    </p:spTree>
    <p:extLst>
      <p:ext uri="{BB962C8B-B14F-4D97-AF65-F5344CB8AC3E}">
        <p14:creationId xmlns:p14="http://schemas.microsoft.com/office/powerpoint/2010/main" val="792772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Iterative Policy Evaluation (Dynamic Programming)</a:t>
            </a:r>
            <a:endParaRPr lang="en-AU" sz="1600"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5803185-6762-48F1-9744-1B10E74686C0}"/>
                  </a:ext>
                </a:extLst>
              </p:cNvPr>
              <p:cNvSpPr/>
              <p:nvPr/>
            </p:nvSpPr>
            <p:spPr>
              <a:xfrm>
                <a:off x="-641007" y="1628579"/>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𝜋</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 </m:t>
                      </m:r>
                      <m:nary>
                        <m:naryPr>
                          <m:chr m:val="∑"/>
                          <m:supHide m:val="on"/>
                          <m:ctrlPr>
                            <a:rPr lang="en-US" sz="280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𝑎</m:t>
                          </m:r>
                        </m:sub>
                        <m:sup/>
                        <m:e>
                          <m:r>
                            <a:rPr lang="el-GR" sz="2800" i="1">
                              <a:latin typeface="Cambria Math" panose="02040503050406030204" pitchFamily="18" charset="0"/>
                              <a:ea typeface="Cambria Math" panose="02040503050406030204" pitchFamily="18" charset="0"/>
                            </a:rPr>
                            <m:t>𝜋</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e>
                            <m:e>
                              <m:r>
                                <a:rPr lang="en-US" sz="2800" b="0" i="1" smtClean="0">
                                  <a:latin typeface="Cambria Math" panose="02040503050406030204" pitchFamily="18" charset="0"/>
                                  <a:ea typeface="Cambria Math" panose="02040503050406030204" pitchFamily="18" charset="0"/>
                                </a:rPr>
                                <m:t>𝑠</m:t>
                              </m:r>
                            </m:e>
                          </m:d>
                          <m:nary>
                            <m:naryPr>
                              <m:chr m:val="∑"/>
                              <m:supHide m:val="on"/>
                              <m:ctrlPr>
                                <a:rPr lang="en-US" sz="2800" b="0" i="1" smtClean="0">
                                  <a:latin typeface="Cambria Math" panose="02040503050406030204" pitchFamily="18" charset="0"/>
                                  <a:ea typeface="Cambria Math" panose="02040503050406030204" pitchFamily="18" charset="0"/>
                                </a:rPr>
                              </m:ctrlPr>
                            </m:naryPr>
                            <m:sub>
                              <m:sSup>
                                <m:sSupPr>
                                  <m:ctrlPr>
                                    <a:rPr lang="en-US" sz="2800" b="0" i="1" smtClean="0">
                                      <a:latin typeface="Cambria Math" panose="02040503050406030204" pitchFamily="18" charset="0"/>
                                      <a:ea typeface="Cambria Math" panose="02040503050406030204" pitchFamily="18" charset="0"/>
                                    </a:rPr>
                                  </m:ctrlPr>
                                </m:sSupPr>
                                <m:e>
                                  <m:r>
                                    <m:rPr>
                                      <m:brk m:alnAt="7"/>
                                    </m:rPr>
                                    <a:rPr lang="en-US" sz="2800" b="0" i="1" smtClean="0">
                                      <a:latin typeface="Cambria Math" panose="02040503050406030204" pitchFamily="18" charset="0"/>
                                      <a:ea typeface="Cambria Math" panose="02040503050406030204" pitchFamily="18" charset="0"/>
                                    </a:rPr>
                                    <m:t>𝑠</m:t>
                                  </m:r>
                                </m:e>
                                <m:sup>
                                  <m:r>
                                    <m:rPr>
                                      <m:brk m:alnAt="7"/>
                                    </m:rPr>
                                    <a:rPr lang="en-US" sz="2800" b="0" i="1" smtClean="0">
                                      <a:latin typeface="Cambria Math" panose="02040503050406030204" pitchFamily="18" charset="0"/>
                                      <a:ea typeface="Cambria Math" panose="02040503050406030204" pitchFamily="18" charset="0"/>
                                    </a:rPr>
                                    <m:t>′</m:t>
                                  </m:r>
                                </m:sup>
                              </m:sSup>
                            </m:sub>
                            <m:sup/>
                            <m:e>
                              <m:nary>
                                <m:naryPr>
                                  <m:chr m:val="∑"/>
                                  <m:supHide m:val="on"/>
                                  <m:ctrlPr>
                                    <a:rPr lang="en-US" sz="2800" b="0" i="1" smtClean="0">
                                      <a:latin typeface="Cambria Math" panose="02040503050406030204" pitchFamily="18" charset="0"/>
                                      <a:ea typeface="Cambria Math" panose="02040503050406030204" pitchFamily="18" charset="0"/>
                                    </a:rPr>
                                  </m:ctrlPr>
                                </m:naryPr>
                                <m:sub>
                                  <m:r>
                                    <m:rPr>
                                      <m:brk m:alnAt="7"/>
                                    </m:rPr>
                                    <a:rPr lang="en-US" sz="2800" b="0" i="1" smtClean="0">
                                      <a:latin typeface="Cambria Math" panose="02040503050406030204" pitchFamily="18" charset="0"/>
                                      <a:ea typeface="Cambria Math" panose="02040503050406030204" pitchFamily="18" charset="0"/>
                                    </a:rPr>
                                    <m:t>𝑟</m:t>
                                  </m:r>
                                </m:sub>
                                <m:sup/>
                                <m:e>
                                  <m:r>
                                    <a:rPr lang="en-US" sz="2800" b="0" i="1" smtClean="0">
                                      <a:latin typeface="Cambria Math" panose="02040503050406030204" pitchFamily="18" charset="0"/>
                                      <a:ea typeface="Cambria Math" panose="02040503050406030204" pitchFamily="18" charset="0"/>
                                    </a:rPr>
                                    <m:t>𝑝</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𝑠</m:t>
                                          </m:r>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e>
                                    <m:e>
                                      <m:r>
                                        <a:rPr lang="en-US" sz="2800" b="0" i="1" smtClean="0">
                                          <a:latin typeface="Cambria Math" panose="02040503050406030204" pitchFamily="18" charset="0"/>
                                          <a:ea typeface="Cambria Math" panose="02040503050406030204" pitchFamily="18" charset="0"/>
                                        </a:rPr>
                                        <m:t>𝑠</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0" i="1" smtClean="0">
                                          <a:solidFill>
                                            <a:schemeClr val="accent1"/>
                                          </a:solidFill>
                                          <a:latin typeface="Cambria Math" panose="02040503050406030204" pitchFamily="18" charset="0"/>
                                          <a:ea typeface="Cambria Math" panose="02040503050406030204" pitchFamily="18" charset="0"/>
                                        </a:rPr>
                                      </m:ctrlPr>
                                    </m:sSubPr>
                                    <m:e>
                                      <m:r>
                                        <a:rPr lang="en-US" sz="2800" b="0" i="1" smtClean="0">
                                          <a:solidFill>
                                            <a:schemeClr val="accent1"/>
                                          </a:solidFill>
                                          <a:latin typeface="Cambria Math" panose="02040503050406030204" pitchFamily="18" charset="0"/>
                                          <a:ea typeface="Cambria Math" panose="02040503050406030204" pitchFamily="18" charset="0"/>
                                        </a:rPr>
                                        <m:t>𝑣</m:t>
                                      </m:r>
                                    </m:e>
                                    <m:sub>
                                      <m:r>
                                        <a:rPr lang="el-GR" sz="2800" i="1">
                                          <a:solidFill>
                                            <a:schemeClr val="accent1"/>
                                          </a:solidFill>
                                          <a:latin typeface="Cambria Math" panose="02040503050406030204" pitchFamily="18" charset="0"/>
                                          <a:ea typeface="Cambria Math" panose="02040503050406030204" pitchFamily="18" charset="0"/>
                                        </a:rPr>
                                        <m:t>𝜋</m:t>
                                      </m:r>
                                    </m:sub>
                                  </m:sSub>
                                  <m:d>
                                    <m:dPr>
                                      <m:ctrlPr>
                                        <a:rPr lang="en-US" sz="2800" b="0" i="1" smtClean="0">
                                          <a:solidFill>
                                            <a:schemeClr val="accent1"/>
                                          </a:solidFill>
                                          <a:latin typeface="Cambria Math" panose="02040503050406030204" pitchFamily="18" charset="0"/>
                                          <a:ea typeface="Cambria Math" panose="02040503050406030204" pitchFamily="18" charset="0"/>
                                        </a:rPr>
                                      </m:ctrlPr>
                                    </m:dPr>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𝑠</m:t>
                                          </m:r>
                                        </m:e>
                                        <m:sup>
                                          <m:r>
                                            <a:rPr lang="en-US" sz="2800" b="0" i="1" smtClean="0">
                                              <a:solidFill>
                                                <a:schemeClr val="accent1"/>
                                              </a:solidFill>
                                              <a:latin typeface="Cambria Math" panose="02040503050406030204" pitchFamily="18" charset="0"/>
                                              <a:ea typeface="Cambria Math" panose="02040503050406030204" pitchFamily="18" charset="0"/>
                                            </a:rPr>
                                            <m:t>′</m:t>
                                          </m:r>
                                        </m:sup>
                                      </m:sSup>
                                    </m:e>
                                  </m:d>
                                  <m:r>
                                    <a:rPr lang="en-US" sz="2800" b="0" i="1" smtClean="0">
                                      <a:latin typeface="Cambria Math" panose="02040503050406030204" pitchFamily="18" charset="0"/>
                                      <a:ea typeface="Cambria Math" panose="02040503050406030204" pitchFamily="18" charset="0"/>
                                    </a:rPr>
                                    <m:t>]</m:t>
                                  </m:r>
                                </m:e>
                              </m:nary>
                            </m:e>
                          </m:nary>
                        </m:e>
                      </m:nary>
                    </m:oMath>
                  </m:oMathPara>
                </a14:m>
                <a:endParaRPr lang="en-US" sz="2800" dirty="0"/>
              </a:p>
            </p:txBody>
          </p:sp>
        </mc:Choice>
        <mc:Fallback xmlns="">
          <p:sp>
            <p:nvSpPr>
              <p:cNvPr id="26" name="Rectangle 25">
                <a:extLst>
                  <a:ext uri="{FF2B5EF4-FFF2-40B4-BE49-F238E27FC236}">
                    <a16:creationId xmlns:a16="http://schemas.microsoft.com/office/drawing/2014/main" id="{45803185-6762-48F1-9744-1B10E74686C0}"/>
                  </a:ext>
                </a:extLst>
              </p:cNvPr>
              <p:cNvSpPr>
                <a:spLocks noRot="1" noChangeAspect="1" noMove="1" noResize="1" noEditPoints="1" noAdjustHandles="1" noChangeArrowheads="1" noChangeShapeType="1" noTextEdit="1"/>
              </p:cNvSpPr>
              <p:nvPr/>
            </p:nvSpPr>
            <p:spPr>
              <a:xfrm>
                <a:off x="-641007" y="1628579"/>
                <a:ext cx="10140134" cy="11522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C257FE3-1E69-4C08-9DD1-2B5CC17FEB7A}"/>
                  </a:ext>
                </a:extLst>
              </p:cNvPr>
              <p:cNvSpPr/>
              <p:nvPr/>
            </p:nvSpPr>
            <p:spPr>
              <a:xfrm>
                <a:off x="2251571" y="3372712"/>
                <a:ext cx="3567900"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𝑣</m:t>
                          </m:r>
                        </m:e>
                        <m:sub>
                          <m:r>
                            <a:rPr lang="en-US" sz="3600" b="0" i="1" smtClean="0">
                              <a:latin typeface="Cambria Math" panose="02040503050406030204" pitchFamily="18" charset="0"/>
                              <a:ea typeface="Cambria Math" panose="02040503050406030204" pitchFamily="18" charset="0"/>
                            </a:rPr>
                            <m:t>𝑘</m:t>
                          </m:r>
                          <m:r>
                            <a:rPr lang="en-US" sz="3600" b="0" i="1" smtClean="0">
                              <a:latin typeface="Cambria Math" panose="02040503050406030204" pitchFamily="18" charset="0"/>
                              <a:ea typeface="Cambria Math" panose="02040503050406030204" pitchFamily="18" charset="0"/>
                            </a:rPr>
                            <m:t>+1</m:t>
                          </m:r>
                        </m:sub>
                      </m:sSub>
                      <m:d>
                        <m:dPr>
                          <m:ctrlPr>
                            <a:rPr lang="en-US" sz="3600" i="1">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𝑠</m:t>
                          </m:r>
                        </m:e>
                      </m:d>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𝑣</m:t>
                          </m:r>
                        </m:e>
                        <m:sub>
                          <m:r>
                            <a:rPr lang="en-US" sz="3600" i="1">
                              <a:latin typeface="Cambria Math" panose="02040503050406030204" pitchFamily="18" charset="0"/>
                              <a:ea typeface="Cambria Math" panose="02040503050406030204" pitchFamily="18" charset="0"/>
                            </a:rPr>
                            <m:t>𝑘</m:t>
                          </m:r>
                        </m:sub>
                      </m:sSub>
                      <m:d>
                        <m:dPr>
                          <m:ctrlPr>
                            <a:rPr lang="en-US" sz="3600" i="1">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𝑠</m:t>
                          </m:r>
                        </m:e>
                      </m:d>
                    </m:oMath>
                  </m:oMathPara>
                </a14:m>
                <a:endParaRPr lang="en-US" sz="3600" dirty="0"/>
              </a:p>
            </p:txBody>
          </p:sp>
        </mc:Choice>
        <mc:Fallback xmlns="">
          <p:sp>
            <p:nvSpPr>
              <p:cNvPr id="8" name="Rectangle 7">
                <a:extLst>
                  <a:ext uri="{FF2B5EF4-FFF2-40B4-BE49-F238E27FC236}">
                    <a16:creationId xmlns:a16="http://schemas.microsoft.com/office/drawing/2014/main" id="{FC257FE3-1E69-4C08-9DD1-2B5CC17FEB7A}"/>
                  </a:ext>
                </a:extLst>
              </p:cNvPr>
              <p:cNvSpPr>
                <a:spLocks noRot="1" noChangeAspect="1" noMove="1" noResize="1" noEditPoints="1" noAdjustHandles="1" noChangeArrowheads="1" noChangeShapeType="1" noTextEdit="1"/>
              </p:cNvSpPr>
              <p:nvPr/>
            </p:nvSpPr>
            <p:spPr>
              <a:xfrm>
                <a:off x="2251571" y="3372712"/>
                <a:ext cx="3567900" cy="646331"/>
              </a:xfrm>
              <a:prstGeom prst="rect">
                <a:avLst/>
              </a:prstGeom>
              <a:blipFill>
                <a:blip r:embed="rId4"/>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77813F90-5A46-462F-B745-BC9BBEACBD7C}"/>
              </a:ext>
            </a:extLst>
          </p:cNvPr>
          <p:cNvSpPr/>
          <p:nvPr/>
        </p:nvSpPr>
        <p:spPr>
          <a:xfrm rot="16200000">
            <a:off x="4834973" y="-34957"/>
            <a:ext cx="648182" cy="6214612"/>
          </a:xfrm>
          <a:prstGeom prst="leftBrace">
            <a:avLst>
              <a:gd name="adj1" fmla="val 8333"/>
              <a:gd name="adj2" fmla="val 50372"/>
            </a:avLst>
          </a:prstGeom>
          <a:ln w="38100" cap="rnd">
            <a:solidFill>
              <a:schemeClr val="accent2"/>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EDD0D838-91AC-4332-8A68-D0847F920522}"/>
              </a:ext>
            </a:extLst>
          </p:cNvPr>
          <p:cNvSpPr/>
          <p:nvPr/>
        </p:nvSpPr>
        <p:spPr>
          <a:xfrm>
            <a:off x="126917" y="4077183"/>
            <a:ext cx="5032147" cy="369332"/>
          </a:xfrm>
          <a:prstGeom prst="rect">
            <a:avLst/>
          </a:prstGeom>
          <a:ln w="28575">
            <a:solidFill>
              <a:schemeClr val="accent2"/>
            </a:solidFill>
          </a:ln>
        </p:spPr>
        <p:txBody>
          <a:bodyPr wrap="none">
            <a:spAutoFit/>
          </a:bodyPr>
          <a:lstStyle/>
          <a:p>
            <a:r>
              <a:rPr lang="en-US" dirty="0">
                <a:solidFill>
                  <a:schemeClr val="accent2"/>
                </a:solidFill>
              </a:rPr>
              <a:t>directly use Bellman function as an update rule </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6F2D723-B762-48A1-ADB1-DF4D5D127A28}"/>
                  </a:ext>
                </a:extLst>
              </p:cNvPr>
              <p:cNvSpPr/>
              <p:nvPr/>
            </p:nvSpPr>
            <p:spPr>
              <a:xfrm>
                <a:off x="504554" y="1135641"/>
                <a:ext cx="6571414" cy="369332"/>
              </a:xfrm>
              <a:prstGeom prst="rect">
                <a:avLst/>
              </a:prstGeom>
            </p:spPr>
            <p:txBody>
              <a:bodyPr wrap="none">
                <a:spAutoFit/>
              </a:bodyPr>
              <a:lstStyle/>
              <a:p>
                <a:r>
                  <a:rPr lang="en-US" dirty="0"/>
                  <a:t>By Bellman equation,</a:t>
                </a:r>
                <a:r>
                  <a:rPr lang="en-US" dirty="0">
                    <a:ea typeface="Cambria Math" panose="02040503050406030204" pitchFamily="18" charset="0"/>
                  </a:rPr>
                  <a:t> let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𝜋</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oMath>
                </a14:m>
                <a:r>
                  <a:rPr lang="en-US" dirty="0"/>
                  <a:t> be the true state-value function </a:t>
                </a:r>
              </a:p>
            </p:txBody>
          </p:sp>
        </mc:Choice>
        <mc:Fallback xmlns="">
          <p:sp>
            <p:nvSpPr>
              <p:cNvPr id="31" name="Rectangle 30">
                <a:extLst>
                  <a:ext uri="{FF2B5EF4-FFF2-40B4-BE49-F238E27FC236}">
                    <a16:creationId xmlns:a16="http://schemas.microsoft.com/office/drawing/2014/main" id="{56F2D723-B762-48A1-ADB1-DF4D5D127A28}"/>
                  </a:ext>
                </a:extLst>
              </p:cNvPr>
              <p:cNvSpPr>
                <a:spLocks noRot="1" noChangeAspect="1" noMove="1" noResize="1" noEditPoints="1" noAdjustHandles="1" noChangeArrowheads="1" noChangeShapeType="1" noTextEdit="1"/>
              </p:cNvSpPr>
              <p:nvPr/>
            </p:nvSpPr>
            <p:spPr>
              <a:xfrm>
                <a:off x="504554" y="1135641"/>
                <a:ext cx="6571414" cy="369332"/>
              </a:xfrm>
              <a:prstGeom prst="rect">
                <a:avLst/>
              </a:prstGeom>
              <a:blipFill>
                <a:blip r:embed="rId5"/>
                <a:stretch>
                  <a:fillRect l="-83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6DCA75-E0F9-4860-80A6-C1A2BC37FFB9}"/>
                  </a:ext>
                </a:extLst>
              </p:cNvPr>
              <p:cNvSpPr txBox="1"/>
              <p:nvPr/>
            </p:nvSpPr>
            <p:spPr>
              <a:xfrm>
                <a:off x="3024954" y="461093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func>
                        <m:funcPr>
                          <m:ctrlPr>
                            <a:rPr lang="en-US" sz="3200" i="1" smtClean="0">
                              <a:solidFill>
                                <a:schemeClr val="tx1"/>
                              </a:solidFill>
                              <a:latin typeface="Cambria Math" panose="02040503050406030204" pitchFamily="18" charset="0"/>
                            </a:rPr>
                          </m:ctrlPr>
                        </m:funcPr>
                        <m:fName>
                          <m:limLow>
                            <m:limLowPr>
                              <m:ctrlPr>
                                <a:rPr lang="en-US" sz="3200" i="1" smtClean="0">
                                  <a:solidFill>
                                    <a:schemeClr val="tx1"/>
                                  </a:solidFill>
                                  <a:latin typeface="Cambria Math" panose="02040503050406030204" pitchFamily="18" charset="0"/>
                                </a:rPr>
                              </m:ctrlPr>
                            </m:limLowPr>
                            <m:e>
                              <m:r>
                                <m:rPr>
                                  <m:sty m:val="p"/>
                                </m:rPr>
                                <a:rPr lang="en-US" sz="3200" i="0" smtClean="0">
                                  <a:solidFill>
                                    <a:schemeClr val="tx1"/>
                                  </a:solidFill>
                                  <a:latin typeface="Cambria Math" panose="02040503050406030204" pitchFamily="18" charset="0"/>
                                </a:rPr>
                                <m:t>lim</m:t>
                              </m:r>
                            </m:e>
                            <m:lim>
                              <m:r>
                                <a:rPr lang="en-US" sz="3200" b="0" i="1" smtClean="0">
                                  <a:solidFill>
                                    <a:schemeClr val="tx1"/>
                                  </a:solidFill>
                                  <a:latin typeface="Cambria Math" panose="02040503050406030204" pitchFamily="18" charset="0"/>
                                </a:rPr>
                                <m:t>𝑘</m:t>
                              </m:r>
                              <m:r>
                                <a:rPr lang="en-US" sz="3200" b="0" i="1" smtClean="0">
                                  <a:solidFill>
                                    <a:schemeClr val="tx1"/>
                                  </a:solidFill>
                                  <a:latin typeface="Cambria Math" panose="02040503050406030204" pitchFamily="18" charset="0"/>
                                </a:rPr>
                                <m:t>→ ∞</m:t>
                              </m:r>
                            </m:lim>
                          </m:limLow>
                        </m:fName>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𝑣</m:t>
                              </m:r>
                            </m:e>
                            <m:sub>
                              <m:r>
                                <a:rPr lang="en-US" sz="3200" b="0" i="1" smtClean="0">
                                  <a:solidFill>
                                    <a:schemeClr val="tx1"/>
                                  </a:solidFill>
                                  <a:latin typeface="Cambria Math" panose="02040503050406030204" pitchFamily="18" charset="0"/>
                                </a:rPr>
                                <m:t>𝑘</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𝑣</m:t>
                              </m:r>
                            </m:e>
                            <m:sub>
                              <m:r>
                                <a:rPr lang="en-US" sz="3200" b="0" i="1" smtClean="0">
                                  <a:solidFill>
                                    <a:schemeClr val="tx1"/>
                                  </a:solidFill>
                                  <a:latin typeface="Cambria Math" panose="02040503050406030204" pitchFamily="18" charset="0"/>
                                  <a:ea typeface="Cambria Math" panose="02040503050406030204" pitchFamily="18" charset="0"/>
                                </a:rPr>
                                <m:t>𝜋</m:t>
                              </m:r>
                            </m:sub>
                          </m:sSub>
                        </m:e>
                      </m:func>
                    </m:oMath>
                  </m:oMathPara>
                </a14:m>
                <a:endParaRPr lang="en-US" sz="3200" dirty="0" err="1">
                  <a:solidFill>
                    <a:schemeClr val="tx1"/>
                  </a:solidFill>
                </a:endParaRPr>
              </a:p>
            </p:txBody>
          </p:sp>
        </mc:Choice>
        <mc:Fallback xmlns="">
          <p:sp>
            <p:nvSpPr>
              <p:cNvPr id="22" name="TextBox 21">
                <a:extLst>
                  <a:ext uri="{FF2B5EF4-FFF2-40B4-BE49-F238E27FC236}">
                    <a16:creationId xmlns:a16="http://schemas.microsoft.com/office/drawing/2014/main" id="{C16DCA75-E0F9-4860-80A6-C1A2BC37FFB9}"/>
                  </a:ext>
                </a:extLst>
              </p:cNvPr>
              <p:cNvSpPr txBox="1">
                <a:spLocks noRot="1" noChangeAspect="1" noMove="1" noResize="1" noEditPoints="1" noAdjustHandles="1" noChangeArrowheads="1" noChangeShapeType="1" noTextEdit="1"/>
              </p:cNvSpPr>
              <p:nvPr/>
            </p:nvSpPr>
            <p:spPr>
              <a:xfrm>
                <a:off x="3024954" y="4610937"/>
                <a:ext cx="914400" cy="914400"/>
              </a:xfrm>
              <a:prstGeom prst="rect">
                <a:avLst/>
              </a:prstGeom>
              <a:blipFill>
                <a:blip r:embed="rId6"/>
                <a:stretch>
                  <a:fillRect l="-75333" r="-62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pic>
        <p:nvPicPr>
          <p:cNvPr id="24" name="Picture 23">
            <a:extLst>
              <a:ext uri="{FF2B5EF4-FFF2-40B4-BE49-F238E27FC236}">
                <a16:creationId xmlns:a16="http://schemas.microsoft.com/office/drawing/2014/main" id="{FACD0FDF-FC69-44F9-A6CC-D1ECF440498F}"/>
              </a:ext>
            </a:extLst>
          </p:cNvPr>
          <p:cNvPicPr>
            <a:picLocks noChangeAspect="1"/>
          </p:cNvPicPr>
          <p:nvPr/>
        </p:nvPicPr>
        <p:blipFill>
          <a:blip r:embed="rId7"/>
          <a:stretch>
            <a:fillRect/>
          </a:stretch>
        </p:blipFill>
        <p:spPr>
          <a:xfrm>
            <a:off x="5645291" y="3192681"/>
            <a:ext cx="6474916" cy="3305175"/>
          </a:xfrm>
          <a:prstGeom prst="rect">
            <a:avLst/>
          </a:prstGeom>
        </p:spPr>
      </p:pic>
    </p:spTree>
    <p:extLst>
      <p:ext uri="{BB962C8B-B14F-4D97-AF65-F5344CB8AC3E}">
        <p14:creationId xmlns:p14="http://schemas.microsoft.com/office/powerpoint/2010/main" val="553558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Iterative Policy Evaluation (Dynamic Programming)</a:t>
            </a:r>
            <a:endParaRPr lang="en-AU" sz="1600" dirty="0"/>
          </a:p>
        </p:txBody>
      </p:sp>
      <p:pic>
        <p:nvPicPr>
          <p:cNvPr id="7" name="Picture 6">
            <a:extLst>
              <a:ext uri="{FF2B5EF4-FFF2-40B4-BE49-F238E27FC236}">
                <a16:creationId xmlns:a16="http://schemas.microsoft.com/office/drawing/2014/main" id="{24AA20C5-F1A9-4577-9830-91CCC988EE08}"/>
              </a:ext>
            </a:extLst>
          </p:cNvPr>
          <p:cNvPicPr>
            <a:picLocks noChangeAspect="1"/>
          </p:cNvPicPr>
          <p:nvPr/>
        </p:nvPicPr>
        <p:blipFill>
          <a:blip r:embed="rId3"/>
          <a:stretch>
            <a:fillRect/>
          </a:stretch>
        </p:blipFill>
        <p:spPr>
          <a:xfrm>
            <a:off x="221365" y="797993"/>
            <a:ext cx="8286027" cy="5059415"/>
          </a:xfrm>
          <a:prstGeom prst="rect">
            <a:avLst/>
          </a:prstGeom>
        </p:spPr>
      </p:pic>
      <p:pic>
        <p:nvPicPr>
          <p:cNvPr id="6" name="Picture 5">
            <a:extLst>
              <a:ext uri="{FF2B5EF4-FFF2-40B4-BE49-F238E27FC236}">
                <a16:creationId xmlns:a16="http://schemas.microsoft.com/office/drawing/2014/main" id="{7E171D44-A7CF-41A9-8D63-166B2696C82B}"/>
              </a:ext>
            </a:extLst>
          </p:cNvPr>
          <p:cNvPicPr>
            <a:picLocks noChangeAspect="1"/>
          </p:cNvPicPr>
          <p:nvPr/>
        </p:nvPicPr>
        <p:blipFill>
          <a:blip r:embed="rId4"/>
          <a:stretch>
            <a:fillRect/>
          </a:stretch>
        </p:blipFill>
        <p:spPr>
          <a:xfrm>
            <a:off x="7173560" y="2304649"/>
            <a:ext cx="5026007" cy="289150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CFB6A4-DF47-4354-A6C5-BAD2DF671AD9}"/>
                  </a:ext>
                </a:extLst>
              </p:cNvPr>
              <p:cNvSpPr txBox="1"/>
              <p:nvPr/>
            </p:nvSpPr>
            <p:spPr>
              <a:xfrm>
                <a:off x="7079699" y="3277153"/>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1</m:t>
                          </m:r>
                        </m:sub>
                      </m:sSub>
                    </m:oMath>
                  </m:oMathPara>
                </a14:m>
                <a:endParaRPr lang="en-US" dirty="0" err="1">
                  <a:solidFill>
                    <a:schemeClr val="tx1"/>
                  </a:solidFill>
                </a:endParaRPr>
              </a:p>
            </p:txBody>
          </p:sp>
        </mc:Choice>
        <mc:Fallback xmlns="">
          <p:sp>
            <p:nvSpPr>
              <p:cNvPr id="2" name="TextBox 1">
                <a:extLst>
                  <a:ext uri="{FF2B5EF4-FFF2-40B4-BE49-F238E27FC236}">
                    <a16:creationId xmlns:a16="http://schemas.microsoft.com/office/drawing/2014/main" id="{D6CFB6A4-DF47-4354-A6C5-BAD2DF671AD9}"/>
                  </a:ext>
                </a:extLst>
              </p:cNvPr>
              <p:cNvSpPr txBox="1">
                <a:spLocks noRot="1" noChangeAspect="1" noMove="1" noResize="1" noEditPoints="1" noAdjustHandles="1" noChangeArrowheads="1" noChangeShapeType="1" noTextEdit="1"/>
              </p:cNvSpPr>
              <p:nvPr/>
            </p:nvSpPr>
            <p:spPr>
              <a:xfrm>
                <a:off x="7079699" y="3277153"/>
                <a:ext cx="682906" cy="381965"/>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F08864-FF14-47BA-BCEE-A4364A9AC71E}"/>
                  </a:ext>
                </a:extLst>
              </p:cNvPr>
              <p:cNvSpPr txBox="1"/>
              <p:nvPr/>
            </p:nvSpPr>
            <p:spPr>
              <a:xfrm>
                <a:off x="7079699" y="3659118"/>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2</m:t>
                          </m:r>
                        </m:sub>
                      </m:sSub>
                    </m:oMath>
                  </m:oMathPara>
                </a14:m>
                <a:endParaRPr lang="en-US" dirty="0" err="1">
                  <a:solidFill>
                    <a:schemeClr val="tx1"/>
                  </a:solidFill>
                </a:endParaRPr>
              </a:p>
            </p:txBody>
          </p:sp>
        </mc:Choice>
        <mc:Fallback xmlns="">
          <p:sp>
            <p:nvSpPr>
              <p:cNvPr id="8" name="TextBox 7">
                <a:extLst>
                  <a:ext uri="{FF2B5EF4-FFF2-40B4-BE49-F238E27FC236}">
                    <a16:creationId xmlns:a16="http://schemas.microsoft.com/office/drawing/2014/main" id="{AEF08864-FF14-47BA-BCEE-A4364A9AC71E}"/>
                  </a:ext>
                </a:extLst>
              </p:cNvPr>
              <p:cNvSpPr txBox="1">
                <a:spLocks noRot="1" noChangeAspect="1" noMove="1" noResize="1" noEditPoints="1" noAdjustHandles="1" noChangeArrowheads="1" noChangeShapeType="1" noTextEdit="1"/>
              </p:cNvSpPr>
              <p:nvPr/>
            </p:nvSpPr>
            <p:spPr>
              <a:xfrm>
                <a:off x="7079699" y="3659118"/>
                <a:ext cx="682906" cy="381965"/>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7BCD8C-E081-41F2-9348-792A8BC5C221}"/>
                  </a:ext>
                </a:extLst>
              </p:cNvPr>
              <p:cNvSpPr txBox="1"/>
              <p:nvPr/>
            </p:nvSpPr>
            <p:spPr>
              <a:xfrm>
                <a:off x="7079699" y="4122149"/>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3</m:t>
                          </m:r>
                        </m:sub>
                      </m:sSub>
                    </m:oMath>
                  </m:oMathPara>
                </a14:m>
                <a:endParaRPr lang="en-US" dirty="0" err="1">
                  <a:solidFill>
                    <a:schemeClr val="tx1"/>
                  </a:solidFill>
                </a:endParaRPr>
              </a:p>
            </p:txBody>
          </p:sp>
        </mc:Choice>
        <mc:Fallback xmlns="">
          <p:sp>
            <p:nvSpPr>
              <p:cNvPr id="9" name="TextBox 8">
                <a:extLst>
                  <a:ext uri="{FF2B5EF4-FFF2-40B4-BE49-F238E27FC236}">
                    <a16:creationId xmlns:a16="http://schemas.microsoft.com/office/drawing/2014/main" id="{1B7BCD8C-E081-41F2-9348-792A8BC5C221}"/>
                  </a:ext>
                </a:extLst>
              </p:cNvPr>
              <p:cNvSpPr txBox="1">
                <a:spLocks noRot="1" noChangeAspect="1" noMove="1" noResize="1" noEditPoints="1" noAdjustHandles="1" noChangeArrowheads="1" noChangeShapeType="1" noTextEdit="1"/>
              </p:cNvSpPr>
              <p:nvPr/>
            </p:nvSpPr>
            <p:spPr>
              <a:xfrm>
                <a:off x="7079699" y="4122149"/>
                <a:ext cx="682906" cy="381965"/>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493746-2084-43F5-B28C-797212AFFACD}"/>
                  </a:ext>
                </a:extLst>
              </p:cNvPr>
              <p:cNvSpPr txBox="1"/>
              <p:nvPr/>
            </p:nvSpPr>
            <p:spPr>
              <a:xfrm>
                <a:off x="7079699" y="4533073"/>
                <a:ext cx="682906" cy="381965"/>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4</m:t>
                          </m:r>
                        </m:sub>
                      </m:sSub>
                    </m:oMath>
                  </m:oMathPara>
                </a14:m>
                <a:endParaRPr lang="en-US" dirty="0" err="1">
                  <a:solidFill>
                    <a:schemeClr val="tx1"/>
                  </a:solidFill>
                </a:endParaRPr>
              </a:p>
            </p:txBody>
          </p:sp>
        </mc:Choice>
        <mc:Fallback xmlns="">
          <p:sp>
            <p:nvSpPr>
              <p:cNvPr id="10" name="TextBox 9">
                <a:extLst>
                  <a:ext uri="{FF2B5EF4-FFF2-40B4-BE49-F238E27FC236}">
                    <a16:creationId xmlns:a16="http://schemas.microsoft.com/office/drawing/2014/main" id="{B6493746-2084-43F5-B28C-797212AFFACD}"/>
                  </a:ext>
                </a:extLst>
              </p:cNvPr>
              <p:cNvSpPr txBox="1">
                <a:spLocks noRot="1" noChangeAspect="1" noMove="1" noResize="1" noEditPoints="1" noAdjustHandles="1" noChangeArrowheads="1" noChangeShapeType="1" noTextEdit="1"/>
              </p:cNvSpPr>
              <p:nvPr/>
            </p:nvSpPr>
            <p:spPr>
              <a:xfrm>
                <a:off x="7079699" y="4533073"/>
                <a:ext cx="682906" cy="381965"/>
              </a:xfrm>
              <a:prstGeom prst="rect">
                <a:avLst/>
              </a:prstGeom>
              <a:blipFill>
                <a:blip r:embed="rId8"/>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3" name="TextBox 2">
            <a:extLst>
              <a:ext uri="{FF2B5EF4-FFF2-40B4-BE49-F238E27FC236}">
                <a16:creationId xmlns:a16="http://schemas.microsoft.com/office/drawing/2014/main" id="{79A3710B-D84B-4EE8-BB4F-15CAEB433FE8}"/>
              </a:ext>
            </a:extLst>
          </p:cNvPr>
          <p:cNvSpPr txBox="1"/>
          <p:nvPr/>
        </p:nvSpPr>
        <p:spPr>
          <a:xfrm>
            <a:off x="9002359" y="3671334"/>
            <a:ext cx="2882097" cy="10185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1 Full sweep</a:t>
            </a:r>
          </a:p>
        </p:txBody>
      </p:sp>
      <p:sp>
        <p:nvSpPr>
          <p:cNvPr id="12" name="TextBox 11">
            <a:extLst>
              <a:ext uri="{FF2B5EF4-FFF2-40B4-BE49-F238E27FC236}">
                <a16:creationId xmlns:a16="http://schemas.microsoft.com/office/drawing/2014/main" id="{12E07BFE-FD48-4E59-AD49-ECABB77414CB}"/>
              </a:ext>
            </a:extLst>
          </p:cNvPr>
          <p:cNvSpPr txBox="1"/>
          <p:nvPr/>
        </p:nvSpPr>
        <p:spPr>
          <a:xfrm>
            <a:off x="1446835" y="4120587"/>
            <a:ext cx="3579173" cy="466356"/>
          </a:xfrm>
          <a:prstGeom prst="rect">
            <a:avLst/>
          </a:prstGeom>
          <a:noFill/>
          <a:ln w="28575" cap="rnd">
            <a:solidFill>
              <a:srgbClr val="FF0000"/>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14" name="Straight Connector 13">
            <a:extLst>
              <a:ext uri="{FF2B5EF4-FFF2-40B4-BE49-F238E27FC236}">
                <a16:creationId xmlns:a16="http://schemas.microsoft.com/office/drawing/2014/main" id="{61F4248A-CA5F-4FD1-B389-FC128A1800E4}"/>
              </a:ext>
            </a:extLst>
          </p:cNvPr>
          <p:cNvCxnSpPr/>
          <p:nvPr/>
        </p:nvCxnSpPr>
        <p:spPr>
          <a:xfrm>
            <a:off x="4572000" y="4586943"/>
            <a:ext cx="763929" cy="1779133"/>
          </a:xfrm>
          <a:prstGeom prst="line">
            <a:avLst/>
          </a:prstGeom>
          <a:ln w="1905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7405FBE-AC8B-48A9-AE42-6C0D23AD3495}"/>
              </a:ext>
            </a:extLst>
          </p:cNvPr>
          <p:cNvSpPr txBox="1"/>
          <p:nvPr/>
        </p:nvSpPr>
        <p:spPr>
          <a:xfrm>
            <a:off x="5143020" y="5805365"/>
            <a:ext cx="3426106" cy="10185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Largest update of the state value in a given iteration</a:t>
            </a:r>
          </a:p>
        </p:txBody>
      </p:sp>
      <p:sp>
        <p:nvSpPr>
          <p:cNvPr id="16" name="Right Brace 15">
            <a:extLst>
              <a:ext uri="{FF2B5EF4-FFF2-40B4-BE49-F238E27FC236}">
                <a16:creationId xmlns:a16="http://schemas.microsoft.com/office/drawing/2014/main" id="{DC6CBB09-E0F7-47D8-8F4C-3B8761FD5FC6}"/>
              </a:ext>
            </a:extLst>
          </p:cNvPr>
          <p:cNvSpPr/>
          <p:nvPr/>
        </p:nvSpPr>
        <p:spPr>
          <a:xfrm>
            <a:off x="9287868" y="3362910"/>
            <a:ext cx="393539" cy="1552128"/>
          </a:xfrm>
          <a:prstGeom prst="rightBrace">
            <a:avLst/>
          </a:prstGeom>
          <a:ln w="1905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965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Improvement Theorem)</a:t>
            </a:r>
            <a:endParaRPr lang="en-AU" sz="1600" dirty="0"/>
          </a:p>
        </p:txBody>
      </p:sp>
      <p:sp>
        <p:nvSpPr>
          <p:cNvPr id="17" name="Rectangle 16">
            <a:extLst>
              <a:ext uri="{FF2B5EF4-FFF2-40B4-BE49-F238E27FC236}">
                <a16:creationId xmlns:a16="http://schemas.microsoft.com/office/drawing/2014/main" id="{5E41F481-CEDD-4D2D-874B-51F41B5CC28C}"/>
              </a:ext>
            </a:extLst>
          </p:cNvPr>
          <p:cNvSpPr/>
          <p:nvPr/>
        </p:nvSpPr>
        <p:spPr>
          <a:xfrm>
            <a:off x="498852" y="968265"/>
            <a:ext cx="11029533" cy="400110"/>
          </a:xfrm>
          <a:prstGeom prst="rect">
            <a:avLst/>
          </a:prstGeom>
        </p:spPr>
        <p:txBody>
          <a:bodyPr wrap="square">
            <a:spAutoFit/>
          </a:bodyPr>
          <a:lstStyle/>
          <a:p>
            <a:r>
              <a:rPr lang="en-US" sz="2000" dirty="0">
                <a:latin typeface="medium-content-serif-font"/>
              </a:rPr>
              <a:t>To find the optimal policy, we find the policy that maximizes Bellman’s equation at every state</a:t>
            </a:r>
            <a:endParaRPr lang="en-US" sz="2000" dirty="0"/>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22639DB-9198-4D05-A818-87F7DAE3ABB0}"/>
                  </a:ext>
                </a:extLst>
              </p:cNvPr>
              <p:cNvSpPr/>
              <p:nvPr/>
            </p:nvSpPr>
            <p:spPr>
              <a:xfrm>
                <a:off x="0" y="1715125"/>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𝜋</m:t>
                          </m:r>
                        </m:e>
                        <m:sub>
                          <m:r>
                            <a:rPr lang="en-US" sz="2800" b="0" i="1" smtClean="0">
                              <a:latin typeface="Cambria Math" panose="02040503050406030204" pitchFamily="18" charset="0"/>
                              <a:ea typeface="Cambria Math" panose="02040503050406030204" pitchFamily="18" charset="0"/>
                            </a:rPr>
                            <m:t>∗</m:t>
                          </m:r>
                        </m:sub>
                      </m:sSub>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unc>
                        <m:funcPr>
                          <m:ctrlPr>
                            <a:rPr lang="en-US" sz="2800" i="1" smtClean="0">
                              <a:latin typeface="Cambria Math" panose="02040503050406030204" pitchFamily="18" charset="0"/>
                              <a:ea typeface="Cambria Math" panose="02040503050406030204" pitchFamily="18" charset="0"/>
                            </a:rPr>
                          </m:ctrlPr>
                        </m:funcPr>
                        <m:fName>
                          <m:limLow>
                            <m:limLowPr>
                              <m:ctrlPr>
                                <a:rPr lang="en-US" sz="2800" i="1" smtClean="0">
                                  <a:latin typeface="Cambria Math" panose="02040503050406030204" pitchFamily="18" charset="0"/>
                                  <a:ea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rPr>
                                <m:t>arg</m:t>
                              </m:r>
                              <m:r>
                                <m:rPr>
                                  <m:sty m:val="p"/>
                                </m:rPr>
                                <a:rPr lang="en-US" sz="2800" i="0" smtClean="0">
                                  <a:latin typeface="Cambria Math" panose="02040503050406030204" pitchFamily="18" charset="0"/>
                                  <a:ea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1" i="1" smtClean="0">
                                          <a:solidFill>
                                            <a:srgbClr val="FF0000"/>
                                          </a:solidFill>
                                          <a:latin typeface="Cambria Math" panose="02040503050406030204" pitchFamily="18" charset="0"/>
                                          <a:ea typeface="Cambria Math" panose="02040503050406030204" pitchFamily="18" charset="0"/>
                                        </a:rPr>
                                      </m:ctrlPr>
                                    </m:sSubPr>
                                    <m:e>
                                      <m:r>
                                        <a:rPr lang="en-US" sz="2800" b="1" i="1">
                                          <a:solidFill>
                                            <a:srgbClr val="FF0000"/>
                                          </a:solidFill>
                                          <a:latin typeface="Cambria Math" panose="02040503050406030204" pitchFamily="18" charset="0"/>
                                          <a:ea typeface="Cambria Math" panose="02040503050406030204" pitchFamily="18" charset="0"/>
                                        </a:rPr>
                                        <m:t>𝒗</m:t>
                                      </m:r>
                                    </m:e>
                                    <m:sub>
                                      <m:r>
                                        <a:rPr lang="en-US" sz="2800" b="1" i="1" smtClean="0">
                                          <a:solidFill>
                                            <a:srgbClr val="FF0000"/>
                                          </a:solidFill>
                                          <a:latin typeface="Cambria Math" panose="02040503050406030204" pitchFamily="18" charset="0"/>
                                          <a:ea typeface="Cambria Math" panose="02040503050406030204" pitchFamily="18" charset="0"/>
                                        </a:rPr>
                                        <m:t>∗</m:t>
                                      </m:r>
                                    </m:sub>
                                  </m:sSub>
                                  <m:d>
                                    <m:dPr>
                                      <m:ctrlPr>
                                        <a:rPr lang="en-US" sz="2800" b="1" i="1">
                                          <a:solidFill>
                                            <a:srgbClr val="FF0000"/>
                                          </a:solidFill>
                                          <a:latin typeface="Cambria Math" panose="02040503050406030204" pitchFamily="18" charset="0"/>
                                          <a:ea typeface="Cambria Math" panose="02040503050406030204" pitchFamily="18" charset="0"/>
                                        </a:rPr>
                                      </m:ctrlPr>
                                    </m:dPr>
                                    <m:e>
                                      <m:sSup>
                                        <m:sSupPr>
                                          <m:ctrlPr>
                                            <a:rPr lang="en-US" sz="2800" b="1" i="1">
                                              <a:solidFill>
                                                <a:srgbClr val="FF0000"/>
                                              </a:solidFill>
                                              <a:latin typeface="Cambria Math" panose="02040503050406030204" pitchFamily="18" charset="0"/>
                                              <a:ea typeface="Cambria Math" panose="02040503050406030204" pitchFamily="18" charset="0"/>
                                            </a:rPr>
                                          </m:ctrlPr>
                                        </m:sSupPr>
                                        <m:e>
                                          <m:r>
                                            <a:rPr lang="en-US" sz="2800" b="1" i="1">
                                              <a:solidFill>
                                                <a:srgbClr val="FF0000"/>
                                              </a:solidFill>
                                              <a:latin typeface="Cambria Math" panose="02040503050406030204" pitchFamily="18" charset="0"/>
                                              <a:ea typeface="Cambria Math" panose="02040503050406030204" pitchFamily="18" charset="0"/>
                                            </a:rPr>
                                            <m:t>𝒔</m:t>
                                          </m:r>
                                        </m:e>
                                        <m:sup>
                                          <m:r>
                                            <a:rPr lang="en-US" sz="2800" b="1" i="1">
                                              <a:solidFill>
                                                <a:srgbClr val="FF0000"/>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p>
            </p:txBody>
          </p:sp>
        </mc:Choice>
        <mc:Fallback xmlns="">
          <p:sp>
            <p:nvSpPr>
              <p:cNvPr id="18" name="Rectangle 17">
                <a:extLst>
                  <a:ext uri="{FF2B5EF4-FFF2-40B4-BE49-F238E27FC236}">
                    <a16:creationId xmlns:a16="http://schemas.microsoft.com/office/drawing/2014/main" id="{422639DB-9198-4D05-A818-87F7DAE3ABB0}"/>
                  </a:ext>
                </a:extLst>
              </p:cNvPr>
              <p:cNvSpPr>
                <a:spLocks noRot="1" noChangeAspect="1" noMove="1" noResize="1" noEditPoints="1" noAdjustHandles="1" noChangeArrowheads="1" noChangeShapeType="1" noTextEdit="1"/>
              </p:cNvSpPr>
              <p:nvPr/>
            </p:nvSpPr>
            <p:spPr>
              <a:xfrm>
                <a:off x="0" y="1715125"/>
                <a:ext cx="10140134" cy="11522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F131FD9-F378-4099-9068-9A4EF686F20B}"/>
                  </a:ext>
                </a:extLst>
              </p:cNvPr>
              <p:cNvSpPr/>
              <p:nvPr/>
            </p:nvSpPr>
            <p:spPr>
              <a:xfrm>
                <a:off x="498852" y="3100527"/>
                <a:ext cx="11029533" cy="400110"/>
              </a:xfrm>
              <a:prstGeom prst="rect">
                <a:avLst/>
              </a:prstGeom>
            </p:spPr>
            <p:txBody>
              <a:bodyPr wrap="square">
                <a:spAutoFit/>
              </a:bodyPr>
              <a:lstStyle/>
              <a:p>
                <a:r>
                  <a:rPr lang="en-US" sz="2000" dirty="0">
                    <a:latin typeface="medium-content-serif-font"/>
                  </a:rPr>
                  <a:t>Instead of w.r.t </a:t>
                </a:r>
                <a14:m>
                  <m:oMath xmlns:m="http://schemas.openxmlformats.org/officeDocument/2006/math">
                    <m:sSub>
                      <m:sSubPr>
                        <m:ctrlPr>
                          <a:rPr lang="en-US" sz="2000" b="1" i="1">
                            <a:solidFill>
                              <a:srgbClr val="FF0000"/>
                            </a:solidFill>
                            <a:latin typeface="Cambria Math" panose="02040503050406030204" pitchFamily="18" charset="0"/>
                            <a:ea typeface="Cambria Math" panose="02040503050406030204" pitchFamily="18" charset="0"/>
                          </a:rPr>
                        </m:ctrlPr>
                      </m:sSubPr>
                      <m:e>
                        <m:r>
                          <a:rPr lang="en-US" sz="2000" b="1" i="1">
                            <a:solidFill>
                              <a:srgbClr val="FF0000"/>
                            </a:solidFill>
                            <a:latin typeface="Cambria Math" panose="02040503050406030204" pitchFamily="18" charset="0"/>
                            <a:ea typeface="Cambria Math" panose="02040503050406030204" pitchFamily="18" charset="0"/>
                          </a:rPr>
                          <m:t>𝒗</m:t>
                        </m:r>
                      </m:e>
                      <m:sub>
                        <m:r>
                          <a:rPr lang="en-US" sz="2000" b="1" i="1">
                            <a:solidFill>
                              <a:srgbClr val="FF0000"/>
                            </a:solidFill>
                            <a:latin typeface="Cambria Math" panose="02040503050406030204" pitchFamily="18" charset="0"/>
                            <a:ea typeface="Cambria Math" panose="02040503050406030204" pitchFamily="18" charset="0"/>
                          </a:rPr>
                          <m:t>∗</m:t>
                        </m:r>
                      </m:sub>
                    </m:sSub>
                    <m:d>
                      <m:dPr>
                        <m:ctrlPr>
                          <a:rPr lang="en-US" sz="2000" b="1" i="1">
                            <a:solidFill>
                              <a:srgbClr val="FF0000"/>
                            </a:solidFill>
                            <a:latin typeface="Cambria Math" panose="02040503050406030204" pitchFamily="18" charset="0"/>
                            <a:ea typeface="Cambria Math" panose="02040503050406030204" pitchFamily="18" charset="0"/>
                          </a:rPr>
                        </m:ctrlPr>
                      </m:dPr>
                      <m:e>
                        <m:sSup>
                          <m:sSupPr>
                            <m:ctrlPr>
                              <a:rPr lang="en-US" sz="2000" b="1" i="1">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𝒔</m:t>
                            </m:r>
                          </m:e>
                          <m:sup>
                            <m:r>
                              <a:rPr lang="en-US" sz="2000" b="1" i="1">
                                <a:solidFill>
                                  <a:srgbClr val="FF0000"/>
                                </a:solidFill>
                                <a:latin typeface="Cambria Math" panose="02040503050406030204" pitchFamily="18" charset="0"/>
                                <a:ea typeface="Cambria Math" panose="02040503050406030204" pitchFamily="18" charset="0"/>
                              </a:rPr>
                              <m:t>′</m:t>
                            </m:r>
                          </m:sup>
                        </m:sSup>
                      </m:e>
                    </m:d>
                  </m:oMath>
                </a14:m>
                <a:r>
                  <a:rPr lang="en-US" sz="2000" dirty="0">
                    <a:latin typeface="medium-content-serif-font"/>
                  </a:rPr>
                  <a:t> we use </a:t>
                </a:r>
                <a14:m>
                  <m:oMath xmlns:m="http://schemas.openxmlformats.org/officeDocument/2006/math">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a:solidFill>
                              <a:srgbClr val="FF0000"/>
                            </a:solidFill>
                            <a:latin typeface="Cambria Math" panose="02040503050406030204" pitchFamily="18" charset="0"/>
                            <a:ea typeface="Cambria Math" panose="02040503050406030204" pitchFamily="18" charset="0"/>
                          </a:rPr>
                          <m:t>𝒗</m:t>
                        </m:r>
                      </m:e>
                      <m:sub>
                        <m:r>
                          <a:rPr lang="en-US" sz="2000" i="1">
                            <a:solidFill>
                              <a:srgbClr val="FF0000"/>
                            </a:solidFill>
                            <a:latin typeface="Cambria Math" panose="02040503050406030204" pitchFamily="18" charset="0"/>
                            <a:ea typeface="Cambria Math" panose="02040503050406030204" pitchFamily="18" charset="0"/>
                          </a:rPr>
                          <m:t>𝜋</m:t>
                        </m:r>
                      </m:sub>
                    </m:sSub>
                    <m:d>
                      <m:dPr>
                        <m:ctrlPr>
                          <a:rPr lang="en-US" sz="2000" b="1" i="1">
                            <a:solidFill>
                              <a:srgbClr val="FF0000"/>
                            </a:solidFill>
                            <a:latin typeface="Cambria Math" panose="02040503050406030204" pitchFamily="18" charset="0"/>
                            <a:ea typeface="Cambria Math" panose="02040503050406030204" pitchFamily="18" charset="0"/>
                          </a:rPr>
                        </m:ctrlPr>
                      </m:dPr>
                      <m:e>
                        <m:sSup>
                          <m:sSupPr>
                            <m:ctrlPr>
                              <a:rPr lang="en-US" sz="2000" b="1" i="1">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𝒔</m:t>
                            </m:r>
                          </m:e>
                          <m:sup>
                            <m:r>
                              <a:rPr lang="en-US" sz="2000" b="1" i="1">
                                <a:solidFill>
                                  <a:srgbClr val="FF0000"/>
                                </a:solidFill>
                                <a:latin typeface="Cambria Math" panose="02040503050406030204" pitchFamily="18" charset="0"/>
                                <a:ea typeface="Cambria Math" panose="02040503050406030204" pitchFamily="18" charset="0"/>
                              </a:rPr>
                              <m:t>′</m:t>
                            </m:r>
                          </m:sup>
                        </m:sSup>
                      </m:e>
                    </m:d>
                  </m:oMath>
                </a14:m>
                <a:r>
                  <a:rPr lang="en-US" sz="2000" dirty="0">
                    <a:solidFill>
                      <a:srgbClr val="FF0000"/>
                    </a:solidFill>
                    <a:latin typeface="medium-content-serif-font"/>
                  </a:rPr>
                  <a:t> </a:t>
                </a:r>
                <a:r>
                  <a:rPr lang="en-US" sz="2000" dirty="0">
                    <a:solidFill>
                      <a:schemeClr val="accent1"/>
                    </a:solidFill>
                    <a:latin typeface="medium-content-serif-font"/>
                  </a:rPr>
                  <a:t>for some policy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𝜋</m:t>
                    </m:r>
                  </m:oMath>
                </a14:m>
                <a:r>
                  <a:rPr lang="en-US" sz="2000" dirty="0">
                    <a:solidFill>
                      <a:srgbClr val="FF0000"/>
                    </a:solidFill>
                    <a:latin typeface="medium-content-serif-font"/>
                  </a:rPr>
                  <a:t> </a:t>
                </a:r>
                <a:endParaRPr lang="en-US" sz="2000" dirty="0"/>
              </a:p>
            </p:txBody>
          </p:sp>
        </mc:Choice>
        <mc:Fallback xmlns="">
          <p:sp>
            <p:nvSpPr>
              <p:cNvPr id="19" name="Rectangle 18">
                <a:extLst>
                  <a:ext uri="{FF2B5EF4-FFF2-40B4-BE49-F238E27FC236}">
                    <a16:creationId xmlns:a16="http://schemas.microsoft.com/office/drawing/2014/main" id="{8F131FD9-F378-4099-9068-9A4EF686F20B}"/>
                  </a:ext>
                </a:extLst>
              </p:cNvPr>
              <p:cNvSpPr>
                <a:spLocks noRot="1" noChangeAspect="1" noMove="1" noResize="1" noEditPoints="1" noAdjustHandles="1" noChangeArrowheads="1" noChangeShapeType="1" noTextEdit="1"/>
              </p:cNvSpPr>
              <p:nvPr/>
            </p:nvSpPr>
            <p:spPr>
              <a:xfrm>
                <a:off x="498852" y="3100527"/>
                <a:ext cx="11029533" cy="400110"/>
              </a:xfrm>
              <a:prstGeom prst="rect">
                <a:avLst/>
              </a:prstGeom>
              <a:blipFill>
                <a:blip r:embed="rId4"/>
                <a:stretch>
                  <a:fillRect l="-608"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9B56CC0-4E82-4326-AF12-271B9CCF6554}"/>
                  </a:ext>
                </a:extLst>
              </p:cNvPr>
              <p:cNvSpPr/>
              <p:nvPr/>
            </p:nvSpPr>
            <p:spPr>
              <a:xfrm>
                <a:off x="-90668" y="3733800"/>
                <a:ext cx="10140134" cy="11522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ea typeface="Cambria Math" panose="02040503050406030204" pitchFamily="18" charset="0"/>
                            </a:rPr>
                            <m:t>′</m:t>
                          </m:r>
                        </m:sup>
                      </m:sSup>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𝑠</m:t>
                          </m:r>
                        </m:e>
                      </m:d>
                      <m:r>
                        <a:rPr lang="en-US" sz="2800" i="1">
                          <a:latin typeface="Cambria Math" panose="02040503050406030204" pitchFamily="18" charset="0"/>
                          <a:ea typeface="Cambria Math" panose="02040503050406030204" pitchFamily="18" charset="0"/>
                        </a:rPr>
                        <m:t>=</m:t>
                      </m:r>
                      <m:func>
                        <m:funcPr>
                          <m:ctrlPr>
                            <a:rPr lang="en-US" sz="2800" i="1" smtClean="0">
                              <a:latin typeface="Cambria Math" panose="02040503050406030204" pitchFamily="18" charset="0"/>
                              <a:ea typeface="Cambria Math" panose="02040503050406030204" pitchFamily="18" charset="0"/>
                            </a:rPr>
                          </m:ctrlPr>
                        </m:funcPr>
                        <m:fName>
                          <m:limLow>
                            <m:limLowPr>
                              <m:ctrlPr>
                                <a:rPr lang="en-US" sz="2800" i="1" smtClean="0">
                                  <a:latin typeface="Cambria Math" panose="02040503050406030204" pitchFamily="18" charset="0"/>
                                  <a:ea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rPr>
                                <m:t>arg</m:t>
                              </m:r>
                              <m:r>
                                <m:rPr>
                                  <m:sty m:val="p"/>
                                </m:rPr>
                                <a:rPr lang="en-US" sz="2800" i="0" smtClean="0">
                                  <a:latin typeface="Cambria Math" panose="02040503050406030204" pitchFamily="18" charset="0"/>
                                  <a:ea typeface="Cambria Math" panose="02040503050406030204" pitchFamily="18" charset="0"/>
                                </a:rPr>
                                <m:t>max</m:t>
                              </m:r>
                            </m:e>
                            <m:lim>
                              <m:r>
                                <a:rPr lang="en-US" sz="2800" b="0" i="1" smtClean="0">
                                  <a:latin typeface="Cambria Math" panose="02040503050406030204" pitchFamily="18" charset="0"/>
                                  <a:ea typeface="Cambria Math" panose="02040503050406030204" pitchFamily="18" charset="0"/>
                                </a:rPr>
                                <m:t>𝑎</m:t>
                              </m:r>
                            </m:lim>
                          </m:limLow>
                        </m:fName>
                        <m:e>
                          <m:nary>
                            <m:naryPr>
                              <m:chr m:val="∑"/>
                              <m:supHide m:val="on"/>
                              <m:ctrlPr>
                                <a:rPr lang="en-US" sz="2800" i="1">
                                  <a:latin typeface="Cambria Math" panose="02040503050406030204" pitchFamily="18" charset="0"/>
                                  <a:ea typeface="Cambria Math" panose="02040503050406030204" pitchFamily="18" charset="0"/>
                                </a:rPr>
                              </m:ctrlPr>
                            </m:naryPr>
                            <m:sub>
                              <m:sSup>
                                <m:sSupPr>
                                  <m:ctrlPr>
                                    <a:rPr lang="en-US" sz="2800" i="1">
                                      <a:latin typeface="Cambria Math" panose="02040503050406030204" pitchFamily="18" charset="0"/>
                                      <a:ea typeface="Cambria Math" panose="02040503050406030204" pitchFamily="18" charset="0"/>
                                    </a:rPr>
                                  </m:ctrlPr>
                                </m:sSupPr>
                                <m:e>
                                  <m:r>
                                    <m:rPr>
                                      <m:brk m:alnAt="7"/>
                                    </m:rPr>
                                    <a:rPr lang="en-US" sz="2800" i="1">
                                      <a:latin typeface="Cambria Math" panose="02040503050406030204" pitchFamily="18" charset="0"/>
                                      <a:ea typeface="Cambria Math" panose="02040503050406030204" pitchFamily="18" charset="0"/>
                                    </a:rPr>
                                    <m:t>𝑠</m:t>
                                  </m:r>
                                </m:e>
                                <m:sup>
                                  <m:r>
                                    <m:rPr>
                                      <m:brk m:alnAt="7"/>
                                    </m:rPr>
                                    <a:rPr lang="en-US" sz="2800" i="1">
                                      <a:latin typeface="Cambria Math" panose="02040503050406030204" pitchFamily="18" charset="0"/>
                                      <a:ea typeface="Cambria Math" panose="02040503050406030204" pitchFamily="18" charset="0"/>
                                    </a:rPr>
                                    <m:t>′</m:t>
                                  </m:r>
                                </m:sup>
                              </m:sSup>
                            </m:sub>
                            <m:sup/>
                            <m:e>
                              <m:nary>
                                <m:naryPr>
                                  <m:chr m:val="∑"/>
                                  <m:supHide m:val="on"/>
                                  <m:ctrlPr>
                                    <a:rPr lang="en-US" sz="2800" i="1">
                                      <a:latin typeface="Cambria Math" panose="02040503050406030204" pitchFamily="18" charset="0"/>
                                      <a:ea typeface="Cambria Math" panose="02040503050406030204" pitchFamily="18" charset="0"/>
                                    </a:rPr>
                                  </m:ctrlPr>
                                </m:naryPr>
                                <m:sub>
                                  <m:r>
                                    <m:rPr>
                                      <m:brk m:alnAt="7"/>
                                    </m:rPr>
                                    <a:rPr lang="en-US" sz="2800" i="1">
                                      <a:latin typeface="Cambria Math" panose="02040503050406030204" pitchFamily="18" charset="0"/>
                                      <a:ea typeface="Cambria Math" panose="02040503050406030204" pitchFamily="18" charset="0"/>
                                    </a:rPr>
                                    <m:t>𝑟</m:t>
                                  </m:r>
                                </m:sub>
                                <m:sup/>
                                <m:e>
                                  <m:r>
                                    <a:rPr lang="en-US" sz="280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𝑠</m:t>
                                          </m:r>
                                        </m:e>
                                        <m:sup>
                                          <m:r>
                                            <a:rPr lang="en-US" sz="2800" i="1">
                                              <a:latin typeface="Cambria Math" panose="02040503050406030204" pitchFamily="18" charset="0"/>
                                              <a:ea typeface="Cambria Math" panose="02040503050406030204" pitchFamily="18" charset="0"/>
                                            </a:rPr>
                                            <m:t>′</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e>
                                    <m:e>
                                      <m:r>
                                        <a:rPr lang="en-US" sz="2800" i="1">
                                          <a:latin typeface="Cambria Math" panose="02040503050406030204" pitchFamily="18" charset="0"/>
                                          <a:ea typeface="Cambria Math" panose="02040503050406030204" pitchFamily="18" charset="0"/>
                                        </a:rPr>
                                        <m:t>𝑠</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𝑎</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𝛾</m:t>
                                  </m:r>
                                  <m:sSub>
                                    <m:sSubPr>
                                      <m:ctrlPr>
                                        <a:rPr lang="en-US" sz="2800" b="1" i="1" smtClean="0">
                                          <a:solidFill>
                                            <a:srgbClr val="FF0000"/>
                                          </a:solidFill>
                                          <a:latin typeface="Cambria Math" panose="02040503050406030204" pitchFamily="18" charset="0"/>
                                          <a:ea typeface="Cambria Math" panose="02040503050406030204" pitchFamily="18" charset="0"/>
                                        </a:rPr>
                                      </m:ctrlPr>
                                    </m:sSubPr>
                                    <m:e>
                                      <m:r>
                                        <a:rPr lang="en-US" sz="2800" b="1" i="1">
                                          <a:solidFill>
                                            <a:srgbClr val="FF0000"/>
                                          </a:solidFill>
                                          <a:latin typeface="Cambria Math" panose="02040503050406030204" pitchFamily="18" charset="0"/>
                                          <a:ea typeface="Cambria Math" panose="02040503050406030204" pitchFamily="18" charset="0"/>
                                        </a:rPr>
                                        <m:t>𝒗</m:t>
                                      </m:r>
                                    </m:e>
                                    <m:sub>
                                      <m:r>
                                        <a:rPr lang="en-US" sz="2800" i="1">
                                          <a:solidFill>
                                            <a:srgbClr val="FF0000"/>
                                          </a:solidFill>
                                          <a:latin typeface="Cambria Math" panose="02040503050406030204" pitchFamily="18" charset="0"/>
                                          <a:ea typeface="Cambria Math" panose="02040503050406030204" pitchFamily="18" charset="0"/>
                                        </a:rPr>
                                        <m:t>𝜋</m:t>
                                      </m:r>
                                    </m:sub>
                                  </m:sSub>
                                  <m:d>
                                    <m:dPr>
                                      <m:ctrlPr>
                                        <a:rPr lang="en-US" sz="2800" b="1" i="1">
                                          <a:solidFill>
                                            <a:srgbClr val="FF0000"/>
                                          </a:solidFill>
                                          <a:latin typeface="Cambria Math" panose="02040503050406030204" pitchFamily="18" charset="0"/>
                                          <a:ea typeface="Cambria Math" panose="02040503050406030204" pitchFamily="18" charset="0"/>
                                        </a:rPr>
                                      </m:ctrlPr>
                                    </m:dPr>
                                    <m:e>
                                      <m:sSup>
                                        <m:sSupPr>
                                          <m:ctrlPr>
                                            <a:rPr lang="en-US" sz="2800" b="1" i="1">
                                              <a:solidFill>
                                                <a:srgbClr val="FF0000"/>
                                              </a:solidFill>
                                              <a:latin typeface="Cambria Math" panose="02040503050406030204" pitchFamily="18" charset="0"/>
                                              <a:ea typeface="Cambria Math" panose="02040503050406030204" pitchFamily="18" charset="0"/>
                                            </a:rPr>
                                          </m:ctrlPr>
                                        </m:sSupPr>
                                        <m:e>
                                          <m:r>
                                            <a:rPr lang="en-US" sz="2800" b="1" i="1">
                                              <a:solidFill>
                                                <a:srgbClr val="FF0000"/>
                                              </a:solidFill>
                                              <a:latin typeface="Cambria Math" panose="02040503050406030204" pitchFamily="18" charset="0"/>
                                              <a:ea typeface="Cambria Math" panose="02040503050406030204" pitchFamily="18" charset="0"/>
                                            </a:rPr>
                                            <m:t>𝒔</m:t>
                                          </m:r>
                                        </m:e>
                                        <m:sup>
                                          <m:r>
                                            <a:rPr lang="en-US" sz="2800" b="1" i="1">
                                              <a:solidFill>
                                                <a:srgbClr val="FF0000"/>
                                              </a:solidFill>
                                              <a:latin typeface="Cambria Math" panose="02040503050406030204" pitchFamily="18" charset="0"/>
                                              <a:ea typeface="Cambria Math" panose="02040503050406030204" pitchFamily="18" charset="0"/>
                                            </a:rPr>
                                            <m:t>′</m:t>
                                          </m:r>
                                        </m:sup>
                                      </m:sSup>
                                    </m:e>
                                  </m:d>
                                  <m:r>
                                    <a:rPr lang="en-US" sz="2800" i="1">
                                      <a:latin typeface="Cambria Math" panose="02040503050406030204" pitchFamily="18" charset="0"/>
                                      <a:ea typeface="Cambria Math" panose="02040503050406030204" pitchFamily="18" charset="0"/>
                                    </a:rPr>
                                    <m:t>]</m:t>
                                  </m:r>
                                </m:e>
                              </m:nary>
                            </m:e>
                          </m:nary>
                        </m:e>
                      </m:func>
                    </m:oMath>
                  </m:oMathPara>
                </a14:m>
                <a:endParaRPr lang="en-US" sz="2800" dirty="0"/>
              </a:p>
            </p:txBody>
          </p:sp>
        </mc:Choice>
        <mc:Fallback xmlns="">
          <p:sp>
            <p:nvSpPr>
              <p:cNvPr id="20" name="Rectangle 19">
                <a:extLst>
                  <a:ext uri="{FF2B5EF4-FFF2-40B4-BE49-F238E27FC236}">
                    <a16:creationId xmlns:a16="http://schemas.microsoft.com/office/drawing/2014/main" id="{E9B56CC0-4E82-4326-AF12-271B9CCF6554}"/>
                  </a:ext>
                </a:extLst>
              </p:cNvPr>
              <p:cNvSpPr>
                <a:spLocks noRot="1" noChangeAspect="1" noMove="1" noResize="1" noEditPoints="1" noAdjustHandles="1" noChangeArrowheads="1" noChangeShapeType="1" noTextEdit="1"/>
              </p:cNvSpPr>
              <p:nvPr/>
            </p:nvSpPr>
            <p:spPr>
              <a:xfrm>
                <a:off x="-90668" y="3733800"/>
                <a:ext cx="10140134" cy="11522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10D0D51-0577-46DB-B979-DE77375DFE50}"/>
                  </a:ext>
                </a:extLst>
              </p:cNvPr>
              <p:cNvSpPr/>
              <p:nvPr/>
            </p:nvSpPr>
            <p:spPr>
              <a:xfrm>
                <a:off x="498851" y="4859718"/>
                <a:ext cx="11029533" cy="1015663"/>
              </a:xfrm>
              <a:prstGeom prst="rect">
                <a:avLst/>
              </a:prstGeom>
            </p:spPr>
            <p:txBody>
              <a:bodyPr wrap="square">
                <a:spAutoFit/>
              </a:bodyPr>
              <a:lstStyle/>
              <a:p>
                <a:r>
                  <a:rPr lang="en-US" sz="2000" dirty="0">
                    <a:latin typeface="medium-content-serif-font"/>
                  </a:rPr>
                  <a:t>This new policy </a:t>
                </a:r>
                <a14:m>
                  <m:oMath xmlns:m="http://schemas.openxmlformats.org/officeDocument/2006/math">
                    <m:sSup>
                      <m:sSupPr>
                        <m:ctrlPr>
                          <a:rPr lang="en-US" sz="2000" b="1" i="1" smtClean="0">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𝝅</m:t>
                        </m:r>
                      </m:e>
                      <m:sup>
                        <m:r>
                          <a:rPr lang="en-US" sz="2000" b="1" i="1">
                            <a:solidFill>
                              <a:srgbClr val="FF0000"/>
                            </a:solidFill>
                            <a:latin typeface="Cambria Math" panose="02040503050406030204" pitchFamily="18" charset="0"/>
                            <a:ea typeface="Cambria Math" panose="02040503050406030204" pitchFamily="18" charset="0"/>
                          </a:rPr>
                          <m:t>′</m:t>
                        </m:r>
                      </m:sup>
                    </m:sSup>
                  </m:oMath>
                </a14:m>
                <a:r>
                  <a:rPr lang="en-US" sz="2000" dirty="0">
                    <a:latin typeface="medium-content-serif-font"/>
                  </a:rPr>
                  <a:t> must be different from</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1" i="1" smtClean="0">
                        <a:solidFill>
                          <a:srgbClr val="FF0000"/>
                        </a:solidFill>
                        <a:latin typeface="Cambria Math" panose="02040503050406030204" pitchFamily="18" charset="0"/>
                        <a:ea typeface="Cambria Math" panose="02040503050406030204" pitchFamily="18" charset="0"/>
                      </a:rPr>
                      <m:t>𝝅</m:t>
                    </m:r>
                    <m:r>
                      <a:rPr lang="en-US" sz="2000" b="1" i="1" smtClean="0">
                        <a:solidFill>
                          <a:srgbClr val="FF0000"/>
                        </a:solidFill>
                        <a:latin typeface="Cambria Math" panose="02040503050406030204" pitchFamily="18" charset="0"/>
                        <a:ea typeface="Cambria Math" panose="02040503050406030204" pitchFamily="18" charset="0"/>
                      </a:rPr>
                      <m:t> </m:t>
                    </m:r>
                  </m:oMath>
                </a14:m>
                <a:endParaRPr lang="en-US" sz="2000" b="1" dirty="0">
                  <a:solidFill>
                    <a:srgbClr val="FF0000"/>
                  </a:solidFill>
                  <a:latin typeface="medium-content-serif-font"/>
                  <a:ea typeface="Cambria Math" panose="02040503050406030204" pitchFamily="18" charset="0"/>
                </a:endParaRPr>
              </a:p>
              <a:p>
                <a:r>
                  <a:rPr lang="en-US" sz="2000" dirty="0"/>
                  <a:t>Else,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𝝅</m:t>
                    </m:r>
                  </m:oMath>
                </a14:m>
                <a:r>
                  <a:rPr lang="en-US" sz="2000" dirty="0"/>
                  <a:t> is already argmax to its own value function </a:t>
                </a:r>
                <a:r>
                  <a:rPr lang="en-US" sz="2000" dirty="0">
                    <a:sym typeface="Wingdings" panose="05000000000000000000" pitchFamily="2" charset="2"/>
                  </a:rPr>
                  <a:t>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𝝅</m:t>
                    </m:r>
                  </m:oMath>
                </a14:m>
                <a:r>
                  <a:rPr lang="en-US" sz="2000" dirty="0"/>
                  <a:t> obeys the Bellman’s optimality equation and is the optimal policy</a:t>
                </a:r>
              </a:p>
            </p:txBody>
          </p:sp>
        </mc:Choice>
        <mc:Fallback xmlns="">
          <p:sp>
            <p:nvSpPr>
              <p:cNvPr id="22" name="Rectangle 21">
                <a:extLst>
                  <a:ext uri="{FF2B5EF4-FFF2-40B4-BE49-F238E27FC236}">
                    <a16:creationId xmlns:a16="http://schemas.microsoft.com/office/drawing/2014/main" id="{810D0D51-0577-46DB-B979-DE77375DFE50}"/>
                  </a:ext>
                </a:extLst>
              </p:cNvPr>
              <p:cNvSpPr>
                <a:spLocks noRot="1" noChangeAspect="1" noMove="1" noResize="1" noEditPoints="1" noAdjustHandles="1" noChangeArrowheads="1" noChangeShapeType="1" noTextEdit="1"/>
              </p:cNvSpPr>
              <p:nvPr/>
            </p:nvSpPr>
            <p:spPr>
              <a:xfrm>
                <a:off x="498851" y="4859718"/>
                <a:ext cx="11029533" cy="1015663"/>
              </a:xfrm>
              <a:prstGeom prst="rect">
                <a:avLst/>
              </a:prstGeom>
              <a:blipFill>
                <a:blip r:embed="rId6"/>
                <a:stretch>
                  <a:fillRect l="-608" t="-2994" r="-387" b="-10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7AFEBC7-EDEE-47CD-A817-C44006CBA627}"/>
                  </a:ext>
                </a:extLst>
              </p:cNvPr>
              <p:cNvSpPr/>
              <p:nvPr/>
            </p:nvSpPr>
            <p:spPr>
              <a:xfrm>
                <a:off x="7729371" y="2630423"/>
                <a:ext cx="3963777" cy="731611"/>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𝜋</m:t>
                          </m:r>
                        </m:e>
                        <m:sup>
                          <m:r>
                            <a:rPr lang="en-US" sz="2800" b="0" i="1" smtClean="0">
                              <a:solidFill>
                                <a:schemeClr val="accent1"/>
                              </a:solidFill>
                              <a:latin typeface="Cambria Math" panose="02040503050406030204" pitchFamily="18" charset="0"/>
                              <a:ea typeface="Cambria Math" panose="02040503050406030204" pitchFamily="18" charset="0"/>
                            </a:rPr>
                            <m:t>∗</m:t>
                          </m:r>
                        </m:sup>
                      </m:sSup>
                      <m:d>
                        <m:dPr>
                          <m:ctrlPr>
                            <a:rPr lang="en-US" sz="2800" b="0" i="1" smtClean="0">
                              <a:solidFill>
                                <a:schemeClr val="accent1"/>
                              </a:solidFill>
                              <a:latin typeface="Cambria Math" panose="02040503050406030204" pitchFamily="18" charset="0"/>
                              <a:ea typeface="Cambria Math" panose="02040503050406030204" pitchFamily="18" charset="0"/>
                            </a:rPr>
                          </m:ctrlPr>
                        </m:dPr>
                        <m:e>
                          <m:r>
                            <a:rPr lang="en-US" sz="2800" b="0" i="1" smtClean="0">
                              <a:solidFill>
                                <a:schemeClr val="accent1"/>
                              </a:solidFill>
                              <a:latin typeface="Cambria Math" panose="02040503050406030204" pitchFamily="18" charset="0"/>
                              <a:ea typeface="Cambria Math" panose="02040503050406030204" pitchFamily="18" charset="0"/>
                            </a:rPr>
                            <m:t>𝑠</m:t>
                          </m:r>
                        </m:e>
                      </m:d>
                      <m:r>
                        <a:rPr lang="en-US" sz="2800" i="1">
                          <a:solidFill>
                            <a:schemeClr val="accent1"/>
                          </a:solidFill>
                          <a:latin typeface="Cambria Math" panose="02040503050406030204" pitchFamily="18" charset="0"/>
                          <a:ea typeface="Cambria Math" panose="02040503050406030204" pitchFamily="18" charset="0"/>
                        </a:rPr>
                        <m:t>=</m:t>
                      </m:r>
                      <m:func>
                        <m:funcPr>
                          <m:ctrlPr>
                            <a:rPr lang="en-US" sz="2800" b="0" i="1" smtClean="0">
                              <a:solidFill>
                                <a:schemeClr val="accent1"/>
                              </a:solidFill>
                              <a:latin typeface="Cambria Math" panose="02040503050406030204" pitchFamily="18" charset="0"/>
                              <a:ea typeface="Cambria Math" panose="02040503050406030204" pitchFamily="18" charset="0"/>
                            </a:rPr>
                          </m:ctrlPr>
                        </m:funcPr>
                        <m:fName>
                          <m:limLow>
                            <m:limLowPr>
                              <m:ctrlPr>
                                <a:rPr lang="en-US" sz="2800" b="0" i="1" smtClean="0">
                                  <a:solidFill>
                                    <a:schemeClr val="accent1"/>
                                  </a:solidFill>
                                  <a:latin typeface="Cambria Math" panose="02040503050406030204" pitchFamily="18" charset="0"/>
                                  <a:ea typeface="Cambria Math" panose="02040503050406030204" pitchFamily="18" charset="0"/>
                                </a:rPr>
                              </m:ctrlPr>
                            </m:limLowPr>
                            <m:e>
                              <m:r>
                                <m:rPr>
                                  <m:sty m:val="p"/>
                                </m:rPr>
                                <a:rPr lang="en-US" sz="2800" b="0" i="0" smtClean="0">
                                  <a:solidFill>
                                    <a:schemeClr val="accent1"/>
                                  </a:solidFill>
                                  <a:latin typeface="Cambria Math" panose="02040503050406030204" pitchFamily="18" charset="0"/>
                                  <a:ea typeface="Cambria Math" panose="02040503050406030204" pitchFamily="18" charset="0"/>
                                </a:rPr>
                                <m:t>argmax</m:t>
                              </m:r>
                            </m:e>
                            <m:lim>
                              <m:r>
                                <a:rPr lang="en-US" sz="2800" b="0" i="1" smtClean="0">
                                  <a:solidFill>
                                    <a:schemeClr val="accent1"/>
                                  </a:solidFill>
                                  <a:latin typeface="Cambria Math" panose="02040503050406030204" pitchFamily="18" charset="0"/>
                                  <a:ea typeface="Cambria Math" panose="02040503050406030204" pitchFamily="18" charset="0"/>
                                </a:rPr>
                                <m:t>𝑎</m:t>
                              </m:r>
                            </m:lim>
                          </m:limLow>
                        </m:fName>
                        <m:e>
                          <m:sSup>
                            <m:sSupPr>
                              <m:ctrlPr>
                                <a:rPr lang="en-US" sz="2800" b="0" i="1" smtClean="0">
                                  <a:solidFill>
                                    <a:schemeClr val="accent1"/>
                                  </a:solidFill>
                                  <a:latin typeface="Cambria Math" panose="02040503050406030204" pitchFamily="18" charset="0"/>
                                  <a:ea typeface="Cambria Math" panose="02040503050406030204" pitchFamily="18" charset="0"/>
                                </a:rPr>
                              </m:ctrlPr>
                            </m:sSupPr>
                            <m:e>
                              <m:r>
                                <a:rPr lang="en-US" sz="2800" b="0" i="1" smtClean="0">
                                  <a:solidFill>
                                    <a:schemeClr val="accent1"/>
                                  </a:solidFill>
                                  <a:latin typeface="Cambria Math" panose="02040503050406030204" pitchFamily="18" charset="0"/>
                                  <a:ea typeface="Cambria Math" panose="02040503050406030204" pitchFamily="18" charset="0"/>
                                </a:rPr>
                                <m:t>𝑞</m:t>
                              </m:r>
                            </m:e>
                            <m:sup>
                              <m:r>
                                <a:rPr lang="en-US" sz="2800" b="0" i="1" smtClean="0">
                                  <a:solidFill>
                                    <a:schemeClr val="accent1"/>
                                  </a:solidFill>
                                  <a:latin typeface="Cambria Math" panose="02040503050406030204" pitchFamily="18" charset="0"/>
                                  <a:ea typeface="Cambria Math" panose="02040503050406030204" pitchFamily="18" charset="0"/>
                                </a:rPr>
                                <m:t>∗</m:t>
                              </m:r>
                            </m:sup>
                          </m:sSup>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𝑠</m:t>
                          </m:r>
                          <m:r>
                            <a:rPr lang="en-US" sz="2800" b="0" i="1" smtClean="0">
                              <a:solidFill>
                                <a:schemeClr val="accent1"/>
                              </a:solidFill>
                              <a:latin typeface="Cambria Math" panose="02040503050406030204" pitchFamily="18" charset="0"/>
                              <a:ea typeface="Cambria Math" panose="02040503050406030204" pitchFamily="18" charset="0"/>
                            </a:rPr>
                            <m:t>,</m:t>
                          </m:r>
                          <m:r>
                            <a:rPr lang="en-US" sz="2800" b="0" i="1" smtClean="0">
                              <a:solidFill>
                                <a:schemeClr val="accent1"/>
                              </a:solidFill>
                              <a:latin typeface="Cambria Math" panose="02040503050406030204" pitchFamily="18" charset="0"/>
                              <a:ea typeface="Cambria Math" panose="02040503050406030204" pitchFamily="18" charset="0"/>
                            </a:rPr>
                            <m:t>𝑎</m:t>
                          </m:r>
                          <m:r>
                            <a:rPr lang="en-US" sz="2800" b="0" i="1" smtClean="0">
                              <a:solidFill>
                                <a:schemeClr val="accent1"/>
                              </a:solidFill>
                              <a:latin typeface="Cambria Math" panose="02040503050406030204" pitchFamily="18" charset="0"/>
                              <a:ea typeface="Cambria Math" panose="02040503050406030204" pitchFamily="18" charset="0"/>
                            </a:rPr>
                            <m:t>)</m:t>
                          </m:r>
                        </m:e>
                      </m:func>
                    </m:oMath>
                  </m:oMathPara>
                </a14:m>
                <a:endParaRPr lang="en-US" sz="2800" dirty="0">
                  <a:solidFill>
                    <a:schemeClr val="accent1"/>
                  </a:solidFill>
                </a:endParaRPr>
              </a:p>
            </p:txBody>
          </p:sp>
        </mc:Choice>
        <mc:Fallback xmlns="">
          <p:sp>
            <p:nvSpPr>
              <p:cNvPr id="8" name="Rectangle 7">
                <a:extLst>
                  <a:ext uri="{FF2B5EF4-FFF2-40B4-BE49-F238E27FC236}">
                    <a16:creationId xmlns:a16="http://schemas.microsoft.com/office/drawing/2014/main" id="{F7AFEBC7-EDEE-47CD-A817-C44006CBA627}"/>
                  </a:ext>
                </a:extLst>
              </p:cNvPr>
              <p:cNvSpPr>
                <a:spLocks noRot="1" noChangeAspect="1" noMove="1" noResize="1" noEditPoints="1" noAdjustHandles="1" noChangeArrowheads="1" noChangeShapeType="1" noTextEdit="1"/>
              </p:cNvSpPr>
              <p:nvPr/>
            </p:nvSpPr>
            <p:spPr>
              <a:xfrm>
                <a:off x="7729371" y="2630423"/>
                <a:ext cx="3963777" cy="731611"/>
              </a:xfrm>
              <a:prstGeom prst="rect">
                <a:avLst/>
              </a:prstGeom>
              <a:blipFill>
                <a:blip r:embed="rId7"/>
                <a:stretch>
                  <a:fillRect/>
                </a:stretch>
              </a:blipFill>
              <a:ln w="28575">
                <a:solidFill>
                  <a:schemeClr val="tx2"/>
                </a:solidFill>
              </a:ln>
            </p:spPr>
            <p:txBody>
              <a:bodyPr/>
              <a:lstStyle/>
              <a:p>
                <a:r>
                  <a:rPr lang="en-US">
                    <a:noFill/>
                  </a:rPr>
                  <a:t> </a:t>
                </a:r>
              </a:p>
            </p:txBody>
          </p:sp>
        </mc:Fallback>
      </mc:AlternateContent>
      <p:cxnSp>
        <p:nvCxnSpPr>
          <p:cNvPr id="3" name="Connector: Curved 2">
            <a:extLst>
              <a:ext uri="{FF2B5EF4-FFF2-40B4-BE49-F238E27FC236}">
                <a16:creationId xmlns:a16="http://schemas.microsoft.com/office/drawing/2014/main" id="{987B91E5-001F-4883-8BA5-AA659B0B101A}"/>
              </a:ext>
            </a:extLst>
          </p:cNvPr>
          <p:cNvCxnSpPr>
            <a:cxnSpLocks/>
            <a:endCxn id="18" idx="3"/>
          </p:cNvCxnSpPr>
          <p:nvPr/>
        </p:nvCxnSpPr>
        <p:spPr>
          <a:xfrm>
            <a:off x="6858000" y="1946768"/>
            <a:ext cx="3282134" cy="344477"/>
          </a:xfrm>
          <a:prstGeom prst="curvedConnector3">
            <a:avLst>
              <a:gd name="adj1" fmla="val 106965"/>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550B319-2CBF-430F-AA05-9FEEE2AA51D6}"/>
                  </a:ext>
                </a:extLst>
              </p:cNvPr>
              <p:cNvSpPr/>
              <p:nvPr/>
            </p:nvSpPr>
            <p:spPr>
              <a:xfrm>
                <a:off x="7342814" y="3429000"/>
                <a:ext cx="4350334" cy="4547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𝑣</m:t>
                          </m:r>
                        </m:e>
                        <m:sup>
                          <m:r>
                            <a:rPr lang="en-US" i="1">
                              <a:solidFill>
                                <a:schemeClr val="accent1"/>
                              </a:solidFill>
                              <a:latin typeface="Cambria Math" panose="02040503050406030204" pitchFamily="18" charset="0"/>
                              <a:ea typeface="Cambria Math" panose="02040503050406030204" pitchFamily="18" charset="0"/>
                            </a:rPr>
                            <m:t>∗</m:t>
                          </m:r>
                        </m:sup>
                      </m:sSup>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e>
                      </m:d>
                      <m:r>
                        <a:rPr lang="en-US" i="1">
                          <a:solidFill>
                            <a:schemeClr val="accent1"/>
                          </a:solidFill>
                          <a:latin typeface="Cambria Math" panose="02040503050406030204" pitchFamily="18" charset="0"/>
                          <a:ea typeface="Cambria Math" panose="02040503050406030204" pitchFamily="18" charset="0"/>
                        </a:rPr>
                        <m:t>=</m:t>
                      </m:r>
                      <m:func>
                        <m:funcPr>
                          <m:ctrlPr>
                            <a:rPr lang="en-US" i="1">
                              <a:solidFill>
                                <a:schemeClr val="accent1"/>
                              </a:solidFill>
                              <a:latin typeface="Cambria Math" panose="02040503050406030204" pitchFamily="18" charset="0"/>
                              <a:ea typeface="Cambria Math" panose="02040503050406030204" pitchFamily="18" charset="0"/>
                            </a:rPr>
                          </m:ctrlPr>
                        </m:funcPr>
                        <m:fName>
                          <m:limLow>
                            <m:limLowPr>
                              <m:ctrlPr>
                                <a:rPr lang="en-US" i="1">
                                  <a:solidFill>
                                    <a:schemeClr val="accent1"/>
                                  </a:solidFill>
                                  <a:latin typeface="Cambria Math" panose="02040503050406030204" pitchFamily="18" charset="0"/>
                                  <a:ea typeface="Cambria Math" panose="02040503050406030204" pitchFamily="18" charset="0"/>
                                </a:rPr>
                              </m:ctrlPr>
                            </m:limLowPr>
                            <m:e>
                              <m:r>
                                <m:rPr>
                                  <m:sty m:val="p"/>
                                </m:rPr>
                                <a:rPr lang="en-US">
                                  <a:solidFill>
                                    <a:schemeClr val="accent1"/>
                                  </a:solidFill>
                                  <a:latin typeface="Cambria Math" panose="02040503050406030204" pitchFamily="18" charset="0"/>
                                  <a:ea typeface="Cambria Math" panose="02040503050406030204" pitchFamily="18" charset="0"/>
                                </a:rPr>
                                <m:t>max</m:t>
                              </m:r>
                            </m:e>
                            <m:lim>
                              <m:r>
                                <a:rPr lang="en-US" i="1">
                                  <a:solidFill>
                                    <a:schemeClr val="accent1"/>
                                  </a:solidFill>
                                  <a:latin typeface="Cambria Math" panose="02040503050406030204" pitchFamily="18" charset="0"/>
                                  <a:ea typeface="Cambria Math" panose="02040503050406030204" pitchFamily="18" charset="0"/>
                                </a:rPr>
                                <m:t>𝜋</m:t>
                              </m:r>
                            </m:lim>
                          </m:limLow>
                        </m:fName>
                        <m:e>
                          <m:sSup>
                            <m:sSupPr>
                              <m:ctrlPr>
                                <a:rPr lang="en-US" i="1">
                                  <a:solidFill>
                                    <a:schemeClr val="accent1"/>
                                  </a:solidFill>
                                  <a:latin typeface="Cambria Math" panose="02040503050406030204" pitchFamily="18" charset="0"/>
                                  <a:ea typeface="Cambria Math" panose="02040503050406030204" pitchFamily="18" charset="0"/>
                                </a:rPr>
                              </m:ctrlPr>
                            </m:sSupPr>
                            <m:e>
                              <m:r>
                                <a:rPr lang="en-US" b="0" i="1" smtClean="0">
                                  <a:solidFill>
                                    <a:schemeClr val="accent1"/>
                                  </a:solidFill>
                                  <a:latin typeface="Cambria Math" panose="02040503050406030204" pitchFamily="18" charset="0"/>
                                  <a:ea typeface="Cambria Math" panose="02040503050406030204" pitchFamily="18" charset="0"/>
                                </a:rPr>
                                <m:t>𝑞</m:t>
                              </m:r>
                            </m:e>
                            <m:sup>
                              <m:r>
                                <a:rPr lang="en-US" b="0" i="1" smtClean="0">
                                  <a:solidFill>
                                    <a:schemeClr val="accent1"/>
                                  </a:solidFill>
                                  <a:latin typeface="Cambria Math" panose="02040503050406030204" pitchFamily="18" charset="0"/>
                                  <a:ea typeface="Cambria Math" panose="02040503050406030204" pitchFamily="18" charset="0"/>
                                </a:rPr>
                                <m:t>∗</m:t>
                              </m:r>
                            </m:sup>
                          </m:sSup>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𝑎</m:t>
                              </m:r>
                            </m:e>
                          </m:d>
                          <m:r>
                            <a:rPr lang="en-US" b="0" i="1" smtClean="0">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𝑎</m:t>
                          </m:r>
                          <m:r>
                            <a:rPr lang="en-US" i="1">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𝐴</m:t>
                          </m:r>
                        </m:e>
                      </m:func>
                    </m:oMath>
                  </m:oMathPara>
                </a14:m>
                <a:endParaRPr lang="en-US" dirty="0">
                  <a:solidFill>
                    <a:schemeClr val="accent1"/>
                  </a:solidFill>
                </a:endParaRPr>
              </a:p>
            </p:txBody>
          </p:sp>
        </mc:Choice>
        <mc:Fallback xmlns="">
          <p:sp>
            <p:nvSpPr>
              <p:cNvPr id="14" name="Rectangle 13">
                <a:extLst>
                  <a:ext uri="{FF2B5EF4-FFF2-40B4-BE49-F238E27FC236}">
                    <a16:creationId xmlns:a16="http://schemas.microsoft.com/office/drawing/2014/main" id="{3550B319-2CBF-430F-AA05-9FEEE2AA51D6}"/>
                  </a:ext>
                </a:extLst>
              </p:cNvPr>
              <p:cNvSpPr>
                <a:spLocks noRot="1" noChangeAspect="1" noMove="1" noResize="1" noEditPoints="1" noAdjustHandles="1" noChangeArrowheads="1" noChangeShapeType="1" noTextEdit="1"/>
              </p:cNvSpPr>
              <p:nvPr/>
            </p:nvSpPr>
            <p:spPr>
              <a:xfrm>
                <a:off x="7342814" y="3429000"/>
                <a:ext cx="4350334" cy="45474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4759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Improvement Theorem)</a:t>
            </a:r>
            <a:endParaRPr lang="en-AU" sz="1600"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E41F481-CEDD-4D2D-874B-51F41B5CC28C}"/>
                  </a:ext>
                </a:extLst>
              </p:cNvPr>
              <p:cNvSpPr/>
              <p:nvPr/>
            </p:nvSpPr>
            <p:spPr>
              <a:xfrm>
                <a:off x="498852" y="968265"/>
                <a:ext cx="11029533" cy="400110"/>
              </a:xfrm>
              <a:prstGeom prst="rect">
                <a:avLst/>
              </a:prstGeom>
            </p:spPr>
            <p:txBody>
              <a:bodyPr wrap="square">
                <a:spAutoFit/>
              </a:bodyPr>
              <a:lstStyle/>
              <a:p>
                <a:r>
                  <a:rPr lang="en-US" sz="2000" dirty="0">
                    <a:latin typeface="medium-content-serif-font"/>
                  </a:rPr>
                  <a:t>Further, the new policy </a:t>
                </a:r>
                <a14:m>
                  <m:oMath xmlns:m="http://schemas.openxmlformats.org/officeDocument/2006/math">
                    <m:sSup>
                      <m:sSupPr>
                        <m:ctrlPr>
                          <a:rPr lang="en-US" sz="2000" b="1" i="1">
                            <a:solidFill>
                              <a:srgbClr val="FF0000"/>
                            </a:solidFill>
                            <a:latin typeface="Cambria Math" panose="02040503050406030204" pitchFamily="18" charset="0"/>
                            <a:ea typeface="Cambria Math" panose="02040503050406030204" pitchFamily="18" charset="0"/>
                          </a:rPr>
                        </m:ctrlPr>
                      </m:sSupPr>
                      <m:e>
                        <m:r>
                          <a:rPr lang="en-US" sz="2000" b="1" i="1">
                            <a:solidFill>
                              <a:srgbClr val="FF0000"/>
                            </a:solidFill>
                            <a:latin typeface="Cambria Math" panose="02040503050406030204" pitchFamily="18" charset="0"/>
                            <a:ea typeface="Cambria Math" panose="02040503050406030204" pitchFamily="18" charset="0"/>
                          </a:rPr>
                          <m:t>𝝅</m:t>
                        </m:r>
                      </m:e>
                      <m:sup>
                        <m:r>
                          <a:rPr lang="en-US" sz="2000" b="1" i="1">
                            <a:solidFill>
                              <a:srgbClr val="FF0000"/>
                            </a:solidFill>
                            <a:latin typeface="Cambria Math" panose="02040503050406030204" pitchFamily="18" charset="0"/>
                            <a:ea typeface="Cambria Math" panose="02040503050406030204" pitchFamily="18" charset="0"/>
                          </a:rPr>
                          <m:t>′</m:t>
                        </m:r>
                      </m:sup>
                    </m:sSup>
                  </m:oMath>
                </a14:m>
                <a:r>
                  <a:rPr lang="en-US" sz="2000" dirty="0">
                    <a:latin typeface="medium-content-serif-font"/>
                  </a:rPr>
                  <a:t> is a strict improvement over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rPr>
                      <m:t>𝝅</m:t>
                    </m:r>
                  </m:oMath>
                </a14:m>
                <a:r>
                  <a:rPr lang="en-US" sz="2000" dirty="0"/>
                  <a:t> unless </a:t>
                </a:r>
                <a14:m>
                  <m:oMath xmlns:m="http://schemas.openxmlformats.org/officeDocument/2006/math">
                    <m:r>
                      <a:rPr lang="en-US" sz="2000" b="1" i="1">
                        <a:solidFill>
                          <a:srgbClr val="FF0000"/>
                        </a:solidFill>
                        <a:latin typeface="Cambria Math" panose="02040503050406030204" pitchFamily="18" charset="0"/>
                        <a:ea typeface="Cambria Math" panose="02040503050406030204" pitchFamily="18" charset="0"/>
                      </a:rPr>
                      <m:t>𝝅</m:t>
                    </m:r>
                  </m:oMath>
                </a14:m>
                <a:r>
                  <a:rPr lang="en-US" sz="2000" dirty="0"/>
                  <a:t> is optimal policy</a:t>
                </a:r>
              </a:p>
            </p:txBody>
          </p:sp>
        </mc:Choice>
        <mc:Fallback xmlns="">
          <p:sp>
            <p:nvSpPr>
              <p:cNvPr id="17" name="Rectangle 16">
                <a:extLst>
                  <a:ext uri="{FF2B5EF4-FFF2-40B4-BE49-F238E27FC236}">
                    <a16:creationId xmlns:a16="http://schemas.microsoft.com/office/drawing/2014/main" id="{5E41F481-CEDD-4D2D-874B-51F41B5CC28C}"/>
                  </a:ext>
                </a:extLst>
              </p:cNvPr>
              <p:cNvSpPr>
                <a:spLocks noRot="1" noChangeAspect="1" noMove="1" noResize="1" noEditPoints="1" noAdjustHandles="1" noChangeArrowheads="1" noChangeShapeType="1" noTextEdit="1"/>
              </p:cNvSpPr>
              <p:nvPr/>
            </p:nvSpPr>
            <p:spPr>
              <a:xfrm>
                <a:off x="498852" y="968265"/>
                <a:ext cx="11029533" cy="400110"/>
              </a:xfrm>
              <a:prstGeom prst="rect">
                <a:avLst/>
              </a:prstGeom>
              <a:blipFill>
                <a:blip r:embed="rId3"/>
                <a:stretch>
                  <a:fillRect l="-608" t="-10769"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0C839A5B-08CE-465A-8E21-49E89BA172E3}"/>
                  </a:ext>
                </a:extLst>
              </p:cNvPr>
              <p:cNvSpPr txBox="1">
                <a:spLocks/>
              </p:cNvSpPr>
              <p:nvPr/>
            </p:nvSpPr>
            <p:spPr>
              <a:xfrm>
                <a:off x="498852" y="1998282"/>
                <a:ext cx="9741169" cy="1974387"/>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600" dirty="0"/>
                  <a:t>  </a:t>
                </a:r>
                <a:r>
                  <a:rPr lang="en-AU" sz="1800" u="sng" dirty="0">
                    <a:solidFill>
                      <a:schemeClr val="tx2"/>
                    </a:solidFill>
                  </a:rPr>
                  <a:t>Policy Improvement Theorem</a:t>
                </a:r>
              </a:p>
              <a:p>
                <a:pPr>
                  <a:lnSpc>
                    <a:spcPct val="150000"/>
                  </a:lnSpc>
                </a:pPr>
                <a:endParaRPr lang="en-AU" sz="2000" u="sng" dirty="0">
                  <a:solidFill>
                    <a:schemeClr val="tx2"/>
                  </a:solidFill>
                </a:endParaRPr>
              </a:p>
              <a:p>
                <a:pPr algn="ctr">
                  <a:lnSpc>
                    <a:spcPct val="107000"/>
                  </a:lnSpc>
                  <a:spcAft>
                    <a:spcPts val="800"/>
                  </a:spcAft>
                </a:pPr>
                <a:r>
                  <a:rPr lang="en-AU" dirty="0"/>
                  <a:t> </a:t>
                </a:r>
                <a14:m>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a:rPr lang="en-US" b="1" i="1" smtClean="0">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b="1" i="1" smtClean="0">
                            <a:solidFill>
                              <a:schemeClr val="accent1"/>
                            </a:solidFill>
                            <a:latin typeface="Cambria Math" panose="02040503050406030204" pitchFamily="18" charset="0"/>
                            <a:ea typeface="Cambria Math" panose="02040503050406030204" pitchFamily="18" charset="0"/>
                          </a:rPr>
                          <m:t>,</m:t>
                        </m:r>
                        <m:sSup>
                          <m:sSupPr>
                            <m:ctrlPr>
                              <a:rPr lang="en-US" i="1">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𝝅</m:t>
                            </m:r>
                          </m:e>
                          <m:sup>
                            <m:r>
                              <a:rPr lang="en-US" i="1">
                                <a:solidFill>
                                  <a:schemeClr val="accent1"/>
                                </a:solidFill>
                                <a:latin typeface="Cambria Math" panose="02040503050406030204" pitchFamily="18" charset="0"/>
                                <a:ea typeface="Cambria Math" panose="02040503050406030204" pitchFamily="18" charset="0"/>
                              </a:rPr>
                              <m:t>′</m:t>
                            </m:r>
                          </m:sup>
                        </m:sSup>
                        <m:r>
                          <a:rPr lang="en-US" b="1" i="1" smtClean="0">
                            <a:solidFill>
                              <a:schemeClr val="accent1"/>
                            </a:solidFill>
                            <a:latin typeface="Cambria Math" panose="02040503050406030204" pitchFamily="18" charset="0"/>
                            <a:ea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𝒔</m:t>
                        </m:r>
                        <m:r>
                          <a:rPr lang="en-US" b="1" i="1" smtClean="0">
                            <a:solidFill>
                              <a:schemeClr val="accent1"/>
                            </a:solidFill>
                            <a:latin typeface="Cambria Math" panose="02040503050406030204" pitchFamily="18" charset="0"/>
                            <a:ea typeface="Cambria Math" panose="02040503050406030204" pitchFamily="18" charset="0"/>
                          </a:rPr>
                          <m:t>)</m:t>
                        </m:r>
                      </m:e>
                    </m:d>
                    <m:r>
                      <a:rPr lang="en-US" b="1" i="1" smtClean="0">
                        <a:solidFill>
                          <a:schemeClr val="accent1"/>
                        </a:solidFill>
                        <a:latin typeface="Cambria Math" panose="02040503050406030204" pitchFamily="18" charset="0"/>
                        <a:ea typeface="Cambria Math" panose="02040503050406030204" pitchFamily="18" charset="0"/>
                      </a:rPr>
                      <m: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𝜋</m:t>
                        </m:r>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𝒔</m:t>
                            </m:r>
                          </m:e>
                        </m:d>
                      </m:e>
                    </m:d>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𝒇𝒐𝒓</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𝒂𝒍𝒍</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𝒔</m:t>
                    </m:r>
                    <m:r>
                      <a:rPr lang="en-US" b="1" i="1" smtClean="0">
                        <a:solidFill>
                          <a:schemeClr val="accent1"/>
                        </a:solidFill>
                        <a:latin typeface="Cambria Math" panose="02040503050406030204" pitchFamily="18" charset="0"/>
                        <a:ea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𝑺</m:t>
                    </m:r>
                    <m:r>
                      <a:rPr lang="en-US" b="1" i="1" smtClean="0">
                        <a:solidFill>
                          <a:schemeClr val="accent1"/>
                        </a:solidFill>
                        <a:latin typeface="Cambria Math" panose="02040503050406030204" pitchFamily="18" charset="0"/>
                        <a:ea typeface="Cambria Math" panose="02040503050406030204" pitchFamily="18" charset="0"/>
                      </a:rPr>
                      <m:t> →</m:t>
                    </m:r>
                    <m:sSup>
                      <m:sSupPr>
                        <m:ctrlPr>
                          <a:rPr lang="en-US" b="1" i="1" smtClean="0">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𝜋</m:t>
                        </m:r>
                      </m:e>
                      <m:sup>
                        <m:r>
                          <a:rPr lang="en-US" b="1" i="1" smtClean="0">
                            <a:solidFill>
                              <a:schemeClr val="accent1"/>
                            </a:solidFill>
                            <a:latin typeface="Cambria Math" panose="02040503050406030204" pitchFamily="18" charset="0"/>
                            <a:ea typeface="Cambria Math" panose="02040503050406030204" pitchFamily="18" charset="0"/>
                          </a:rPr>
                          <m:t>′</m:t>
                        </m:r>
                      </m:sup>
                    </m:sSup>
                    <m:r>
                      <a:rPr lang="en-US" b="1" i="1" smtClean="0">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𝜋</m:t>
                    </m:r>
                  </m:oMath>
                </a14:m>
                <a:endParaRPr lang="en-US" dirty="0">
                  <a:solidFill>
                    <a:schemeClr val="accent1"/>
                  </a:solidFill>
                  <a:ea typeface="Cambria Math" panose="020405030504060302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i="1">
                              <a:solidFill>
                                <a:schemeClr val="accent1"/>
                              </a:solidFill>
                              <a:latin typeface="Cambria Math" panose="02040503050406030204" pitchFamily="18" charset="0"/>
                              <a:ea typeface="Cambria Math" panose="02040503050406030204" pitchFamily="18" charset="0"/>
                            </a:rPr>
                            <m:t>,</m:t>
                          </m:r>
                          <m:sSup>
                            <m:sSupPr>
                              <m:ctrlPr>
                                <a:rPr lang="en-US" i="1">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𝝅</m:t>
                              </m:r>
                            </m:e>
                            <m:sup>
                              <m:r>
                                <a:rPr lang="en-US" i="1">
                                  <a:solidFill>
                                    <a:schemeClr val="accent1"/>
                                  </a:solidFill>
                                  <a:latin typeface="Cambria Math" panose="02040503050406030204" pitchFamily="18" charset="0"/>
                                  <a:ea typeface="Cambria Math" panose="02040503050406030204" pitchFamily="18" charset="0"/>
                                </a:rPr>
                                <m:t>′</m:t>
                              </m:r>
                            </m:sup>
                          </m:sSup>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𝒔</m:t>
                          </m:r>
                          <m:r>
                            <a:rPr lang="en-US" i="1">
                              <a:solidFill>
                                <a:schemeClr val="accent1"/>
                              </a:solidFill>
                              <a:latin typeface="Cambria Math" panose="02040503050406030204" pitchFamily="18" charset="0"/>
                              <a:ea typeface="Cambria Math" panose="02040503050406030204" pitchFamily="18" charset="0"/>
                            </a:rPr>
                            <m:t>)</m:t>
                          </m:r>
                        </m:e>
                      </m:d>
                      <m:r>
                        <a:rPr lang="en-US" b="1" i="1" smtClean="0">
                          <a:solidFill>
                            <a:schemeClr val="accent1"/>
                          </a:solidFill>
                          <a:latin typeface="Cambria Math" panose="02040503050406030204" pitchFamily="18" charset="0"/>
                          <a:ea typeface="Cambria Math" panose="02040503050406030204" pitchFamily="18" charset="0"/>
                        </a:rPr>
                        <m:t>&gt;</m:t>
                      </m:r>
                      <m:sSub>
                        <m:sSubPr>
                          <m:ctrlPr>
                            <a:rPr lang="en-US" i="1">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𝒒</m:t>
                          </m:r>
                        </m:e>
                        <m:sub>
                          <m:r>
                            <a:rPr lang="en-US" i="1">
                              <a:solidFill>
                                <a:schemeClr val="accent1"/>
                              </a:solidFill>
                              <a:latin typeface="Cambria Math" panose="02040503050406030204" pitchFamily="18" charset="0"/>
                              <a:ea typeface="Cambria Math" panose="02040503050406030204" pitchFamily="18" charset="0"/>
                            </a:rPr>
                            <m:t>𝜋</m:t>
                          </m:r>
                        </m:sub>
                      </m:sSub>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𝑠</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𝜋</m:t>
                          </m:r>
                          <m:d>
                            <m:dPr>
                              <m:ctrlPr>
                                <a:rPr lang="en-US" i="1">
                                  <a:solidFill>
                                    <a:schemeClr val="accent1"/>
                                  </a:solidFill>
                                  <a:latin typeface="Cambria Math" panose="02040503050406030204" pitchFamily="18" charset="0"/>
                                  <a:ea typeface="Cambria Math" panose="02040503050406030204" pitchFamily="18" charset="0"/>
                                </a:rPr>
                              </m:ctrlPr>
                            </m:dPr>
                            <m:e>
                              <m:r>
                                <a:rPr lang="en-US" i="1">
                                  <a:solidFill>
                                    <a:schemeClr val="accent1"/>
                                  </a:solidFill>
                                  <a:latin typeface="Cambria Math" panose="02040503050406030204" pitchFamily="18" charset="0"/>
                                  <a:ea typeface="Cambria Math" panose="02040503050406030204" pitchFamily="18" charset="0"/>
                                </a:rPr>
                                <m:t>𝒔</m:t>
                              </m:r>
                            </m:e>
                          </m:d>
                        </m:e>
                      </m:d>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𝒇𝒐𝒓</m:t>
                      </m:r>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𝒂</m:t>
                      </m:r>
                      <m:r>
                        <a:rPr lang="en-US" b="1" i="1" smtClean="0">
                          <a:solidFill>
                            <a:schemeClr val="accent1"/>
                          </a:solidFill>
                          <a:latin typeface="Cambria Math" panose="02040503050406030204" pitchFamily="18" charset="0"/>
                          <a:ea typeface="Cambria Math" panose="02040503050406030204" pitchFamily="18" charset="0"/>
                        </a:rPr>
                        <m:t>𝒕</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𝒍𝒆𝒂𝒔𝒕</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𝒐𝒏𝒆</m:t>
                      </m:r>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𝒔</m:t>
                      </m:r>
                      <m:r>
                        <a:rPr lang="en-US" i="1">
                          <a:solidFill>
                            <a:schemeClr val="accent1"/>
                          </a:solidFill>
                          <a:latin typeface="Cambria Math" panose="02040503050406030204" pitchFamily="18" charset="0"/>
                          <a:ea typeface="Cambria Math" panose="02040503050406030204" pitchFamily="18" charset="0"/>
                        </a:rPr>
                        <m:t>∈</m:t>
                      </m:r>
                      <m:r>
                        <a:rPr lang="en-US" i="1">
                          <a:solidFill>
                            <a:schemeClr val="accent1"/>
                          </a:solidFill>
                          <a:latin typeface="Cambria Math" panose="02040503050406030204" pitchFamily="18" charset="0"/>
                          <a:ea typeface="Cambria Math" panose="02040503050406030204" pitchFamily="18" charset="0"/>
                        </a:rPr>
                        <m:t>𝑺</m:t>
                      </m:r>
                      <m:r>
                        <a:rPr lang="en-US" i="1">
                          <a:solidFill>
                            <a:schemeClr val="accent1"/>
                          </a:solidFill>
                          <a:latin typeface="Cambria Math" panose="02040503050406030204" pitchFamily="18" charset="0"/>
                          <a:ea typeface="Cambria Math" panose="02040503050406030204" pitchFamily="18" charset="0"/>
                        </a:rPr>
                        <m:t> →</m:t>
                      </m:r>
                      <m:sSup>
                        <m:sSupPr>
                          <m:ctrlPr>
                            <a:rPr lang="en-US" i="1">
                              <a:solidFill>
                                <a:schemeClr val="accent1"/>
                              </a:solidFill>
                              <a:latin typeface="Cambria Math" panose="02040503050406030204" pitchFamily="18" charset="0"/>
                              <a:ea typeface="Cambria Math" panose="02040503050406030204" pitchFamily="18" charset="0"/>
                            </a:rPr>
                          </m:ctrlPr>
                        </m:sSupPr>
                        <m:e>
                          <m:r>
                            <a:rPr lang="en-US" i="1">
                              <a:solidFill>
                                <a:schemeClr val="accent1"/>
                              </a:solidFill>
                              <a:latin typeface="Cambria Math" panose="02040503050406030204" pitchFamily="18" charset="0"/>
                              <a:ea typeface="Cambria Math" panose="02040503050406030204" pitchFamily="18" charset="0"/>
                            </a:rPr>
                            <m:t>𝜋</m:t>
                          </m:r>
                        </m:e>
                        <m:sup>
                          <m:r>
                            <a:rPr lang="en-US" i="1">
                              <a:solidFill>
                                <a:schemeClr val="accent1"/>
                              </a:solidFill>
                              <a:latin typeface="Cambria Math" panose="02040503050406030204" pitchFamily="18" charset="0"/>
                              <a:ea typeface="Cambria Math" panose="02040503050406030204" pitchFamily="18" charset="0"/>
                            </a:rPr>
                            <m:t>′</m:t>
                          </m:r>
                        </m:sup>
                      </m:sSup>
                      <m:r>
                        <a:rPr lang="en-US" b="1" i="1" smtClean="0">
                          <a:solidFill>
                            <a:schemeClr val="accent1"/>
                          </a:solidFill>
                          <a:latin typeface="Cambria Math" panose="02040503050406030204" pitchFamily="18" charset="0"/>
                          <a:ea typeface="Cambria Math" panose="02040503050406030204" pitchFamily="18" charset="0"/>
                        </a:rPr>
                        <m:t>&gt;</m:t>
                      </m:r>
                      <m:r>
                        <a:rPr lang="en-US" i="1">
                          <a:solidFill>
                            <a:schemeClr val="accent1"/>
                          </a:solidFill>
                          <a:latin typeface="Cambria Math" panose="02040503050406030204" pitchFamily="18" charset="0"/>
                          <a:ea typeface="Cambria Math" panose="02040503050406030204" pitchFamily="18" charset="0"/>
                        </a:rPr>
                        <m:t> </m:t>
                      </m:r>
                      <m:r>
                        <a:rPr lang="en-US" i="1">
                          <a:solidFill>
                            <a:schemeClr val="accent1"/>
                          </a:solidFill>
                          <a:latin typeface="Cambria Math" panose="02040503050406030204" pitchFamily="18" charset="0"/>
                          <a:ea typeface="Cambria Math" panose="02040503050406030204" pitchFamily="18" charset="0"/>
                        </a:rPr>
                        <m:t>𝜋</m:t>
                      </m:r>
                    </m:oMath>
                  </m:oMathPara>
                </a14:m>
                <a:endParaRPr lang="en-AU" dirty="0">
                  <a:solidFill>
                    <a:schemeClr val="accent1"/>
                  </a:solidFill>
                </a:endParaRPr>
              </a:p>
            </p:txBody>
          </p:sp>
        </mc:Choice>
        <mc:Fallback xmlns="">
          <p:sp>
            <p:nvSpPr>
              <p:cNvPr id="9" name="Title 1">
                <a:extLst>
                  <a:ext uri="{FF2B5EF4-FFF2-40B4-BE49-F238E27FC236}">
                    <a16:creationId xmlns:a16="http://schemas.microsoft.com/office/drawing/2014/main" id="{0C839A5B-08CE-465A-8E21-49E89BA172E3}"/>
                  </a:ext>
                </a:extLst>
              </p:cNvPr>
              <p:cNvSpPr txBox="1">
                <a:spLocks noRot="1" noChangeAspect="1" noMove="1" noResize="1" noEditPoints="1" noAdjustHandles="1" noChangeArrowheads="1" noChangeShapeType="1" noTextEdit="1"/>
              </p:cNvSpPr>
              <p:nvPr/>
            </p:nvSpPr>
            <p:spPr>
              <a:xfrm>
                <a:off x="498852" y="1998282"/>
                <a:ext cx="9741169" cy="1974387"/>
              </a:xfrm>
              <a:prstGeom prst="rect">
                <a:avLst/>
              </a:prstGeom>
              <a:blipFill>
                <a:blip r:embed="rId4"/>
                <a:stretch>
                  <a:fillRect l="-12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id="{EBC1B367-AE30-446B-9780-AE9274C8716F}"/>
                  </a:ext>
                </a:extLst>
              </p:cNvPr>
              <p:cNvSpPr txBox="1">
                <a:spLocks/>
              </p:cNvSpPr>
              <p:nvPr/>
            </p:nvSpPr>
            <p:spPr>
              <a:xfrm>
                <a:off x="498851" y="4602576"/>
                <a:ext cx="9741169" cy="779701"/>
              </a:xfrm>
              <a:prstGeom prst="rect">
                <a:avLst/>
              </a:prstGeom>
              <a:ln w="38100">
                <a:solidFill>
                  <a:schemeClr val="tx1"/>
                </a:solidFill>
              </a:ln>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AU" sz="1800" dirty="0">
                    <a:solidFill>
                      <a:schemeClr val="tx2"/>
                    </a:solidFill>
                  </a:rPr>
                  <a:t>  </a:t>
                </a:r>
                <a:r>
                  <a:rPr lang="en-US" sz="1800" dirty="0">
                    <a:solidFill>
                      <a:schemeClr val="tx2"/>
                    </a:solidFill>
                  </a:rPr>
                  <a:t>The new policy is a strict improvement over </a:t>
                </a:r>
                <a14:m>
                  <m:oMath xmlns:m="http://schemas.openxmlformats.org/officeDocument/2006/math">
                    <m:r>
                      <a:rPr lang="en-US" sz="1800" i="1">
                        <a:solidFill>
                          <a:schemeClr val="tx2"/>
                        </a:solidFill>
                        <a:latin typeface="Cambria Math" panose="02040503050406030204" pitchFamily="18" charset="0"/>
                        <a:ea typeface="Cambria Math" panose="02040503050406030204" pitchFamily="18" charset="0"/>
                      </a:rPr>
                      <m:t>𝝅</m:t>
                    </m:r>
                  </m:oMath>
                </a14:m>
                <a:r>
                  <a:rPr lang="en-AU" sz="1800" dirty="0">
                    <a:solidFill>
                      <a:schemeClr val="tx2"/>
                    </a:solidFill>
                  </a:rPr>
                  <a:t> </a:t>
                </a:r>
                <a:r>
                  <a:rPr lang="en-US" sz="1800" dirty="0">
                    <a:solidFill>
                      <a:schemeClr val="tx2"/>
                    </a:solidFill>
                    <a:ea typeface="Cambria Math" panose="02040503050406030204" pitchFamily="18" charset="0"/>
                  </a:rPr>
                  <a:t> </a:t>
                </a:r>
                <a14:m>
                  <m:oMath xmlns:m="http://schemas.openxmlformats.org/officeDocument/2006/math">
                    <m:r>
                      <a:rPr lang="en-US" sz="1800">
                        <a:solidFill>
                          <a:schemeClr val="tx2"/>
                        </a:solidFill>
                        <a:latin typeface="Cambria Math" panose="02040503050406030204" pitchFamily="18" charset="0"/>
                        <a:ea typeface="Cambria Math" panose="02040503050406030204" pitchFamily="18" charset="0"/>
                      </a:rPr>
                      <m:t>𝐌𝐮𝐥𝐭𝐢𝐩𝐥𝐞</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𝐢𝐭𝐞𝐫𝐚𝐭𝐢𝐨𝐧𝐬</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𝐦𝐚𝐲𝐛𝐞</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𝐧𝐞𝐞𝐝𝐞𝐝</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𝐭𝐨</m:t>
                    </m:r>
                    <m:r>
                      <a:rPr lang="en-US" sz="1800">
                        <a:solidFill>
                          <a:schemeClr val="tx2"/>
                        </a:solidFill>
                        <a:latin typeface="Cambria Math" panose="02040503050406030204" pitchFamily="18" charset="0"/>
                        <a:ea typeface="Cambria Math" panose="02040503050406030204" pitchFamily="18" charset="0"/>
                      </a:rPr>
                      <m:t> </m:t>
                    </m:r>
                    <m:r>
                      <a:rPr lang="en-US" sz="1800">
                        <a:solidFill>
                          <a:schemeClr val="tx2"/>
                        </a:solidFill>
                        <a:latin typeface="Cambria Math" panose="02040503050406030204" pitchFamily="18" charset="0"/>
                        <a:ea typeface="Cambria Math" panose="02040503050406030204" pitchFamily="18" charset="0"/>
                      </a:rPr>
                      <m:t>𝐨𝐛𝐭𝐚𝐢𝐧</m:t>
                    </m:r>
                    <m:r>
                      <a:rPr lang="en-US" sz="1800">
                        <a:solidFill>
                          <a:schemeClr val="tx2"/>
                        </a:solidFill>
                        <a:latin typeface="Cambria Math" panose="02040503050406030204" pitchFamily="18" charset="0"/>
                        <a:ea typeface="Cambria Math" panose="02040503050406030204" pitchFamily="18" charset="0"/>
                      </a:rPr>
                      <m:t> </m:t>
                    </m:r>
                    <m:sSup>
                      <m:sSupPr>
                        <m:ctrlPr>
                          <a:rPr lang="en-US" sz="1800" i="1">
                            <a:solidFill>
                              <a:schemeClr val="tx2"/>
                            </a:solidFill>
                            <a:latin typeface="Cambria Math" panose="02040503050406030204" pitchFamily="18" charset="0"/>
                            <a:ea typeface="Cambria Math" panose="02040503050406030204" pitchFamily="18" charset="0"/>
                          </a:rPr>
                        </m:ctrlPr>
                      </m:sSupPr>
                      <m:e>
                        <m:r>
                          <a:rPr lang="en-US" sz="1800" i="1">
                            <a:solidFill>
                              <a:schemeClr val="tx2"/>
                            </a:solidFill>
                            <a:latin typeface="Cambria Math" panose="02040503050406030204" pitchFamily="18" charset="0"/>
                            <a:ea typeface="Cambria Math" panose="02040503050406030204" pitchFamily="18" charset="0"/>
                          </a:rPr>
                          <m:t>𝝅</m:t>
                        </m:r>
                      </m:e>
                      <m:sup>
                        <m:r>
                          <a:rPr lang="en-US" sz="1800">
                            <a:solidFill>
                              <a:schemeClr val="tx2"/>
                            </a:solidFill>
                            <a:latin typeface="Cambria Math" panose="02040503050406030204" pitchFamily="18" charset="0"/>
                            <a:ea typeface="Cambria Math" panose="02040503050406030204" pitchFamily="18" charset="0"/>
                          </a:rPr>
                          <m:t>∗</m:t>
                        </m:r>
                      </m:sup>
                    </m:sSup>
                    <m:r>
                      <a:rPr lang="en-US" sz="1800" i="1">
                        <a:solidFill>
                          <a:schemeClr val="tx2"/>
                        </a:solidFill>
                        <a:latin typeface="Cambria Math" panose="02040503050406030204" pitchFamily="18" charset="0"/>
                        <a:ea typeface="Cambria Math" panose="02040503050406030204" pitchFamily="18" charset="0"/>
                      </a:rPr>
                      <m:t> </m:t>
                    </m:r>
                  </m:oMath>
                </a14:m>
                <a:r>
                  <a:rPr lang="en-AU" sz="1800" dirty="0">
                    <a:solidFill>
                      <a:schemeClr val="tx2"/>
                    </a:solidFill>
                  </a:rPr>
                  <a:t>optimal policy</a:t>
                </a:r>
              </a:p>
            </p:txBody>
          </p:sp>
        </mc:Choice>
        <mc:Fallback xmlns="">
          <p:sp>
            <p:nvSpPr>
              <p:cNvPr id="12" name="Title 1">
                <a:extLst>
                  <a:ext uri="{FF2B5EF4-FFF2-40B4-BE49-F238E27FC236}">
                    <a16:creationId xmlns:a16="http://schemas.microsoft.com/office/drawing/2014/main" id="{EBC1B367-AE30-446B-9780-AE9274C8716F}"/>
                  </a:ext>
                </a:extLst>
              </p:cNvPr>
              <p:cNvSpPr txBox="1">
                <a:spLocks noRot="1" noChangeAspect="1" noMove="1" noResize="1" noEditPoints="1" noAdjustHandles="1" noChangeArrowheads="1" noChangeShapeType="1" noTextEdit="1"/>
              </p:cNvSpPr>
              <p:nvPr/>
            </p:nvSpPr>
            <p:spPr>
              <a:xfrm>
                <a:off x="498851" y="4602576"/>
                <a:ext cx="9741169" cy="779701"/>
              </a:xfrm>
              <a:prstGeom prst="rect">
                <a:avLst/>
              </a:prstGeom>
              <a:blipFill>
                <a:blip r:embed="rId5"/>
                <a:stretch>
                  <a:fillRect l="-998" b="-14925"/>
                </a:stretch>
              </a:blipFill>
              <a:ln w="381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28347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177957"/>
            <a:ext cx="11949350" cy="877676"/>
          </a:xfrm>
        </p:spPr>
        <p:txBody>
          <a:bodyPr/>
          <a:lstStyle/>
          <a:p>
            <a:pPr>
              <a:lnSpc>
                <a:spcPct val="150000"/>
              </a:lnSpc>
            </a:pPr>
            <a:r>
              <a:rPr lang="en-AU" dirty="0"/>
              <a:t>What is Reinforcement Learning?</a:t>
            </a:r>
            <a:br>
              <a:rPr lang="en-AU" dirty="0"/>
            </a:br>
            <a:endParaRPr lang="en-AU" sz="1600" dirty="0"/>
          </a:p>
        </p:txBody>
      </p:sp>
      <p:sp>
        <p:nvSpPr>
          <p:cNvPr id="3" name="Rectangle 2"/>
          <p:cNvSpPr/>
          <p:nvPr/>
        </p:nvSpPr>
        <p:spPr>
          <a:xfrm>
            <a:off x="630000" y="1454141"/>
            <a:ext cx="10869850" cy="3970318"/>
          </a:xfrm>
          <a:prstGeom prst="rect">
            <a:avLst/>
          </a:prstGeom>
        </p:spPr>
        <p:txBody>
          <a:bodyPr wrap="square">
            <a:spAutoFit/>
          </a:bodyPr>
          <a:lstStyle/>
          <a:p>
            <a:pPr marL="285750" indent="-285750">
              <a:buFont typeface="Arial" panose="020B0604020202020204" pitchFamily="34" charset="0"/>
              <a:buChar char="•"/>
            </a:pPr>
            <a:r>
              <a:rPr lang="en-AU" sz="2400" b="1" u="sng" dirty="0"/>
              <a:t>Unsupervised Learning</a:t>
            </a:r>
          </a:p>
          <a:p>
            <a:pPr lvl="1"/>
            <a:r>
              <a:rPr lang="en-AU" dirty="0"/>
              <a:t>Dataset with no labels. No specific outcome/answer. Find/analyse structure in the data</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sz="2400" b="1" u="sng" dirty="0"/>
              <a:t>Supervised Learning</a:t>
            </a:r>
          </a:p>
          <a:p>
            <a:pPr lvl="1"/>
            <a:r>
              <a:rPr lang="en-AU" dirty="0"/>
              <a:t>Dataset with labels. Specific outcome/answer. Predict test data to the correct outcome.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sz="2400" b="1" u="sng" dirty="0"/>
              <a:t>Reinforcement Learning</a:t>
            </a:r>
          </a:p>
          <a:p>
            <a:pPr lvl="1"/>
            <a:r>
              <a:rPr lang="en-US" dirty="0"/>
              <a:t>No dataset nor labels. An environment with rules, rewards/penalties. Computer finds a sequence of decisions to maximize (long-term) reward, with repeated trials.</a:t>
            </a:r>
            <a:endParaRPr lang="en-AU" dirty="0"/>
          </a:p>
        </p:txBody>
      </p:sp>
    </p:spTree>
    <p:extLst>
      <p:ext uri="{BB962C8B-B14F-4D97-AF65-F5344CB8AC3E}">
        <p14:creationId xmlns:p14="http://schemas.microsoft.com/office/powerpoint/2010/main" val="3036214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Iteration algorithm)</a:t>
            </a:r>
            <a:endParaRPr lang="en-AU" sz="1600" dirty="0"/>
          </a:p>
        </p:txBody>
      </p:sp>
      <p:sp>
        <p:nvSpPr>
          <p:cNvPr id="10" name="Title 1">
            <a:extLst>
              <a:ext uri="{FF2B5EF4-FFF2-40B4-BE49-F238E27FC236}">
                <a16:creationId xmlns:a16="http://schemas.microsoft.com/office/drawing/2014/main" id="{83B4269F-9DD1-401D-A575-21C8F4834A05}"/>
              </a:ext>
            </a:extLst>
          </p:cNvPr>
          <p:cNvSpPr txBox="1">
            <a:spLocks/>
          </p:cNvSpPr>
          <p:nvPr/>
        </p:nvSpPr>
        <p:spPr>
          <a:xfrm>
            <a:off x="597151" y="1250662"/>
            <a:ext cx="3162693" cy="103951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dirty="0"/>
              <a:t>Policy </a:t>
            </a:r>
            <a:r>
              <a:rPr lang="en-US" dirty="0">
                <a:solidFill>
                  <a:schemeClr val="tx2"/>
                </a:solidFill>
              </a:rPr>
              <a:t>E</a:t>
            </a:r>
            <a:r>
              <a:rPr lang="en-US" dirty="0"/>
              <a:t>valuation</a:t>
            </a:r>
          </a:p>
          <a:p>
            <a:pPr>
              <a:lnSpc>
                <a:spcPct val="150000"/>
              </a:lnSpc>
            </a:pPr>
            <a:r>
              <a:rPr lang="en-US" dirty="0"/>
              <a:t>Policy </a:t>
            </a:r>
            <a:r>
              <a:rPr lang="en-US" dirty="0">
                <a:solidFill>
                  <a:schemeClr val="tx2"/>
                </a:solidFill>
              </a:rPr>
              <a:t>I</a:t>
            </a:r>
            <a:r>
              <a:rPr lang="en-US" dirty="0"/>
              <a:t>mprovement</a:t>
            </a:r>
            <a:endParaRPr lang="en-AU"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2F5AD49-AACE-4C69-A714-67B4FC3B9C89}"/>
                  </a:ext>
                </a:extLst>
              </p:cNvPr>
              <p:cNvSpPr/>
              <p:nvPr/>
            </p:nvSpPr>
            <p:spPr>
              <a:xfrm>
                <a:off x="718375" y="3429000"/>
                <a:ext cx="10451387" cy="561885"/>
              </a:xfrm>
              <a:prstGeom prst="rect">
                <a:avLst/>
              </a:prstGeom>
            </p:spPr>
            <p:txBody>
              <a:bodyPr wrap="none">
                <a:spAutoFit/>
              </a:bodyPr>
              <a:lstStyle/>
              <a:p>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𝑽</m:t>
                        </m:r>
                      </m:e>
                      <m:sub>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sub>
                    </m:sSub>
                    <m:r>
                      <a:rPr lang="en-US" sz="2800" b="1" i="1" smtClean="0">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𝟑</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𝟑</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 </m:t>
                        </m:r>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oMath>
                </a14:m>
                <a:endParaRPr lang="en-US" b="1" dirty="0"/>
              </a:p>
            </p:txBody>
          </p:sp>
        </mc:Choice>
        <mc:Fallback xmlns="">
          <p:sp>
            <p:nvSpPr>
              <p:cNvPr id="7" name="Rectangle 6">
                <a:extLst>
                  <a:ext uri="{FF2B5EF4-FFF2-40B4-BE49-F238E27FC236}">
                    <a16:creationId xmlns:a16="http://schemas.microsoft.com/office/drawing/2014/main" id="{C2F5AD49-AACE-4C69-A714-67B4FC3B9C89}"/>
                  </a:ext>
                </a:extLst>
              </p:cNvPr>
              <p:cNvSpPr>
                <a:spLocks noRot="1" noChangeAspect="1" noMove="1" noResize="1" noEditPoints="1" noAdjustHandles="1" noChangeArrowheads="1" noChangeShapeType="1" noTextEdit="1"/>
              </p:cNvSpPr>
              <p:nvPr/>
            </p:nvSpPr>
            <p:spPr>
              <a:xfrm>
                <a:off x="718375" y="3429000"/>
                <a:ext cx="10451387" cy="5618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FD0FADA-35E8-454B-82A2-4236597BC8D5}"/>
                  </a:ext>
                </a:extLst>
              </p:cNvPr>
              <p:cNvSpPr/>
              <p:nvPr/>
            </p:nvSpPr>
            <p:spPr>
              <a:xfrm>
                <a:off x="4243879" y="2374490"/>
                <a:ext cx="1408765" cy="523220"/>
              </a:xfrm>
              <a:prstGeom prst="rect">
                <a:avLst/>
              </a:prstGeom>
            </p:spPr>
            <p:txBody>
              <a:bodyPr wrap="square">
                <a:spAutoFit/>
              </a:bodyPr>
              <a:lstStyle/>
              <a:p>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𝟑</m:t>
                        </m:r>
                      </m:sub>
                    </m:sSub>
                  </m:oMath>
                </a14:m>
                <a:r>
                  <a:rPr lang="en-US" sz="2800" dirty="0"/>
                  <a:t>&gt; </a:t>
                </a:r>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oMath>
                </a14:m>
                <a:endParaRPr lang="en-US" sz="2800" dirty="0"/>
              </a:p>
            </p:txBody>
          </p:sp>
        </mc:Choice>
        <mc:Fallback xmlns="">
          <p:sp>
            <p:nvSpPr>
              <p:cNvPr id="8" name="Rectangle 7">
                <a:extLst>
                  <a:ext uri="{FF2B5EF4-FFF2-40B4-BE49-F238E27FC236}">
                    <a16:creationId xmlns:a16="http://schemas.microsoft.com/office/drawing/2014/main" id="{AFD0FADA-35E8-454B-82A2-4236597BC8D5}"/>
                  </a:ext>
                </a:extLst>
              </p:cNvPr>
              <p:cNvSpPr>
                <a:spLocks noRot="1" noChangeAspect="1" noMove="1" noResize="1" noEditPoints="1" noAdjustHandles="1" noChangeArrowheads="1" noChangeShapeType="1" noTextEdit="1"/>
              </p:cNvSpPr>
              <p:nvPr/>
            </p:nvSpPr>
            <p:spPr>
              <a:xfrm>
                <a:off x="4243879" y="2374490"/>
                <a:ext cx="1408765" cy="523220"/>
              </a:xfrm>
              <a:prstGeom prst="rect">
                <a:avLst/>
              </a:prstGeom>
              <a:blipFill>
                <a:blip r:embed="rId4"/>
                <a:stretch>
                  <a:fillRect t="-12941" b="-32941"/>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00CE8073-B781-4DEC-BA44-EE5DE14FB5B0}"/>
              </a:ext>
            </a:extLst>
          </p:cNvPr>
          <p:cNvSpPr/>
          <p:nvPr/>
        </p:nvSpPr>
        <p:spPr>
          <a:xfrm>
            <a:off x="1296849" y="3226428"/>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4" name="Rectangle 13">
            <a:extLst>
              <a:ext uri="{FF2B5EF4-FFF2-40B4-BE49-F238E27FC236}">
                <a16:creationId xmlns:a16="http://schemas.microsoft.com/office/drawing/2014/main" id="{60CA70FA-763E-4EA5-AA8B-5A05CE2460D7}"/>
              </a:ext>
            </a:extLst>
          </p:cNvPr>
          <p:cNvSpPr/>
          <p:nvPr/>
        </p:nvSpPr>
        <p:spPr>
          <a:xfrm>
            <a:off x="2352074" y="3226428"/>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5" name="Rectangle 14">
            <a:extLst>
              <a:ext uri="{FF2B5EF4-FFF2-40B4-BE49-F238E27FC236}">
                <a16:creationId xmlns:a16="http://schemas.microsoft.com/office/drawing/2014/main" id="{34AF8492-8297-4284-9E5B-AD9CDF822F2E}"/>
              </a:ext>
            </a:extLst>
          </p:cNvPr>
          <p:cNvSpPr/>
          <p:nvPr/>
        </p:nvSpPr>
        <p:spPr>
          <a:xfrm>
            <a:off x="3306309" y="3226428"/>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6" name="Rectangle 15">
            <a:extLst>
              <a:ext uri="{FF2B5EF4-FFF2-40B4-BE49-F238E27FC236}">
                <a16:creationId xmlns:a16="http://schemas.microsoft.com/office/drawing/2014/main" id="{1D471F4F-8787-4DA3-AFCC-C6E4AEB09A21}"/>
              </a:ext>
            </a:extLst>
          </p:cNvPr>
          <p:cNvSpPr/>
          <p:nvPr/>
        </p:nvSpPr>
        <p:spPr>
          <a:xfrm>
            <a:off x="4361534" y="3226428"/>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8" name="Rectangle 17">
            <a:extLst>
              <a:ext uri="{FF2B5EF4-FFF2-40B4-BE49-F238E27FC236}">
                <a16:creationId xmlns:a16="http://schemas.microsoft.com/office/drawing/2014/main" id="{4A06DC42-0267-461A-9D9E-590886A0A993}"/>
              </a:ext>
            </a:extLst>
          </p:cNvPr>
          <p:cNvSpPr/>
          <p:nvPr/>
        </p:nvSpPr>
        <p:spPr>
          <a:xfrm>
            <a:off x="5296456" y="3228945"/>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9" name="Rectangle 18">
            <a:extLst>
              <a:ext uri="{FF2B5EF4-FFF2-40B4-BE49-F238E27FC236}">
                <a16:creationId xmlns:a16="http://schemas.microsoft.com/office/drawing/2014/main" id="{74E80880-F97C-498F-8D33-2C5AC459CAD8}"/>
              </a:ext>
            </a:extLst>
          </p:cNvPr>
          <p:cNvSpPr/>
          <p:nvPr/>
        </p:nvSpPr>
        <p:spPr>
          <a:xfrm>
            <a:off x="6351681" y="3228945"/>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20" name="Rectangle 19">
            <a:extLst>
              <a:ext uri="{FF2B5EF4-FFF2-40B4-BE49-F238E27FC236}">
                <a16:creationId xmlns:a16="http://schemas.microsoft.com/office/drawing/2014/main" id="{6B6B57B4-2740-4CE7-A871-59F678F2307D}"/>
              </a:ext>
            </a:extLst>
          </p:cNvPr>
          <p:cNvSpPr/>
          <p:nvPr/>
        </p:nvSpPr>
        <p:spPr>
          <a:xfrm>
            <a:off x="7159004" y="3228945"/>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21" name="Rectangle 20">
            <a:extLst>
              <a:ext uri="{FF2B5EF4-FFF2-40B4-BE49-F238E27FC236}">
                <a16:creationId xmlns:a16="http://schemas.microsoft.com/office/drawing/2014/main" id="{9692E757-1C30-4252-A136-80C7C62AD109}"/>
              </a:ext>
            </a:extLst>
          </p:cNvPr>
          <p:cNvSpPr/>
          <p:nvPr/>
        </p:nvSpPr>
        <p:spPr>
          <a:xfrm>
            <a:off x="8214229" y="3228945"/>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22" name="Rectangle 21">
            <a:extLst>
              <a:ext uri="{FF2B5EF4-FFF2-40B4-BE49-F238E27FC236}">
                <a16:creationId xmlns:a16="http://schemas.microsoft.com/office/drawing/2014/main" id="{1CE86F80-E71A-4418-8528-FC8C5842FA6E}"/>
              </a:ext>
            </a:extLst>
          </p:cNvPr>
          <p:cNvSpPr/>
          <p:nvPr/>
        </p:nvSpPr>
        <p:spPr>
          <a:xfrm>
            <a:off x="9047901" y="3228945"/>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23" name="Rectangle 22">
            <a:extLst>
              <a:ext uri="{FF2B5EF4-FFF2-40B4-BE49-F238E27FC236}">
                <a16:creationId xmlns:a16="http://schemas.microsoft.com/office/drawing/2014/main" id="{E8E9D004-E8DE-463A-8E85-720148C366AE}"/>
              </a:ext>
            </a:extLst>
          </p:cNvPr>
          <p:cNvSpPr/>
          <p:nvPr/>
        </p:nvSpPr>
        <p:spPr>
          <a:xfrm>
            <a:off x="10103126" y="3228945"/>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13" name="Left Brace 12">
            <a:extLst>
              <a:ext uri="{FF2B5EF4-FFF2-40B4-BE49-F238E27FC236}">
                <a16:creationId xmlns:a16="http://schemas.microsoft.com/office/drawing/2014/main" id="{9B7F7D2F-C889-4793-B3E4-39DAFD7971FA}"/>
              </a:ext>
            </a:extLst>
          </p:cNvPr>
          <p:cNvSpPr/>
          <p:nvPr/>
        </p:nvSpPr>
        <p:spPr>
          <a:xfrm rot="16200000">
            <a:off x="8951853" y="2812236"/>
            <a:ext cx="493915" cy="3108146"/>
          </a:xfrm>
          <a:prstGeom prst="leftBrace">
            <a:avLst/>
          </a:prstGeom>
          <a:ln w="38100" cap="rnd">
            <a:solidFill>
              <a:srgbClr val="FF0000"/>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A9402F18-BD45-4DD6-AFB5-A8CB19DA52A3}"/>
              </a:ext>
            </a:extLst>
          </p:cNvPr>
          <p:cNvSpPr/>
          <p:nvPr/>
        </p:nvSpPr>
        <p:spPr>
          <a:xfrm>
            <a:off x="7656504" y="4767878"/>
            <a:ext cx="3348585" cy="646331"/>
          </a:xfrm>
          <a:prstGeom prst="rect">
            <a:avLst/>
          </a:prstGeom>
        </p:spPr>
        <p:txBody>
          <a:bodyPr wrap="square">
            <a:spAutoFit/>
          </a:bodyPr>
          <a:lstStyle/>
          <a:p>
            <a:r>
              <a:rPr lang="en-US" dirty="0"/>
              <a:t>No changes. Optimal policy achieved</a:t>
            </a:r>
          </a:p>
        </p:txBody>
      </p:sp>
      <p:cxnSp>
        <p:nvCxnSpPr>
          <p:cNvPr id="26" name="Straight Arrow Connector 25">
            <a:extLst>
              <a:ext uri="{FF2B5EF4-FFF2-40B4-BE49-F238E27FC236}">
                <a16:creationId xmlns:a16="http://schemas.microsoft.com/office/drawing/2014/main" id="{7FEE46B9-3105-47F4-B1EF-922609E1845F}"/>
              </a:ext>
            </a:extLst>
          </p:cNvPr>
          <p:cNvCxnSpPr>
            <a:cxnSpLocks/>
          </p:cNvCxnSpPr>
          <p:nvPr/>
        </p:nvCxnSpPr>
        <p:spPr>
          <a:xfrm flipH="1">
            <a:off x="4321253" y="3955256"/>
            <a:ext cx="591900" cy="1333395"/>
          </a:xfrm>
          <a:prstGeom prst="straightConnector1">
            <a:avLst/>
          </a:prstGeom>
          <a:ln w="28575" cap="rnd">
            <a:solidFill>
              <a:srgbClr val="FF000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79E7EF7-D907-4A5C-9106-C618BA960C52}"/>
              </a:ext>
            </a:extLst>
          </p:cNvPr>
          <p:cNvCxnSpPr/>
          <p:nvPr/>
        </p:nvCxnSpPr>
        <p:spPr>
          <a:xfrm>
            <a:off x="3139030" y="3983736"/>
            <a:ext cx="486560" cy="1276434"/>
          </a:xfrm>
          <a:prstGeom prst="straightConnector1">
            <a:avLst/>
          </a:prstGeom>
          <a:ln w="28575" cap="rnd">
            <a:solidFill>
              <a:srgbClr val="FF0000"/>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FF23A3D-5532-4A5D-AD22-3D8486359D1C}"/>
              </a:ext>
            </a:extLst>
          </p:cNvPr>
          <p:cNvSpPr/>
          <p:nvPr/>
        </p:nvSpPr>
        <p:spPr>
          <a:xfrm>
            <a:off x="2936243" y="5410322"/>
            <a:ext cx="3348585" cy="646331"/>
          </a:xfrm>
          <a:prstGeom prst="rect">
            <a:avLst/>
          </a:prstGeom>
        </p:spPr>
        <p:txBody>
          <a:bodyPr wrap="square">
            <a:spAutoFit/>
          </a:bodyPr>
          <a:lstStyle/>
          <a:p>
            <a:r>
              <a:rPr lang="en-US" dirty="0"/>
              <a:t>Deterministic. Hence, finite number of steps</a:t>
            </a:r>
          </a:p>
        </p:txBody>
      </p:sp>
    </p:spTree>
    <p:extLst>
      <p:ext uri="{BB962C8B-B14F-4D97-AF65-F5344CB8AC3E}">
        <p14:creationId xmlns:p14="http://schemas.microsoft.com/office/powerpoint/2010/main" val="250303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485518"/>
          </a:xfrm>
        </p:spPr>
        <p:txBody>
          <a:bodyPr/>
          <a:lstStyle/>
          <a:p>
            <a:pPr>
              <a:lnSpc>
                <a:spcPct val="150000"/>
              </a:lnSpc>
            </a:pPr>
            <a:r>
              <a:rPr lang="en-US" dirty="0"/>
              <a:t>Policy Control (Policy Iteration algorithm)</a:t>
            </a:r>
            <a:endParaRPr lang="en-AU" sz="1600" dirty="0"/>
          </a:p>
        </p:txBody>
      </p:sp>
      <p:pic>
        <p:nvPicPr>
          <p:cNvPr id="6" name="Picture 5">
            <a:extLst>
              <a:ext uri="{FF2B5EF4-FFF2-40B4-BE49-F238E27FC236}">
                <a16:creationId xmlns:a16="http://schemas.microsoft.com/office/drawing/2014/main" id="{4D7400FA-213D-4150-86E2-3692A42F0E4D}"/>
              </a:ext>
            </a:extLst>
          </p:cNvPr>
          <p:cNvPicPr>
            <a:picLocks noChangeAspect="1"/>
          </p:cNvPicPr>
          <p:nvPr/>
        </p:nvPicPr>
        <p:blipFill>
          <a:blip r:embed="rId3"/>
          <a:stretch>
            <a:fillRect/>
          </a:stretch>
        </p:blipFill>
        <p:spPr>
          <a:xfrm>
            <a:off x="850872" y="717630"/>
            <a:ext cx="8514865" cy="5783558"/>
          </a:xfrm>
          <a:prstGeom prst="rect">
            <a:avLst/>
          </a:prstGeom>
        </p:spPr>
      </p:pic>
      <p:cxnSp>
        <p:nvCxnSpPr>
          <p:cNvPr id="7" name="Straight Arrow Connector 6">
            <a:extLst>
              <a:ext uri="{FF2B5EF4-FFF2-40B4-BE49-F238E27FC236}">
                <a16:creationId xmlns:a16="http://schemas.microsoft.com/office/drawing/2014/main" id="{A3DF976F-9B79-4C21-8652-94CBAC7EF3E9}"/>
              </a:ext>
            </a:extLst>
          </p:cNvPr>
          <p:cNvCxnSpPr/>
          <p:nvPr/>
        </p:nvCxnSpPr>
        <p:spPr>
          <a:xfrm flipV="1">
            <a:off x="9097701" y="4745620"/>
            <a:ext cx="740780" cy="1169043"/>
          </a:xfrm>
          <a:prstGeom prst="straightConnector1">
            <a:avLst/>
          </a:prstGeom>
          <a:ln w="19050" cap="rnd">
            <a:solidFill>
              <a:srgbClr val="FF0000"/>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54FE27-F5E9-4E35-AD92-369A37D8B906}"/>
              </a:ext>
            </a:extLst>
          </p:cNvPr>
          <p:cNvSpPr txBox="1"/>
          <p:nvPr/>
        </p:nvSpPr>
        <p:spPr>
          <a:xfrm>
            <a:off x="9468091" y="3739352"/>
            <a:ext cx="2558005" cy="1006268"/>
          </a:xfrm>
          <a:prstGeom prst="rect">
            <a:avLst/>
          </a:prstGeom>
          <a:noFill/>
          <a:ln w="28575" cap="rnd">
            <a:solidFill>
              <a:srgbClr val="FF0000"/>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If policy-stable </a:t>
            </a:r>
            <a:r>
              <a:rPr lang="en-US" dirty="0">
                <a:solidFill>
                  <a:schemeClr val="tx1"/>
                </a:solidFill>
                <a:sym typeface="Wingdings" panose="05000000000000000000" pitchFamily="2" charset="2"/>
              </a:rPr>
              <a:t> false, the policy is still changing</a:t>
            </a:r>
            <a:endParaRPr lang="en-US" dirty="0">
              <a:solidFill>
                <a:schemeClr val="tx1"/>
              </a:solidFill>
            </a:endParaRPr>
          </a:p>
        </p:txBody>
      </p:sp>
    </p:spTree>
    <p:extLst>
      <p:ext uri="{BB962C8B-B14F-4D97-AF65-F5344CB8AC3E}">
        <p14:creationId xmlns:p14="http://schemas.microsoft.com/office/powerpoint/2010/main" val="2504937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6093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US" sz="4400" dirty="0">
                <a:solidFill>
                  <a:schemeClr val="bg1"/>
                </a:solidFill>
              </a:rPr>
              <a:t>Monte Carlo methods</a:t>
            </a:r>
            <a:endParaRPr lang="en-AU" sz="4400" dirty="0">
              <a:solidFill>
                <a:schemeClr val="bg1"/>
              </a:solidFill>
            </a:endParaRPr>
          </a:p>
        </p:txBody>
      </p:sp>
    </p:spTree>
    <p:extLst>
      <p:ext uri="{BB962C8B-B14F-4D97-AF65-F5344CB8AC3E}">
        <p14:creationId xmlns:p14="http://schemas.microsoft.com/office/powerpoint/2010/main" val="991528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Monte Carlo Simulation?</a:t>
            </a:r>
            <a:endParaRPr lang="en-AU" sz="3200" dirty="0"/>
          </a:p>
        </p:txBody>
      </p:sp>
      <p:sp>
        <p:nvSpPr>
          <p:cNvPr id="5" name="Title 1">
            <a:extLst>
              <a:ext uri="{FF2B5EF4-FFF2-40B4-BE49-F238E27FC236}">
                <a16:creationId xmlns:a16="http://schemas.microsoft.com/office/drawing/2014/main" id="{2EF1355E-9872-427B-A522-D496E23BBEA1}"/>
              </a:ext>
            </a:extLst>
          </p:cNvPr>
          <p:cNvSpPr txBox="1">
            <a:spLocks/>
          </p:cNvSpPr>
          <p:nvPr/>
        </p:nvSpPr>
        <p:spPr>
          <a:xfrm>
            <a:off x="776980" y="1062469"/>
            <a:ext cx="11208542" cy="284000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marL="342900" indent="-342900">
              <a:lnSpc>
                <a:spcPct val="150000"/>
              </a:lnSpc>
              <a:buFont typeface="Wingdings" panose="05000000000000000000" pitchFamily="2" charset="2"/>
              <a:buChar char="§"/>
            </a:pPr>
            <a:r>
              <a:rPr lang="en-US" b="0" dirty="0"/>
              <a:t>Method of </a:t>
            </a:r>
            <a:r>
              <a:rPr lang="en-US" b="0" dirty="0">
                <a:solidFill>
                  <a:schemeClr val="tx2"/>
                </a:solidFill>
              </a:rPr>
              <a:t>estimating the value of unknown quantity </a:t>
            </a:r>
            <a:r>
              <a:rPr lang="en-US" b="0" dirty="0"/>
              <a:t>using </a:t>
            </a:r>
            <a:r>
              <a:rPr lang="en-US" b="0" dirty="0">
                <a:solidFill>
                  <a:schemeClr val="tx2"/>
                </a:solidFill>
              </a:rPr>
              <a:t>inferential statistics</a:t>
            </a:r>
          </a:p>
          <a:p>
            <a:pPr marL="342900" indent="-342900">
              <a:lnSpc>
                <a:spcPct val="150000"/>
              </a:lnSpc>
              <a:buFont typeface="Wingdings" panose="05000000000000000000" pitchFamily="2" charset="2"/>
              <a:buChar char="§"/>
            </a:pPr>
            <a:r>
              <a:rPr lang="en-US" dirty="0">
                <a:solidFill>
                  <a:schemeClr val="tx2"/>
                </a:solidFill>
              </a:rPr>
              <a:t>Inferential statistics</a:t>
            </a:r>
          </a:p>
          <a:p>
            <a:pPr marL="742950" lvl="1" indent="-285750">
              <a:lnSpc>
                <a:spcPct val="150000"/>
              </a:lnSpc>
              <a:buFont typeface="Wingdings" panose="05000000000000000000" pitchFamily="2" charset="2"/>
              <a:buChar char="§"/>
            </a:pPr>
            <a:r>
              <a:rPr lang="en-US" dirty="0">
                <a:solidFill>
                  <a:schemeClr val="tx2"/>
                </a:solidFill>
              </a:rPr>
              <a:t>Population</a:t>
            </a:r>
            <a:r>
              <a:rPr lang="en-US" dirty="0"/>
              <a:t>: the universe of observations</a:t>
            </a:r>
          </a:p>
          <a:p>
            <a:pPr marL="742950" lvl="1" indent="-285750">
              <a:lnSpc>
                <a:spcPct val="150000"/>
              </a:lnSpc>
              <a:buFont typeface="Wingdings" panose="05000000000000000000" pitchFamily="2" charset="2"/>
              <a:buChar char="§"/>
            </a:pPr>
            <a:r>
              <a:rPr lang="en-US" dirty="0">
                <a:solidFill>
                  <a:schemeClr val="tx2"/>
                </a:solidFill>
              </a:rPr>
              <a:t>Sample</a:t>
            </a:r>
            <a:r>
              <a:rPr lang="en-US" dirty="0"/>
              <a:t>: a subset of the population</a:t>
            </a:r>
          </a:p>
          <a:p>
            <a:pPr marL="742950" lvl="1" indent="-285750">
              <a:lnSpc>
                <a:spcPct val="150000"/>
              </a:lnSpc>
              <a:buFont typeface="Wingdings" panose="05000000000000000000" pitchFamily="2" charset="2"/>
              <a:buChar char="§"/>
            </a:pPr>
            <a:r>
              <a:rPr lang="en-US" dirty="0"/>
              <a:t>Key fact: a </a:t>
            </a:r>
            <a:r>
              <a:rPr lang="en-US" dirty="0">
                <a:solidFill>
                  <a:schemeClr val="tx2"/>
                </a:solidFill>
              </a:rPr>
              <a:t>random sample </a:t>
            </a:r>
            <a:r>
              <a:rPr lang="en-US" dirty="0"/>
              <a:t>tends to exhibit the same properties as the population from which it is drawn</a:t>
            </a:r>
          </a:p>
          <a:p>
            <a:pPr marL="342900" indent="-342900">
              <a:lnSpc>
                <a:spcPct val="150000"/>
              </a:lnSpc>
              <a:buFont typeface="Wingdings" panose="05000000000000000000" pitchFamily="2" charset="2"/>
              <a:buChar char="§"/>
            </a:pPr>
            <a:r>
              <a:rPr lang="en-US" b="0" dirty="0"/>
              <a:t>Similar to Random walk</a:t>
            </a:r>
          </a:p>
        </p:txBody>
      </p:sp>
    </p:spTree>
    <p:extLst>
      <p:ext uri="{BB962C8B-B14F-4D97-AF65-F5344CB8AC3E}">
        <p14:creationId xmlns:p14="http://schemas.microsoft.com/office/powerpoint/2010/main" val="3227334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Why use Monte Carlo?</a:t>
            </a:r>
            <a:endParaRPr lang="en-AU" sz="3200" dirty="0"/>
          </a:p>
        </p:txBody>
      </p:sp>
      <p:sp>
        <p:nvSpPr>
          <p:cNvPr id="10" name="Title 1">
            <a:extLst>
              <a:ext uri="{FF2B5EF4-FFF2-40B4-BE49-F238E27FC236}">
                <a16:creationId xmlns:a16="http://schemas.microsoft.com/office/drawing/2014/main" id="{83B4269F-9DD1-401D-A575-21C8F4834A05}"/>
              </a:ext>
            </a:extLst>
          </p:cNvPr>
          <p:cNvSpPr txBox="1">
            <a:spLocks/>
          </p:cNvSpPr>
          <p:nvPr/>
        </p:nvSpPr>
        <p:spPr>
          <a:xfrm>
            <a:off x="1042452" y="933813"/>
            <a:ext cx="9893735" cy="5609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marL="342900" indent="-342900">
              <a:lnSpc>
                <a:spcPct val="150000"/>
              </a:lnSpc>
              <a:buFont typeface="Wingdings" panose="05000000000000000000" pitchFamily="2" charset="2"/>
              <a:buChar char="q"/>
            </a:pPr>
            <a:r>
              <a:rPr lang="en-US" dirty="0"/>
              <a:t>Learn optimal policy directly from experience </a:t>
            </a:r>
          </a:p>
          <a:p>
            <a:pPr marL="742950" lvl="1" indent="-285750">
              <a:lnSpc>
                <a:spcPct val="150000"/>
              </a:lnSpc>
              <a:buFont typeface="Arial" panose="020B0604020202020204" pitchFamily="34" charset="0"/>
              <a:buChar char="•"/>
            </a:pPr>
            <a:r>
              <a:rPr lang="en-US" dirty="0"/>
              <a:t>Experience: interaction w environment. </a:t>
            </a:r>
          </a:p>
          <a:p>
            <a:pPr marL="742950" lvl="1" indent="-285750">
              <a:lnSpc>
                <a:spcPct val="150000"/>
              </a:lnSpc>
              <a:buFont typeface="Arial" panose="020B0604020202020204" pitchFamily="34" charset="0"/>
              <a:buChar char="•"/>
            </a:pPr>
            <a:r>
              <a:rPr lang="en-US" dirty="0"/>
              <a:t>No model of environment dynamics needed</a:t>
            </a:r>
          </a:p>
          <a:p>
            <a:pPr marL="342900" indent="-342900">
              <a:lnSpc>
                <a:spcPct val="150000"/>
              </a:lnSpc>
              <a:buFont typeface="Wingdings" panose="05000000000000000000" pitchFamily="2" charset="2"/>
              <a:buChar char="q"/>
            </a:pPr>
            <a:endParaRPr lang="en-US" dirty="0"/>
          </a:p>
          <a:p>
            <a:pPr marL="342900" indent="-342900">
              <a:lnSpc>
                <a:spcPct val="150000"/>
              </a:lnSpc>
              <a:buFont typeface="Wingdings" panose="05000000000000000000" pitchFamily="2" charset="2"/>
              <a:buChar char="q"/>
            </a:pPr>
            <a:r>
              <a:rPr lang="en-US" dirty="0"/>
              <a:t>Used with simulation or sample models</a:t>
            </a:r>
          </a:p>
          <a:p>
            <a:pPr marL="742950" lvl="1" indent="-285750">
              <a:lnSpc>
                <a:spcPct val="150000"/>
              </a:lnSpc>
              <a:buFont typeface="Arial" panose="020B0604020202020204" pitchFamily="34" charset="0"/>
              <a:buChar char="•"/>
            </a:pPr>
            <a:r>
              <a:rPr lang="en-US" dirty="0"/>
              <a:t>Sample transition probabilities instead of explicit model of transition probabilities</a:t>
            </a:r>
          </a:p>
          <a:p>
            <a:pPr marL="342900" indent="-342900">
              <a:lnSpc>
                <a:spcPct val="150000"/>
              </a:lnSpc>
              <a:buFont typeface="Wingdings" panose="05000000000000000000" pitchFamily="2" charset="2"/>
              <a:buChar char="q"/>
            </a:pPr>
            <a:endParaRPr lang="en-US" dirty="0"/>
          </a:p>
          <a:p>
            <a:pPr marL="342900" indent="-342900">
              <a:lnSpc>
                <a:spcPct val="150000"/>
              </a:lnSpc>
              <a:buFont typeface="Wingdings" panose="05000000000000000000" pitchFamily="2" charset="2"/>
              <a:buChar char="q"/>
            </a:pPr>
            <a:r>
              <a:rPr lang="en-US" dirty="0"/>
              <a:t>Focus on a small subset of states </a:t>
            </a:r>
          </a:p>
          <a:p>
            <a:pPr marL="742950" lvl="1" indent="-285750">
              <a:lnSpc>
                <a:spcPct val="150000"/>
              </a:lnSpc>
              <a:buFont typeface="Arial" panose="020B0604020202020204" pitchFamily="34" charset="0"/>
              <a:buChar char="•"/>
            </a:pPr>
            <a:r>
              <a:rPr lang="en-US" dirty="0"/>
              <a:t>without at the expense of accurately evaluating the rest of the state set</a:t>
            </a:r>
          </a:p>
          <a:p>
            <a:pPr marL="342900" indent="-342900">
              <a:lnSpc>
                <a:spcPct val="150000"/>
              </a:lnSpc>
              <a:buFont typeface="Wingdings" panose="05000000000000000000" pitchFamily="2" charset="2"/>
              <a:buChar char="q"/>
            </a:pPr>
            <a:endParaRPr lang="en-US" dirty="0"/>
          </a:p>
          <a:p>
            <a:pPr marL="342900" indent="-342900">
              <a:lnSpc>
                <a:spcPct val="150000"/>
              </a:lnSpc>
              <a:buFont typeface="Wingdings" panose="05000000000000000000" pitchFamily="2" charset="2"/>
              <a:buChar char="q"/>
            </a:pPr>
            <a:r>
              <a:rPr lang="en-US" dirty="0"/>
              <a:t>Less violations of the Markov property</a:t>
            </a:r>
            <a:endParaRPr lang="en-AU" dirty="0"/>
          </a:p>
        </p:txBody>
      </p:sp>
    </p:spTree>
    <p:extLst>
      <p:ext uri="{BB962C8B-B14F-4D97-AF65-F5344CB8AC3E}">
        <p14:creationId xmlns:p14="http://schemas.microsoft.com/office/powerpoint/2010/main" val="3261856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How is Monte Carlo used in RL?</a:t>
            </a:r>
            <a:endParaRPr lang="en-AU" sz="3200" dirty="0"/>
          </a:p>
        </p:txBody>
      </p:sp>
      <p:sp>
        <p:nvSpPr>
          <p:cNvPr id="3" name="Rectangle 2">
            <a:extLst>
              <a:ext uri="{FF2B5EF4-FFF2-40B4-BE49-F238E27FC236}">
                <a16:creationId xmlns:a16="http://schemas.microsoft.com/office/drawing/2014/main" id="{85731ECF-4D91-45F1-8CEE-95C12BE30166}"/>
              </a:ext>
            </a:extLst>
          </p:cNvPr>
          <p:cNvSpPr/>
          <p:nvPr/>
        </p:nvSpPr>
        <p:spPr>
          <a:xfrm>
            <a:off x="979714" y="1429300"/>
            <a:ext cx="8503920" cy="3970318"/>
          </a:xfrm>
          <a:prstGeom prst="rect">
            <a:avLst/>
          </a:prstGeom>
        </p:spPr>
        <p:txBody>
          <a:bodyPr wrap="square">
            <a:spAutoFit/>
          </a:bodyPr>
          <a:lstStyle/>
          <a:p>
            <a:pPr marL="457200" indent="-457200">
              <a:buFont typeface="Wingdings" panose="05000000000000000000" pitchFamily="2" charset="2"/>
              <a:buChar char="§"/>
            </a:pPr>
            <a:r>
              <a:rPr lang="en-US" sz="2800" dirty="0">
                <a:latin typeface="-apple-system"/>
              </a:rPr>
              <a:t>MC calculating returns (Policy Evaluation)</a:t>
            </a:r>
          </a:p>
          <a:p>
            <a:pPr marL="457200" indent="-457200">
              <a:buFont typeface="Wingdings" panose="05000000000000000000" pitchFamily="2" charset="2"/>
              <a:buChar char="§"/>
            </a:pPr>
            <a:endParaRPr lang="en-US" sz="2800" dirty="0">
              <a:latin typeface="-apple-system"/>
            </a:endParaRPr>
          </a:p>
          <a:p>
            <a:pPr marL="457200" indent="-457200">
              <a:buFont typeface="Wingdings" panose="05000000000000000000" pitchFamily="2" charset="2"/>
              <a:buChar char="§"/>
            </a:pPr>
            <a:r>
              <a:rPr lang="en-US" sz="2800" dirty="0">
                <a:latin typeface="-apple-system"/>
              </a:rPr>
              <a:t>First-visit MC, Every Visit MC (Policy Evaluation)</a:t>
            </a:r>
          </a:p>
          <a:p>
            <a:pPr marL="457200" indent="-457200">
              <a:buFont typeface="Wingdings" panose="05000000000000000000" pitchFamily="2" charset="2"/>
              <a:buChar char="§"/>
            </a:pPr>
            <a:endParaRPr lang="en-US" sz="2800" dirty="0">
              <a:latin typeface="-apple-system"/>
            </a:endParaRPr>
          </a:p>
          <a:p>
            <a:pPr marL="457200" indent="-457200">
              <a:buFont typeface="Wingdings" panose="05000000000000000000" pitchFamily="2" charset="2"/>
              <a:buChar char="§"/>
            </a:pPr>
            <a:r>
              <a:rPr lang="en-US" sz="2800" dirty="0">
                <a:latin typeface="-apple-system"/>
              </a:rPr>
              <a:t>MC Exploring Starts (Policy Control)</a:t>
            </a:r>
          </a:p>
          <a:p>
            <a:pPr marL="457200" indent="-457200">
              <a:buFont typeface="Wingdings" panose="05000000000000000000" pitchFamily="2" charset="2"/>
              <a:buChar char="§"/>
            </a:pPr>
            <a:endParaRPr lang="en-US" sz="2800" dirty="0">
              <a:latin typeface="-apple-system"/>
            </a:endParaRPr>
          </a:p>
          <a:p>
            <a:pPr marL="457200" indent="-457200">
              <a:buFont typeface="Wingdings" panose="05000000000000000000" pitchFamily="2" charset="2"/>
              <a:buChar char="§"/>
            </a:pPr>
            <a:r>
              <a:rPr lang="en-US" sz="2800" dirty="0">
                <a:latin typeface="-apple-system"/>
              </a:rPr>
              <a:t>MC Epsilon Greedy (Policy Control)</a:t>
            </a:r>
          </a:p>
          <a:p>
            <a:pPr marL="457200" indent="-457200">
              <a:buFont typeface="Wingdings" panose="05000000000000000000" pitchFamily="2" charset="2"/>
              <a:buChar char="§"/>
            </a:pPr>
            <a:endParaRPr lang="en-US" sz="2800" dirty="0">
              <a:solidFill>
                <a:srgbClr val="24292E"/>
              </a:solidFill>
              <a:latin typeface="-apple-system"/>
            </a:endParaRPr>
          </a:p>
          <a:p>
            <a:pPr marL="457200" indent="-457200">
              <a:buFont typeface="Wingdings" panose="05000000000000000000" pitchFamily="2" charset="2"/>
              <a:buChar char="§"/>
            </a:pPr>
            <a:endParaRPr lang="en-US" sz="2800" b="0" i="0" dirty="0">
              <a:solidFill>
                <a:srgbClr val="24292E"/>
              </a:solidFill>
              <a:effectLst/>
              <a:latin typeface="-apple-system"/>
            </a:endParaRPr>
          </a:p>
        </p:txBody>
      </p:sp>
    </p:spTree>
    <p:extLst>
      <p:ext uri="{BB962C8B-B14F-4D97-AF65-F5344CB8AC3E}">
        <p14:creationId xmlns:p14="http://schemas.microsoft.com/office/powerpoint/2010/main" val="28892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Prediction of Value state function (First-Visit)</a:t>
            </a:r>
            <a:endParaRPr lang="en-AU" sz="3200" dirty="0"/>
          </a:p>
        </p:txBody>
      </p:sp>
      <p:pic>
        <p:nvPicPr>
          <p:cNvPr id="3" name="Picture 2">
            <a:extLst>
              <a:ext uri="{FF2B5EF4-FFF2-40B4-BE49-F238E27FC236}">
                <a16:creationId xmlns:a16="http://schemas.microsoft.com/office/drawing/2014/main" id="{55F4B681-1061-460A-832A-DC9844B16B9A}"/>
              </a:ext>
            </a:extLst>
          </p:cNvPr>
          <p:cNvPicPr>
            <a:picLocks noChangeAspect="1"/>
          </p:cNvPicPr>
          <p:nvPr/>
        </p:nvPicPr>
        <p:blipFill>
          <a:blip r:embed="rId3"/>
          <a:stretch>
            <a:fillRect/>
          </a:stretch>
        </p:blipFill>
        <p:spPr>
          <a:xfrm>
            <a:off x="491783" y="984315"/>
            <a:ext cx="10079966" cy="446662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A8B70BF-0EC5-42A0-BF2C-6CE5B03790D9}"/>
                  </a:ext>
                </a:extLst>
              </p:cNvPr>
              <p:cNvSpPr/>
              <p:nvPr/>
            </p:nvSpPr>
            <p:spPr>
              <a:xfrm>
                <a:off x="780539" y="5685667"/>
                <a:ext cx="10796336" cy="830997"/>
              </a:xfrm>
              <a:prstGeom prst="rect">
                <a:avLst/>
              </a:prstGeom>
              <a:ln w="19050">
                <a:solidFill>
                  <a:schemeClr val="tx1"/>
                </a:solidFill>
              </a:ln>
            </p:spPr>
            <p:txBody>
              <a:bodyPr wrap="square">
                <a:spAutoFit/>
              </a:bodyPr>
              <a:lstStyle/>
              <a:p>
                <a:r>
                  <a:rPr lang="en-US" sz="2400" dirty="0">
                    <a:solidFill>
                      <a:schemeClr val="tx1"/>
                    </a:solidFill>
                  </a:rPr>
                  <a:t>Every-visit MC algorithm would be the same </a:t>
                </a:r>
                <a:r>
                  <a:rPr lang="en-US" sz="2400" dirty="0">
                    <a:solidFill>
                      <a:schemeClr val="tx2"/>
                    </a:solidFill>
                  </a:rPr>
                  <a:t>except without the check for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𝑆</m:t>
                        </m:r>
                      </m:e>
                      <m:sub>
                        <m:r>
                          <a:rPr lang="en-US" sz="2400" b="0" i="1" smtClean="0">
                            <a:solidFill>
                              <a:schemeClr val="tx2"/>
                            </a:solidFill>
                            <a:latin typeface="Cambria Math" panose="02040503050406030204" pitchFamily="18" charset="0"/>
                          </a:rPr>
                          <m:t>𝑡</m:t>
                        </m:r>
                      </m:sub>
                    </m:sSub>
                  </m:oMath>
                </a14:m>
                <a:r>
                  <a:rPr lang="en-US" sz="2400" dirty="0">
                    <a:solidFill>
                      <a:schemeClr val="tx2"/>
                    </a:solidFill>
                  </a:rPr>
                  <a:t> having occurred earlier in the episode</a:t>
                </a:r>
                <a:r>
                  <a:rPr lang="en-US" sz="2400" dirty="0">
                    <a:solidFill>
                      <a:schemeClr val="tx1"/>
                    </a:solidFill>
                  </a:rPr>
                  <a:t>.</a:t>
                </a:r>
              </a:p>
            </p:txBody>
          </p:sp>
        </mc:Choice>
        <mc:Fallback xmlns="">
          <p:sp>
            <p:nvSpPr>
              <p:cNvPr id="6" name="Rectangle 5">
                <a:extLst>
                  <a:ext uri="{FF2B5EF4-FFF2-40B4-BE49-F238E27FC236}">
                    <a16:creationId xmlns:a16="http://schemas.microsoft.com/office/drawing/2014/main" id="{BA8B70BF-0EC5-42A0-BF2C-6CE5B03790D9}"/>
                  </a:ext>
                </a:extLst>
              </p:cNvPr>
              <p:cNvSpPr>
                <a:spLocks noRot="1" noChangeAspect="1" noMove="1" noResize="1" noEditPoints="1" noAdjustHandles="1" noChangeArrowheads="1" noChangeShapeType="1" noTextEdit="1"/>
              </p:cNvSpPr>
              <p:nvPr/>
            </p:nvSpPr>
            <p:spPr>
              <a:xfrm>
                <a:off x="780539" y="5685667"/>
                <a:ext cx="10796336" cy="830997"/>
              </a:xfrm>
              <a:prstGeom prst="rect">
                <a:avLst/>
              </a:prstGeom>
              <a:blipFill>
                <a:blip r:embed="rId4"/>
                <a:stretch>
                  <a:fillRect l="-789" t="-4317" b="-15108"/>
                </a:stretch>
              </a:blipFill>
              <a:ln w="1905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5741BE20-97CF-4794-B51A-C4AF4B65DFD8}"/>
              </a:ext>
            </a:extLst>
          </p:cNvPr>
          <p:cNvSpPr txBox="1"/>
          <p:nvPr/>
        </p:nvSpPr>
        <p:spPr>
          <a:xfrm>
            <a:off x="1526496" y="4355431"/>
            <a:ext cx="4652211" cy="344906"/>
          </a:xfrm>
          <a:prstGeom prst="rect">
            <a:avLst/>
          </a:prstGeom>
          <a:noFill/>
          <a:ln w="127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2767361-2BFD-456F-A623-4EEF7D68D04D}"/>
                  </a:ext>
                </a:extLst>
              </p:cNvPr>
              <p:cNvSpPr/>
              <p:nvPr/>
            </p:nvSpPr>
            <p:spPr>
              <a:xfrm>
                <a:off x="10571749" y="1644271"/>
                <a:ext cx="1669560" cy="560218"/>
              </a:xfrm>
              <a:prstGeom prst="rect">
                <a:avLst/>
              </a:prstGeom>
            </p:spPr>
            <p:txBody>
              <a:bodyPr wrap="none">
                <a:spAutoFit/>
              </a:bodyPr>
              <a:lstStyle/>
              <a:p>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sub>
                    </m:sSub>
                  </m:oMath>
                </a14:m>
                <a:endParaRPr lang="en-US" sz="2800" dirty="0"/>
              </a:p>
            </p:txBody>
          </p:sp>
        </mc:Choice>
        <mc:Fallback xmlns="">
          <p:sp>
            <p:nvSpPr>
              <p:cNvPr id="9" name="Rectangle 8">
                <a:extLst>
                  <a:ext uri="{FF2B5EF4-FFF2-40B4-BE49-F238E27FC236}">
                    <a16:creationId xmlns:a16="http://schemas.microsoft.com/office/drawing/2014/main" id="{42767361-2BFD-456F-A623-4EEF7D68D04D}"/>
                  </a:ext>
                </a:extLst>
              </p:cNvPr>
              <p:cNvSpPr>
                <a:spLocks noRot="1" noChangeAspect="1" noMove="1" noResize="1" noEditPoints="1" noAdjustHandles="1" noChangeArrowheads="1" noChangeShapeType="1" noTextEdit="1"/>
              </p:cNvSpPr>
              <p:nvPr/>
            </p:nvSpPr>
            <p:spPr>
              <a:xfrm>
                <a:off x="10571749" y="1644271"/>
                <a:ext cx="1669560" cy="560218"/>
              </a:xfrm>
              <a:prstGeom prst="rect">
                <a:avLst/>
              </a:prstGeom>
              <a:blipFill>
                <a:blip r:embed="rId5"/>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B7468913-F7A1-4D6F-B8CF-9FB1DD07B746}"/>
              </a:ext>
            </a:extLst>
          </p:cNvPr>
          <p:cNvSpPr/>
          <p:nvPr/>
        </p:nvSpPr>
        <p:spPr>
          <a:xfrm>
            <a:off x="11126931" y="1377462"/>
            <a:ext cx="389850" cy="461665"/>
          </a:xfrm>
          <a:prstGeom prst="rect">
            <a:avLst/>
          </a:prstGeom>
        </p:spPr>
        <p:txBody>
          <a:bodyPr wrap="none">
            <a:spAutoFit/>
          </a:bodyPr>
          <a:lstStyle/>
          <a:p>
            <a:r>
              <a:rPr lang="en-US" sz="2400" b="1" dirty="0">
                <a:solidFill>
                  <a:schemeClr val="tx2"/>
                </a:solidFill>
              </a:rPr>
              <a:t>E</a:t>
            </a:r>
            <a:endParaRPr lang="en-US" sz="2400" b="1" dirty="0"/>
          </a:p>
        </p:txBody>
      </p:sp>
    </p:spTree>
    <p:extLst>
      <p:ext uri="{BB962C8B-B14F-4D97-AF65-F5344CB8AC3E}">
        <p14:creationId xmlns:p14="http://schemas.microsoft.com/office/powerpoint/2010/main" val="2454934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Prediction of Action value function</a:t>
            </a:r>
            <a:endParaRPr lang="en-AU" sz="3200" dirty="0"/>
          </a:p>
        </p:txBody>
      </p:sp>
      <p:pic>
        <p:nvPicPr>
          <p:cNvPr id="8" name="Picture 7">
            <a:extLst>
              <a:ext uri="{FF2B5EF4-FFF2-40B4-BE49-F238E27FC236}">
                <a16:creationId xmlns:a16="http://schemas.microsoft.com/office/drawing/2014/main" id="{487F7449-928E-421C-8620-A4D728D294CE}"/>
              </a:ext>
            </a:extLst>
          </p:cNvPr>
          <p:cNvPicPr>
            <a:picLocks noChangeAspect="1"/>
          </p:cNvPicPr>
          <p:nvPr/>
        </p:nvPicPr>
        <p:blipFill>
          <a:blip r:embed="rId3"/>
          <a:stretch>
            <a:fillRect/>
          </a:stretch>
        </p:blipFill>
        <p:spPr>
          <a:xfrm>
            <a:off x="306992" y="1195686"/>
            <a:ext cx="10312883" cy="4466627"/>
          </a:xfrm>
          <a:prstGeom prst="rect">
            <a:avLst/>
          </a:prstGeom>
        </p:spPr>
      </p:pic>
      <p:cxnSp>
        <p:nvCxnSpPr>
          <p:cNvPr id="12" name="Straight Connector 11">
            <a:extLst>
              <a:ext uri="{FF2B5EF4-FFF2-40B4-BE49-F238E27FC236}">
                <a16:creationId xmlns:a16="http://schemas.microsoft.com/office/drawing/2014/main" id="{2CECCCDE-1117-4439-B93A-98EA846A4F9E}"/>
              </a:ext>
            </a:extLst>
          </p:cNvPr>
          <p:cNvCxnSpPr/>
          <p:nvPr/>
        </p:nvCxnSpPr>
        <p:spPr>
          <a:xfrm>
            <a:off x="5919538" y="1315451"/>
            <a:ext cx="641684" cy="112295"/>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6FBFB9C-C958-4321-A053-70707EF3D6A2}"/>
                  </a:ext>
                </a:extLst>
              </p:cNvPr>
              <p:cNvSpPr txBox="1"/>
              <p:nvPr/>
            </p:nvSpPr>
            <p:spPr>
              <a:xfrm>
                <a:off x="6810971" y="87429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𝑞</m:t>
                          </m:r>
                        </m:e>
                        <m:sub>
                          <m:r>
                            <a:rPr lang="en-US" sz="2400" i="1">
                              <a:solidFill>
                                <a:schemeClr val="bg1"/>
                              </a:solidFill>
                              <a:latin typeface="Cambria Math" panose="02040503050406030204" pitchFamily="18" charset="0"/>
                              <a:ea typeface="Cambria Math" panose="02040503050406030204" pitchFamily="18" charset="0"/>
                            </a:rPr>
                            <m:t>𝜋</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𝑠</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𝑎</m:t>
                      </m:r>
                      <m:r>
                        <a:rPr lang="en-US" sz="2400" b="0" i="1" smtClean="0">
                          <a:solidFill>
                            <a:schemeClr val="bg1"/>
                          </a:solidFill>
                          <a:latin typeface="Cambria Math" panose="02040503050406030204" pitchFamily="18" charset="0"/>
                        </a:rPr>
                        <m:t>)</m:t>
                      </m:r>
                    </m:oMath>
                  </m:oMathPara>
                </a14:m>
                <a:endParaRPr lang="en-US" sz="2400" dirty="0" err="1">
                  <a:solidFill>
                    <a:schemeClr val="bg1"/>
                  </a:solidFill>
                </a:endParaRPr>
              </a:p>
            </p:txBody>
          </p:sp>
        </mc:Choice>
        <mc:Fallback xmlns="">
          <p:sp>
            <p:nvSpPr>
              <p:cNvPr id="13" name="TextBox 12">
                <a:extLst>
                  <a:ext uri="{FF2B5EF4-FFF2-40B4-BE49-F238E27FC236}">
                    <a16:creationId xmlns:a16="http://schemas.microsoft.com/office/drawing/2014/main" id="{46FBFB9C-C958-4321-A053-70707EF3D6A2}"/>
                  </a:ext>
                </a:extLst>
              </p:cNvPr>
              <p:cNvSpPr txBox="1">
                <a:spLocks noRot="1" noChangeAspect="1" noMove="1" noResize="1" noEditPoints="1" noAdjustHandles="1" noChangeArrowheads="1" noChangeShapeType="1" noTextEdit="1"/>
              </p:cNvSpPr>
              <p:nvPr/>
            </p:nvSpPr>
            <p:spPr>
              <a:xfrm>
                <a:off x="6810971" y="874293"/>
                <a:ext cx="914400" cy="914400"/>
              </a:xfrm>
              <a:prstGeom prst="rect">
                <a:avLst/>
              </a:prstGeom>
              <a:blipFill>
                <a:blip r:embed="rId4"/>
                <a:stretch>
                  <a:fillRect l="-22000" r="-17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5" name="Connector: Curved 14">
            <a:extLst>
              <a:ext uri="{FF2B5EF4-FFF2-40B4-BE49-F238E27FC236}">
                <a16:creationId xmlns:a16="http://schemas.microsoft.com/office/drawing/2014/main" id="{A8DECE7B-3D0F-4453-A4CD-44F1A55BE326}"/>
              </a:ext>
            </a:extLst>
          </p:cNvPr>
          <p:cNvCxnSpPr>
            <a:cxnSpLocks/>
            <a:stCxn id="13" idx="1"/>
          </p:cNvCxnSpPr>
          <p:nvPr/>
        </p:nvCxnSpPr>
        <p:spPr>
          <a:xfrm rot="10800000" flipH="1">
            <a:off x="6810971" y="993093"/>
            <a:ext cx="3381422" cy="338400"/>
          </a:xfrm>
          <a:prstGeom prst="curvedConnector5">
            <a:avLst>
              <a:gd name="adj1" fmla="val -6760"/>
              <a:gd name="adj2" fmla="val 112589"/>
              <a:gd name="adj3" fmla="val 63521"/>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4E910CD-4AA8-450F-98D0-C01CA9D5F29D}"/>
                  </a:ext>
                </a:extLst>
              </p:cNvPr>
              <p:cNvSpPr txBox="1"/>
              <p:nvPr/>
            </p:nvSpPr>
            <p:spPr>
              <a:xfrm>
                <a:off x="9820915" y="281335"/>
                <a:ext cx="2248722" cy="7956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Expected return starting in stare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endParaRPr lang="en-US" dirty="0" err="1">
                  <a:solidFill>
                    <a:schemeClr val="tx1"/>
                  </a:solidFill>
                </a:endParaRPr>
              </a:p>
            </p:txBody>
          </p:sp>
        </mc:Choice>
        <mc:Fallback xmlns="">
          <p:sp>
            <p:nvSpPr>
              <p:cNvPr id="18" name="TextBox 17">
                <a:extLst>
                  <a:ext uri="{FF2B5EF4-FFF2-40B4-BE49-F238E27FC236}">
                    <a16:creationId xmlns:a16="http://schemas.microsoft.com/office/drawing/2014/main" id="{D4E910CD-4AA8-450F-98D0-C01CA9D5F29D}"/>
                  </a:ext>
                </a:extLst>
              </p:cNvPr>
              <p:cNvSpPr txBox="1">
                <a:spLocks noRot="1" noChangeAspect="1" noMove="1" noResize="1" noEditPoints="1" noAdjustHandles="1" noChangeArrowheads="1" noChangeShapeType="1" noTextEdit="1"/>
              </p:cNvSpPr>
              <p:nvPr/>
            </p:nvSpPr>
            <p:spPr>
              <a:xfrm>
                <a:off x="9820915" y="281335"/>
                <a:ext cx="2248722" cy="795600"/>
              </a:xfrm>
              <a:prstGeom prst="rect">
                <a:avLst/>
              </a:prstGeom>
              <a:blipFill>
                <a:blip r:embed="rId5"/>
                <a:stretch>
                  <a:fillRect t="-11450" b="-19084"/>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7F5DC05-3594-4FE1-9276-F9DE7EE947DE}"/>
              </a:ext>
            </a:extLst>
          </p:cNvPr>
          <p:cNvCxnSpPr>
            <a:cxnSpLocks/>
          </p:cNvCxnSpPr>
          <p:nvPr/>
        </p:nvCxnSpPr>
        <p:spPr>
          <a:xfrm>
            <a:off x="1219201" y="2438400"/>
            <a:ext cx="449179" cy="160421"/>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F34F307-350E-41D8-9D0D-711D902DDFE5}"/>
                  </a:ext>
                </a:extLst>
              </p:cNvPr>
              <p:cNvSpPr txBox="1"/>
              <p:nvPr/>
            </p:nvSpPr>
            <p:spPr>
              <a:xfrm>
                <a:off x="404647" y="2186496"/>
                <a:ext cx="833094" cy="69631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𝑉</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𝑠</m:t>
                      </m:r>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𝑎</m:t>
                      </m:r>
                      <m:r>
                        <a:rPr lang="en-US" sz="2000" b="0" i="1" smtClean="0">
                          <a:solidFill>
                            <a:schemeClr val="tx2"/>
                          </a:solidFill>
                          <a:latin typeface="Cambria Math" panose="02040503050406030204" pitchFamily="18" charset="0"/>
                        </a:rPr>
                        <m:t>)</m:t>
                      </m:r>
                    </m:oMath>
                  </m:oMathPara>
                </a14:m>
                <a:endParaRPr lang="en-US" sz="2000" dirty="0" err="1">
                  <a:solidFill>
                    <a:schemeClr val="tx2"/>
                  </a:solidFill>
                </a:endParaRPr>
              </a:p>
            </p:txBody>
          </p:sp>
        </mc:Choice>
        <mc:Fallback xmlns="">
          <p:sp>
            <p:nvSpPr>
              <p:cNvPr id="22" name="TextBox 21">
                <a:extLst>
                  <a:ext uri="{FF2B5EF4-FFF2-40B4-BE49-F238E27FC236}">
                    <a16:creationId xmlns:a16="http://schemas.microsoft.com/office/drawing/2014/main" id="{5F34F307-350E-41D8-9D0D-711D902DDFE5}"/>
                  </a:ext>
                </a:extLst>
              </p:cNvPr>
              <p:cNvSpPr txBox="1">
                <a:spLocks noRot="1" noChangeAspect="1" noMove="1" noResize="1" noEditPoints="1" noAdjustHandles="1" noChangeArrowheads="1" noChangeShapeType="1" noTextEdit="1"/>
              </p:cNvSpPr>
              <p:nvPr/>
            </p:nvSpPr>
            <p:spPr>
              <a:xfrm>
                <a:off x="404647" y="2186496"/>
                <a:ext cx="833094" cy="696313"/>
              </a:xfrm>
              <a:prstGeom prst="rect">
                <a:avLst/>
              </a:prstGeom>
              <a:blipFill>
                <a:blip r:embed="rId6"/>
                <a:stretch>
                  <a:fillRect l="-9489" r="-5109"/>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661239E-D8C4-4982-92E9-D5444B3952FB}"/>
                  </a:ext>
                </a:extLst>
              </p:cNvPr>
              <p:cNvSpPr txBox="1"/>
              <p:nvPr/>
            </p:nvSpPr>
            <p:spPr>
              <a:xfrm>
                <a:off x="4743335" y="2202538"/>
                <a:ext cx="833094" cy="69631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𝑎</m:t>
                      </m:r>
                      <m:r>
                        <a:rPr lang="en-US" sz="2000" i="1">
                          <a:solidFill>
                            <a:schemeClr val="tx2"/>
                          </a:solidFill>
                          <a:latin typeface="Cambria Math" panose="02040503050406030204" pitchFamily="18" charset="0"/>
                          <a:ea typeface="Cambria Math" panose="02040503050406030204" pitchFamily="18" charset="0"/>
                        </a:rPr>
                        <m:t>∈</m:t>
                      </m:r>
                      <m:r>
                        <a:rPr lang="en-US" sz="2000" i="1">
                          <a:solidFill>
                            <a:schemeClr val="tx2"/>
                          </a:solidFill>
                          <a:latin typeface="Cambria Math" panose="02040503050406030204" pitchFamily="18" charset="0"/>
                          <a:ea typeface="Cambria Math" panose="02040503050406030204" pitchFamily="18" charset="0"/>
                        </a:rPr>
                        <m:t>𝐴</m:t>
                      </m:r>
                    </m:oMath>
                  </m:oMathPara>
                </a14:m>
                <a:endParaRPr lang="en-US" sz="2000" dirty="0" err="1">
                  <a:solidFill>
                    <a:schemeClr val="tx2"/>
                  </a:solidFill>
                </a:endParaRPr>
              </a:p>
            </p:txBody>
          </p:sp>
        </mc:Choice>
        <mc:Fallback xmlns="">
          <p:sp>
            <p:nvSpPr>
              <p:cNvPr id="23" name="TextBox 22">
                <a:extLst>
                  <a:ext uri="{FF2B5EF4-FFF2-40B4-BE49-F238E27FC236}">
                    <a16:creationId xmlns:a16="http://schemas.microsoft.com/office/drawing/2014/main" id="{D661239E-D8C4-4982-92E9-D5444B3952FB}"/>
                  </a:ext>
                </a:extLst>
              </p:cNvPr>
              <p:cNvSpPr txBox="1">
                <a:spLocks noRot="1" noChangeAspect="1" noMove="1" noResize="1" noEditPoints="1" noAdjustHandles="1" noChangeArrowheads="1" noChangeShapeType="1" noTextEdit="1"/>
              </p:cNvSpPr>
              <p:nvPr/>
            </p:nvSpPr>
            <p:spPr>
              <a:xfrm>
                <a:off x="4743335" y="2202538"/>
                <a:ext cx="833094" cy="696313"/>
              </a:xfrm>
              <a:prstGeom prst="rect">
                <a:avLst/>
              </a:prstGeom>
              <a:blipFill>
                <a:blip r:embed="rId7"/>
                <a:stretch>
                  <a:fillRect l="-73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6C79CFC-6CB7-49B0-914A-547D9955B7DC}"/>
                  </a:ext>
                </a:extLst>
              </p:cNvPr>
              <p:cNvSpPr/>
              <p:nvPr/>
            </p:nvSpPr>
            <p:spPr>
              <a:xfrm>
                <a:off x="1668380" y="2850725"/>
                <a:ext cx="690382" cy="369332"/>
              </a:xfrm>
              <a:prstGeom prst="rect">
                <a:avLst/>
              </a:prstGeom>
            </p:spPr>
            <p:txBody>
              <a:bodyPr wrap="none">
                <a:spAutoFit/>
              </a:bodyPr>
              <a:lstStyle/>
              <a:p>
                <a14:m>
                  <m:oMath xmlns:m="http://schemas.openxmlformats.org/officeDocument/2006/math">
                    <m:r>
                      <a:rPr lang="en-US" i="1" smtClean="0">
                        <a:solidFill>
                          <a:schemeClr val="tx2"/>
                        </a:solidFill>
                        <a:latin typeface="Cambria Math" panose="02040503050406030204" pitchFamily="18" charset="0"/>
                      </a:rPr>
                      <m:t>(</m:t>
                    </m:r>
                    <m:r>
                      <a:rPr lang="en-US" i="1" smtClean="0">
                        <a:solidFill>
                          <a:schemeClr val="tx2"/>
                        </a:solidFill>
                        <a:latin typeface="Cambria Math" panose="02040503050406030204" pitchFamily="18" charset="0"/>
                      </a:rPr>
                      <m:t>𝑠</m:t>
                    </m:r>
                    <m:r>
                      <a:rPr lang="en-US" i="1" smtClean="0">
                        <a:solidFill>
                          <a:schemeClr val="tx2"/>
                        </a:solidFill>
                        <a:latin typeface="Cambria Math" panose="02040503050406030204" pitchFamily="18" charset="0"/>
                      </a:rPr>
                      <m:t>,</m:t>
                    </m:r>
                    <m:r>
                      <a:rPr lang="en-US" i="1" smtClean="0">
                        <a:solidFill>
                          <a:schemeClr val="tx2"/>
                        </a:solidFill>
                        <a:latin typeface="Cambria Math" panose="02040503050406030204" pitchFamily="18" charset="0"/>
                      </a:rPr>
                      <m:t>𝑎</m:t>
                    </m:r>
                  </m:oMath>
                </a14:m>
                <a:r>
                  <a:rPr lang="en-US" dirty="0">
                    <a:solidFill>
                      <a:schemeClr val="tx2"/>
                    </a:solidFill>
                  </a:rPr>
                  <a:t>)</a:t>
                </a:r>
              </a:p>
            </p:txBody>
          </p:sp>
        </mc:Choice>
        <mc:Fallback xmlns="">
          <p:sp>
            <p:nvSpPr>
              <p:cNvPr id="24" name="Rectangle 23">
                <a:extLst>
                  <a:ext uri="{FF2B5EF4-FFF2-40B4-BE49-F238E27FC236}">
                    <a16:creationId xmlns:a16="http://schemas.microsoft.com/office/drawing/2014/main" id="{96C79CFC-6CB7-49B0-914A-547D9955B7DC}"/>
                  </a:ext>
                </a:extLst>
              </p:cNvPr>
              <p:cNvSpPr>
                <a:spLocks noRot="1" noChangeAspect="1" noMove="1" noResize="1" noEditPoints="1" noAdjustHandles="1" noChangeArrowheads="1" noChangeShapeType="1" noTextEdit="1"/>
              </p:cNvSpPr>
              <p:nvPr/>
            </p:nvSpPr>
            <p:spPr>
              <a:xfrm>
                <a:off x="1668380" y="2850725"/>
                <a:ext cx="690382" cy="369332"/>
              </a:xfrm>
              <a:prstGeom prst="rect">
                <a:avLst/>
              </a:prstGeom>
              <a:blipFill>
                <a:blip r:embed="rId8"/>
                <a:stretch>
                  <a:fillRect l="-2655" t="-10000" r="-7080" b="-26667"/>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A6B6961F-9DDE-4297-A45A-BFD37461554E}"/>
              </a:ext>
            </a:extLst>
          </p:cNvPr>
          <p:cNvCxnSpPr>
            <a:cxnSpLocks/>
          </p:cNvCxnSpPr>
          <p:nvPr/>
        </p:nvCxnSpPr>
        <p:spPr>
          <a:xfrm>
            <a:off x="1997529" y="2743223"/>
            <a:ext cx="353212" cy="219796"/>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9692E9B-D3B7-4B03-BA0C-DFE7FA3C08CF}"/>
                  </a:ext>
                </a:extLst>
              </p:cNvPr>
              <p:cNvSpPr/>
              <p:nvPr/>
            </p:nvSpPr>
            <p:spPr>
              <a:xfrm>
                <a:off x="5494580" y="2629569"/>
                <a:ext cx="966996" cy="4001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 </m:t>
                      </m:r>
                      <m:r>
                        <a:rPr lang="en-US" sz="2000" i="1">
                          <a:solidFill>
                            <a:schemeClr val="tx2"/>
                          </a:solidFill>
                          <a:latin typeface="Cambria Math" panose="02040503050406030204" pitchFamily="18" charset="0"/>
                        </a:rPr>
                        <m:t>𝑎</m:t>
                      </m:r>
                      <m:r>
                        <a:rPr lang="en-US" sz="2000" i="1">
                          <a:solidFill>
                            <a:schemeClr val="tx2"/>
                          </a:solidFill>
                          <a:latin typeface="Cambria Math" panose="02040503050406030204" pitchFamily="18" charset="0"/>
                          <a:ea typeface="Cambria Math" panose="02040503050406030204" pitchFamily="18" charset="0"/>
                        </a:rPr>
                        <m:t>∈</m:t>
                      </m:r>
                      <m:r>
                        <a:rPr lang="en-US" sz="2000" i="1">
                          <a:solidFill>
                            <a:schemeClr val="tx2"/>
                          </a:solidFill>
                          <a:latin typeface="Cambria Math" panose="02040503050406030204" pitchFamily="18" charset="0"/>
                          <a:ea typeface="Cambria Math" panose="02040503050406030204" pitchFamily="18" charset="0"/>
                        </a:rPr>
                        <m:t>𝐴</m:t>
                      </m:r>
                    </m:oMath>
                  </m:oMathPara>
                </a14:m>
                <a:endParaRPr lang="en-US" sz="2000" dirty="0" err="1">
                  <a:solidFill>
                    <a:schemeClr val="tx2"/>
                  </a:solidFill>
                </a:endParaRPr>
              </a:p>
            </p:txBody>
          </p:sp>
        </mc:Choice>
        <mc:Fallback xmlns="">
          <p:sp>
            <p:nvSpPr>
              <p:cNvPr id="27" name="Rectangle 26">
                <a:extLst>
                  <a:ext uri="{FF2B5EF4-FFF2-40B4-BE49-F238E27FC236}">
                    <a16:creationId xmlns:a16="http://schemas.microsoft.com/office/drawing/2014/main" id="{89692E9B-D3B7-4B03-BA0C-DFE7FA3C08CF}"/>
                  </a:ext>
                </a:extLst>
              </p:cNvPr>
              <p:cNvSpPr>
                <a:spLocks noRot="1" noChangeAspect="1" noMove="1" noResize="1" noEditPoints="1" noAdjustHandles="1" noChangeArrowheads="1" noChangeShapeType="1" noTextEdit="1"/>
              </p:cNvSpPr>
              <p:nvPr/>
            </p:nvSpPr>
            <p:spPr>
              <a:xfrm>
                <a:off x="5494580" y="2629569"/>
                <a:ext cx="966996" cy="400110"/>
              </a:xfrm>
              <a:prstGeom prst="rect">
                <a:avLst/>
              </a:prstGeom>
              <a:blipFill>
                <a:blip r:embed="rId9"/>
                <a:stretch>
                  <a:fillRect/>
                </a:stretch>
              </a:blipFill>
            </p:spPr>
            <p:txBody>
              <a:bodyPr/>
              <a:lstStyle/>
              <a:p>
                <a:r>
                  <a:rPr lang="en-US">
                    <a:noFill/>
                  </a:rPr>
                  <a:t> </a:t>
                </a:r>
              </a:p>
            </p:txBody>
          </p:sp>
        </mc:Fallback>
      </mc:AlternateContent>
      <p:cxnSp>
        <p:nvCxnSpPr>
          <p:cNvPr id="28" name="Connector: Curved 27">
            <a:extLst>
              <a:ext uri="{FF2B5EF4-FFF2-40B4-BE49-F238E27FC236}">
                <a16:creationId xmlns:a16="http://schemas.microsoft.com/office/drawing/2014/main" id="{96B7F610-F3B5-4FE4-8642-0E163E2E4781}"/>
              </a:ext>
            </a:extLst>
          </p:cNvPr>
          <p:cNvCxnSpPr>
            <a:cxnSpLocks/>
          </p:cNvCxnSpPr>
          <p:nvPr/>
        </p:nvCxnSpPr>
        <p:spPr>
          <a:xfrm flipV="1">
            <a:off x="3529264" y="3037429"/>
            <a:ext cx="3031958" cy="182628"/>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793EAA7-ACC3-4B7D-9C15-7F9B7BB6C9E9}"/>
              </a:ext>
            </a:extLst>
          </p:cNvPr>
          <p:cNvSpPr txBox="1"/>
          <p:nvPr/>
        </p:nvSpPr>
        <p:spPr>
          <a:xfrm>
            <a:off x="6415970" y="2601315"/>
            <a:ext cx="2248722" cy="7956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Episode: each game of chess, trial </a:t>
            </a:r>
            <a:r>
              <a:rPr lang="en-US" sz="1600" dirty="0" err="1">
                <a:solidFill>
                  <a:schemeClr val="tx1"/>
                </a:solidFill>
              </a:rPr>
              <a:t>etc</a:t>
            </a:r>
            <a:endParaRPr lang="en-US" sz="1600" dirty="0">
              <a:solidFill>
                <a:schemeClr val="tx1"/>
              </a:solidFill>
            </a:endParaRPr>
          </a:p>
        </p:txBody>
      </p:sp>
      <p:cxnSp>
        <p:nvCxnSpPr>
          <p:cNvPr id="31" name="Straight Connector 30">
            <a:extLst>
              <a:ext uri="{FF2B5EF4-FFF2-40B4-BE49-F238E27FC236}">
                <a16:creationId xmlns:a16="http://schemas.microsoft.com/office/drawing/2014/main" id="{59AE2D86-55BB-4BB0-AC03-5A1E2532346B}"/>
              </a:ext>
            </a:extLst>
          </p:cNvPr>
          <p:cNvCxnSpPr>
            <a:cxnSpLocks/>
          </p:cNvCxnSpPr>
          <p:nvPr/>
        </p:nvCxnSpPr>
        <p:spPr>
          <a:xfrm>
            <a:off x="3529264" y="4974767"/>
            <a:ext cx="1214071" cy="109898"/>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9E7E15D-FF93-4DBD-A638-979E25C917E3}"/>
              </a:ext>
            </a:extLst>
          </p:cNvPr>
          <p:cNvCxnSpPr>
            <a:cxnSpLocks/>
          </p:cNvCxnSpPr>
          <p:nvPr/>
        </p:nvCxnSpPr>
        <p:spPr>
          <a:xfrm>
            <a:off x="1997529" y="5312206"/>
            <a:ext cx="3408119" cy="34685"/>
          </a:xfrm>
          <a:prstGeom prst="line">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FDB2AF4-F409-46FE-AB28-BBCD47E1C7AE}"/>
              </a:ext>
            </a:extLst>
          </p:cNvPr>
          <p:cNvSpPr txBox="1"/>
          <p:nvPr/>
        </p:nvSpPr>
        <p:spPr>
          <a:xfrm>
            <a:off x="5772133" y="4526915"/>
            <a:ext cx="6023946" cy="400111"/>
          </a:xfrm>
          <a:prstGeom prst="rect">
            <a:avLst/>
          </a:prstGeom>
          <a:noFill/>
          <a:ln w="1270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81C3E51-99EA-44DE-BEF9-10A8B589DC17}"/>
                  </a:ext>
                </a:extLst>
              </p:cNvPr>
              <p:cNvSpPr/>
              <p:nvPr/>
            </p:nvSpPr>
            <p:spPr>
              <a:xfrm>
                <a:off x="4743335" y="4824123"/>
                <a:ext cx="1783117" cy="369332"/>
              </a:xfrm>
              <a:prstGeom prst="rect">
                <a:avLst/>
              </a:prstGeom>
            </p:spPr>
            <p:txBody>
              <a:bodyPr wrap="none">
                <a:spAutoFit/>
              </a:bodyPr>
              <a:lstStyle/>
              <a:p>
                <a14:m>
                  <m:oMath xmlns:m="http://schemas.openxmlformats.org/officeDocument/2006/math">
                    <m:r>
                      <a:rPr lang="en-US" b="0" i="1" smtClean="0">
                        <a:solidFill>
                          <a:schemeClr val="tx2"/>
                        </a:solidFill>
                        <a:latin typeface="Cambria Math" panose="02040503050406030204" pitchFamily="18" charset="0"/>
                      </a:rPr>
                      <m:t>𝑅𝑒𝑡𝑢𝑟𝑛𝑠</m:t>
                    </m:r>
                    <m:r>
                      <a:rPr lang="en-US"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𝑆</m:t>
                        </m:r>
                      </m:e>
                      <m:sub>
                        <m:r>
                          <a:rPr lang="en-US" b="0" i="1" smtClean="0">
                            <a:solidFill>
                              <a:schemeClr val="tx2"/>
                            </a:solidFill>
                            <a:latin typeface="Cambria Math" panose="02040503050406030204" pitchFamily="18" charset="0"/>
                          </a:rPr>
                          <m:t>𝑡</m:t>
                        </m:r>
                      </m:sub>
                    </m:sSub>
                    <m:r>
                      <a:rPr lang="en-US"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𝐴</m:t>
                        </m:r>
                      </m:e>
                      <m:sub>
                        <m:r>
                          <a:rPr lang="en-US" b="0" i="1" smtClean="0">
                            <a:solidFill>
                              <a:schemeClr val="tx2"/>
                            </a:solidFill>
                            <a:latin typeface="Cambria Math" panose="02040503050406030204" pitchFamily="18" charset="0"/>
                          </a:rPr>
                          <m:t>𝑡</m:t>
                        </m:r>
                      </m:sub>
                    </m:sSub>
                  </m:oMath>
                </a14:m>
                <a:r>
                  <a:rPr lang="en-US" dirty="0">
                    <a:solidFill>
                      <a:schemeClr val="tx2"/>
                    </a:solidFill>
                  </a:rPr>
                  <a:t>)</a:t>
                </a:r>
              </a:p>
            </p:txBody>
          </p:sp>
        </mc:Choice>
        <mc:Fallback xmlns="">
          <p:sp>
            <p:nvSpPr>
              <p:cNvPr id="36" name="Rectangle 35">
                <a:extLst>
                  <a:ext uri="{FF2B5EF4-FFF2-40B4-BE49-F238E27FC236}">
                    <a16:creationId xmlns:a16="http://schemas.microsoft.com/office/drawing/2014/main" id="{281C3E51-99EA-44DE-BEF9-10A8B589DC17}"/>
                  </a:ext>
                </a:extLst>
              </p:cNvPr>
              <p:cNvSpPr>
                <a:spLocks noRot="1" noChangeAspect="1" noMove="1" noResize="1" noEditPoints="1" noAdjustHandles="1" noChangeArrowheads="1" noChangeShapeType="1" noTextEdit="1"/>
              </p:cNvSpPr>
              <p:nvPr/>
            </p:nvSpPr>
            <p:spPr>
              <a:xfrm>
                <a:off x="4743335" y="4824123"/>
                <a:ext cx="1783117" cy="369332"/>
              </a:xfrm>
              <a:prstGeom prst="rect">
                <a:avLst/>
              </a:prstGeom>
              <a:blipFill>
                <a:blip r:embed="rId10"/>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7E2F0D45-4154-4FF3-A07C-5E47F50A01EE}"/>
                  </a:ext>
                </a:extLst>
              </p:cNvPr>
              <p:cNvSpPr/>
              <p:nvPr/>
            </p:nvSpPr>
            <p:spPr>
              <a:xfrm>
                <a:off x="5509271" y="5128883"/>
                <a:ext cx="4450321" cy="400110"/>
              </a:xfrm>
              <a:prstGeom prst="rect">
                <a:avLst/>
              </a:prstGeom>
            </p:spPr>
            <p:txBody>
              <a:bodyPr wrap="none">
                <a:spAutoFit/>
              </a:bodyPr>
              <a:lstStyle/>
              <a:p>
                <a14:m>
                  <m:oMath xmlns:m="http://schemas.openxmlformats.org/officeDocument/2006/math">
                    <m:r>
                      <m:rPr>
                        <m:sty m:val="p"/>
                      </m:rPr>
                      <a:rPr lang="en-US" sz="2000" i="1" smtClean="0">
                        <a:solidFill>
                          <a:schemeClr val="tx2"/>
                        </a:solidFill>
                        <a:latin typeface="Cambria Math" panose="02040503050406030204" pitchFamily="18" charset="0"/>
                      </a:rPr>
                      <m:t>V</m:t>
                    </m:r>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m:t>
                    </m:r>
                    <m:r>
                      <a:rPr lang="en-US" sz="2000" i="1" smtClean="0">
                        <a:solidFill>
                          <a:schemeClr val="tx2"/>
                        </a:solidFill>
                        <a:latin typeface="Cambria Math" panose="02040503050406030204" pitchFamily="18" charset="0"/>
                        <a:ea typeface="Cambria Math" panose="02040503050406030204" pitchFamily="18" charset="0"/>
                      </a:rPr>
                      <m:t>←</m:t>
                    </m:r>
                    <m:r>
                      <a:rPr lang="en-US" sz="2000" b="0" i="1" smtClean="0">
                        <a:solidFill>
                          <a:schemeClr val="tx2"/>
                        </a:solidFill>
                        <a:latin typeface="Cambria Math" panose="02040503050406030204" pitchFamily="18" charset="0"/>
                        <a:ea typeface="Cambria Math" panose="02040503050406030204" pitchFamily="18" charset="0"/>
                      </a:rPr>
                      <m:t>𝑎𝑣𝑒𝑟𝑎𝑔𝑒</m:t>
                    </m:r>
                    <m:r>
                      <a:rPr lang="en-US" sz="2000" b="0" i="1" smtClean="0">
                        <a:solidFill>
                          <a:schemeClr val="tx2"/>
                        </a:solidFill>
                        <a:latin typeface="Cambria Math" panose="02040503050406030204" pitchFamily="18" charset="0"/>
                        <a:ea typeface="Cambria Math" panose="02040503050406030204" pitchFamily="18" charset="0"/>
                      </a:rPr>
                      <m:t>(</m:t>
                    </m:r>
                    <m:r>
                      <a:rPr lang="en-US" sz="2000" b="0" i="1" smtClean="0">
                        <a:solidFill>
                          <a:schemeClr val="tx2"/>
                        </a:solidFill>
                        <a:latin typeface="Cambria Math" panose="02040503050406030204" pitchFamily="18" charset="0"/>
                      </a:rPr>
                      <m:t>𝑅𝑒𝑡𝑢𝑟𝑛𝑠</m:t>
                    </m:r>
                    <m:r>
                      <a:rPr lang="en-US" sz="200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sub>
                    </m:sSub>
                    <m:r>
                      <a:rPr lang="en-US" sz="200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sub>
                    </m:sSub>
                  </m:oMath>
                </a14:m>
                <a:r>
                  <a:rPr lang="en-US" sz="2000" dirty="0">
                    <a:solidFill>
                      <a:schemeClr val="tx2"/>
                    </a:solidFill>
                  </a:rPr>
                  <a:t>))</a:t>
                </a:r>
              </a:p>
            </p:txBody>
          </p:sp>
        </mc:Choice>
        <mc:Fallback xmlns="">
          <p:sp>
            <p:nvSpPr>
              <p:cNvPr id="37" name="Rectangle 36">
                <a:extLst>
                  <a:ext uri="{FF2B5EF4-FFF2-40B4-BE49-F238E27FC236}">
                    <a16:creationId xmlns:a16="http://schemas.microsoft.com/office/drawing/2014/main" id="{7E2F0D45-4154-4FF3-A07C-5E47F50A01EE}"/>
                  </a:ext>
                </a:extLst>
              </p:cNvPr>
              <p:cNvSpPr>
                <a:spLocks noRot="1" noChangeAspect="1" noMove="1" noResize="1" noEditPoints="1" noAdjustHandles="1" noChangeArrowheads="1" noChangeShapeType="1" noTextEdit="1"/>
              </p:cNvSpPr>
              <p:nvPr/>
            </p:nvSpPr>
            <p:spPr>
              <a:xfrm>
                <a:off x="5509271" y="5128883"/>
                <a:ext cx="4450321" cy="400110"/>
              </a:xfrm>
              <a:prstGeom prst="rect">
                <a:avLst/>
              </a:prstGeom>
              <a:blipFill>
                <a:blip r:embed="rId11"/>
                <a:stretch>
                  <a:fillRect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0036194-E590-4E77-B580-588DFF982A65}"/>
                  </a:ext>
                </a:extLst>
              </p:cNvPr>
              <p:cNvSpPr/>
              <p:nvPr/>
            </p:nvSpPr>
            <p:spPr>
              <a:xfrm>
                <a:off x="5274828" y="4525872"/>
                <a:ext cx="701855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2"/>
                          </a:solidFill>
                          <a:latin typeface="Cambria Math" panose="02040503050406030204" pitchFamily="18" charset="0"/>
                        </a:rPr>
                        <m:t>𝑈</m:t>
                      </m:r>
                      <m:r>
                        <a:rPr lang="en-US" sz="2000" b="0" i="1" smtClean="0">
                          <a:solidFill>
                            <a:schemeClr val="tx2"/>
                          </a:solidFill>
                          <a:latin typeface="Cambria Math" panose="02040503050406030204" pitchFamily="18" charset="0"/>
                        </a:rPr>
                        <m:t>𝑛𝑙𝑒𝑠𝑠</m:t>
                      </m:r>
                      <m:r>
                        <a:rPr lang="en-US" sz="2000" b="0" i="1" smtClean="0">
                          <a:solidFill>
                            <a:schemeClr val="tx2"/>
                          </a:solidFill>
                          <a:latin typeface="Cambria Math" panose="02040503050406030204" pitchFamily="18" charset="0"/>
                        </a:rPr>
                        <m:t> </m:t>
                      </m:r>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𝑠</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𝑎</m:t>
                              </m:r>
                            </m:e>
                            <m:sub>
                              <m:r>
                                <a:rPr lang="en-US" sz="2000" b="0" i="1" smtClean="0">
                                  <a:solidFill>
                                    <a:schemeClr val="tx2"/>
                                  </a:solidFill>
                                  <a:latin typeface="Cambria Math" panose="02040503050406030204" pitchFamily="18" charset="0"/>
                                </a:rPr>
                                <m:t>𝑡</m:t>
                              </m:r>
                            </m:sub>
                          </m:sSub>
                        </m:e>
                      </m:d>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𝑎𝑝𝑒𝑎𝑟𝑠</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𝑖𝑛</m:t>
                      </m:r>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0</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0</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 </m:t>
                      </m:r>
                    </m:oMath>
                  </m:oMathPara>
                </a14:m>
                <a:endParaRPr lang="en-US" sz="2000" dirty="0">
                  <a:solidFill>
                    <a:schemeClr val="tx2"/>
                  </a:solidFill>
                </a:endParaRPr>
              </a:p>
            </p:txBody>
          </p:sp>
        </mc:Choice>
        <mc:Fallback xmlns="">
          <p:sp>
            <p:nvSpPr>
              <p:cNvPr id="42" name="Rectangle 41">
                <a:extLst>
                  <a:ext uri="{FF2B5EF4-FFF2-40B4-BE49-F238E27FC236}">
                    <a16:creationId xmlns:a16="http://schemas.microsoft.com/office/drawing/2014/main" id="{A0036194-E590-4E77-B580-588DFF982A65}"/>
                  </a:ext>
                </a:extLst>
              </p:cNvPr>
              <p:cNvSpPr>
                <a:spLocks noRot="1" noChangeAspect="1" noMove="1" noResize="1" noEditPoints="1" noAdjustHandles="1" noChangeArrowheads="1" noChangeShapeType="1" noTextEdit="1"/>
              </p:cNvSpPr>
              <p:nvPr/>
            </p:nvSpPr>
            <p:spPr>
              <a:xfrm>
                <a:off x="5274828" y="4525872"/>
                <a:ext cx="7018556" cy="400110"/>
              </a:xfrm>
              <a:prstGeom prst="rect">
                <a:avLst/>
              </a:prstGeom>
              <a:blipFill>
                <a:blip r:embed="rId12"/>
                <a:stretch>
                  <a:fillRect b="-10606"/>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6FC59B7C-D706-4F77-B52F-5A0F180397FE}"/>
              </a:ext>
            </a:extLst>
          </p:cNvPr>
          <p:cNvSpPr txBox="1"/>
          <p:nvPr/>
        </p:nvSpPr>
        <p:spPr>
          <a:xfrm>
            <a:off x="539403" y="5730850"/>
            <a:ext cx="10256934" cy="1099244"/>
          </a:xfrm>
          <a:prstGeom prst="rect">
            <a:avLst/>
          </a:prstGeom>
          <a:noFill/>
          <a:ln w="12700" cap="rnd">
            <a:solidFill>
              <a:schemeClr val="accent1"/>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accent1"/>
              </a:solidFill>
            </a:endParaRP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2362ED9-9D4D-48C3-BE3A-525A89611531}"/>
                  </a:ext>
                </a:extLst>
              </p:cNvPr>
              <p:cNvSpPr/>
              <p:nvPr/>
            </p:nvSpPr>
            <p:spPr>
              <a:xfrm>
                <a:off x="597151" y="5756534"/>
                <a:ext cx="10312883" cy="923330"/>
              </a:xfrm>
              <a:prstGeom prst="rect">
                <a:avLst/>
              </a:prstGeom>
            </p:spPr>
            <p:txBody>
              <a:bodyPr wrap="square">
                <a:spAutoFit/>
              </a:bodyPr>
              <a:lstStyle/>
              <a:p>
                <a:r>
                  <a:rPr lang="en-US" dirty="0"/>
                  <a:t>Problem: many state-action pairs may never be visited. If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is a deterministic policy, then will only observe one deterministic action for each state. No exploration of state-action pairs, no returns to average, MC will not improve with experience.</a:t>
                </a:r>
              </a:p>
            </p:txBody>
          </p:sp>
        </mc:Choice>
        <mc:Fallback xmlns="">
          <p:sp>
            <p:nvSpPr>
              <p:cNvPr id="44" name="Rectangle 43">
                <a:extLst>
                  <a:ext uri="{FF2B5EF4-FFF2-40B4-BE49-F238E27FC236}">
                    <a16:creationId xmlns:a16="http://schemas.microsoft.com/office/drawing/2014/main" id="{F2362ED9-9D4D-48C3-BE3A-525A89611531}"/>
                  </a:ext>
                </a:extLst>
              </p:cNvPr>
              <p:cNvSpPr>
                <a:spLocks noRot="1" noChangeAspect="1" noMove="1" noResize="1" noEditPoints="1" noAdjustHandles="1" noChangeArrowheads="1" noChangeShapeType="1" noTextEdit="1"/>
              </p:cNvSpPr>
              <p:nvPr/>
            </p:nvSpPr>
            <p:spPr>
              <a:xfrm>
                <a:off x="597151" y="5756534"/>
                <a:ext cx="10312883" cy="923330"/>
              </a:xfrm>
              <a:prstGeom prst="rect">
                <a:avLst/>
              </a:prstGeom>
              <a:blipFill>
                <a:blip r:embed="rId13"/>
                <a:stretch>
                  <a:fillRect l="-53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3509B301-EC47-411D-970F-E42B44736805}"/>
                  </a:ext>
                </a:extLst>
              </p:cNvPr>
              <p:cNvSpPr/>
              <p:nvPr/>
            </p:nvSpPr>
            <p:spPr>
              <a:xfrm>
                <a:off x="10587310" y="1845907"/>
                <a:ext cx="1669560" cy="560218"/>
              </a:xfrm>
              <a:prstGeom prst="rect">
                <a:avLst/>
              </a:prstGeom>
            </p:spPr>
            <p:txBody>
              <a:bodyPr wrap="none">
                <a:spAutoFit/>
              </a:bodyPr>
              <a:lstStyle/>
              <a:p>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𝟏</m:t>
                            </m:r>
                          </m:sub>
                        </m:sSub>
                      </m:sub>
                    </m:sSub>
                  </m:oMath>
                </a14:m>
                <a:endParaRPr lang="en-US" sz="2800" dirty="0"/>
              </a:p>
            </p:txBody>
          </p:sp>
        </mc:Choice>
        <mc:Fallback xmlns="">
          <p:sp>
            <p:nvSpPr>
              <p:cNvPr id="45" name="Rectangle 44">
                <a:extLst>
                  <a:ext uri="{FF2B5EF4-FFF2-40B4-BE49-F238E27FC236}">
                    <a16:creationId xmlns:a16="http://schemas.microsoft.com/office/drawing/2014/main" id="{3509B301-EC47-411D-970F-E42B44736805}"/>
                  </a:ext>
                </a:extLst>
              </p:cNvPr>
              <p:cNvSpPr>
                <a:spLocks noRot="1" noChangeAspect="1" noMove="1" noResize="1" noEditPoints="1" noAdjustHandles="1" noChangeArrowheads="1" noChangeShapeType="1" noTextEdit="1"/>
              </p:cNvSpPr>
              <p:nvPr/>
            </p:nvSpPr>
            <p:spPr>
              <a:xfrm>
                <a:off x="10587310" y="1845907"/>
                <a:ext cx="1669560" cy="560218"/>
              </a:xfrm>
              <a:prstGeom prst="rect">
                <a:avLst/>
              </a:prstGeom>
              <a:blipFill>
                <a:blip r:embed="rId14"/>
                <a:stretch>
                  <a:fillRect/>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63B76E3E-0AFE-49F4-946F-70C7A1330437}"/>
              </a:ext>
            </a:extLst>
          </p:cNvPr>
          <p:cNvSpPr/>
          <p:nvPr/>
        </p:nvSpPr>
        <p:spPr>
          <a:xfrm>
            <a:off x="11142492" y="1579098"/>
            <a:ext cx="389850" cy="461665"/>
          </a:xfrm>
          <a:prstGeom prst="rect">
            <a:avLst/>
          </a:prstGeom>
        </p:spPr>
        <p:txBody>
          <a:bodyPr wrap="none">
            <a:spAutoFit/>
          </a:bodyPr>
          <a:lstStyle/>
          <a:p>
            <a:r>
              <a:rPr lang="en-US" sz="2400" b="1" dirty="0">
                <a:solidFill>
                  <a:schemeClr val="tx2"/>
                </a:solidFill>
              </a:rPr>
              <a:t>E</a:t>
            </a:r>
            <a:endParaRPr lang="en-US" sz="2400" b="1" dirty="0"/>
          </a:p>
        </p:txBody>
      </p:sp>
    </p:spTree>
    <p:extLst>
      <p:ext uri="{BB962C8B-B14F-4D97-AF65-F5344CB8AC3E}">
        <p14:creationId xmlns:p14="http://schemas.microsoft.com/office/powerpoint/2010/main" val="2236895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Prediction of Action value function</a:t>
            </a:r>
            <a:endParaRPr lang="en-AU" sz="3200" dirty="0"/>
          </a:p>
        </p:txBody>
      </p:sp>
      <p:sp>
        <p:nvSpPr>
          <p:cNvPr id="2" name="Rectangle 1">
            <a:extLst>
              <a:ext uri="{FF2B5EF4-FFF2-40B4-BE49-F238E27FC236}">
                <a16:creationId xmlns:a16="http://schemas.microsoft.com/office/drawing/2014/main" id="{22239A96-AC3F-45E6-A2FA-254761EE1E28}"/>
              </a:ext>
            </a:extLst>
          </p:cNvPr>
          <p:cNvSpPr/>
          <p:nvPr/>
        </p:nvSpPr>
        <p:spPr>
          <a:xfrm>
            <a:off x="1267326" y="1643896"/>
            <a:ext cx="8534400" cy="830997"/>
          </a:xfrm>
          <a:prstGeom prst="rect">
            <a:avLst/>
          </a:prstGeom>
          <a:ln w="28575">
            <a:solidFill>
              <a:schemeClr val="tx2"/>
            </a:solidFill>
          </a:ln>
        </p:spPr>
        <p:txBody>
          <a:bodyPr wrap="square">
            <a:spAutoFit/>
          </a:bodyPr>
          <a:lstStyle/>
          <a:p>
            <a:r>
              <a:rPr lang="en-US" sz="2400" dirty="0">
                <a:solidFill>
                  <a:schemeClr val="tx2"/>
                </a:solidFill>
                <a:latin typeface="CMR10"/>
              </a:rPr>
              <a:t>Specify that the episodes </a:t>
            </a:r>
            <a:r>
              <a:rPr lang="en-US" sz="2400" dirty="0">
                <a:solidFill>
                  <a:schemeClr val="tx2"/>
                </a:solidFill>
                <a:latin typeface="CMTI10"/>
              </a:rPr>
              <a:t>start in a state–action pair</a:t>
            </a:r>
            <a:r>
              <a:rPr lang="en-US" sz="2400" dirty="0">
                <a:solidFill>
                  <a:schemeClr val="tx2"/>
                </a:solidFill>
                <a:latin typeface="CMR10"/>
              </a:rPr>
              <a:t>, and that every pair has a nonzero probability of being selected as the start.</a:t>
            </a:r>
            <a:endParaRPr lang="en-US" sz="2400" dirty="0">
              <a:solidFill>
                <a:schemeClr val="tx2"/>
              </a:solidFill>
            </a:endParaRPr>
          </a:p>
        </p:txBody>
      </p:sp>
      <p:sp>
        <p:nvSpPr>
          <p:cNvPr id="3" name="Rectangle 2">
            <a:extLst>
              <a:ext uri="{FF2B5EF4-FFF2-40B4-BE49-F238E27FC236}">
                <a16:creationId xmlns:a16="http://schemas.microsoft.com/office/drawing/2014/main" id="{FE579FB9-6834-4E68-86AD-06904C284C04}"/>
              </a:ext>
            </a:extLst>
          </p:cNvPr>
          <p:cNvSpPr/>
          <p:nvPr/>
        </p:nvSpPr>
        <p:spPr>
          <a:xfrm>
            <a:off x="242650" y="935133"/>
            <a:ext cx="11949350" cy="523220"/>
          </a:xfrm>
          <a:prstGeom prst="rect">
            <a:avLst/>
          </a:prstGeom>
        </p:spPr>
        <p:txBody>
          <a:bodyPr wrap="square">
            <a:spAutoFit/>
          </a:bodyPr>
          <a:lstStyle/>
          <a:p>
            <a:r>
              <a:rPr lang="en-US" sz="2800" dirty="0">
                <a:latin typeface="CMR10"/>
              </a:rPr>
              <a:t>To assure continual exploration. We use the assumption: </a:t>
            </a:r>
            <a:r>
              <a:rPr lang="en-US" sz="2800" b="1" dirty="0">
                <a:solidFill>
                  <a:schemeClr val="tx2"/>
                </a:solidFill>
                <a:latin typeface="CMR10"/>
              </a:rPr>
              <a:t>Exploring starts</a:t>
            </a:r>
          </a:p>
        </p:txBody>
      </p:sp>
      <p:sp>
        <p:nvSpPr>
          <p:cNvPr id="26" name="Rectangle 25">
            <a:extLst>
              <a:ext uri="{FF2B5EF4-FFF2-40B4-BE49-F238E27FC236}">
                <a16:creationId xmlns:a16="http://schemas.microsoft.com/office/drawing/2014/main" id="{4808C0C9-F65D-4651-A6CF-D146D9EE4454}"/>
              </a:ext>
            </a:extLst>
          </p:cNvPr>
          <p:cNvSpPr/>
          <p:nvPr/>
        </p:nvSpPr>
        <p:spPr>
          <a:xfrm>
            <a:off x="1267326" y="3013501"/>
            <a:ext cx="8534400" cy="830997"/>
          </a:xfrm>
          <a:prstGeom prst="rect">
            <a:avLst/>
          </a:prstGeom>
          <a:ln w="28575">
            <a:solidFill>
              <a:schemeClr val="tx2"/>
            </a:solidFill>
          </a:ln>
        </p:spPr>
        <p:txBody>
          <a:bodyPr wrap="square">
            <a:spAutoFit/>
          </a:bodyPr>
          <a:lstStyle/>
          <a:p>
            <a:r>
              <a:rPr lang="en-US" sz="2400" dirty="0">
                <a:solidFill>
                  <a:schemeClr val="tx2"/>
                </a:solidFill>
                <a:latin typeface="CMR10"/>
              </a:rPr>
              <a:t>Designing a stochastic policy with a nonzero probability of selecting all actions in each state  </a:t>
            </a:r>
            <a:endParaRPr lang="en-US" sz="2400" dirty="0">
              <a:solidFill>
                <a:schemeClr val="tx2"/>
              </a:solidFill>
            </a:endParaRPr>
          </a:p>
        </p:txBody>
      </p:sp>
    </p:spTree>
    <p:extLst>
      <p:ext uri="{BB962C8B-B14F-4D97-AF65-F5344CB8AC3E}">
        <p14:creationId xmlns:p14="http://schemas.microsoft.com/office/powerpoint/2010/main" val="589742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Exploring Starts (Policy Control)</a:t>
            </a:r>
            <a:endParaRPr lang="en-AU" sz="3200" dirty="0"/>
          </a:p>
        </p:txBody>
      </p:sp>
      <p:pic>
        <p:nvPicPr>
          <p:cNvPr id="5" name="Picture 4">
            <a:extLst>
              <a:ext uri="{FF2B5EF4-FFF2-40B4-BE49-F238E27FC236}">
                <a16:creationId xmlns:a16="http://schemas.microsoft.com/office/drawing/2014/main" id="{DE3418F2-DAE6-48FF-8E3C-A728CCE31C6C}"/>
              </a:ext>
            </a:extLst>
          </p:cNvPr>
          <p:cNvPicPr>
            <a:picLocks noChangeAspect="1"/>
          </p:cNvPicPr>
          <p:nvPr/>
        </p:nvPicPr>
        <p:blipFill>
          <a:blip r:embed="rId3"/>
          <a:stretch>
            <a:fillRect/>
          </a:stretch>
        </p:blipFill>
        <p:spPr>
          <a:xfrm>
            <a:off x="9243464" y="1127356"/>
            <a:ext cx="2662535" cy="2433991"/>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1DACB4-2A9A-4942-9C9F-CD1692CAE3C7}"/>
                  </a:ext>
                </a:extLst>
              </p:cNvPr>
              <p:cNvSpPr/>
              <p:nvPr/>
            </p:nvSpPr>
            <p:spPr>
              <a:xfrm>
                <a:off x="817439" y="4285235"/>
                <a:ext cx="10451387" cy="561885"/>
              </a:xfrm>
              <a:prstGeom prst="rect">
                <a:avLst/>
              </a:prstGeom>
            </p:spPr>
            <p:txBody>
              <a:bodyPr wrap="none">
                <a:spAutoFit/>
              </a:bodyPr>
              <a:lstStyle/>
              <a:p>
                <a14:m>
                  <m:oMath xmlns:m="http://schemas.openxmlformats.org/officeDocument/2006/math">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oMath>
                </a14:m>
                <a:r>
                  <a:rPr lang="en-US" sz="2800" b="1" dirty="0">
                    <a:solidFill>
                      <a:schemeClr val="accent1"/>
                    </a:solidFill>
                    <a:ea typeface="Cambria Math" panose="02040503050406030204" pitchFamily="18" charset="0"/>
                  </a:rPr>
                  <a:t> </a:t>
                </a:r>
                <a14:m>
                  <m:oMath xmlns:m="http://schemas.openxmlformats.org/officeDocument/2006/math">
                    <m:r>
                      <a:rPr lang="en-US" sz="2800" b="1" i="1">
                        <a:solidFill>
                          <a:schemeClr val="accent1"/>
                        </a:solidFill>
                        <a:latin typeface="Cambria Math" panose="02040503050406030204" pitchFamily="18" charset="0"/>
                        <a:ea typeface="Cambria Math" panose="02040503050406030204" pitchFamily="18" charset="0"/>
                      </a:rPr>
                      <m:t>→</m:t>
                    </m:r>
                  </m:oMath>
                </a14:m>
                <a:r>
                  <a:rPr lang="en-US" sz="2800" b="1" dirty="0"/>
                  <a:t> </a:t>
                </a:r>
                <a14:m>
                  <m:oMath xmlns:m="http://schemas.openxmlformats.org/officeDocument/2006/math">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𝑽</m:t>
                        </m:r>
                      </m:e>
                      <m:sub>
                        <m:sSub>
                          <m:sSubPr>
                            <m:ctrlPr>
                              <a:rPr lang="en-US" sz="2800" b="1" i="1" smtClean="0">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𝟏</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𝟐</m:t>
                            </m:r>
                          </m:sub>
                        </m:sSub>
                      </m:sub>
                    </m:sSub>
                    <m:r>
                      <a:rPr lang="en-US" sz="2800" b="1" i="1" smtClean="0">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a:solidFill>
                              <a:schemeClr val="accent1"/>
                            </a:solidFill>
                            <a:latin typeface="Cambria Math" panose="02040503050406030204" pitchFamily="18" charset="0"/>
                            <a:ea typeface="Cambria Math" panose="02040503050406030204" pitchFamily="18" charset="0"/>
                          </a:rPr>
                          <m:t>𝟑</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𝟑</m:t>
                            </m:r>
                          </m:sub>
                        </m:sSub>
                      </m:sub>
                    </m:sSub>
                    <m:r>
                      <a:rPr lang="en-US" sz="2800" b="1" i="1" smtClean="0">
                        <a:solidFill>
                          <a:schemeClr val="accent1"/>
                        </a:solidFill>
                        <a:latin typeface="Cambria Math" panose="02040503050406030204" pitchFamily="18" charset="0"/>
                        <a:ea typeface="Cambria Math" panose="02040503050406030204" pitchFamily="18" charset="0"/>
                      </a:rPr>
                      <m:t>→…→ </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smtClean="0">
                            <a:solidFill>
                              <a:schemeClr val="accent1"/>
                            </a:solidFill>
                            <a:latin typeface="Cambria Math" panose="02040503050406030204" pitchFamily="18" charset="0"/>
                            <a:ea typeface="Cambria Math" panose="02040503050406030204" pitchFamily="18" charset="0"/>
                          </a:rPr>
                          <m:t>→ </m:t>
                        </m:r>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r>
                      <a:rPr lang="en-US" sz="2800" b="1" i="1">
                        <a:solidFill>
                          <a:schemeClr val="accent1"/>
                        </a:solidFill>
                        <a:latin typeface="Cambria Math" panose="02040503050406030204" pitchFamily="18" charset="0"/>
                        <a:ea typeface="Cambria Math" panose="02040503050406030204" pitchFamily="18" charset="0"/>
                      </a:rPr>
                      <m:t>→</m:t>
                    </m:r>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𝑽</m:t>
                        </m:r>
                      </m:e>
                      <m:sub>
                        <m:sSub>
                          <m:sSubPr>
                            <m:ctrlPr>
                              <a:rPr lang="en-US" sz="2800" b="1" i="1">
                                <a:solidFill>
                                  <a:schemeClr val="accent1"/>
                                </a:solidFill>
                                <a:latin typeface="Cambria Math" panose="02040503050406030204" pitchFamily="18" charset="0"/>
                                <a:ea typeface="Cambria Math" panose="02040503050406030204" pitchFamily="18" charset="0"/>
                              </a:rPr>
                            </m:ctrlPr>
                          </m:sSubPr>
                          <m:e>
                            <m:r>
                              <a:rPr lang="en-US" sz="2800" b="1" i="1">
                                <a:solidFill>
                                  <a:schemeClr val="accent1"/>
                                </a:solidFill>
                                <a:latin typeface="Cambria Math" panose="02040503050406030204" pitchFamily="18" charset="0"/>
                                <a:ea typeface="Cambria Math" panose="02040503050406030204" pitchFamily="18" charset="0"/>
                              </a:rPr>
                              <m:t>𝝅</m:t>
                            </m:r>
                          </m:e>
                          <m:sub>
                            <m:r>
                              <a:rPr lang="en-US" sz="2800" b="1" i="1" smtClean="0">
                                <a:solidFill>
                                  <a:schemeClr val="accent1"/>
                                </a:solidFill>
                                <a:latin typeface="Cambria Math" panose="02040503050406030204" pitchFamily="18" charset="0"/>
                                <a:ea typeface="Cambria Math" panose="02040503050406030204" pitchFamily="18" charset="0"/>
                              </a:rPr>
                              <m:t>∗</m:t>
                            </m:r>
                          </m:sub>
                        </m:sSub>
                      </m:sub>
                    </m:sSub>
                  </m:oMath>
                </a14:m>
                <a:endParaRPr lang="en-US" b="1" dirty="0"/>
              </a:p>
            </p:txBody>
          </p:sp>
        </mc:Choice>
        <mc:Fallback xmlns="">
          <p:sp>
            <p:nvSpPr>
              <p:cNvPr id="9" name="Rectangle 8">
                <a:extLst>
                  <a:ext uri="{FF2B5EF4-FFF2-40B4-BE49-F238E27FC236}">
                    <a16:creationId xmlns:a16="http://schemas.microsoft.com/office/drawing/2014/main" id="{751DACB4-2A9A-4942-9C9F-CD1692CAE3C7}"/>
                  </a:ext>
                </a:extLst>
              </p:cNvPr>
              <p:cNvSpPr>
                <a:spLocks noRot="1" noChangeAspect="1" noMove="1" noResize="1" noEditPoints="1" noAdjustHandles="1" noChangeArrowheads="1" noChangeShapeType="1" noTextEdit="1"/>
              </p:cNvSpPr>
              <p:nvPr/>
            </p:nvSpPr>
            <p:spPr>
              <a:xfrm>
                <a:off x="817439" y="4285235"/>
                <a:ext cx="10451387" cy="561885"/>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EA13BE8-4927-42B4-A157-A88E820D40CD}"/>
              </a:ext>
            </a:extLst>
          </p:cNvPr>
          <p:cNvSpPr/>
          <p:nvPr/>
        </p:nvSpPr>
        <p:spPr>
          <a:xfrm>
            <a:off x="1395913" y="4082663"/>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1" name="Rectangle 10">
            <a:extLst>
              <a:ext uri="{FF2B5EF4-FFF2-40B4-BE49-F238E27FC236}">
                <a16:creationId xmlns:a16="http://schemas.microsoft.com/office/drawing/2014/main" id="{67CF392F-F41B-4958-A6BC-63CB812195AC}"/>
              </a:ext>
            </a:extLst>
          </p:cNvPr>
          <p:cNvSpPr/>
          <p:nvPr/>
        </p:nvSpPr>
        <p:spPr>
          <a:xfrm>
            <a:off x="2451138" y="4082663"/>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2" name="Rectangle 11">
            <a:extLst>
              <a:ext uri="{FF2B5EF4-FFF2-40B4-BE49-F238E27FC236}">
                <a16:creationId xmlns:a16="http://schemas.microsoft.com/office/drawing/2014/main" id="{4208E3B4-D789-469E-A4C0-953B77850AA4}"/>
              </a:ext>
            </a:extLst>
          </p:cNvPr>
          <p:cNvSpPr/>
          <p:nvPr/>
        </p:nvSpPr>
        <p:spPr>
          <a:xfrm>
            <a:off x="3405373" y="4082663"/>
            <a:ext cx="356188" cy="400110"/>
          </a:xfrm>
          <a:prstGeom prst="rect">
            <a:avLst/>
          </a:prstGeom>
        </p:spPr>
        <p:txBody>
          <a:bodyPr wrap="none">
            <a:spAutoFit/>
          </a:bodyPr>
          <a:lstStyle/>
          <a:p>
            <a:r>
              <a:rPr lang="en-US" sz="2000" b="1" dirty="0">
                <a:solidFill>
                  <a:schemeClr val="tx2"/>
                </a:solidFill>
              </a:rPr>
              <a:t>E</a:t>
            </a:r>
            <a:endParaRPr lang="en-US" sz="2000" b="1" dirty="0"/>
          </a:p>
        </p:txBody>
      </p:sp>
      <p:sp>
        <p:nvSpPr>
          <p:cNvPr id="13" name="Rectangle 12">
            <a:extLst>
              <a:ext uri="{FF2B5EF4-FFF2-40B4-BE49-F238E27FC236}">
                <a16:creationId xmlns:a16="http://schemas.microsoft.com/office/drawing/2014/main" id="{3680819B-AF1A-4531-9C9E-3A5A9FD4D6A4}"/>
              </a:ext>
            </a:extLst>
          </p:cNvPr>
          <p:cNvSpPr/>
          <p:nvPr/>
        </p:nvSpPr>
        <p:spPr>
          <a:xfrm>
            <a:off x="4460598" y="4082663"/>
            <a:ext cx="255198" cy="400110"/>
          </a:xfrm>
          <a:prstGeom prst="rect">
            <a:avLst/>
          </a:prstGeom>
        </p:spPr>
        <p:txBody>
          <a:bodyPr wrap="none">
            <a:spAutoFit/>
          </a:bodyPr>
          <a:lstStyle/>
          <a:p>
            <a:r>
              <a:rPr lang="en-US" sz="2000" b="1" dirty="0">
                <a:solidFill>
                  <a:schemeClr val="tx2"/>
                </a:solidFill>
              </a:rPr>
              <a:t>I</a:t>
            </a:r>
            <a:endParaRPr lang="en-US" sz="2000" b="1" dirty="0"/>
          </a:p>
        </p:txBody>
      </p:sp>
      <p:sp>
        <p:nvSpPr>
          <p:cNvPr id="14" name="Rectangle 13">
            <a:extLst>
              <a:ext uri="{FF2B5EF4-FFF2-40B4-BE49-F238E27FC236}">
                <a16:creationId xmlns:a16="http://schemas.microsoft.com/office/drawing/2014/main" id="{73ED1261-8B14-4AE3-B842-FB2BDEC41171}"/>
              </a:ext>
            </a:extLst>
          </p:cNvPr>
          <p:cNvSpPr/>
          <p:nvPr/>
        </p:nvSpPr>
        <p:spPr>
          <a:xfrm>
            <a:off x="5395520" y="4085180"/>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5" name="Rectangle 14">
            <a:extLst>
              <a:ext uri="{FF2B5EF4-FFF2-40B4-BE49-F238E27FC236}">
                <a16:creationId xmlns:a16="http://schemas.microsoft.com/office/drawing/2014/main" id="{4ECF5A5A-0785-4AA9-B5AB-D8C28B234A15}"/>
              </a:ext>
            </a:extLst>
          </p:cNvPr>
          <p:cNvSpPr/>
          <p:nvPr/>
        </p:nvSpPr>
        <p:spPr>
          <a:xfrm>
            <a:off x="6450745" y="4085180"/>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16" name="Rectangle 15">
            <a:extLst>
              <a:ext uri="{FF2B5EF4-FFF2-40B4-BE49-F238E27FC236}">
                <a16:creationId xmlns:a16="http://schemas.microsoft.com/office/drawing/2014/main" id="{FED8B1C0-77DC-4C32-B9F7-CA3A486487DE}"/>
              </a:ext>
            </a:extLst>
          </p:cNvPr>
          <p:cNvSpPr/>
          <p:nvPr/>
        </p:nvSpPr>
        <p:spPr>
          <a:xfrm>
            <a:off x="7258068" y="4085180"/>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7" name="Rectangle 16">
            <a:extLst>
              <a:ext uri="{FF2B5EF4-FFF2-40B4-BE49-F238E27FC236}">
                <a16:creationId xmlns:a16="http://schemas.microsoft.com/office/drawing/2014/main" id="{9E9AFDE5-3437-42C9-B758-54AE62EF0A3A}"/>
              </a:ext>
            </a:extLst>
          </p:cNvPr>
          <p:cNvSpPr/>
          <p:nvPr/>
        </p:nvSpPr>
        <p:spPr>
          <a:xfrm>
            <a:off x="8313293" y="4085180"/>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18" name="Rectangle 17">
            <a:extLst>
              <a:ext uri="{FF2B5EF4-FFF2-40B4-BE49-F238E27FC236}">
                <a16:creationId xmlns:a16="http://schemas.microsoft.com/office/drawing/2014/main" id="{D2AB5B8B-0286-4BF2-AEC3-E038C671EC4A}"/>
              </a:ext>
            </a:extLst>
          </p:cNvPr>
          <p:cNvSpPr/>
          <p:nvPr/>
        </p:nvSpPr>
        <p:spPr>
          <a:xfrm>
            <a:off x="9146965" y="4085180"/>
            <a:ext cx="356188" cy="400110"/>
          </a:xfrm>
          <a:prstGeom prst="rect">
            <a:avLst/>
          </a:prstGeom>
        </p:spPr>
        <p:txBody>
          <a:bodyPr wrap="square">
            <a:spAutoFit/>
          </a:bodyPr>
          <a:lstStyle/>
          <a:p>
            <a:r>
              <a:rPr lang="en-US" sz="2000" b="1" dirty="0">
                <a:solidFill>
                  <a:schemeClr val="tx2"/>
                </a:solidFill>
              </a:rPr>
              <a:t>E</a:t>
            </a:r>
            <a:endParaRPr lang="en-US" sz="2000" b="1" dirty="0"/>
          </a:p>
        </p:txBody>
      </p:sp>
      <p:sp>
        <p:nvSpPr>
          <p:cNvPr id="19" name="Rectangle 18">
            <a:extLst>
              <a:ext uri="{FF2B5EF4-FFF2-40B4-BE49-F238E27FC236}">
                <a16:creationId xmlns:a16="http://schemas.microsoft.com/office/drawing/2014/main" id="{5FCD326C-2C4F-4CBC-B15B-E7789E7312AD}"/>
              </a:ext>
            </a:extLst>
          </p:cNvPr>
          <p:cNvSpPr/>
          <p:nvPr/>
        </p:nvSpPr>
        <p:spPr>
          <a:xfrm>
            <a:off x="10202190" y="4085180"/>
            <a:ext cx="255198" cy="400110"/>
          </a:xfrm>
          <a:prstGeom prst="rect">
            <a:avLst/>
          </a:prstGeom>
        </p:spPr>
        <p:txBody>
          <a:bodyPr wrap="square">
            <a:spAutoFit/>
          </a:bodyPr>
          <a:lstStyle/>
          <a:p>
            <a:r>
              <a:rPr lang="en-US" sz="2000" b="1" dirty="0">
                <a:solidFill>
                  <a:schemeClr val="tx2"/>
                </a:solidFill>
              </a:rPr>
              <a:t>I</a:t>
            </a:r>
            <a:endParaRPr lang="en-US" sz="2000" b="1" dirty="0"/>
          </a:p>
        </p:txBody>
      </p:sp>
      <p:sp>
        <p:nvSpPr>
          <p:cNvPr id="20" name="Rectangle 19">
            <a:extLst>
              <a:ext uri="{FF2B5EF4-FFF2-40B4-BE49-F238E27FC236}">
                <a16:creationId xmlns:a16="http://schemas.microsoft.com/office/drawing/2014/main" id="{F26B8DD2-DDBA-49EC-9E85-269C3938A23E}"/>
              </a:ext>
            </a:extLst>
          </p:cNvPr>
          <p:cNvSpPr/>
          <p:nvPr/>
        </p:nvSpPr>
        <p:spPr>
          <a:xfrm>
            <a:off x="408469" y="1113599"/>
            <a:ext cx="8222184" cy="369332"/>
          </a:xfrm>
          <a:prstGeom prst="rect">
            <a:avLst/>
          </a:prstGeom>
        </p:spPr>
        <p:txBody>
          <a:bodyPr wrap="square">
            <a:spAutoFit/>
          </a:bodyPr>
          <a:lstStyle/>
          <a:p>
            <a:r>
              <a:rPr lang="en-US" dirty="0"/>
              <a:t>Follows with the Generalized Policy Improvement algorithm:</a:t>
            </a:r>
          </a:p>
        </p:txBody>
      </p:sp>
      <p:sp>
        <p:nvSpPr>
          <p:cNvPr id="21" name="Rectangle 20">
            <a:extLst>
              <a:ext uri="{FF2B5EF4-FFF2-40B4-BE49-F238E27FC236}">
                <a16:creationId xmlns:a16="http://schemas.microsoft.com/office/drawing/2014/main" id="{34060878-30CE-4FF2-AF55-63B8A5541793}"/>
              </a:ext>
            </a:extLst>
          </p:cNvPr>
          <p:cNvSpPr/>
          <p:nvPr/>
        </p:nvSpPr>
        <p:spPr>
          <a:xfrm>
            <a:off x="475824" y="1673844"/>
            <a:ext cx="7224385" cy="2031325"/>
          </a:xfrm>
          <a:prstGeom prst="rect">
            <a:avLst/>
          </a:prstGeom>
          <a:ln w="28575">
            <a:solidFill>
              <a:schemeClr val="tx2"/>
            </a:solidFill>
          </a:ln>
        </p:spPr>
        <p:txBody>
          <a:bodyPr wrap="square">
            <a:spAutoFit/>
          </a:bodyPr>
          <a:lstStyle/>
          <a:p>
            <a:r>
              <a:rPr lang="en-US" dirty="0"/>
              <a:t>In GPI, we maintain both </a:t>
            </a:r>
            <a:r>
              <a:rPr lang="en-US" b="1" dirty="0"/>
              <a:t>an approximate policy </a:t>
            </a:r>
            <a:r>
              <a:rPr lang="en-US" dirty="0"/>
              <a:t>and</a:t>
            </a:r>
          </a:p>
          <a:p>
            <a:r>
              <a:rPr lang="en-US" dirty="0"/>
              <a:t>an </a:t>
            </a:r>
            <a:r>
              <a:rPr lang="en-US" b="1" dirty="0"/>
              <a:t>approximate value function</a:t>
            </a:r>
            <a:r>
              <a:rPr lang="en-US" dirty="0"/>
              <a:t>. </a:t>
            </a:r>
          </a:p>
          <a:p>
            <a:endParaRPr lang="en-US" dirty="0"/>
          </a:p>
          <a:p>
            <a:r>
              <a:rPr lang="en-US" dirty="0"/>
              <a:t>The value function is </a:t>
            </a:r>
            <a:r>
              <a:rPr lang="en-US" b="1" dirty="0"/>
              <a:t>repeatedly altered to more closely approximate the value function</a:t>
            </a:r>
            <a:r>
              <a:rPr lang="en-US" dirty="0"/>
              <a:t> for the current policy, and the </a:t>
            </a:r>
            <a:r>
              <a:rPr lang="en-US" b="1" dirty="0"/>
              <a:t>policy is repeatedly improved with respect to the current value function.</a:t>
            </a: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18E76EE-74EB-428D-8A6A-7FB550FE4A57}"/>
                  </a:ext>
                </a:extLst>
              </p:cNvPr>
              <p:cNvSpPr txBox="1"/>
              <p:nvPr/>
            </p:nvSpPr>
            <p:spPr>
              <a:xfrm>
                <a:off x="8581938" y="3598460"/>
                <a:ext cx="3015657" cy="553544"/>
              </a:xfrm>
              <a:prstGeom prst="rect">
                <a:avLst/>
              </a:prstGeom>
              <a:noFill/>
              <a:ln w="9525" cap="rnd">
                <a:solidFill>
                  <a:schemeClr val="accent1"/>
                </a:solid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𝜋</m:t>
                      </m:r>
                      <m:r>
                        <a:rPr lang="en-US" sz="2000" b="0" i="1" smtClean="0">
                          <a:solidFill>
                            <a:schemeClr val="tx1"/>
                          </a:solidFill>
                          <a:latin typeface="Cambria Math" panose="02040503050406030204" pitchFamily="18" charset="0"/>
                          <a:ea typeface="Cambria Math" panose="02040503050406030204" pitchFamily="18" charset="0"/>
                        </a:rPr>
                        <m:t>′</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𝑠</m:t>
                          </m:r>
                        </m:e>
                      </m:d>
                      <m:r>
                        <a:rPr lang="en-US" sz="2000" b="0" i="1" smtClean="0">
                          <a:solidFill>
                            <a:schemeClr val="tx1"/>
                          </a:solidFill>
                          <a:latin typeface="Cambria Math" panose="02040503050406030204" pitchFamily="18" charset="0"/>
                          <a:ea typeface="Cambria Math" panose="02040503050406030204" pitchFamily="18" charset="0"/>
                        </a:rPr>
                        <m:t>= </m:t>
                      </m:r>
                      <m:func>
                        <m:funcPr>
                          <m:ctrlPr>
                            <a:rPr lang="en-US" sz="2000" b="0" i="1" smtClean="0">
                              <a:solidFill>
                                <a:schemeClr val="tx1"/>
                              </a:solidFill>
                              <a:latin typeface="Cambria Math" panose="02040503050406030204" pitchFamily="18" charset="0"/>
                              <a:ea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ea typeface="Cambria Math" panose="02040503050406030204" pitchFamily="18" charset="0"/>
                                </a:rPr>
                              </m:ctrlPr>
                            </m:limLowPr>
                            <m:e>
                              <m:r>
                                <m:rPr>
                                  <m:sty m:val="p"/>
                                </m:rPr>
                                <a:rPr lang="en-US" sz="2000" b="0" i="0" smtClean="0">
                                  <a:solidFill>
                                    <a:schemeClr val="tx1"/>
                                  </a:solidFill>
                                  <a:latin typeface="Cambria Math" panose="02040503050406030204" pitchFamily="18" charset="0"/>
                                  <a:ea typeface="Cambria Math" panose="02040503050406030204" pitchFamily="18" charset="0"/>
                                </a:rPr>
                                <m:t>argmax</m:t>
                              </m:r>
                            </m:e>
                            <m:lim>
                              <m:r>
                                <a:rPr lang="en-US" sz="2000" b="0" i="1" smtClean="0">
                                  <a:solidFill>
                                    <a:schemeClr val="tx1"/>
                                  </a:solidFill>
                                  <a:latin typeface="Cambria Math" panose="02040503050406030204" pitchFamily="18" charset="0"/>
                                  <a:ea typeface="Cambria Math" panose="02040503050406030204" pitchFamily="18" charset="0"/>
                                </a:rPr>
                                <m:t>𝑎</m:t>
                              </m:r>
                            </m:lim>
                          </m:limLow>
                        </m:fName>
                        <m:e>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𝑞</m:t>
                              </m:r>
                            </m:e>
                            <m:sub>
                              <m:r>
                                <a:rPr lang="en-US" sz="2000" b="0" i="1" smtClean="0">
                                  <a:solidFill>
                                    <a:schemeClr val="tx1"/>
                                  </a:solidFill>
                                  <a:latin typeface="Cambria Math" panose="02040503050406030204" pitchFamily="18" charset="0"/>
                                  <a:ea typeface="Cambria Math" panose="02040503050406030204" pitchFamily="18" charset="0"/>
                                </a:rPr>
                                <m:t>𝜋</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𝑎</m:t>
                          </m:r>
                          <m:r>
                            <a:rPr lang="en-US" sz="2000" b="0" i="1" smtClean="0">
                              <a:solidFill>
                                <a:schemeClr val="tx1"/>
                              </a:solidFill>
                              <a:latin typeface="Cambria Math" panose="02040503050406030204" pitchFamily="18" charset="0"/>
                              <a:ea typeface="Cambria Math" panose="02040503050406030204" pitchFamily="18" charset="0"/>
                            </a:rPr>
                            <m:t>)</m:t>
                          </m:r>
                        </m:e>
                      </m:func>
                      <m:r>
                        <a:rPr lang="en-US" sz="2000" b="0" i="1" smtClean="0">
                          <a:solidFill>
                            <a:schemeClr val="tx1"/>
                          </a:solidFill>
                          <a:latin typeface="Cambria Math" panose="02040503050406030204" pitchFamily="18" charset="0"/>
                          <a:ea typeface="Cambria Math" panose="02040503050406030204" pitchFamily="18" charset="0"/>
                        </a:rPr>
                        <m:t> </m:t>
                      </m:r>
                    </m:oMath>
                  </m:oMathPara>
                </a14:m>
                <a:endParaRPr lang="en-US" sz="2000" dirty="0" err="1">
                  <a:solidFill>
                    <a:schemeClr val="tx1"/>
                  </a:solidFill>
                </a:endParaRPr>
              </a:p>
            </p:txBody>
          </p:sp>
        </mc:Choice>
        <mc:Fallback xmlns="">
          <p:sp>
            <p:nvSpPr>
              <p:cNvPr id="23" name="TextBox 22">
                <a:extLst>
                  <a:ext uri="{FF2B5EF4-FFF2-40B4-BE49-F238E27FC236}">
                    <a16:creationId xmlns:a16="http://schemas.microsoft.com/office/drawing/2014/main" id="{E18E76EE-74EB-428D-8A6A-7FB550FE4A57}"/>
                  </a:ext>
                </a:extLst>
              </p:cNvPr>
              <p:cNvSpPr txBox="1">
                <a:spLocks noRot="1" noChangeAspect="1" noMove="1" noResize="1" noEditPoints="1" noAdjustHandles="1" noChangeArrowheads="1" noChangeShapeType="1" noTextEdit="1"/>
              </p:cNvSpPr>
              <p:nvPr/>
            </p:nvSpPr>
            <p:spPr>
              <a:xfrm>
                <a:off x="8581938" y="3598460"/>
                <a:ext cx="3015657" cy="553544"/>
              </a:xfrm>
              <a:prstGeom prst="rect">
                <a:avLst/>
              </a:prstGeom>
              <a:blipFill>
                <a:blip r:embed="rId5"/>
                <a:stretch>
                  <a:fillRect/>
                </a:stretch>
              </a:blipFill>
              <a:ln w="9525" cap="rnd">
                <a:solidFill>
                  <a:schemeClr val="accent1"/>
                </a:solid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25" name="Connector: Curved 24">
            <a:extLst>
              <a:ext uri="{FF2B5EF4-FFF2-40B4-BE49-F238E27FC236}">
                <a16:creationId xmlns:a16="http://schemas.microsoft.com/office/drawing/2014/main" id="{A8903BAF-78F3-40A2-93D8-D3FFBC9DC4E3}"/>
              </a:ext>
            </a:extLst>
          </p:cNvPr>
          <p:cNvCxnSpPr>
            <a:cxnSpLocks/>
          </p:cNvCxnSpPr>
          <p:nvPr/>
        </p:nvCxnSpPr>
        <p:spPr>
          <a:xfrm flipV="1">
            <a:off x="9395127" y="2984728"/>
            <a:ext cx="934662" cy="576619"/>
          </a:xfrm>
          <a:prstGeom prst="curvedConnector3">
            <a:avLst>
              <a:gd name="adj1" fmla="val 25971"/>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587BD0F-FC4B-41CA-ACED-48BA0CB25A37}"/>
              </a:ext>
            </a:extLst>
          </p:cNvPr>
          <p:cNvSpPr txBox="1"/>
          <p:nvPr/>
        </p:nvSpPr>
        <p:spPr>
          <a:xfrm>
            <a:off x="817439" y="4968735"/>
            <a:ext cx="9498599" cy="6854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 the case we have action-value function, no model is required to </a:t>
            </a:r>
            <a:r>
              <a:rPr lang="en-US" dirty="0" err="1">
                <a:solidFill>
                  <a:schemeClr val="tx1"/>
                </a:solidFill>
              </a:rPr>
              <a:t>greedify</a:t>
            </a:r>
            <a:r>
              <a:rPr lang="en-US" dirty="0">
                <a:solidFill>
                  <a:schemeClr val="tx1"/>
                </a:solidFill>
              </a:rPr>
              <a:t> the policy</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B3856A82-5E57-40EF-8627-87D303029D16}"/>
                  </a:ext>
                </a:extLst>
              </p:cNvPr>
              <p:cNvSpPr/>
              <p:nvPr/>
            </p:nvSpPr>
            <p:spPr>
              <a:xfrm>
                <a:off x="8949559" y="745201"/>
                <a:ext cx="3015657" cy="439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b="0" i="1">
                              <a:solidFill>
                                <a:schemeClr val="accent1"/>
                              </a:solidFill>
                              <a:latin typeface="Cambria Math" panose="02040503050406030204" pitchFamily="18" charset="0"/>
                              <a:ea typeface="Cambria Math" panose="02040503050406030204" pitchFamily="18" charset="0"/>
                            </a:rPr>
                            <m:t>𝑞</m:t>
                          </m:r>
                        </m:e>
                        <m:sub>
                          <m:r>
                            <a:rPr lang="en-US" sz="2000" b="0" i="1">
                              <a:solidFill>
                                <a:schemeClr val="accent1"/>
                              </a:solidFill>
                              <a:latin typeface="Cambria Math" panose="02040503050406030204" pitchFamily="18" charset="0"/>
                              <a:ea typeface="Cambria Math" panose="02040503050406030204" pitchFamily="18" charset="0"/>
                            </a:rPr>
                            <m:t>𝜋</m:t>
                          </m:r>
                        </m:sub>
                      </m:sSub>
                      <m:d>
                        <m:dPr>
                          <m:ctrlPr>
                            <a:rPr lang="en-US" sz="2000" i="1">
                              <a:solidFill>
                                <a:schemeClr val="accent1"/>
                              </a:solidFill>
                              <a:latin typeface="Cambria Math" panose="02040503050406030204" pitchFamily="18" charset="0"/>
                              <a:ea typeface="Cambria Math" panose="02040503050406030204" pitchFamily="18" charset="0"/>
                            </a:rPr>
                          </m:ctrlPr>
                        </m:dPr>
                        <m:e>
                          <m:r>
                            <a:rPr lang="en-US" sz="2000" b="0" i="1">
                              <a:solidFill>
                                <a:schemeClr val="accent1"/>
                              </a:solidFill>
                              <a:latin typeface="Cambria Math" panose="02040503050406030204" pitchFamily="18" charset="0"/>
                              <a:ea typeface="Cambria Math" panose="02040503050406030204" pitchFamily="18" charset="0"/>
                            </a:rPr>
                            <m:t>𝑠</m:t>
                          </m:r>
                          <m:r>
                            <a:rPr lang="en-US" sz="2000" b="0" i="1">
                              <a:solidFill>
                                <a:schemeClr val="accent1"/>
                              </a:solidFill>
                              <a:latin typeface="Cambria Math" panose="02040503050406030204" pitchFamily="18" charset="0"/>
                              <a:ea typeface="Cambria Math" panose="02040503050406030204" pitchFamily="18" charset="0"/>
                            </a:rPr>
                            <m:t>,</m:t>
                          </m:r>
                          <m:sSup>
                            <m:sSupPr>
                              <m:ctrlPr>
                                <a:rPr lang="en-US" sz="2000" i="1">
                                  <a:solidFill>
                                    <a:schemeClr val="accent1"/>
                                  </a:solidFill>
                                  <a:latin typeface="Cambria Math" panose="02040503050406030204" pitchFamily="18" charset="0"/>
                                  <a:ea typeface="Cambria Math" panose="02040503050406030204" pitchFamily="18" charset="0"/>
                                </a:rPr>
                              </m:ctrlPr>
                            </m:sSupPr>
                            <m:e>
                              <m:r>
                                <a:rPr lang="en-US" sz="2000" b="0" i="1">
                                  <a:solidFill>
                                    <a:schemeClr val="accent1"/>
                                  </a:solidFill>
                                  <a:latin typeface="Cambria Math" panose="02040503050406030204" pitchFamily="18" charset="0"/>
                                  <a:ea typeface="Cambria Math" panose="02040503050406030204" pitchFamily="18" charset="0"/>
                                </a:rPr>
                                <m:t>𝜋</m:t>
                              </m:r>
                            </m:e>
                            <m:sup>
                              <m:r>
                                <a:rPr lang="en-US" sz="2000" b="0" i="1">
                                  <a:solidFill>
                                    <a:schemeClr val="accent1"/>
                                  </a:solidFill>
                                  <a:latin typeface="Cambria Math" panose="02040503050406030204" pitchFamily="18" charset="0"/>
                                  <a:ea typeface="Cambria Math" panose="02040503050406030204" pitchFamily="18" charset="0"/>
                                </a:rPr>
                                <m:t>′</m:t>
                              </m:r>
                            </m:sup>
                          </m:sSup>
                          <m:r>
                            <a:rPr lang="en-US" sz="2000" b="0" i="1">
                              <a:solidFill>
                                <a:schemeClr val="accent1"/>
                              </a:solidFill>
                              <a:latin typeface="Cambria Math" panose="02040503050406030204" pitchFamily="18" charset="0"/>
                              <a:ea typeface="Cambria Math" panose="02040503050406030204" pitchFamily="18" charset="0"/>
                            </a:rPr>
                            <m:t>(</m:t>
                          </m:r>
                          <m:r>
                            <a:rPr lang="en-US" sz="2000" b="0" i="1">
                              <a:solidFill>
                                <a:schemeClr val="accent1"/>
                              </a:solidFill>
                              <a:latin typeface="Cambria Math" panose="02040503050406030204" pitchFamily="18" charset="0"/>
                              <a:ea typeface="Cambria Math" panose="02040503050406030204" pitchFamily="18" charset="0"/>
                            </a:rPr>
                            <m:t>𝑠</m:t>
                          </m:r>
                          <m:r>
                            <a:rPr lang="en-US" sz="2000" b="0" i="1">
                              <a:solidFill>
                                <a:schemeClr val="accent1"/>
                              </a:solidFill>
                              <a:latin typeface="Cambria Math" panose="02040503050406030204" pitchFamily="18" charset="0"/>
                              <a:ea typeface="Cambria Math" panose="02040503050406030204" pitchFamily="18" charset="0"/>
                            </a:rPr>
                            <m:t>)</m:t>
                          </m:r>
                        </m:e>
                      </m:d>
                      <m:r>
                        <a:rPr lang="en-US" sz="2000" b="0" i="1">
                          <a:solidFill>
                            <a:schemeClr val="accent1"/>
                          </a:solidFill>
                          <a:latin typeface="Cambria Math" panose="02040503050406030204" pitchFamily="18" charset="0"/>
                          <a:ea typeface="Cambria Math" panose="02040503050406030204" pitchFamily="18" charset="0"/>
                        </a:rPr>
                        <m:t>≥</m:t>
                      </m:r>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b="0" i="1">
                              <a:solidFill>
                                <a:schemeClr val="accent1"/>
                              </a:solidFill>
                              <a:latin typeface="Cambria Math" panose="02040503050406030204" pitchFamily="18" charset="0"/>
                              <a:ea typeface="Cambria Math" panose="02040503050406030204" pitchFamily="18" charset="0"/>
                            </a:rPr>
                            <m:t>𝑞</m:t>
                          </m:r>
                        </m:e>
                        <m:sub>
                          <m:r>
                            <a:rPr lang="en-US" sz="2000" b="0" i="1">
                              <a:solidFill>
                                <a:schemeClr val="accent1"/>
                              </a:solidFill>
                              <a:latin typeface="Cambria Math" panose="02040503050406030204" pitchFamily="18" charset="0"/>
                              <a:ea typeface="Cambria Math" panose="02040503050406030204" pitchFamily="18" charset="0"/>
                            </a:rPr>
                            <m:t>𝜋</m:t>
                          </m:r>
                        </m:sub>
                      </m:sSub>
                      <m:d>
                        <m:dPr>
                          <m:ctrlPr>
                            <a:rPr lang="en-US" sz="2000" i="1">
                              <a:solidFill>
                                <a:schemeClr val="accent1"/>
                              </a:solidFill>
                              <a:latin typeface="Cambria Math" panose="02040503050406030204" pitchFamily="18" charset="0"/>
                              <a:ea typeface="Cambria Math" panose="02040503050406030204" pitchFamily="18" charset="0"/>
                            </a:rPr>
                          </m:ctrlPr>
                        </m:dPr>
                        <m:e>
                          <m:r>
                            <a:rPr lang="en-US" sz="2000" b="0" i="1">
                              <a:solidFill>
                                <a:schemeClr val="accent1"/>
                              </a:solidFill>
                              <a:latin typeface="Cambria Math" panose="02040503050406030204" pitchFamily="18" charset="0"/>
                              <a:ea typeface="Cambria Math" panose="02040503050406030204" pitchFamily="18" charset="0"/>
                            </a:rPr>
                            <m:t>𝑠</m:t>
                          </m:r>
                          <m:r>
                            <a:rPr lang="en-US" sz="2000" b="0" i="1">
                              <a:solidFill>
                                <a:schemeClr val="accent1"/>
                              </a:solidFill>
                              <a:latin typeface="Cambria Math" panose="02040503050406030204" pitchFamily="18" charset="0"/>
                              <a:ea typeface="Cambria Math" panose="02040503050406030204" pitchFamily="18" charset="0"/>
                            </a:rPr>
                            <m:t>,</m:t>
                          </m:r>
                          <m:r>
                            <a:rPr lang="en-US" sz="2000" b="0" i="1">
                              <a:solidFill>
                                <a:schemeClr val="accent1"/>
                              </a:solidFill>
                              <a:latin typeface="Cambria Math" panose="02040503050406030204" pitchFamily="18" charset="0"/>
                              <a:ea typeface="Cambria Math" panose="02040503050406030204" pitchFamily="18" charset="0"/>
                            </a:rPr>
                            <m:t>𝜋</m:t>
                          </m:r>
                          <m:d>
                            <m:dPr>
                              <m:ctrlPr>
                                <a:rPr lang="en-US" sz="2000" i="1">
                                  <a:solidFill>
                                    <a:schemeClr val="accent1"/>
                                  </a:solidFill>
                                  <a:latin typeface="Cambria Math" panose="02040503050406030204" pitchFamily="18" charset="0"/>
                                  <a:ea typeface="Cambria Math" panose="02040503050406030204" pitchFamily="18" charset="0"/>
                                </a:rPr>
                              </m:ctrlPr>
                            </m:dPr>
                            <m:e>
                              <m:r>
                                <a:rPr lang="en-US" sz="2000" b="0" i="1">
                                  <a:solidFill>
                                    <a:schemeClr val="accent1"/>
                                  </a:solidFill>
                                  <a:latin typeface="Cambria Math" panose="02040503050406030204" pitchFamily="18" charset="0"/>
                                  <a:ea typeface="Cambria Math" panose="02040503050406030204" pitchFamily="18" charset="0"/>
                                </a:rPr>
                                <m:t>𝑠</m:t>
                              </m:r>
                            </m:e>
                          </m:d>
                        </m:e>
                      </m:d>
                    </m:oMath>
                  </m:oMathPara>
                </a14:m>
                <a:endParaRPr lang="en-US" sz="2000" dirty="0"/>
              </a:p>
            </p:txBody>
          </p:sp>
        </mc:Choice>
        <mc:Fallback xmlns="">
          <p:sp>
            <p:nvSpPr>
              <p:cNvPr id="32" name="Rectangle 31">
                <a:extLst>
                  <a:ext uri="{FF2B5EF4-FFF2-40B4-BE49-F238E27FC236}">
                    <a16:creationId xmlns:a16="http://schemas.microsoft.com/office/drawing/2014/main" id="{B3856A82-5E57-40EF-8627-87D303029D16}"/>
                  </a:ext>
                </a:extLst>
              </p:cNvPr>
              <p:cNvSpPr>
                <a:spLocks noRot="1" noChangeAspect="1" noMove="1" noResize="1" noEditPoints="1" noAdjustHandles="1" noChangeArrowheads="1" noChangeShapeType="1" noTextEdit="1"/>
              </p:cNvSpPr>
              <p:nvPr/>
            </p:nvSpPr>
            <p:spPr>
              <a:xfrm>
                <a:off x="8949559" y="745201"/>
                <a:ext cx="3015657" cy="439736"/>
              </a:xfrm>
              <a:prstGeom prst="rect">
                <a:avLst/>
              </a:prstGeom>
              <a:blipFill>
                <a:blip r:embed="rId6"/>
                <a:stretch>
                  <a:fillRect b="-11111"/>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0EDF7EB3-82CF-4216-BF02-148DDD4D3F90}"/>
              </a:ext>
            </a:extLst>
          </p:cNvPr>
          <p:cNvSpPr/>
          <p:nvPr/>
        </p:nvSpPr>
        <p:spPr>
          <a:xfrm>
            <a:off x="646220" y="5702331"/>
            <a:ext cx="9498599" cy="707886"/>
          </a:xfrm>
          <a:prstGeom prst="rect">
            <a:avLst/>
          </a:prstGeom>
          <a:ln w="28575">
            <a:solidFill>
              <a:schemeClr val="tx2"/>
            </a:solidFill>
          </a:ln>
        </p:spPr>
        <p:txBody>
          <a:bodyPr wrap="square">
            <a:spAutoFit/>
          </a:bodyPr>
          <a:lstStyle/>
          <a:p>
            <a:r>
              <a:rPr lang="en-US" sz="2000" dirty="0">
                <a:latin typeface="CMR10"/>
              </a:rPr>
              <a:t>Assumption 1: Episodes have exploring starts</a:t>
            </a:r>
          </a:p>
          <a:p>
            <a:r>
              <a:rPr lang="en-US" sz="2000" dirty="0">
                <a:latin typeface="CMR10"/>
              </a:rPr>
              <a:t>Assumption 2: Policy evaluation can be done with an infinite number of episodes</a:t>
            </a:r>
            <a:endParaRPr lang="en-US" sz="2000" dirty="0"/>
          </a:p>
        </p:txBody>
      </p:sp>
    </p:spTree>
    <p:extLst>
      <p:ext uri="{BB962C8B-B14F-4D97-AF65-F5344CB8AC3E}">
        <p14:creationId xmlns:p14="http://schemas.microsoft.com/office/powerpoint/2010/main" val="1896737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Fundamental concepts in Reinforcement Learning</a:t>
            </a:r>
            <a:br>
              <a:rPr lang="en-AU" dirty="0"/>
            </a:br>
            <a:endParaRPr lang="en-AU" sz="1600" dirty="0"/>
          </a:p>
        </p:txBody>
      </p:sp>
      <p:sp>
        <p:nvSpPr>
          <p:cNvPr id="6" name="Rectangle 5">
            <a:extLst>
              <a:ext uri="{FF2B5EF4-FFF2-40B4-BE49-F238E27FC236}">
                <a16:creationId xmlns:a16="http://schemas.microsoft.com/office/drawing/2014/main" id="{BD465CDA-3181-42D8-B4E2-7595F53C09E4}"/>
              </a:ext>
            </a:extLst>
          </p:cNvPr>
          <p:cNvSpPr/>
          <p:nvPr/>
        </p:nvSpPr>
        <p:spPr>
          <a:xfrm>
            <a:off x="4176586" y="4535273"/>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Environment</a:t>
            </a:r>
          </a:p>
        </p:txBody>
      </p:sp>
      <p:sp>
        <p:nvSpPr>
          <p:cNvPr id="7" name="Rectangle 6">
            <a:extLst>
              <a:ext uri="{FF2B5EF4-FFF2-40B4-BE49-F238E27FC236}">
                <a16:creationId xmlns:a16="http://schemas.microsoft.com/office/drawing/2014/main" id="{2CF72C62-5F1D-4D04-A400-43BA870680DA}"/>
              </a:ext>
            </a:extLst>
          </p:cNvPr>
          <p:cNvSpPr/>
          <p:nvPr/>
        </p:nvSpPr>
        <p:spPr>
          <a:xfrm>
            <a:off x="4176586" y="1697338"/>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Agent</a:t>
            </a:r>
          </a:p>
        </p:txBody>
      </p:sp>
      <p:cxnSp>
        <p:nvCxnSpPr>
          <p:cNvPr id="30" name="Connector: Elbow 29">
            <a:extLst>
              <a:ext uri="{FF2B5EF4-FFF2-40B4-BE49-F238E27FC236}">
                <a16:creationId xmlns:a16="http://schemas.microsoft.com/office/drawing/2014/main" id="{EF244EC7-14B9-49E1-B0E4-259CC9B5AA6F}"/>
              </a:ext>
            </a:extLst>
          </p:cNvPr>
          <p:cNvCxnSpPr>
            <a:stCxn id="7" idx="3"/>
          </p:cNvCxnSpPr>
          <p:nvPr/>
        </p:nvCxnSpPr>
        <p:spPr>
          <a:xfrm>
            <a:off x="7772402" y="2136176"/>
            <a:ext cx="2594919" cy="2837935"/>
          </a:xfrm>
          <a:prstGeom prst="bentConnector2">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2393FB-6192-4135-9E4F-462665E9449E}"/>
              </a:ext>
            </a:extLst>
          </p:cNvPr>
          <p:cNvCxnSpPr>
            <a:cxnSpLocks/>
            <a:endCxn id="6" idx="3"/>
          </p:cNvCxnSpPr>
          <p:nvPr/>
        </p:nvCxnSpPr>
        <p:spPr>
          <a:xfrm flipH="1">
            <a:off x="7772402" y="4974111"/>
            <a:ext cx="2594919" cy="0"/>
          </a:xfrm>
          <a:prstGeom prst="straightConnector1">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3790911-113C-467A-87DB-39509BF30D61}"/>
              </a:ext>
            </a:extLst>
          </p:cNvPr>
          <p:cNvCxnSpPr>
            <a:cxnSpLocks/>
          </p:cNvCxnSpPr>
          <p:nvPr/>
        </p:nvCxnSpPr>
        <p:spPr>
          <a:xfrm rot="10800000">
            <a:off x="1569311" y="1985319"/>
            <a:ext cx="2607275" cy="2837935"/>
          </a:xfrm>
          <a:prstGeom prst="bentConnector2">
            <a:avLst/>
          </a:prstGeom>
          <a:ln w="38100" cap="rnd">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63F7414-128A-4632-8D6B-4C50A65B329D}"/>
              </a:ext>
            </a:extLst>
          </p:cNvPr>
          <p:cNvCxnSpPr/>
          <p:nvPr/>
        </p:nvCxnSpPr>
        <p:spPr>
          <a:xfrm>
            <a:off x="1569310" y="1985319"/>
            <a:ext cx="2607276" cy="0"/>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610DF40-1DA2-4394-9483-16C08C6D04DD}"/>
              </a:ext>
            </a:extLst>
          </p:cNvPr>
          <p:cNvCxnSpPr>
            <a:cxnSpLocks/>
          </p:cNvCxnSpPr>
          <p:nvPr/>
        </p:nvCxnSpPr>
        <p:spPr>
          <a:xfrm rot="10800000">
            <a:off x="2199505" y="2216664"/>
            <a:ext cx="1940011" cy="2399097"/>
          </a:xfrm>
          <a:prstGeom prst="bentConnector2">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FE98498-2827-435A-957D-B91AB01F9B6B}"/>
              </a:ext>
            </a:extLst>
          </p:cNvPr>
          <p:cNvCxnSpPr>
            <a:cxnSpLocks/>
          </p:cNvCxnSpPr>
          <p:nvPr/>
        </p:nvCxnSpPr>
        <p:spPr>
          <a:xfrm>
            <a:off x="2199504" y="2216664"/>
            <a:ext cx="1977082" cy="0"/>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D36E22-865D-4346-84B7-06FA666EA271}"/>
              </a:ext>
            </a:extLst>
          </p:cNvPr>
          <p:cNvSpPr txBox="1"/>
          <p:nvPr/>
        </p:nvSpPr>
        <p:spPr>
          <a:xfrm>
            <a:off x="2380225" y="3699823"/>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State</a:t>
            </a:r>
          </a:p>
        </p:txBody>
      </p:sp>
      <p:sp>
        <p:nvSpPr>
          <p:cNvPr id="53" name="TextBox 52">
            <a:extLst>
              <a:ext uri="{FF2B5EF4-FFF2-40B4-BE49-F238E27FC236}">
                <a16:creationId xmlns:a16="http://schemas.microsoft.com/office/drawing/2014/main" id="{EC53AFDC-9881-4268-A693-9EA35060D8A8}"/>
              </a:ext>
            </a:extLst>
          </p:cNvPr>
          <p:cNvSpPr txBox="1"/>
          <p:nvPr/>
        </p:nvSpPr>
        <p:spPr>
          <a:xfrm>
            <a:off x="8235780" y="1622406"/>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Policy</a:t>
            </a:r>
          </a:p>
        </p:txBody>
      </p:sp>
      <p:sp>
        <p:nvSpPr>
          <p:cNvPr id="54" name="TextBox 53">
            <a:extLst>
              <a:ext uri="{FF2B5EF4-FFF2-40B4-BE49-F238E27FC236}">
                <a16:creationId xmlns:a16="http://schemas.microsoft.com/office/drawing/2014/main" id="{2BD51DA8-A10D-4E99-BA15-A82B66499C6B}"/>
              </a:ext>
            </a:extLst>
          </p:cNvPr>
          <p:cNvSpPr txBox="1"/>
          <p:nvPr/>
        </p:nvSpPr>
        <p:spPr>
          <a:xfrm>
            <a:off x="2135659" y="1104256"/>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00B050"/>
                </a:solidFill>
              </a:rPr>
              <a:t>Reward</a:t>
            </a:r>
          </a:p>
        </p:txBody>
      </p:sp>
      <p:sp>
        <p:nvSpPr>
          <p:cNvPr id="55" name="Oval 54">
            <a:extLst>
              <a:ext uri="{FF2B5EF4-FFF2-40B4-BE49-F238E27FC236}">
                <a16:creationId xmlns:a16="http://schemas.microsoft.com/office/drawing/2014/main" id="{43386A58-FBCC-413A-8B4E-0D3BDF423B7A}"/>
              </a:ext>
            </a:extLst>
          </p:cNvPr>
          <p:cNvSpPr/>
          <p:nvPr/>
        </p:nvSpPr>
        <p:spPr>
          <a:xfrm>
            <a:off x="2067700" y="5961926"/>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56" name="Oval 55">
            <a:extLst>
              <a:ext uri="{FF2B5EF4-FFF2-40B4-BE49-F238E27FC236}">
                <a16:creationId xmlns:a16="http://schemas.microsoft.com/office/drawing/2014/main" id="{A74F0A82-269F-42B1-B5FA-DF61607AED00}"/>
              </a:ext>
            </a:extLst>
          </p:cNvPr>
          <p:cNvSpPr/>
          <p:nvPr/>
        </p:nvSpPr>
        <p:spPr>
          <a:xfrm>
            <a:off x="4448435" y="5961927"/>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57" name="Oval 56">
            <a:extLst>
              <a:ext uri="{FF2B5EF4-FFF2-40B4-BE49-F238E27FC236}">
                <a16:creationId xmlns:a16="http://schemas.microsoft.com/office/drawing/2014/main" id="{05C71BA8-A83F-4F83-BB82-11D008F33E69}"/>
              </a:ext>
            </a:extLst>
          </p:cNvPr>
          <p:cNvSpPr/>
          <p:nvPr/>
        </p:nvSpPr>
        <p:spPr>
          <a:xfrm>
            <a:off x="6829170" y="5961925"/>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58" name="Oval 57">
            <a:extLst>
              <a:ext uri="{FF2B5EF4-FFF2-40B4-BE49-F238E27FC236}">
                <a16:creationId xmlns:a16="http://schemas.microsoft.com/office/drawing/2014/main" id="{FBE3C302-D4A9-4716-BAE5-697386ACD048}"/>
              </a:ext>
            </a:extLst>
          </p:cNvPr>
          <p:cNvSpPr/>
          <p:nvPr/>
        </p:nvSpPr>
        <p:spPr>
          <a:xfrm>
            <a:off x="9222261" y="5961925"/>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60" name="Straight Connector 59">
            <a:extLst>
              <a:ext uri="{FF2B5EF4-FFF2-40B4-BE49-F238E27FC236}">
                <a16:creationId xmlns:a16="http://schemas.microsoft.com/office/drawing/2014/main" id="{734C0B81-FF04-4502-9F5D-FDBF621C4525}"/>
              </a:ext>
            </a:extLst>
          </p:cNvPr>
          <p:cNvCxnSpPr>
            <a:stCxn id="55" idx="6"/>
            <a:endCxn id="56" idx="2"/>
          </p:cNvCxnSpPr>
          <p:nvPr/>
        </p:nvCxnSpPr>
        <p:spPr>
          <a:xfrm>
            <a:off x="2685538" y="6295425"/>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4C72D07-D7B4-4014-ACE3-0ED27FB31220}"/>
              </a:ext>
            </a:extLst>
          </p:cNvPr>
          <p:cNvCxnSpPr/>
          <p:nvPr/>
        </p:nvCxnSpPr>
        <p:spPr>
          <a:xfrm>
            <a:off x="5066273" y="6282656"/>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A43D07A-C81D-4BDA-A31E-FAA88EF52486}"/>
              </a:ext>
            </a:extLst>
          </p:cNvPr>
          <p:cNvCxnSpPr/>
          <p:nvPr/>
        </p:nvCxnSpPr>
        <p:spPr>
          <a:xfrm>
            <a:off x="7447008" y="6282655"/>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701C3A17-BFD6-491D-BA72-68D5F0930DC0}"/>
              </a:ext>
            </a:extLst>
          </p:cNvPr>
          <p:cNvSpPr/>
          <p:nvPr/>
        </p:nvSpPr>
        <p:spPr>
          <a:xfrm>
            <a:off x="3435177" y="6134656"/>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64" name="Oval 63">
            <a:extLst>
              <a:ext uri="{FF2B5EF4-FFF2-40B4-BE49-F238E27FC236}">
                <a16:creationId xmlns:a16="http://schemas.microsoft.com/office/drawing/2014/main" id="{11EFA10C-E2F1-47F7-AFFA-D9BF53A4F5AE}"/>
              </a:ext>
            </a:extLst>
          </p:cNvPr>
          <p:cNvSpPr/>
          <p:nvPr/>
        </p:nvSpPr>
        <p:spPr>
          <a:xfrm>
            <a:off x="5799439" y="610953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65" name="Oval 64">
            <a:extLst>
              <a:ext uri="{FF2B5EF4-FFF2-40B4-BE49-F238E27FC236}">
                <a16:creationId xmlns:a16="http://schemas.microsoft.com/office/drawing/2014/main" id="{7ABA8511-DC33-4374-ABD6-AD7D26CA969E}"/>
              </a:ext>
            </a:extLst>
          </p:cNvPr>
          <p:cNvSpPr/>
          <p:nvPr/>
        </p:nvSpPr>
        <p:spPr>
          <a:xfrm>
            <a:off x="8180174" y="6103137"/>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BE6D65E-E70F-4C12-A83B-56DFD80CF2A3}"/>
                  </a:ext>
                </a:extLst>
              </p:cNvPr>
              <p:cNvSpPr txBox="1"/>
              <p:nvPr/>
            </p:nvSpPr>
            <p:spPr>
              <a:xfrm>
                <a:off x="1983259" y="580740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66" name="TextBox 65">
                <a:extLst>
                  <a:ext uri="{FF2B5EF4-FFF2-40B4-BE49-F238E27FC236}">
                    <a16:creationId xmlns:a16="http://schemas.microsoft.com/office/drawing/2014/main" id="{EBE6D65E-E70F-4C12-A83B-56DFD80CF2A3}"/>
                  </a:ext>
                </a:extLst>
              </p:cNvPr>
              <p:cNvSpPr txBox="1">
                <a:spLocks noRot="1" noChangeAspect="1" noMove="1" noResize="1" noEditPoints="1" noAdjustHandles="1" noChangeArrowheads="1" noChangeShapeType="1" noTextEdit="1"/>
              </p:cNvSpPr>
              <p:nvPr/>
            </p:nvSpPr>
            <p:spPr>
              <a:xfrm>
                <a:off x="1983259" y="5807408"/>
                <a:ext cx="914400" cy="914400"/>
              </a:xfrm>
              <a:prstGeom prst="rect">
                <a:avLst/>
              </a:prstGeom>
              <a:blipFill>
                <a:blip r:embed="rId3"/>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AEA73AC-B07F-4211-9BD8-417E7AA04C9C}"/>
                  </a:ext>
                </a:extLst>
              </p:cNvPr>
              <p:cNvSpPr txBox="1"/>
              <p:nvPr/>
            </p:nvSpPr>
            <p:spPr>
              <a:xfrm>
                <a:off x="4369141" y="580740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67" name="TextBox 66">
                <a:extLst>
                  <a:ext uri="{FF2B5EF4-FFF2-40B4-BE49-F238E27FC236}">
                    <a16:creationId xmlns:a16="http://schemas.microsoft.com/office/drawing/2014/main" id="{1AEA73AC-B07F-4211-9BD8-417E7AA04C9C}"/>
                  </a:ext>
                </a:extLst>
              </p:cNvPr>
              <p:cNvSpPr txBox="1">
                <a:spLocks noRot="1" noChangeAspect="1" noMove="1" noResize="1" noEditPoints="1" noAdjustHandles="1" noChangeArrowheads="1" noChangeShapeType="1" noTextEdit="1"/>
              </p:cNvSpPr>
              <p:nvPr/>
            </p:nvSpPr>
            <p:spPr>
              <a:xfrm>
                <a:off x="4369141" y="5807408"/>
                <a:ext cx="914400" cy="914400"/>
              </a:xfrm>
              <a:prstGeom prst="rect">
                <a:avLst/>
              </a:prstGeom>
              <a:blipFill>
                <a:blip r:embed="rId4"/>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91318CB-B15E-4A7E-98F4-BE8A933A6FE1}"/>
                  </a:ext>
                </a:extLst>
              </p:cNvPr>
              <p:cNvSpPr txBox="1"/>
              <p:nvPr/>
            </p:nvSpPr>
            <p:spPr>
              <a:xfrm>
                <a:off x="6738554" y="580740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68" name="TextBox 67">
                <a:extLst>
                  <a:ext uri="{FF2B5EF4-FFF2-40B4-BE49-F238E27FC236}">
                    <a16:creationId xmlns:a16="http://schemas.microsoft.com/office/drawing/2014/main" id="{991318CB-B15E-4A7E-98F4-BE8A933A6FE1}"/>
                  </a:ext>
                </a:extLst>
              </p:cNvPr>
              <p:cNvSpPr txBox="1">
                <a:spLocks noRot="1" noChangeAspect="1" noMove="1" noResize="1" noEditPoints="1" noAdjustHandles="1" noChangeArrowheads="1" noChangeShapeType="1" noTextEdit="1"/>
              </p:cNvSpPr>
              <p:nvPr/>
            </p:nvSpPr>
            <p:spPr>
              <a:xfrm>
                <a:off x="6738554" y="5807408"/>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1937D65D-AAFE-4F2C-B205-C499CFA693A9}"/>
                  </a:ext>
                </a:extLst>
              </p:cNvPr>
              <p:cNvSpPr txBox="1"/>
              <p:nvPr/>
            </p:nvSpPr>
            <p:spPr>
              <a:xfrm>
                <a:off x="9158421" y="579035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4</m:t>
                          </m:r>
                        </m:sub>
                      </m:sSub>
                    </m:oMath>
                  </m:oMathPara>
                </a14:m>
                <a:endParaRPr lang="en-US" sz="2800" dirty="0" err="1">
                  <a:solidFill>
                    <a:schemeClr val="tx1"/>
                  </a:solidFill>
                </a:endParaRPr>
              </a:p>
            </p:txBody>
          </p:sp>
        </mc:Choice>
        <mc:Fallback xmlns="">
          <p:sp>
            <p:nvSpPr>
              <p:cNvPr id="69" name="TextBox 68">
                <a:extLst>
                  <a:ext uri="{FF2B5EF4-FFF2-40B4-BE49-F238E27FC236}">
                    <a16:creationId xmlns:a16="http://schemas.microsoft.com/office/drawing/2014/main" id="{1937D65D-AAFE-4F2C-B205-C499CFA693A9}"/>
                  </a:ext>
                </a:extLst>
              </p:cNvPr>
              <p:cNvSpPr txBox="1">
                <a:spLocks noRot="1" noChangeAspect="1" noMove="1" noResize="1" noEditPoints="1" noAdjustHandles="1" noChangeArrowheads="1" noChangeShapeType="1" noTextEdit="1"/>
              </p:cNvSpPr>
              <p:nvPr/>
            </p:nvSpPr>
            <p:spPr>
              <a:xfrm>
                <a:off x="9158421" y="5790357"/>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E0BF0B8-8725-4390-BA54-A922B517CB93}"/>
                  </a:ext>
                </a:extLst>
              </p:cNvPr>
              <p:cNvSpPr txBox="1"/>
              <p:nvPr/>
            </p:nvSpPr>
            <p:spPr>
              <a:xfrm>
                <a:off x="8430398" y="553498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70" name="TextBox 69">
                <a:extLst>
                  <a:ext uri="{FF2B5EF4-FFF2-40B4-BE49-F238E27FC236}">
                    <a16:creationId xmlns:a16="http://schemas.microsoft.com/office/drawing/2014/main" id="{EE0BF0B8-8725-4390-BA54-A922B517CB93}"/>
                  </a:ext>
                </a:extLst>
              </p:cNvPr>
              <p:cNvSpPr txBox="1">
                <a:spLocks noRot="1" noChangeAspect="1" noMove="1" noResize="1" noEditPoints="1" noAdjustHandles="1" noChangeArrowheads="1" noChangeShapeType="1" noTextEdit="1"/>
              </p:cNvSpPr>
              <p:nvPr/>
            </p:nvSpPr>
            <p:spPr>
              <a:xfrm>
                <a:off x="8430398" y="5534984"/>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76E86AFF-8163-4069-AFC3-47BD9A226A83}"/>
                  </a:ext>
                </a:extLst>
              </p:cNvPr>
              <p:cNvSpPr txBox="1"/>
              <p:nvPr/>
            </p:nvSpPr>
            <p:spPr>
              <a:xfrm>
                <a:off x="3747702" y="548476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71" name="TextBox 70">
                <a:extLst>
                  <a:ext uri="{FF2B5EF4-FFF2-40B4-BE49-F238E27FC236}">
                    <a16:creationId xmlns:a16="http://schemas.microsoft.com/office/drawing/2014/main" id="{76E86AFF-8163-4069-AFC3-47BD9A226A83}"/>
                  </a:ext>
                </a:extLst>
              </p:cNvPr>
              <p:cNvSpPr txBox="1">
                <a:spLocks noRot="1" noChangeAspect="1" noMove="1" noResize="1" noEditPoints="1" noAdjustHandles="1" noChangeArrowheads="1" noChangeShapeType="1" noTextEdit="1"/>
              </p:cNvSpPr>
              <p:nvPr/>
            </p:nvSpPr>
            <p:spPr>
              <a:xfrm>
                <a:off x="3747702" y="5484764"/>
                <a:ext cx="914400" cy="914400"/>
              </a:xfrm>
              <a:prstGeom prst="rect">
                <a:avLst/>
              </a:prstGeom>
              <a:blipFill>
                <a:blip r:embed="rId8"/>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B26EC0-A631-437C-8DD6-FDBCDB15CD14}"/>
                  </a:ext>
                </a:extLst>
              </p:cNvPr>
              <p:cNvSpPr txBox="1"/>
              <p:nvPr/>
            </p:nvSpPr>
            <p:spPr>
              <a:xfrm>
                <a:off x="6135648" y="55237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72" name="TextBox 71">
                <a:extLst>
                  <a:ext uri="{FF2B5EF4-FFF2-40B4-BE49-F238E27FC236}">
                    <a16:creationId xmlns:a16="http://schemas.microsoft.com/office/drawing/2014/main" id="{4AB26EC0-A631-437C-8DD6-FDBCDB15CD14}"/>
                  </a:ext>
                </a:extLst>
              </p:cNvPr>
              <p:cNvSpPr txBox="1">
                <a:spLocks noRot="1" noChangeAspect="1" noMove="1" noResize="1" noEditPoints="1" noAdjustHandles="1" noChangeArrowheads="1" noChangeShapeType="1" noTextEdit="1"/>
              </p:cNvSpPr>
              <p:nvPr/>
            </p:nvSpPr>
            <p:spPr>
              <a:xfrm>
                <a:off x="6135648" y="5523758"/>
                <a:ext cx="914400" cy="914400"/>
              </a:xfrm>
              <a:prstGeom prst="rect">
                <a:avLst/>
              </a:prstGeom>
              <a:blipFill>
                <a:blip r:embed="rId9"/>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C437644-FEAE-4BB3-9B55-B93C9E202532}"/>
                  </a:ext>
                </a:extLst>
              </p:cNvPr>
              <p:cNvSpPr txBox="1"/>
              <p:nvPr/>
            </p:nvSpPr>
            <p:spPr>
              <a:xfrm>
                <a:off x="7459364" y="548476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73" name="TextBox 72">
                <a:extLst>
                  <a:ext uri="{FF2B5EF4-FFF2-40B4-BE49-F238E27FC236}">
                    <a16:creationId xmlns:a16="http://schemas.microsoft.com/office/drawing/2014/main" id="{9C437644-FEAE-4BB3-9B55-B93C9E202532}"/>
                  </a:ext>
                </a:extLst>
              </p:cNvPr>
              <p:cNvSpPr txBox="1">
                <a:spLocks noRot="1" noChangeAspect="1" noMove="1" noResize="1" noEditPoints="1" noAdjustHandles="1" noChangeArrowheads="1" noChangeShapeType="1" noTextEdit="1"/>
              </p:cNvSpPr>
              <p:nvPr/>
            </p:nvSpPr>
            <p:spPr>
              <a:xfrm>
                <a:off x="7459364" y="5484764"/>
                <a:ext cx="914400" cy="914400"/>
              </a:xfrm>
              <a:prstGeom prst="rect">
                <a:avLst/>
              </a:prstGeom>
              <a:blipFill>
                <a:blip r:embed="rId10"/>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8FC3A7A-684F-440C-B952-0DBD27BFCE04}"/>
                  </a:ext>
                </a:extLst>
              </p:cNvPr>
              <p:cNvSpPr txBox="1"/>
              <p:nvPr/>
            </p:nvSpPr>
            <p:spPr>
              <a:xfrm>
                <a:off x="5066273" y="551275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75" name="TextBox 74">
                <a:extLst>
                  <a:ext uri="{FF2B5EF4-FFF2-40B4-BE49-F238E27FC236}">
                    <a16:creationId xmlns:a16="http://schemas.microsoft.com/office/drawing/2014/main" id="{68FC3A7A-684F-440C-B952-0DBD27BFCE04}"/>
                  </a:ext>
                </a:extLst>
              </p:cNvPr>
              <p:cNvSpPr txBox="1">
                <a:spLocks noRot="1" noChangeAspect="1" noMove="1" noResize="1" noEditPoints="1" noAdjustHandles="1" noChangeArrowheads="1" noChangeShapeType="1" noTextEdit="1"/>
              </p:cNvSpPr>
              <p:nvPr/>
            </p:nvSpPr>
            <p:spPr>
              <a:xfrm>
                <a:off x="5066273" y="5512753"/>
                <a:ext cx="914400" cy="914400"/>
              </a:xfrm>
              <a:prstGeom prst="rect">
                <a:avLst/>
              </a:prstGeom>
              <a:blipFill>
                <a:blip r:embed="rId11"/>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4761A30-C1E1-4794-B3AC-98BDBB42CAEC}"/>
                  </a:ext>
                </a:extLst>
              </p:cNvPr>
              <p:cNvSpPr txBox="1"/>
              <p:nvPr/>
            </p:nvSpPr>
            <p:spPr>
              <a:xfrm>
                <a:off x="2781820" y="3859426"/>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𝑆</m:t>
                        </m:r>
                      </m:e>
                      <m:sub>
                        <m:r>
                          <a:rPr lang="en-US" sz="2800" i="1">
                            <a:solidFill>
                              <a:schemeClr val="tx1"/>
                            </a:solidFill>
                            <a:latin typeface="Cambria Math" panose="02040503050406030204" pitchFamily="18" charset="0"/>
                            <a:ea typeface="Cambria Math" panose="02040503050406030204" pitchFamily="18" charset="0"/>
                          </a:rPr>
                          <m:t>𝑡</m:t>
                        </m:r>
                        <m:r>
                          <a:rPr lang="en-US" sz="2800" b="0" i="1" smtClean="0">
                            <a:solidFill>
                              <a:schemeClr val="tx1"/>
                            </a:solidFill>
                            <a:latin typeface="Cambria Math" panose="02040503050406030204" pitchFamily="18" charset="0"/>
                            <a:ea typeface="Cambria Math" panose="02040503050406030204" pitchFamily="18" charset="0"/>
                          </a:rPr>
                          <m:t>+1</m:t>
                        </m:r>
                      </m:sub>
                    </m:sSub>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𝒮</m:t>
                    </m:r>
                  </m:oMath>
                </a14:m>
                <a:r>
                  <a:rPr lang="en-US" sz="2800" dirty="0">
                    <a:solidFill>
                      <a:schemeClr val="tx1"/>
                    </a:solidFill>
                  </a:rPr>
                  <a:t> </a:t>
                </a:r>
                <a:endParaRPr lang="en-US" sz="2800" dirty="0" err="1">
                  <a:solidFill>
                    <a:schemeClr val="tx1"/>
                  </a:solidFill>
                </a:endParaRPr>
              </a:p>
            </p:txBody>
          </p:sp>
        </mc:Choice>
        <mc:Fallback xmlns="">
          <p:sp>
            <p:nvSpPr>
              <p:cNvPr id="76" name="TextBox 75">
                <a:extLst>
                  <a:ext uri="{FF2B5EF4-FFF2-40B4-BE49-F238E27FC236}">
                    <a16:creationId xmlns:a16="http://schemas.microsoft.com/office/drawing/2014/main" id="{F4761A30-C1E1-4794-B3AC-98BDBB42CAEC}"/>
                  </a:ext>
                </a:extLst>
              </p:cNvPr>
              <p:cNvSpPr txBox="1">
                <a:spLocks noRot="1" noChangeAspect="1" noMove="1" noResize="1" noEditPoints="1" noAdjustHandles="1" noChangeArrowheads="1" noChangeShapeType="1" noTextEdit="1"/>
              </p:cNvSpPr>
              <p:nvPr/>
            </p:nvSpPr>
            <p:spPr>
              <a:xfrm>
                <a:off x="2781820" y="3859426"/>
                <a:ext cx="914400" cy="914400"/>
              </a:xfrm>
              <a:prstGeom prst="rect">
                <a:avLst/>
              </a:prstGeom>
              <a:blipFill>
                <a:blip r:embed="rId12"/>
                <a:stretch>
                  <a:fillRect l="-25333" r="-14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77" name="TextBox 76">
            <a:extLst>
              <a:ext uri="{FF2B5EF4-FFF2-40B4-BE49-F238E27FC236}">
                <a16:creationId xmlns:a16="http://schemas.microsoft.com/office/drawing/2014/main" id="{14B5C721-B537-4519-AC4C-FDBA6221844E}"/>
              </a:ext>
            </a:extLst>
          </p:cNvPr>
          <p:cNvSpPr txBox="1"/>
          <p:nvPr/>
        </p:nvSpPr>
        <p:spPr>
          <a:xfrm>
            <a:off x="8260690" y="4048631"/>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Action</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FA75D3B-3EC5-471A-AB9D-F5E0B44914F1}"/>
                  </a:ext>
                </a:extLst>
              </p:cNvPr>
              <p:cNvSpPr txBox="1"/>
              <p:nvPr/>
            </p:nvSpPr>
            <p:spPr>
              <a:xfrm>
                <a:off x="8776487" y="421553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𝐴</m:t>
                          </m:r>
                        </m:e>
                        <m:sub>
                          <m:r>
                            <a:rPr lang="en-US" sz="2800" b="0" i="1" smtClean="0">
                              <a:solidFill>
                                <a:schemeClr val="tx2"/>
                              </a:solidFill>
                              <a:latin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𝒜</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𝑆</m:t>
                          </m:r>
                        </m:e>
                        <m:sub>
                          <m:r>
                            <a:rPr lang="en-US" sz="2800" b="0" i="1" smtClean="0">
                              <a:solidFill>
                                <a:schemeClr val="tx2"/>
                              </a:solidFill>
                              <a:latin typeface="Cambria Math" panose="02040503050406030204" pitchFamily="18" charset="0"/>
                              <a:ea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oMath>
                  </m:oMathPara>
                </a14:m>
                <a:endParaRPr lang="en-US" sz="2800" dirty="0" err="1">
                  <a:solidFill>
                    <a:schemeClr val="tx2"/>
                  </a:solidFill>
                </a:endParaRPr>
              </a:p>
            </p:txBody>
          </p:sp>
        </mc:Choice>
        <mc:Fallback xmlns="">
          <p:sp>
            <p:nvSpPr>
              <p:cNvPr id="81" name="TextBox 80">
                <a:extLst>
                  <a:ext uri="{FF2B5EF4-FFF2-40B4-BE49-F238E27FC236}">
                    <a16:creationId xmlns:a16="http://schemas.microsoft.com/office/drawing/2014/main" id="{FFA75D3B-3EC5-471A-AB9D-F5E0B44914F1}"/>
                  </a:ext>
                </a:extLst>
              </p:cNvPr>
              <p:cNvSpPr txBox="1">
                <a:spLocks noRot="1" noChangeAspect="1" noMove="1" noResize="1" noEditPoints="1" noAdjustHandles="1" noChangeArrowheads="1" noChangeShapeType="1" noTextEdit="1"/>
              </p:cNvSpPr>
              <p:nvPr/>
            </p:nvSpPr>
            <p:spPr>
              <a:xfrm>
                <a:off x="8776487" y="4215530"/>
                <a:ext cx="914400" cy="914400"/>
              </a:xfrm>
              <a:prstGeom prst="rect">
                <a:avLst/>
              </a:prstGeom>
              <a:blipFill>
                <a:blip r:embed="rId13"/>
                <a:stretch>
                  <a:fillRect l="-50000" r="-34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63BC497-7618-4E29-AA3F-4B13F7868BA3}"/>
                  </a:ext>
                </a:extLst>
              </p:cNvPr>
              <p:cNvSpPr txBox="1"/>
              <p:nvPr/>
            </p:nvSpPr>
            <p:spPr>
              <a:xfrm>
                <a:off x="2545300" y="1252836"/>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b="0" i="1" smtClean="0">
                            <a:solidFill>
                              <a:srgbClr val="00B050"/>
                            </a:solidFill>
                            <a:latin typeface="Cambria Math" panose="02040503050406030204" pitchFamily="18" charset="0"/>
                            <a:ea typeface="Cambria Math" panose="02040503050406030204" pitchFamily="18" charset="0"/>
                          </a:rPr>
                          <m:t>𝑅</m:t>
                        </m:r>
                      </m:e>
                      <m:sub>
                        <m:r>
                          <a:rPr lang="en-US" sz="2800" i="1">
                            <a:solidFill>
                              <a:srgbClr val="00B050"/>
                            </a:solidFill>
                            <a:latin typeface="Cambria Math" panose="02040503050406030204" pitchFamily="18" charset="0"/>
                            <a:ea typeface="Cambria Math" panose="02040503050406030204" pitchFamily="18" charset="0"/>
                          </a:rPr>
                          <m:t>𝑡</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solidFill>
                          <a:srgbClr val="00B050"/>
                        </a:solidFill>
                        <a:latin typeface="Cambria Math" panose="02040503050406030204" pitchFamily="18" charset="0"/>
                        <a:ea typeface="Cambria Math" panose="02040503050406030204" pitchFamily="18" charset="0"/>
                      </a:rPr>
                      <m:t>∈</m:t>
                    </m:r>
                    <m:r>
                      <a:rPr lang="en-US" sz="2800" b="0" i="1" smtClean="0">
                        <a:solidFill>
                          <a:srgbClr val="00B050"/>
                        </a:solidFill>
                        <a:latin typeface="Cambria Math" panose="02040503050406030204" pitchFamily="18" charset="0"/>
                        <a:ea typeface="Cambria Math" panose="02040503050406030204" pitchFamily="18" charset="0"/>
                      </a:rPr>
                      <m:t>ℛ</m:t>
                    </m:r>
                  </m:oMath>
                </a14:m>
                <a:r>
                  <a:rPr lang="en-US" sz="2800" dirty="0">
                    <a:solidFill>
                      <a:srgbClr val="00B050"/>
                    </a:solidFill>
                  </a:rPr>
                  <a:t> </a:t>
                </a:r>
                <a:endParaRPr lang="en-US" sz="2800" dirty="0" err="1">
                  <a:solidFill>
                    <a:srgbClr val="00B050"/>
                  </a:solidFill>
                </a:endParaRPr>
              </a:p>
            </p:txBody>
          </p:sp>
        </mc:Choice>
        <mc:Fallback xmlns="">
          <p:sp>
            <p:nvSpPr>
              <p:cNvPr id="82" name="TextBox 81">
                <a:extLst>
                  <a:ext uri="{FF2B5EF4-FFF2-40B4-BE49-F238E27FC236}">
                    <a16:creationId xmlns:a16="http://schemas.microsoft.com/office/drawing/2014/main" id="{A63BC497-7618-4E29-AA3F-4B13F7868BA3}"/>
                  </a:ext>
                </a:extLst>
              </p:cNvPr>
              <p:cNvSpPr txBox="1">
                <a:spLocks noRot="1" noChangeAspect="1" noMove="1" noResize="1" noEditPoints="1" noAdjustHandles="1" noChangeArrowheads="1" noChangeShapeType="1" noTextEdit="1"/>
              </p:cNvSpPr>
              <p:nvPr/>
            </p:nvSpPr>
            <p:spPr>
              <a:xfrm>
                <a:off x="2545300" y="1252836"/>
                <a:ext cx="914400" cy="914400"/>
              </a:xfrm>
              <a:prstGeom prst="rect">
                <a:avLst/>
              </a:prstGeom>
              <a:blipFill>
                <a:blip r:embed="rId14"/>
                <a:stretch>
                  <a:fillRect l="-30667" r="-18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0A97E37-6079-44A1-97DA-ED7828A14DAE}"/>
                  </a:ext>
                </a:extLst>
              </p:cNvPr>
              <p:cNvSpPr txBox="1"/>
              <p:nvPr/>
            </p:nvSpPr>
            <p:spPr>
              <a:xfrm>
                <a:off x="2759677" y="548476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83" name="TextBox 82">
                <a:extLst>
                  <a:ext uri="{FF2B5EF4-FFF2-40B4-BE49-F238E27FC236}">
                    <a16:creationId xmlns:a16="http://schemas.microsoft.com/office/drawing/2014/main" id="{A0A97E37-6079-44A1-97DA-ED7828A14DAE}"/>
                  </a:ext>
                </a:extLst>
              </p:cNvPr>
              <p:cNvSpPr txBox="1">
                <a:spLocks noRot="1" noChangeAspect="1" noMove="1" noResize="1" noEditPoints="1" noAdjustHandles="1" noChangeArrowheads="1" noChangeShapeType="1" noTextEdit="1"/>
              </p:cNvSpPr>
              <p:nvPr/>
            </p:nvSpPr>
            <p:spPr>
              <a:xfrm>
                <a:off x="2759677" y="5484764"/>
                <a:ext cx="914400" cy="914400"/>
              </a:xfrm>
              <a:prstGeom prst="rect">
                <a:avLst/>
              </a:prstGeom>
              <a:blipFill>
                <a:blip r:embed="rId1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84" name="TextBox 83">
            <a:extLst>
              <a:ext uri="{FF2B5EF4-FFF2-40B4-BE49-F238E27FC236}">
                <a16:creationId xmlns:a16="http://schemas.microsoft.com/office/drawing/2014/main" id="{E7DA82CE-B204-40DE-AADD-28F8BA7CAB24}"/>
              </a:ext>
            </a:extLst>
          </p:cNvPr>
          <p:cNvSpPr txBox="1"/>
          <p:nvPr/>
        </p:nvSpPr>
        <p:spPr>
          <a:xfrm>
            <a:off x="9502864" y="5941964"/>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t>
            </a:r>
          </a:p>
        </p:txBody>
      </p:sp>
    </p:spTree>
    <p:extLst>
      <p:ext uri="{BB962C8B-B14F-4D97-AF65-F5344CB8AC3E}">
        <p14:creationId xmlns:p14="http://schemas.microsoft.com/office/powerpoint/2010/main" val="972674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Exploring Starts (Policy Control)</a:t>
            </a:r>
            <a:endParaRPr lang="en-AU" sz="3200" dirty="0"/>
          </a:p>
        </p:txBody>
      </p:sp>
      <p:pic>
        <p:nvPicPr>
          <p:cNvPr id="2" name="Picture 1">
            <a:extLst>
              <a:ext uri="{FF2B5EF4-FFF2-40B4-BE49-F238E27FC236}">
                <a16:creationId xmlns:a16="http://schemas.microsoft.com/office/drawing/2014/main" id="{0623B76A-85A4-4E3D-891D-6EB13DF27B94}"/>
              </a:ext>
            </a:extLst>
          </p:cNvPr>
          <p:cNvPicPr>
            <a:picLocks noChangeAspect="1"/>
          </p:cNvPicPr>
          <p:nvPr/>
        </p:nvPicPr>
        <p:blipFill>
          <a:blip r:embed="rId3"/>
          <a:stretch>
            <a:fillRect/>
          </a:stretch>
        </p:blipFill>
        <p:spPr>
          <a:xfrm>
            <a:off x="597151" y="1012406"/>
            <a:ext cx="10199186" cy="5449680"/>
          </a:xfrm>
          <a:prstGeom prst="rect">
            <a:avLst/>
          </a:prstGeom>
        </p:spPr>
      </p:pic>
    </p:spTree>
    <p:extLst>
      <p:ext uri="{BB962C8B-B14F-4D97-AF65-F5344CB8AC3E}">
        <p14:creationId xmlns:p14="http://schemas.microsoft.com/office/powerpoint/2010/main" val="238469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Exploring Starts (Policy Control)</a:t>
            </a:r>
            <a:endParaRPr lang="en-AU" sz="3200" dirty="0"/>
          </a:p>
        </p:txBody>
      </p:sp>
      <p:sp>
        <p:nvSpPr>
          <p:cNvPr id="3" name="TextBox 2">
            <a:extLst>
              <a:ext uri="{FF2B5EF4-FFF2-40B4-BE49-F238E27FC236}">
                <a16:creationId xmlns:a16="http://schemas.microsoft.com/office/drawing/2014/main" id="{ED63CCF1-A68E-439F-89B9-10566DA3FA5B}"/>
              </a:ext>
            </a:extLst>
          </p:cNvPr>
          <p:cNvSpPr txBox="1"/>
          <p:nvPr/>
        </p:nvSpPr>
        <p:spPr>
          <a:xfrm>
            <a:off x="210630" y="819900"/>
            <a:ext cx="9990639"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Removing the 2</a:t>
            </a:r>
            <a:r>
              <a:rPr lang="en-US" sz="2000" baseline="30000" dirty="0">
                <a:solidFill>
                  <a:schemeClr val="tx2"/>
                </a:solidFill>
              </a:rPr>
              <a:t>nd</a:t>
            </a:r>
            <a:r>
              <a:rPr lang="en-US" sz="2000" dirty="0">
                <a:solidFill>
                  <a:schemeClr val="tx2"/>
                </a:solidFill>
              </a:rPr>
              <a:t> assumption on infinite number of episodes for policy evaluation</a:t>
            </a:r>
          </a:p>
        </p:txBody>
      </p:sp>
      <p:pic>
        <p:nvPicPr>
          <p:cNvPr id="8" name="Picture 7">
            <a:extLst>
              <a:ext uri="{FF2B5EF4-FFF2-40B4-BE49-F238E27FC236}">
                <a16:creationId xmlns:a16="http://schemas.microsoft.com/office/drawing/2014/main" id="{C33AF2E7-5BF5-4FED-AABF-03FD1850F244}"/>
              </a:ext>
            </a:extLst>
          </p:cNvPr>
          <p:cNvPicPr>
            <a:picLocks noChangeAspect="1"/>
          </p:cNvPicPr>
          <p:nvPr/>
        </p:nvPicPr>
        <p:blipFill>
          <a:blip r:embed="rId3"/>
          <a:stretch>
            <a:fillRect/>
          </a:stretch>
        </p:blipFill>
        <p:spPr>
          <a:xfrm>
            <a:off x="597151" y="1316650"/>
            <a:ext cx="9477291" cy="5439181"/>
          </a:xfrm>
          <a:prstGeom prst="rect">
            <a:avLst/>
          </a:prstGeom>
        </p:spPr>
      </p:pic>
      <p:sp>
        <p:nvSpPr>
          <p:cNvPr id="23" name="Rectangle 22">
            <a:extLst>
              <a:ext uri="{FF2B5EF4-FFF2-40B4-BE49-F238E27FC236}">
                <a16:creationId xmlns:a16="http://schemas.microsoft.com/office/drawing/2014/main" id="{50CB0BCA-5B8F-42BC-A30C-E6C37BAD044D}"/>
              </a:ext>
            </a:extLst>
          </p:cNvPr>
          <p:cNvSpPr/>
          <p:nvPr/>
        </p:nvSpPr>
        <p:spPr>
          <a:xfrm>
            <a:off x="1106905" y="4068324"/>
            <a:ext cx="8678779" cy="577516"/>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25" name="Straight Arrow Connector 24">
            <a:extLst>
              <a:ext uri="{FF2B5EF4-FFF2-40B4-BE49-F238E27FC236}">
                <a16:creationId xmlns:a16="http://schemas.microsoft.com/office/drawing/2014/main" id="{950CE6A1-E493-43FA-A0C6-58C17F817A6C}"/>
              </a:ext>
            </a:extLst>
          </p:cNvPr>
          <p:cNvCxnSpPr>
            <a:cxnSpLocks/>
            <a:endCxn id="26" idx="2"/>
          </p:cNvCxnSpPr>
          <p:nvPr/>
        </p:nvCxnSpPr>
        <p:spPr>
          <a:xfrm flipV="1">
            <a:off x="7972926" y="3669454"/>
            <a:ext cx="72189" cy="398870"/>
          </a:xfrm>
          <a:prstGeom prst="straightConnector1">
            <a:avLst/>
          </a:prstGeom>
          <a:ln w="28575"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8F613B1-E5CF-46A9-A068-C3DA08C37A1E}"/>
                  </a:ext>
                </a:extLst>
              </p:cNvPr>
              <p:cNvSpPr txBox="1"/>
              <p:nvPr/>
            </p:nvSpPr>
            <p:spPr>
              <a:xfrm>
                <a:off x="6192251" y="2444112"/>
                <a:ext cx="3705727" cy="1225342"/>
              </a:xfrm>
              <a:prstGeom prst="rect">
                <a:avLst/>
              </a:prstGeom>
              <a:noFill/>
              <a:ln w="12700" cap="rnd">
                <a:solidFill>
                  <a:schemeClr val="tx2"/>
                </a:solid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Relax</a:t>
                </a:r>
                <a:r>
                  <a:rPr lang="en-US" dirty="0">
                    <a:solidFill>
                      <a:schemeClr val="tx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a:t>
                </a:r>
                <a:r>
                  <a:rPr lang="en-US" sz="1600" dirty="0">
                    <a:solidFill>
                      <a:schemeClr val="tx1"/>
                    </a:solidFill>
                  </a:rPr>
                  <a:t>to avoid trying to complete policy evaluation before going to policy improvement. Extreme case: Perform only 1 iteration (value iteration algorithm)</a:t>
                </a:r>
              </a:p>
            </p:txBody>
          </p:sp>
        </mc:Choice>
        <mc:Fallback xmlns="">
          <p:sp>
            <p:nvSpPr>
              <p:cNvPr id="26" name="TextBox 25">
                <a:extLst>
                  <a:ext uri="{FF2B5EF4-FFF2-40B4-BE49-F238E27FC236}">
                    <a16:creationId xmlns:a16="http://schemas.microsoft.com/office/drawing/2014/main" id="{08F613B1-E5CF-46A9-A068-C3DA08C37A1E}"/>
                  </a:ext>
                </a:extLst>
              </p:cNvPr>
              <p:cNvSpPr txBox="1">
                <a:spLocks noRot="1" noChangeAspect="1" noMove="1" noResize="1" noEditPoints="1" noAdjustHandles="1" noChangeArrowheads="1" noChangeShapeType="1" noTextEdit="1"/>
              </p:cNvSpPr>
              <p:nvPr/>
            </p:nvSpPr>
            <p:spPr>
              <a:xfrm>
                <a:off x="6192251" y="2444112"/>
                <a:ext cx="3705727" cy="1225342"/>
              </a:xfrm>
              <a:prstGeom prst="rect">
                <a:avLst/>
              </a:prstGeom>
              <a:blipFill>
                <a:blip r:embed="rId4"/>
                <a:stretch>
                  <a:fillRect t="-3941" r="-1967" b="-10345"/>
                </a:stretch>
              </a:blipFill>
              <a:ln w="12700" cap="rnd">
                <a:solidFill>
                  <a:schemeClr val="tx2"/>
                </a:solid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229843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Monte Carlo Non-exploring Starts (Policy Control)</a:t>
            </a:r>
            <a:endParaRPr lang="en-AU" sz="3200" dirty="0"/>
          </a:p>
        </p:txBody>
      </p:sp>
      <p:sp>
        <p:nvSpPr>
          <p:cNvPr id="3" name="TextBox 2">
            <a:extLst>
              <a:ext uri="{FF2B5EF4-FFF2-40B4-BE49-F238E27FC236}">
                <a16:creationId xmlns:a16="http://schemas.microsoft.com/office/drawing/2014/main" id="{ED63CCF1-A68E-439F-89B9-10566DA3FA5B}"/>
              </a:ext>
            </a:extLst>
          </p:cNvPr>
          <p:cNvSpPr txBox="1"/>
          <p:nvPr/>
        </p:nvSpPr>
        <p:spPr>
          <a:xfrm>
            <a:off x="597151" y="819900"/>
            <a:ext cx="9604118"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2"/>
                </a:solidFill>
              </a:rPr>
              <a:t>Removing the 1</a:t>
            </a:r>
            <a:r>
              <a:rPr lang="en-US" sz="2000" baseline="30000" dirty="0">
                <a:solidFill>
                  <a:schemeClr val="tx2"/>
                </a:solidFill>
              </a:rPr>
              <a:t>st</a:t>
            </a:r>
            <a:r>
              <a:rPr lang="en-US" sz="2000" dirty="0">
                <a:solidFill>
                  <a:schemeClr val="tx2"/>
                </a:solidFill>
              </a:rPr>
              <a:t> assumption on Exploring Starts</a:t>
            </a:r>
          </a:p>
        </p:txBody>
      </p:sp>
      <p:sp>
        <p:nvSpPr>
          <p:cNvPr id="9" name="TextBox 8">
            <a:extLst>
              <a:ext uri="{FF2B5EF4-FFF2-40B4-BE49-F238E27FC236}">
                <a16:creationId xmlns:a16="http://schemas.microsoft.com/office/drawing/2014/main" id="{EC618E42-2028-478B-AAA4-445B739C68E2}"/>
              </a:ext>
            </a:extLst>
          </p:cNvPr>
          <p:cNvSpPr txBox="1"/>
          <p:nvPr/>
        </p:nvSpPr>
        <p:spPr>
          <a:xfrm>
            <a:off x="597151" y="1597942"/>
            <a:ext cx="9604118"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accent1"/>
                </a:solidFill>
              </a:rPr>
              <a:t>The only way to ensure all action-state pairs are visited is for the agent to continue to select all action-state pairs</a:t>
            </a:r>
          </a:p>
        </p:txBody>
      </p:sp>
      <p:cxnSp>
        <p:nvCxnSpPr>
          <p:cNvPr id="5" name="Straight Arrow Connector 4">
            <a:extLst>
              <a:ext uri="{FF2B5EF4-FFF2-40B4-BE49-F238E27FC236}">
                <a16:creationId xmlns:a16="http://schemas.microsoft.com/office/drawing/2014/main" id="{E9B4F2F0-1EA5-4629-8CC7-39FAE7A0873D}"/>
              </a:ext>
            </a:extLst>
          </p:cNvPr>
          <p:cNvCxnSpPr>
            <a:stCxn id="9" idx="2"/>
          </p:cNvCxnSpPr>
          <p:nvPr/>
        </p:nvCxnSpPr>
        <p:spPr>
          <a:xfrm flipH="1">
            <a:off x="3561347" y="2175458"/>
            <a:ext cx="1837863" cy="1450058"/>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593096-A825-42C2-9A8C-39EE06F30EF9}"/>
              </a:ext>
            </a:extLst>
          </p:cNvPr>
          <p:cNvCxnSpPr>
            <a:cxnSpLocks/>
            <a:stCxn id="9" idx="2"/>
          </p:cNvCxnSpPr>
          <p:nvPr/>
        </p:nvCxnSpPr>
        <p:spPr>
          <a:xfrm>
            <a:off x="5399210" y="2175458"/>
            <a:ext cx="1787653" cy="1450058"/>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70E2363-9102-43D5-AD17-5FBCAE505275}"/>
              </a:ext>
            </a:extLst>
          </p:cNvPr>
          <p:cNvSpPr txBox="1"/>
          <p:nvPr/>
        </p:nvSpPr>
        <p:spPr>
          <a:xfrm>
            <a:off x="4379312" y="2752974"/>
            <a:ext cx="2039796"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accent1"/>
                </a:solidFill>
              </a:rPr>
              <a:t>2 approaches</a:t>
            </a:r>
          </a:p>
        </p:txBody>
      </p:sp>
      <p:sp>
        <p:nvSpPr>
          <p:cNvPr id="15" name="TextBox 14">
            <a:extLst>
              <a:ext uri="{FF2B5EF4-FFF2-40B4-BE49-F238E27FC236}">
                <a16:creationId xmlns:a16="http://schemas.microsoft.com/office/drawing/2014/main" id="{17747BC5-D7B9-48AA-8EDB-F1923834CB12}"/>
              </a:ext>
            </a:extLst>
          </p:cNvPr>
          <p:cNvSpPr txBox="1"/>
          <p:nvPr/>
        </p:nvSpPr>
        <p:spPr>
          <a:xfrm>
            <a:off x="2461811" y="3628650"/>
            <a:ext cx="2039796"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accent1"/>
                </a:solidFill>
              </a:rPr>
              <a:t>On-policy</a:t>
            </a:r>
          </a:p>
        </p:txBody>
      </p:sp>
      <p:sp>
        <p:nvSpPr>
          <p:cNvPr id="16" name="TextBox 15">
            <a:extLst>
              <a:ext uri="{FF2B5EF4-FFF2-40B4-BE49-F238E27FC236}">
                <a16:creationId xmlns:a16="http://schemas.microsoft.com/office/drawing/2014/main" id="{AFF72F06-FFEE-4CA0-84EF-99F981B6C03B}"/>
              </a:ext>
            </a:extLst>
          </p:cNvPr>
          <p:cNvSpPr txBox="1"/>
          <p:nvPr/>
        </p:nvSpPr>
        <p:spPr>
          <a:xfrm>
            <a:off x="6735235" y="3628650"/>
            <a:ext cx="2039796" cy="57751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accent1"/>
                </a:solidFill>
              </a:rPr>
              <a:t>Off-policy</a:t>
            </a:r>
          </a:p>
        </p:txBody>
      </p:sp>
    </p:spTree>
    <p:extLst>
      <p:ext uri="{BB962C8B-B14F-4D97-AF65-F5344CB8AC3E}">
        <p14:creationId xmlns:p14="http://schemas.microsoft.com/office/powerpoint/2010/main" val="4058340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On-policy? Off-policy?</a:t>
            </a:r>
            <a:endParaRPr lang="en-AU" sz="3200" dirty="0"/>
          </a:p>
        </p:txBody>
      </p:sp>
      <p:sp>
        <p:nvSpPr>
          <p:cNvPr id="6" name="Rectangle 5">
            <a:extLst>
              <a:ext uri="{FF2B5EF4-FFF2-40B4-BE49-F238E27FC236}">
                <a16:creationId xmlns:a16="http://schemas.microsoft.com/office/drawing/2014/main" id="{24F8EC37-63F8-4F46-A9E8-E3D7DDD511F5}"/>
              </a:ext>
            </a:extLst>
          </p:cNvPr>
          <p:cNvSpPr/>
          <p:nvPr/>
        </p:nvSpPr>
        <p:spPr>
          <a:xfrm>
            <a:off x="3716215" y="1448738"/>
            <a:ext cx="1688123" cy="853219"/>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3" name="Rectangle 22">
            <a:extLst>
              <a:ext uri="{FF2B5EF4-FFF2-40B4-BE49-F238E27FC236}">
                <a16:creationId xmlns:a16="http://schemas.microsoft.com/office/drawing/2014/main" id="{08AFF4DF-F5C8-40F4-9038-4F8BB85F5D61}"/>
              </a:ext>
            </a:extLst>
          </p:cNvPr>
          <p:cNvSpPr/>
          <p:nvPr/>
        </p:nvSpPr>
        <p:spPr>
          <a:xfrm>
            <a:off x="3716214" y="4572001"/>
            <a:ext cx="1688123" cy="853219"/>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25" name="Rectangle 24">
            <a:extLst>
              <a:ext uri="{FF2B5EF4-FFF2-40B4-BE49-F238E27FC236}">
                <a16:creationId xmlns:a16="http://schemas.microsoft.com/office/drawing/2014/main" id="{D94E6D3C-A508-43C0-87BB-24BD09A116CD}"/>
              </a:ext>
            </a:extLst>
          </p:cNvPr>
          <p:cNvSpPr/>
          <p:nvPr/>
        </p:nvSpPr>
        <p:spPr>
          <a:xfrm>
            <a:off x="3200400" y="2732759"/>
            <a:ext cx="2719754" cy="1392481"/>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8" name="Straight Arrow Connector 7">
            <a:extLst>
              <a:ext uri="{FF2B5EF4-FFF2-40B4-BE49-F238E27FC236}">
                <a16:creationId xmlns:a16="http://schemas.microsoft.com/office/drawing/2014/main" id="{F0EA76EA-524A-4412-9F4F-87D1080C2756}"/>
              </a:ext>
            </a:extLst>
          </p:cNvPr>
          <p:cNvCxnSpPr>
            <a:cxnSpLocks/>
            <a:stCxn id="6" idx="2"/>
            <a:endCxn id="25" idx="0"/>
          </p:cNvCxnSpPr>
          <p:nvPr/>
        </p:nvCxnSpPr>
        <p:spPr>
          <a:xfrm>
            <a:off x="4560277" y="2301957"/>
            <a:ext cx="0" cy="430802"/>
          </a:xfrm>
          <a:prstGeom prst="straightConnector1">
            <a:avLst/>
          </a:prstGeom>
          <a:ln w="2857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DC3D3B4-EF52-42D8-AD25-981EDB12A1ED}"/>
              </a:ext>
            </a:extLst>
          </p:cNvPr>
          <p:cNvCxnSpPr>
            <a:cxnSpLocks/>
            <a:stCxn id="25" idx="2"/>
            <a:endCxn id="23" idx="0"/>
          </p:cNvCxnSpPr>
          <p:nvPr/>
        </p:nvCxnSpPr>
        <p:spPr>
          <a:xfrm flipH="1">
            <a:off x="4560276" y="4125240"/>
            <a:ext cx="1" cy="446761"/>
          </a:xfrm>
          <a:prstGeom prst="straightConnector1">
            <a:avLst/>
          </a:prstGeom>
          <a:ln w="2857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FD628F4-6AAE-43D4-A66C-2565575C90A1}"/>
                  </a:ext>
                </a:extLst>
              </p:cNvPr>
              <p:cNvSpPr txBox="1"/>
              <p:nvPr/>
            </p:nvSpPr>
            <p:spPr>
              <a:xfrm>
                <a:off x="4103075" y="141814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600" dirty="0">
                    <a:solidFill>
                      <a:schemeClr val="tx1"/>
                    </a:solidFill>
                    <a:ea typeface="Cambria Math" panose="02040503050406030204" pitchFamily="18" charset="0"/>
                  </a:rPr>
                  <a:t>Behavioral policy:</a:t>
                </a:r>
                <a:endParaRPr lang="en-US" sz="2000" i="1" dirty="0">
                  <a:solidFill>
                    <a:schemeClr val="tx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𝛽</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𝑠</m:t>
                      </m:r>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dirty="0" err="1">
                  <a:solidFill>
                    <a:schemeClr val="tx1"/>
                  </a:solidFill>
                </a:endParaRPr>
              </a:p>
            </p:txBody>
          </p:sp>
        </mc:Choice>
        <mc:Fallback xmlns="">
          <p:sp>
            <p:nvSpPr>
              <p:cNvPr id="33" name="TextBox 32">
                <a:extLst>
                  <a:ext uri="{FF2B5EF4-FFF2-40B4-BE49-F238E27FC236}">
                    <a16:creationId xmlns:a16="http://schemas.microsoft.com/office/drawing/2014/main" id="{2FD628F4-6AAE-43D4-A66C-2565575C90A1}"/>
                  </a:ext>
                </a:extLst>
              </p:cNvPr>
              <p:cNvSpPr txBox="1">
                <a:spLocks noRot="1" noChangeAspect="1" noMove="1" noResize="1" noEditPoints="1" noAdjustHandles="1" noChangeArrowheads="1" noChangeShapeType="1" noTextEdit="1"/>
              </p:cNvSpPr>
              <p:nvPr/>
            </p:nvSpPr>
            <p:spPr>
              <a:xfrm>
                <a:off x="4103075" y="1418147"/>
                <a:ext cx="914400" cy="914400"/>
              </a:xfrm>
              <a:prstGeom prst="rect">
                <a:avLst/>
              </a:prstGeom>
              <a:blipFill>
                <a:blip r:embed="rId4"/>
                <a:stretch>
                  <a:fillRect l="-48667" r="-49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8DFD9B-C332-40BC-ADA8-2716E3015B15}"/>
                  </a:ext>
                </a:extLst>
              </p:cNvPr>
              <p:cNvSpPr txBox="1"/>
              <p:nvPr/>
            </p:nvSpPr>
            <p:spPr>
              <a:xfrm>
                <a:off x="4103075" y="454141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600" b="0" dirty="0">
                    <a:solidFill>
                      <a:schemeClr val="tx1"/>
                    </a:solidFill>
                    <a:ea typeface="Cambria Math" panose="02040503050406030204" pitchFamily="18" charset="0"/>
                  </a:rPr>
                  <a:t>Target policy:</a:t>
                </a:r>
              </a:p>
              <a:p>
                <a:pPr algn="ctr"/>
                <a:endParaRPr lang="en-US" sz="2400" dirty="0" err="1">
                  <a:solidFill>
                    <a:schemeClr val="tx1"/>
                  </a:solidFill>
                </a:endParaRPr>
              </a:p>
            </p:txBody>
          </p:sp>
        </mc:Choice>
        <mc:Fallback xmlns="">
          <p:sp>
            <p:nvSpPr>
              <p:cNvPr id="34" name="TextBox 33">
                <a:extLst>
                  <a:ext uri="{FF2B5EF4-FFF2-40B4-BE49-F238E27FC236}">
                    <a16:creationId xmlns:a16="http://schemas.microsoft.com/office/drawing/2014/main" id="{DC8DFD9B-C332-40BC-ADA8-2716E3015B15}"/>
                  </a:ext>
                </a:extLst>
              </p:cNvPr>
              <p:cNvSpPr txBox="1">
                <a:spLocks noRot="1" noChangeAspect="1" noMove="1" noResize="1" noEditPoints="1" noAdjustHandles="1" noChangeArrowheads="1" noChangeShapeType="1" noTextEdit="1"/>
              </p:cNvSpPr>
              <p:nvPr/>
            </p:nvSpPr>
            <p:spPr>
              <a:xfrm>
                <a:off x="4103075" y="4541410"/>
                <a:ext cx="914400" cy="914400"/>
              </a:xfrm>
              <a:prstGeom prst="rect">
                <a:avLst/>
              </a:prstGeom>
              <a:blipFill>
                <a:blip r:embed="rId5"/>
                <a:stretch>
                  <a:fillRect l="-27333" r="-32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403B3F-D867-4BAD-A5AA-4AA161673A85}"/>
                  </a:ext>
                </a:extLst>
              </p:cNvPr>
              <p:cNvSpPr txBox="1"/>
              <p:nvPr/>
            </p:nvSpPr>
            <p:spPr>
              <a:xfrm>
                <a:off x="3587262" y="2907323"/>
                <a:ext cx="2039809" cy="996462"/>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Critic: </a:t>
                </a: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V</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or </a:t>
                </a: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Q</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𝑠</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𝑎</m:t>
                    </m:r>
                    <m:r>
                      <a:rPr lang="en-US" i="1">
                        <a:solidFill>
                          <a:schemeClr val="tx1"/>
                        </a:solidFill>
                        <a:latin typeface="Cambria Math" panose="02040503050406030204" pitchFamily="18" charset="0"/>
                        <a:ea typeface="Cambria Math" panose="02040503050406030204" pitchFamily="18" charset="0"/>
                      </a:rPr>
                      <m:t>)</m:t>
                    </m:r>
                  </m:oMath>
                </a14:m>
                <a:endParaRPr lang="en-US" dirty="0" err="1">
                  <a:solidFill>
                    <a:schemeClr val="tx1"/>
                  </a:solidFill>
                </a:endParaRPr>
              </a:p>
            </p:txBody>
          </p:sp>
        </mc:Choice>
        <mc:Fallback xmlns="">
          <p:sp>
            <p:nvSpPr>
              <p:cNvPr id="35" name="TextBox 34">
                <a:extLst>
                  <a:ext uri="{FF2B5EF4-FFF2-40B4-BE49-F238E27FC236}">
                    <a16:creationId xmlns:a16="http://schemas.microsoft.com/office/drawing/2014/main" id="{84403B3F-D867-4BAD-A5AA-4AA161673A85}"/>
                  </a:ext>
                </a:extLst>
              </p:cNvPr>
              <p:cNvSpPr txBox="1">
                <a:spLocks noRot="1" noChangeAspect="1" noMove="1" noResize="1" noEditPoints="1" noAdjustHandles="1" noChangeArrowheads="1" noChangeShapeType="1" noTextEdit="1"/>
              </p:cNvSpPr>
              <p:nvPr/>
            </p:nvSpPr>
            <p:spPr>
              <a:xfrm>
                <a:off x="3587262" y="2907323"/>
                <a:ext cx="2039809" cy="996462"/>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36" name="Oval 35">
            <a:extLst>
              <a:ext uri="{FF2B5EF4-FFF2-40B4-BE49-F238E27FC236}">
                <a16:creationId xmlns:a16="http://schemas.microsoft.com/office/drawing/2014/main" id="{579B70A8-14A9-46A8-8BFB-7BE6931591F8}"/>
              </a:ext>
            </a:extLst>
          </p:cNvPr>
          <p:cNvSpPr/>
          <p:nvPr/>
        </p:nvSpPr>
        <p:spPr>
          <a:xfrm>
            <a:off x="2174632" y="1097986"/>
            <a:ext cx="1137138" cy="853219"/>
          </a:xfrm>
          <a:prstGeom prst="ellipse">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1"/>
                </a:solidFill>
              </a:rPr>
              <a:t>Agent</a:t>
            </a:r>
            <a:endParaRPr lang="en-US" sz="1200" dirty="0">
              <a:solidFill>
                <a:schemeClr val="accent1"/>
              </a:solidFill>
            </a:endParaRPr>
          </a:p>
        </p:txBody>
      </p:sp>
      <p:cxnSp>
        <p:nvCxnSpPr>
          <p:cNvPr id="38" name="Connector: Curved 37">
            <a:extLst>
              <a:ext uri="{FF2B5EF4-FFF2-40B4-BE49-F238E27FC236}">
                <a16:creationId xmlns:a16="http://schemas.microsoft.com/office/drawing/2014/main" id="{739DDF56-63B3-4BD1-A104-321EFAD8CF8C}"/>
              </a:ext>
            </a:extLst>
          </p:cNvPr>
          <p:cNvCxnSpPr>
            <a:stCxn id="36" idx="0"/>
            <a:endCxn id="33" idx="0"/>
          </p:cNvCxnSpPr>
          <p:nvPr/>
        </p:nvCxnSpPr>
        <p:spPr>
          <a:xfrm rot="16200000" flipH="1">
            <a:off x="3491657" y="349529"/>
            <a:ext cx="320161" cy="1817074"/>
          </a:xfrm>
          <a:prstGeom prst="curvedConnector3">
            <a:avLst>
              <a:gd name="adj1" fmla="val -71402"/>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8F15AEE9-ACBF-4DF5-AC03-A0861EEC9CE7}"/>
              </a:ext>
            </a:extLst>
          </p:cNvPr>
          <p:cNvSpPr/>
          <p:nvPr/>
        </p:nvSpPr>
        <p:spPr>
          <a:xfrm flipH="1">
            <a:off x="6148752" y="1605716"/>
            <a:ext cx="638911" cy="1392481"/>
          </a:xfrm>
          <a:prstGeom prst="leftBrace">
            <a:avLst>
              <a:gd name="adj1" fmla="val 8333"/>
              <a:gd name="adj2" fmla="val 51156"/>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49780EC7-B37E-4132-BC2C-BE81A4E37D91}"/>
              </a:ext>
            </a:extLst>
          </p:cNvPr>
          <p:cNvSpPr/>
          <p:nvPr/>
        </p:nvSpPr>
        <p:spPr>
          <a:xfrm flipH="1">
            <a:off x="6148754" y="3577742"/>
            <a:ext cx="638911" cy="1541756"/>
          </a:xfrm>
          <a:prstGeom prst="leftBrace">
            <a:avLst>
              <a:gd name="adj1" fmla="val 8333"/>
              <a:gd name="adj2" fmla="val 51156"/>
            </a:avLst>
          </a:prstGeom>
          <a:ln w="28575"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ectangle 42">
            <a:extLst>
              <a:ext uri="{FF2B5EF4-FFF2-40B4-BE49-F238E27FC236}">
                <a16:creationId xmlns:a16="http://schemas.microsoft.com/office/drawing/2014/main" id="{8280C257-B4CF-4A28-A60A-53C9727C28F2}"/>
              </a:ext>
            </a:extLst>
          </p:cNvPr>
          <p:cNvSpPr/>
          <p:nvPr/>
        </p:nvSpPr>
        <p:spPr>
          <a:xfrm>
            <a:off x="6951496" y="2157546"/>
            <a:ext cx="4923981" cy="923330"/>
          </a:xfrm>
          <a:prstGeom prst="rect">
            <a:avLst/>
          </a:prstGeom>
        </p:spPr>
        <p:txBody>
          <a:bodyPr wrap="square">
            <a:spAutoFit/>
          </a:bodyPr>
          <a:lstStyle/>
          <a:p>
            <a:r>
              <a:rPr lang="en-US" dirty="0">
                <a:ea typeface="Cambria Math" panose="02040503050406030204" pitchFamily="18" charset="0"/>
              </a:rPr>
              <a:t>Policy Evaluation:</a:t>
            </a:r>
          </a:p>
          <a:p>
            <a:r>
              <a:rPr lang="en-US" dirty="0">
                <a:ea typeface="Cambria Math" panose="02040503050406030204" pitchFamily="18" charset="0"/>
              </a:rPr>
              <a:t>Learn action values conditional on subsequent optimal behavior</a:t>
            </a:r>
            <a:endParaRPr lang="en-US" dirty="0"/>
          </a:p>
        </p:txBody>
      </p:sp>
      <p:sp>
        <p:nvSpPr>
          <p:cNvPr id="44" name="Rectangle 43">
            <a:extLst>
              <a:ext uri="{FF2B5EF4-FFF2-40B4-BE49-F238E27FC236}">
                <a16:creationId xmlns:a16="http://schemas.microsoft.com/office/drawing/2014/main" id="{593744E8-6395-40AC-8C2F-3B293E023B78}"/>
              </a:ext>
            </a:extLst>
          </p:cNvPr>
          <p:cNvSpPr/>
          <p:nvPr/>
        </p:nvSpPr>
        <p:spPr>
          <a:xfrm>
            <a:off x="6884945" y="4054124"/>
            <a:ext cx="2274982" cy="646331"/>
          </a:xfrm>
          <a:prstGeom prst="rect">
            <a:avLst/>
          </a:prstGeom>
        </p:spPr>
        <p:txBody>
          <a:bodyPr wrap="none">
            <a:spAutoFit/>
          </a:bodyPr>
          <a:lstStyle/>
          <a:p>
            <a:r>
              <a:rPr lang="en-US" dirty="0">
                <a:ea typeface="Cambria Math" panose="02040503050406030204" pitchFamily="18" charset="0"/>
              </a:rPr>
              <a:t>Policy Improvement:</a:t>
            </a:r>
          </a:p>
          <a:p>
            <a:r>
              <a:rPr lang="en-US" dirty="0">
                <a:ea typeface="Cambria Math" panose="02040503050406030204" pitchFamily="18" charset="0"/>
              </a:rPr>
              <a:t>Learn action values</a:t>
            </a:r>
            <a:endParaRPr lang="en-US" dirty="0"/>
          </a:p>
        </p:txBody>
      </p:sp>
    </p:spTree>
    <p:extLst>
      <p:ext uri="{BB962C8B-B14F-4D97-AF65-F5344CB8AC3E}">
        <p14:creationId xmlns:p14="http://schemas.microsoft.com/office/powerpoint/2010/main" val="570305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On-policy Monte Carlo control</a:t>
            </a:r>
            <a:endParaRPr lang="en-AU" sz="3200" dirty="0"/>
          </a:p>
        </p:txBody>
      </p:sp>
      <p:pic>
        <p:nvPicPr>
          <p:cNvPr id="9" name="Picture 8">
            <a:extLst>
              <a:ext uri="{FF2B5EF4-FFF2-40B4-BE49-F238E27FC236}">
                <a16:creationId xmlns:a16="http://schemas.microsoft.com/office/drawing/2014/main" id="{54CEC1A8-6938-4945-B6DE-7F89FF827F54}"/>
              </a:ext>
            </a:extLst>
          </p:cNvPr>
          <p:cNvPicPr>
            <a:picLocks noChangeAspect="1"/>
          </p:cNvPicPr>
          <p:nvPr/>
        </p:nvPicPr>
        <p:blipFill>
          <a:blip r:embed="rId3"/>
          <a:stretch>
            <a:fillRect/>
          </a:stretch>
        </p:blipFill>
        <p:spPr>
          <a:xfrm>
            <a:off x="479920" y="1468036"/>
            <a:ext cx="8387354" cy="5220108"/>
          </a:xfrm>
          <a:prstGeom prst="rect">
            <a:avLst/>
          </a:prstGeom>
        </p:spPr>
      </p:pic>
      <p:sp>
        <p:nvSpPr>
          <p:cNvPr id="10" name="Rectangle 9">
            <a:extLst>
              <a:ext uri="{FF2B5EF4-FFF2-40B4-BE49-F238E27FC236}">
                <a16:creationId xmlns:a16="http://schemas.microsoft.com/office/drawing/2014/main" id="{A1BB87B2-4E4E-4739-9288-24425DC3D1C5}"/>
              </a:ext>
            </a:extLst>
          </p:cNvPr>
          <p:cNvSpPr/>
          <p:nvPr/>
        </p:nvSpPr>
        <p:spPr>
          <a:xfrm>
            <a:off x="729640" y="861842"/>
            <a:ext cx="11087222" cy="646331"/>
          </a:xfrm>
          <a:prstGeom prst="rect">
            <a:avLst/>
          </a:prstGeom>
        </p:spPr>
        <p:txBody>
          <a:bodyPr wrap="square">
            <a:spAutoFit/>
          </a:bodyPr>
          <a:lstStyle/>
          <a:p>
            <a:r>
              <a:rPr lang="en-US" dirty="0"/>
              <a:t>The on-policy approach is a </a:t>
            </a:r>
            <a:r>
              <a:rPr lang="en-US" dirty="0">
                <a:solidFill>
                  <a:schemeClr val="tx2"/>
                </a:solidFill>
              </a:rPr>
              <a:t>compromise</a:t>
            </a:r>
            <a:r>
              <a:rPr lang="en-US" dirty="0"/>
              <a:t>— it learns action values not for the optimal policy, but for a </a:t>
            </a:r>
            <a:r>
              <a:rPr lang="en-US" dirty="0">
                <a:solidFill>
                  <a:schemeClr val="tx2"/>
                </a:solidFill>
              </a:rPr>
              <a:t>near-optimal policy</a:t>
            </a:r>
            <a:r>
              <a:rPr lang="en-US" dirty="0"/>
              <a:t> such that the </a:t>
            </a:r>
            <a:r>
              <a:rPr lang="en-US" dirty="0">
                <a:solidFill>
                  <a:schemeClr val="tx2"/>
                </a:solidFill>
              </a:rPr>
              <a:t>policy still explores</a:t>
            </a:r>
            <a:r>
              <a:rPr lang="en-US" dirty="0"/>
              <a:t>. </a:t>
            </a:r>
          </a:p>
        </p:txBody>
      </p:sp>
      <p:sp>
        <p:nvSpPr>
          <p:cNvPr id="11" name="Rectangle 10">
            <a:extLst>
              <a:ext uri="{FF2B5EF4-FFF2-40B4-BE49-F238E27FC236}">
                <a16:creationId xmlns:a16="http://schemas.microsoft.com/office/drawing/2014/main" id="{F154D128-C58C-4EFD-B8DE-AA1C22196C73}"/>
              </a:ext>
            </a:extLst>
          </p:cNvPr>
          <p:cNvSpPr/>
          <p:nvPr/>
        </p:nvSpPr>
        <p:spPr>
          <a:xfrm>
            <a:off x="1066800" y="2532184"/>
            <a:ext cx="2872154" cy="281354"/>
          </a:xfrm>
          <a:prstGeom prst="rect">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3" name="Rectangle 12">
            <a:extLst>
              <a:ext uri="{FF2B5EF4-FFF2-40B4-BE49-F238E27FC236}">
                <a16:creationId xmlns:a16="http://schemas.microsoft.com/office/drawing/2014/main" id="{E728A100-EB3A-4A66-9AE6-5D33B5C550F2}"/>
              </a:ext>
            </a:extLst>
          </p:cNvPr>
          <p:cNvSpPr/>
          <p:nvPr/>
        </p:nvSpPr>
        <p:spPr>
          <a:xfrm>
            <a:off x="2193758" y="5891482"/>
            <a:ext cx="3902242" cy="557443"/>
          </a:xfrm>
          <a:prstGeom prst="rect">
            <a:avLst/>
          </a:prstGeom>
          <a:no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6" name="Connector: Curved 5">
            <a:extLst>
              <a:ext uri="{FF2B5EF4-FFF2-40B4-BE49-F238E27FC236}">
                <a16:creationId xmlns:a16="http://schemas.microsoft.com/office/drawing/2014/main" id="{C3051BF1-F78F-4326-A283-F3659CD12594}"/>
              </a:ext>
            </a:extLst>
          </p:cNvPr>
          <p:cNvCxnSpPr>
            <a:cxnSpLocks/>
          </p:cNvCxnSpPr>
          <p:nvPr/>
        </p:nvCxnSpPr>
        <p:spPr>
          <a:xfrm flipV="1">
            <a:off x="6096000" y="5996158"/>
            <a:ext cx="906379" cy="332452"/>
          </a:xfrm>
          <a:prstGeom prst="curvedConnector3">
            <a:avLst/>
          </a:prstGeom>
          <a:ln w="127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C04E92-5437-4AAD-AA0A-840516D1120D}"/>
                  </a:ext>
                </a:extLst>
              </p:cNvPr>
              <p:cNvSpPr txBox="1"/>
              <p:nvPr/>
            </p:nvSpPr>
            <p:spPr>
              <a:xfrm>
                <a:off x="6788399" y="5535832"/>
                <a:ext cx="1886374" cy="109687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With probability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a14:m>
                <a:r>
                  <a:rPr lang="en-US" sz="1400" dirty="0">
                    <a:solidFill>
                      <a:schemeClr val="tx1"/>
                    </a:solidFill>
                  </a:rPr>
                  <a:t> they instead select an action at random</a:t>
                </a:r>
              </a:p>
            </p:txBody>
          </p:sp>
        </mc:Choice>
        <mc:Fallback xmlns="">
          <p:sp>
            <p:nvSpPr>
              <p:cNvPr id="14" name="TextBox 13">
                <a:extLst>
                  <a:ext uri="{FF2B5EF4-FFF2-40B4-BE49-F238E27FC236}">
                    <a16:creationId xmlns:a16="http://schemas.microsoft.com/office/drawing/2014/main" id="{9CC04E92-5437-4AAD-AA0A-840516D1120D}"/>
                  </a:ext>
                </a:extLst>
              </p:cNvPr>
              <p:cNvSpPr txBox="1">
                <a:spLocks noRot="1" noChangeAspect="1" noMove="1" noResize="1" noEditPoints="1" noAdjustHandles="1" noChangeArrowheads="1" noChangeShapeType="1" noTextEdit="1"/>
              </p:cNvSpPr>
              <p:nvPr/>
            </p:nvSpPr>
            <p:spPr>
              <a:xfrm>
                <a:off x="6788399" y="5535832"/>
                <a:ext cx="1886374" cy="1096870"/>
              </a:xfrm>
              <a:prstGeom prst="rect">
                <a:avLst/>
              </a:prstGeom>
              <a:blipFill>
                <a:blip r:embed="rId4"/>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5" name="Connector: Curved 14">
            <a:extLst>
              <a:ext uri="{FF2B5EF4-FFF2-40B4-BE49-F238E27FC236}">
                <a16:creationId xmlns:a16="http://schemas.microsoft.com/office/drawing/2014/main" id="{E4705291-0C2D-42AC-B2D6-D203FFD810F5}"/>
              </a:ext>
            </a:extLst>
          </p:cNvPr>
          <p:cNvCxnSpPr>
            <a:cxnSpLocks/>
          </p:cNvCxnSpPr>
          <p:nvPr/>
        </p:nvCxnSpPr>
        <p:spPr>
          <a:xfrm flipV="1">
            <a:off x="8506326" y="5737105"/>
            <a:ext cx="906384" cy="364938"/>
          </a:xfrm>
          <a:prstGeom prst="curvedConnector3">
            <a:avLst/>
          </a:prstGeom>
          <a:ln w="127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252D11-D6B0-46E8-B7E2-1FF176318B5E}"/>
                  </a:ext>
                </a:extLst>
              </p:cNvPr>
              <p:cNvSpPr txBox="1"/>
              <p:nvPr/>
            </p:nvSpPr>
            <p:spPr>
              <a:xfrm>
                <a:off x="9367172" y="5231740"/>
                <a:ext cx="1886374" cy="109687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That is probability </a:t>
                </a:r>
                <a14:m>
                  <m:oMath xmlns:m="http://schemas.openxmlformats.org/officeDocument/2006/math">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i="1" smtClean="0">
                            <a:solidFill>
                              <a:schemeClr val="tx1"/>
                            </a:solidFill>
                            <a:latin typeface="Cambria Math" panose="02040503050406030204" pitchFamily="18" charset="0"/>
                            <a:ea typeface="Cambria Math" panose="02040503050406030204" pitchFamily="18" charset="0"/>
                          </a:rPr>
                          <m:t>𝜀</m:t>
                        </m:r>
                      </m:num>
                      <m:den>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𝐴</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𝑠</m:t>
                        </m:r>
                        <m:r>
                          <a:rPr lang="en-US" b="0" i="1" smtClean="0">
                            <a:solidFill>
                              <a:schemeClr val="tx1"/>
                            </a:solidFill>
                            <a:latin typeface="Cambria Math" panose="02040503050406030204" pitchFamily="18" charset="0"/>
                            <a:ea typeface="Cambria Math" panose="02040503050406030204" pitchFamily="18" charset="0"/>
                          </a:rPr>
                          <m:t>)|</m:t>
                        </m:r>
                      </m:den>
                    </m:f>
                  </m:oMath>
                </a14:m>
                <a:r>
                  <a:rPr lang="en-US" sz="1400" dirty="0">
                    <a:solidFill>
                      <a:schemeClr val="tx1"/>
                    </a:solidFill>
                  </a:rPr>
                  <a:t> for each of the non-greedy action</a:t>
                </a:r>
              </a:p>
            </p:txBody>
          </p:sp>
        </mc:Choice>
        <mc:Fallback xmlns="">
          <p:sp>
            <p:nvSpPr>
              <p:cNvPr id="16" name="TextBox 15">
                <a:extLst>
                  <a:ext uri="{FF2B5EF4-FFF2-40B4-BE49-F238E27FC236}">
                    <a16:creationId xmlns:a16="http://schemas.microsoft.com/office/drawing/2014/main" id="{87252D11-D6B0-46E8-B7E2-1FF176318B5E}"/>
                  </a:ext>
                </a:extLst>
              </p:cNvPr>
              <p:cNvSpPr txBox="1">
                <a:spLocks noRot="1" noChangeAspect="1" noMove="1" noResize="1" noEditPoints="1" noAdjustHandles="1" noChangeArrowheads="1" noChangeShapeType="1" noTextEdit="1"/>
              </p:cNvSpPr>
              <p:nvPr/>
            </p:nvSpPr>
            <p:spPr>
              <a:xfrm>
                <a:off x="9367172" y="5231740"/>
                <a:ext cx="1886374" cy="1096870"/>
              </a:xfrm>
              <a:prstGeom prst="rect">
                <a:avLst/>
              </a:prstGeom>
              <a:blipFill>
                <a:blip r:embed="rId5"/>
                <a:stretch>
                  <a:fillRect r="-1618"/>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1033687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Off-policy Monte Carlo Methods</a:t>
            </a:r>
            <a:endParaRPr lang="en-AU" sz="3200"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1BB87B2-4E4E-4739-9288-24425DC3D1C5}"/>
                  </a:ext>
                </a:extLst>
              </p:cNvPr>
              <p:cNvSpPr/>
              <p:nvPr/>
            </p:nvSpPr>
            <p:spPr>
              <a:xfrm>
                <a:off x="597150" y="861842"/>
                <a:ext cx="11219712" cy="646331"/>
              </a:xfrm>
              <a:prstGeom prst="rect">
                <a:avLst/>
              </a:prstGeom>
            </p:spPr>
            <p:txBody>
              <a:bodyPr wrap="square">
                <a:spAutoFit/>
              </a:bodyPr>
              <a:lstStyle/>
              <a:p>
                <a:r>
                  <a:rPr lang="en-US" dirty="0"/>
                  <a:t>The off-policy approach uses </a:t>
                </a:r>
                <a:r>
                  <a:rPr lang="en-US" dirty="0">
                    <a:solidFill>
                      <a:schemeClr val="tx2"/>
                    </a:solidFill>
                  </a:rPr>
                  <a:t>2 policies </a:t>
                </a:r>
                <a:r>
                  <a:rPr lang="en-US" dirty="0"/>
                  <a:t>—1 policy (</a:t>
                </a:r>
                <a:r>
                  <a:rPr lang="en-US" dirty="0">
                    <a:solidFill>
                      <a:schemeClr val="tx2"/>
                    </a:solidFill>
                  </a:rPr>
                  <a:t>target policy</a:t>
                </a:r>
                <a:r>
                  <a:rPr lang="en-US" dirty="0"/>
                  <a:t>) that is learned and </a:t>
                </a:r>
                <a:r>
                  <a:rPr lang="en-US" dirty="0">
                    <a:solidFill>
                      <a:schemeClr val="tx2"/>
                    </a:solidFill>
                  </a:rPr>
                  <a:t>becomes the optimal policy</a:t>
                </a:r>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m:t>
                        </m:r>
                      </m:sub>
                    </m:sSub>
                  </m:oMath>
                </a14:m>
                <a:r>
                  <a:rPr lang="en-US" dirty="0"/>
                  <a:t>, the other policy (</a:t>
                </a:r>
                <a:r>
                  <a:rPr lang="en-US" dirty="0">
                    <a:solidFill>
                      <a:schemeClr val="tx2"/>
                    </a:solidFill>
                  </a:rPr>
                  <a:t>behavior policy</a:t>
                </a:r>
                <a:r>
                  <a:rPr lang="en-US" dirty="0"/>
                  <a:t>) </a:t>
                </a:r>
                <a:r>
                  <a:rPr lang="en-US" dirty="0">
                    <a:solidFill>
                      <a:schemeClr val="tx2"/>
                    </a:solidFill>
                  </a:rPr>
                  <a:t>that is exploratory </a:t>
                </a:r>
                <a:r>
                  <a:rPr lang="en-US" dirty="0">
                    <a:solidFill>
                      <a:schemeClr val="accent1"/>
                    </a:solidFill>
                  </a:rPr>
                  <a:t>and used to </a:t>
                </a:r>
                <a:r>
                  <a:rPr lang="en-US" dirty="0">
                    <a:solidFill>
                      <a:schemeClr val="tx2"/>
                    </a:solidFill>
                  </a:rPr>
                  <a:t>generate samples</a:t>
                </a:r>
                <a:r>
                  <a:rPr lang="en-US" dirty="0"/>
                  <a:t>. </a:t>
                </a:r>
              </a:p>
            </p:txBody>
          </p:sp>
        </mc:Choice>
        <mc:Fallback xmlns="">
          <p:sp>
            <p:nvSpPr>
              <p:cNvPr id="10" name="Rectangle 9">
                <a:extLst>
                  <a:ext uri="{FF2B5EF4-FFF2-40B4-BE49-F238E27FC236}">
                    <a16:creationId xmlns:a16="http://schemas.microsoft.com/office/drawing/2014/main" id="{A1BB87B2-4E4E-4739-9288-24425DC3D1C5}"/>
                  </a:ext>
                </a:extLst>
              </p:cNvPr>
              <p:cNvSpPr>
                <a:spLocks noRot="1" noChangeAspect="1" noMove="1" noResize="1" noEditPoints="1" noAdjustHandles="1" noChangeArrowheads="1" noChangeShapeType="1" noTextEdit="1"/>
              </p:cNvSpPr>
              <p:nvPr/>
            </p:nvSpPr>
            <p:spPr>
              <a:xfrm>
                <a:off x="597150" y="861842"/>
                <a:ext cx="11219712" cy="646331"/>
              </a:xfrm>
              <a:prstGeom prst="rect">
                <a:avLst/>
              </a:prstGeom>
              <a:blipFill>
                <a:blip r:embed="rId3"/>
                <a:stretch>
                  <a:fillRect l="-489"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5A211B1-6CF2-487F-9B0C-491EBE942C11}"/>
                  </a:ext>
                </a:extLst>
              </p:cNvPr>
              <p:cNvSpPr/>
              <p:nvPr/>
            </p:nvSpPr>
            <p:spPr>
              <a:xfrm>
                <a:off x="597151" y="2172971"/>
                <a:ext cx="11087222" cy="923330"/>
              </a:xfrm>
              <a:prstGeom prst="rect">
                <a:avLst/>
              </a:prstGeom>
            </p:spPr>
            <p:txBody>
              <a:bodyPr wrap="square">
                <a:spAutoFit/>
              </a:bodyPr>
              <a:lstStyle/>
              <a:p>
                <a:r>
                  <a:rPr lang="en-US" b="1" dirty="0"/>
                  <a:t>Monte Carlo Policy Evaluation: </a:t>
                </a:r>
                <a:r>
                  <a:rPr lang="en-US" dirty="0">
                    <a:solidFill>
                      <a:schemeClr val="tx2"/>
                    </a:solidFill>
                  </a:rPr>
                  <a:t>Predict </a:t>
                </a:r>
                <a14:m>
                  <m:oMath xmlns:m="http://schemas.openxmlformats.org/officeDocument/2006/math">
                    <m:sSub>
                      <m:sSubPr>
                        <m:ctrlPr>
                          <a:rPr lang="en-US" i="1">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𝑣</m:t>
                        </m:r>
                      </m:e>
                      <m:sub>
                        <m:r>
                          <a:rPr lang="en-US" i="1" smtClean="0">
                            <a:solidFill>
                              <a:schemeClr val="tx2"/>
                            </a:solidFill>
                            <a:latin typeface="Cambria Math" panose="02040503050406030204" pitchFamily="18" charset="0"/>
                            <a:ea typeface="Cambria Math" panose="02040503050406030204" pitchFamily="18" charset="0"/>
                          </a:rPr>
                          <m:t>𝜋</m:t>
                        </m:r>
                      </m:sub>
                    </m:sSub>
                    <m:r>
                      <a:rPr lang="en-US" b="0" i="1" smtClean="0">
                        <a:solidFill>
                          <a:schemeClr val="tx2"/>
                        </a:solidFill>
                        <a:latin typeface="Cambria Math" panose="02040503050406030204" pitchFamily="18" charset="0"/>
                        <a:ea typeface="Cambria Math" panose="02040503050406030204" pitchFamily="18" charset="0"/>
                      </a:rPr>
                      <m:t> </m:t>
                    </m:r>
                    <m:r>
                      <a:rPr lang="en-US" b="0" i="1" smtClean="0">
                        <a:solidFill>
                          <a:schemeClr val="tx2"/>
                        </a:solidFill>
                        <a:latin typeface="Cambria Math" panose="02040503050406030204" pitchFamily="18" charset="0"/>
                        <a:ea typeface="Cambria Math" panose="02040503050406030204" pitchFamily="18" charset="0"/>
                      </a:rPr>
                      <m:t>𝑜𝑟</m:t>
                    </m:r>
                    <m:r>
                      <a:rPr lang="en-US" b="0" i="1" smtClean="0">
                        <a:solidFill>
                          <a:schemeClr val="tx2"/>
                        </a:solidFill>
                        <a:latin typeface="Cambria Math" panose="02040503050406030204" pitchFamily="18" charset="0"/>
                        <a:ea typeface="Cambria Math" panose="02040503050406030204" pitchFamily="18" charset="0"/>
                      </a:rPr>
                      <m:t> </m:t>
                    </m:r>
                    <m:sSub>
                      <m:sSubPr>
                        <m:ctrlPr>
                          <a:rPr lang="en-US" b="0" i="1" smtClean="0">
                            <a:solidFill>
                              <a:schemeClr val="tx2"/>
                            </a:solidFill>
                            <a:latin typeface="Cambria Math" panose="02040503050406030204" pitchFamily="18" charset="0"/>
                            <a:ea typeface="Cambria Math" panose="02040503050406030204" pitchFamily="18" charset="0"/>
                          </a:rPr>
                        </m:ctrlPr>
                      </m:sSubPr>
                      <m:e>
                        <m:r>
                          <a:rPr lang="en-US" b="0" i="1" smtClean="0">
                            <a:solidFill>
                              <a:schemeClr val="tx2"/>
                            </a:solidFill>
                            <a:latin typeface="Cambria Math" panose="02040503050406030204" pitchFamily="18" charset="0"/>
                            <a:ea typeface="Cambria Math" panose="02040503050406030204" pitchFamily="18" charset="0"/>
                          </a:rPr>
                          <m:t>𝑞</m:t>
                        </m:r>
                      </m:e>
                      <m:sub>
                        <m:r>
                          <a:rPr lang="en-US" b="0" i="1" smtClean="0">
                            <a:solidFill>
                              <a:schemeClr val="tx2"/>
                            </a:solidFill>
                            <a:latin typeface="Cambria Math" panose="02040503050406030204" pitchFamily="18" charset="0"/>
                            <a:ea typeface="Cambria Math" panose="02040503050406030204" pitchFamily="18" charset="0"/>
                          </a:rPr>
                          <m:t>𝜋</m:t>
                        </m:r>
                      </m:sub>
                    </m:sSub>
                  </m:oMath>
                </a14:m>
                <a:r>
                  <a:rPr lang="en-US" dirty="0"/>
                  <a:t>, where (behavior policy) </a:t>
                </a:r>
                <a14:m>
                  <m:oMath xmlns:m="http://schemas.openxmlformats.org/officeDocument/2006/math">
                    <m:r>
                      <a:rPr lang="en-US" b="0" i="1" smtClean="0">
                        <a:solidFill>
                          <a:schemeClr val="tx2"/>
                        </a:solidFill>
                        <a:latin typeface="Cambria Math" panose="02040503050406030204" pitchFamily="18" charset="0"/>
                      </a:rPr>
                      <m:t>𝑏</m:t>
                    </m:r>
                    <m:r>
                      <a:rPr lang="en-US" b="0" i="0" smtClean="0">
                        <a:solidFill>
                          <a:schemeClr val="tx2"/>
                        </a:solidFill>
                        <a:latin typeface="Cambria Math" panose="02040503050406030204" pitchFamily="18" charset="0"/>
                      </a:rPr>
                      <m:t>≠ </m:t>
                    </m:r>
                    <m:r>
                      <m:rPr>
                        <m:sty m:val="p"/>
                      </m:rPr>
                      <a:rPr lang="el-GR" b="0" i="1" smtClean="0">
                        <a:solidFill>
                          <a:schemeClr val="tx2"/>
                        </a:solidFill>
                        <a:latin typeface="Cambria Math" panose="02040503050406030204" pitchFamily="18" charset="0"/>
                        <a:ea typeface="Cambria Math" panose="02040503050406030204" pitchFamily="18" charset="0"/>
                      </a:rPr>
                      <m:t>π</m:t>
                    </m:r>
                  </m:oMath>
                </a14:m>
                <a:r>
                  <a:rPr lang="en-US" dirty="0"/>
                  <a:t> (target policy)</a:t>
                </a:r>
              </a:p>
              <a:p>
                <a:r>
                  <a:rPr lang="en-US" dirty="0"/>
                  <a:t>Episodes are generated from </a:t>
                </a:r>
                <a14:m>
                  <m:oMath xmlns:m="http://schemas.openxmlformats.org/officeDocument/2006/math">
                    <m:r>
                      <a:rPr lang="en-US" i="1">
                        <a:latin typeface="Cambria Math" panose="02040503050406030204" pitchFamily="18" charset="0"/>
                      </a:rPr>
                      <m:t>𝑏</m:t>
                    </m:r>
                  </m:oMath>
                </a14:m>
                <a:r>
                  <a:rPr lang="en-US" dirty="0"/>
                  <a:t>. To use episodes from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oMath>
                </a14:m>
                <a:r>
                  <a:rPr lang="en-US" dirty="0"/>
                  <a:t> to estimate values </a:t>
                </a:r>
                <a14:m>
                  <m:oMath xmlns:m="http://schemas.openxmlformats.org/officeDocument/2006/math">
                    <m:r>
                      <m:rPr>
                        <m:sty m:val="p"/>
                      </m:rPr>
                      <a:rPr lang="el-GR" i="1">
                        <a:latin typeface="Cambria Math" panose="02040503050406030204" pitchFamily="18" charset="0"/>
                        <a:ea typeface="Cambria Math" panose="02040503050406030204" pitchFamily="18" charset="0"/>
                      </a:rPr>
                      <m:t>π</m:t>
                    </m:r>
                    <m:r>
                      <a:rPr lang="en-US" b="0" i="0" smtClean="0">
                        <a:latin typeface="Cambria Math" panose="02040503050406030204" pitchFamily="18" charset="0"/>
                        <a:ea typeface="Cambria Math" panose="02040503050406030204" pitchFamily="18" charset="0"/>
                      </a:rPr>
                      <m:t>.</m:t>
                    </m:r>
                  </m:oMath>
                </a14:m>
                <a:r>
                  <a:rPr lang="en-US" dirty="0"/>
                  <a:t> Every action taken under </a:t>
                </a:r>
                <a14:m>
                  <m:oMath xmlns:m="http://schemas.openxmlformats.org/officeDocument/2006/math">
                    <m:r>
                      <m:rPr>
                        <m:sty m:val="p"/>
                      </m:rPr>
                      <a:rPr lang="el-GR" i="1">
                        <a:latin typeface="Cambria Math" panose="02040503050406030204" pitchFamily="18" charset="0"/>
                        <a:ea typeface="Cambria Math" panose="02040503050406030204" pitchFamily="18" charset="0"/>
                      </a:rPr>
                      <m:t>π</m:t>
                    </m:r>
                  </m:oMath>
                </a14:m>
                <a:r>
                  <a:rPr lang="en-US" dirty="0"/>
                  <a:t> is also taken under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r>
                      <a:rPr lang="en-US" b="0" i="0" smtClean="0">
                        <a:latin typeface="Cambria Math" panose="02040503050406030204" pitchFamily="18" charset="0"/>
                        <a:ea typeface="Cambria Math" panose="02040503050406030204" pitchFamily="18" charset="0"/>
                      </a:rPr>
                      <m:t>.</m:t>
                    </m:r>
                  </m:oMath>
                </a14:m>
                <a:r>
                  <a:rPr lang="en-US" dirty="0"/>
                  <a:t> Need the </a:t>
                </a:r>
                <a:r>
                  <a:rPr lang="en-US" dirty="0">
                    <a:solidFill>
                      <a:schemeClr val="tx2"/>
                    </a:solidFill>
                  </a:rPr>
                  <a:t>assumption coverage: </a:t>
                </a:r>
                <a14:m>
                  <m:oMath xmlns:m="http://schemas.openxmlformats.org/officeDocument/2006/math">
                    <m:r>
                      <m:rPr>
                        <m:sty m:val="p"/>
                      </m:rPr>
                      <a:rPr lang="el-GR" i="1">
                        <a:solidFill>
                          <a:schemeClr val="tx2"/>
                        </a:solidFill>
                        <a:latin typeface="Cambria Math" panose="02040503050406030204" pitchFamily="18" charset="0"/>
                        <a:ea typeface="Cambria Math" panose="02040503050406030204" pitchFamily="18" charset="0"/>
                      </a:rPr>
                      <m:t>π</m:t>
                    </m:r>
                    <m:d>
                      <m:dPr>
                        <m:ctrlPr>
                          <a:rPr lang="en-US" b="0" i="1" smtClean="0">
                            <a:solidFill>
                              <a:schemeClr val="tx2"/>
                            </a:solidFill>
                            <a:latin typeface="Cambria Math" panose="02040503050406030204" pitchFamily="18" charset="0"/>
                            <a:ea typeface="Cambria Math" panose="02040503050406030204" pitchFamily="18" charset="0"/>
                          </a:rPr>
                        </m:ctrlPr>
                      </m:dPr>
                      <m:e>
                        <m:r>
                          <a:rPr lang="en-US" b="0" i="1" smtClean="0">
                            <a:solidFill>
                              <a:schemeClr val="tx2"/>
                            </a:solidFill>
                            <a:latin typeface="Cambria Math" panose="02040503050406030204" pitchFamily="18" charset="0"/>
                            <a:ea typeface="Cambria Math" panose="02040503050406030204" pitchFamily="18" charset="0"/>
                          </a:rPr>
                          <m:t>𝑎</m:t>
                        </m:r>
                      </m:e>
                      <m:e>
                        <m:r>
                          <a:rPr lang="en-US" b="0" i="1" smtClean="0">
                            <a:solidFill>
                              <a:schemeClr val="tx2"/>
                            </a:solidFill>
                            <a:latin typeface="Cambria Math" panose="02040503050406030204" pitchFamily="18" charset="0"/>
                            <a:ea typeface="Cambria Math" panose="02040503050406030204" pitchFamily="18" charset="0"/>
                          </a:rPr>
                          <m:t>𝑠</m:t>
                        </m:r>
                      </m:e>
                    </m:d>
                    <m:r>
                      <a:rPr lang="en-US" b="0" i="1" smtClean="0">
                        <a:solidFill>
                          <a:schemeClr val="tx2"/>
                        </a:solidFill>
                        <a:latin typeface="Cambria Math" panose="02040503050406030204" pitchFamily="18" charset="0"/>
                        <a:ea typeface="Cambria Math" panose="02040503050406030204" pitchFamily="18" charset="0"/>
                      </a:rPr>
                      <m:t>&gt;0</m:t>
                    </m:r>
                  </m:oMath>
                </a14:m>
                <a:r>
                  <a:rPr lang="en-US" dirty="0">
                    <a:solidFill>
                      <a:schemeClr val="tx2"/>
                    </a:solidFill>
                  </a:rPr>
                  <a:t> implies </a:t>
                </a:r>
                <a14:m>
                  <m:oMath xmlns:m="http://schemas.openxmlformats.org/officeDocument/2006/math">
                    <m:r>
                      <a:rPr lang="en-US" b="0" i="1" smtClean="0">
                        <a:solidFill>
                          <a:schemeClr val="tx2"/>
                        </a:solidFill>
                        <a:latin typeface="Cambria Math" panose="02040503050406030204" pitchFamily="18" charset="0"/>
                        <a:ea typeface="Cambria Math" panose="02040503050406030204" pitchFamily="18" charset="0"/>
                      </a:rPr>
                      <m:t>𝑏</m:t>
                    </m:r>
                    <m:d>
                      <m:dPr>
                        <m:ctrlPr>
                          <a:rPr lang="en-US" b="0" i="1" smtClean="0">
                            <a:solidFill>
                              <a:schemeClr val="tx2"/>
                            </a:solidFill>
                            <a:latin typeface="Cambria Math" panose="02040503050406030204" pitchFamily="18" charset="0"/>
                            <a:ea typeface="Cambria Math" panose="02040503050406030204" pitchFamily="18" charset="0"/>
                          </a:rPr>
                        </m:ctrlPr>
                      </m:dPr>
                      <m:e>
                        <m:r>
                          <a:rPr lang="en-US" b="0" i="1" smtClean="0">
                            <a:solidFill>
                              <a:schemeClr val="tx2"/>
                            </a:solidFill>
                            <a:latin typeface="Cambria Math" panose="02040503050406030204" pitchFamily="18" charset="0"/>
                            <a:ea typeface="Cambria Math" panose="02040503050406030204" pitchFamily="18" charset="0"/>
                          </a:rPr>
                          <m:t>𝑎</m:t>
                        </m:r>
                      </m:e>
                      <m:e>
                        <m:r>
                          <a:rPr lang="en-US" b="0" i="1" smtClean="0">
                            <a:solidFill>
                              <a:schemeClr val="tx2"/>
                            </a:solidFill>
                            <a:latin typeface="Cambria Math" panose="02040503050406030204" pitchFamily="18" charset="0"/>
                            <a:ea typeface="Cambria Math" panose="02040503050406030204" pitchFamily="18" charset="0"/>
                          </a:rPr>
                          <m:t>𝑠</m:t>
                        </m:r>
                      </m:e>
                    </m:d>
                    <m:r>
                      <a:rPr lang="en-US" b="0" i="1" smtClean="0">
                        <a:solidFill>
                          <a:schemeClr val="tx2"/>
                        </a:solidFill>
                        <a:latin typeface="Cambria Math" panose="02040503050406030204" pitchFamily="18" charset="0"/>
                        <a:ea typeface="Cambria Math" panose="02040503050406030204" pitchFamily="18" charset="0"/>
                      </a:rPr>
                      <m:t>≻0</m:t>
                    </m:r>
                  </m:oMath>
                </a14:m>
                <a:r>
                  <a:rPr lang="en-US" dirty="0">
                    <a:solidFill>
                      <a:schemeClr val="tx2"/>
                    </a:solidFill>
                  </a:rPr>
                  <a:t> </a:t>
                </a:r>
                <a:endParaRPr lang="en-US" dirty="0"/>
              </a:p>
            </p:txBody>
          </p:sp>
        </mc:Choice>
        <mc:Fallback xmlns="">
          <p:sp>
            <p:nvSpPr>
              <p:cNvPr id="17" name="Rectangle 16">
                <a:extLst>
                  <a:ext uri="{FF2B5EF4-FFF2-40B4-BE49-F238E27FC236}">
                    <a16:creationId xmlns:a16="http://schemas.microsoft.com/office/drawing/2014/main" id="{55A211B1-6CF2-487F-9B0C-491EBE942C11}"/>
                  </a:ext>
                </a:extLst>
              </p:cNvPr>
              <p:cNvSpPr>
                <a:spLocks noRot="1" noChangeAspect="1" noMove="1" noResize="1" noEditPoints="1" noAdjustHandles="1" noChangeArrowheads="1" noChangeShapeType="1" noTextEdit="1"/>
              </p:cNvSpPr>
              <p:nvPr/>
            </p:nvSpPr>
            <p:spPr>
              <a:xfrm>
                <a:off x="597151" y="2172971"/>
                <a:ext cx="11087222" cy="923330"/>
              </a:xfrm>
              <a:prstGeom prst="rect">
                <a:avLst/>
              </a:prstGeom>
              <a:blipFill>
                <a:blip r:embed="rId4"/>
                <a:stretch>
                  <a:fillRect l="-495" t="-3289" r="-495"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494CD30-8A4B-442C-8FDB-1347CE455896}"/>
                  </a:ext>
                </a:extLst>
              </p:cNvPr>
              <p:cNvSpPr/>
              <p:nvPr/>
            </p:nvSpPr>
            <p:spPr>
              <a:xfrm>
                <a:off x="597150" y="4058017"/>
                <a:ext cx="10820817" cy="646331"/>
              </a:xfrm>
              <a:prstGeom prst="rect">
                <a:avLst/>
              </a:prstGeom>
            </p:spPr>
            <p:txBody>
              <a:bodyPr wrap="square">
                <a:spAutoFit/>
              </a:bodyPr>
              <a:lstStyle/>
              <a:p>
                <a:r>
                  <a:rPr lang="en-US" b="1" dirty="0"/>
                  <a:t>Monte Carlo Policy Control: </a:t>
                </a:r>
                <a:r>
                  <a:rPr lang="en-US" dirty="0">
                    <a:solidFill>
                      <a:schemeClr val="tx2"/>
                    </a:solidFill>
                  </a:rPr>
                  <a:t>Predict </a:t>
                </a:r>
                <a14:m>
                  <m:oMath xmlns:m="http://schemas.openxmlformats.org/officeDocument/2006/math">
                    <m:sSub>
                      <m:sSubPr>
                        <m:ctrlPr>
                          <a:rPr lang="en-US" b="0" i="1" smtClean="0">
                            <a:solidFill>
                              <a:schemeClr val="tx2"/>
                            </a:solidFill>
                            <a:latin typeface="Cambria Math" panose="02040503050406030204" pitchFamily="18" charset="0"/>
                            <a:ea typeface="Cambria Math" panose="02040503050406030204" pitchFamily="18" charset="0"/>
                          </a:rPr>
                        </m:ctrlPr>
                      </m:sSubPr>
                      <m:e>
                        <m:r>
                          <m:rPr>
                            <m:sty m:val="p"/>
                          </m:rPr>
                          <a:rPr lang="el-GR" i="1">
                            <a:solidFill>
                              <a:schemeClr val="tx2"/>
                            </a:solidFill>
                            <a:latin typeface="Cambria Math" panose="02040503050406030204" pitchFamily="18" charset="0"/>
                            <a:ea typeface="Cambria Math" panose="02040503050406030204" pitchFamily="18" charset="0"/>
                          </a:rPr>
                          <m:t>π</m:t>
                        </m:r>
                      </m:e>
                      <m:sub>
                        <m:r>
                          <a:rPr lang="en-US" b="0" i="1" smtClean="0">
                            <a:solidFill>
                              <a:schemeClr val="tx2"/>
                            </a:solidFill>
                            <a:latin typeface="Cambria Math" panose="02040503050406030204" pitchFamily="18" charset="0"/>
                            <a:ea typeface="Cambria Math" panose="02040503050406030204" pitchFamily="18" charset="0"/>
                          </a:rPr>
                          <m:t>∗</m:t>
                        </m:r>
                      </m:sub>
                    </m:sSub>
                  </m:oMath>
                </a14:m>
                <a:endParaRPr lang="en-US" dirty="0"/>
              </a:p>
              <a:p>
                <a:r>
                  <a:rPr lang="en-US" dirty="0"/>
                  <a:t>Usually </a:t>
                </a:r>
                <a:r>
                  <a:rPr lang="en-US" dirty="0">
                    <a:solidFill>
                      <a:schemeClr val="tx2"/>
                    </a:solidFill>
                  </a:rPr>
                  <a:t>deterministic greedy policy </a:t>
                </a:r>
                <a:r>
                  <a:rPr lang="en-US" dirty="0"/>
                  <a:t>w.r.t current estimate of action-value function.</a:t>
                </a:r>
              </a:p>
            </p:txBody>
          </p:sp>
        </mc:Choice>
        <mc:Fallback xmlns="">
          <p:sp>
            <p:nvSpPr>
              <p:cNvPr id="18" name="Rectangle 17">
                <a:extLst>
                  <a:ext uri="{FF2B5EF4-FFF2-40B4-BE49-F238E27FC236}">
                    <a16:creationId xmlns:a16="http://schemas.microsoft.com/office/drawing/2014/main" id="{6494CD30-8A4B-442C-8FDB-1347CE455896}"/>
                  </a:ext>
                </a:extLst>
              </p:cNvPr>
              <p:cNvSpPr>
                <a:spLocks noRot="1" noChangeAspect="1" noMove="1" noResize="1" noEditPoints="1" noAdjustHandles="1" noChangeArrowheads="1" noChangeShapeType="1" noTextEdit="1"/>
              </p:cNvSpPr>
              <p:nvPr/>
            </p:nvSpPr>
            <p:spPr>
              <a:xfrm>
                <a:off x="597150" y="4058017"/>
                <a:ext cx="10820817" cy="646331"/>
              </a:xfrm>
              <a:prstGeom prst="rect">
                <a:avLst/>
              </a:prstGeom>
              <a:blipFill>
                <a:blip r:embed="rId5"/>
                <a:stretch>
                  <a:fillRect l="-507"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E4C5BB4-127A-4D47-8261-2EEE574DC3B9}"/>
                  </a:ext>
                </a:extLst>
              </p:cNvPr>
              <p:cNvSpPr/>
              <p:nvPr/>
            </p:nvSpPr>
            <p:spPr>
              <a:xfrm>
                <a:off x="597150" y="5298447"/>
                <a:ext cx="8516135" cy="923330"/>
              </a:xfrm>
              <a:prstGeom prst="rect">
                <a:avLst/>
              </a:prstGeom>
            </p:spPr>
            <p:txBody>
              <a:bodyPr wrap="square">
                <a:spAutoFit/>
              </a:bodyPr>
              <a:lstStyle/>
              <a:p>
                <a:r>
                  <a:rPr lang="en-US" b="1" dirty="0"/>
                  <a:t>Since </a:t>
                </a:r>
                <a14:m>
                  <m:oMath xmlns:m="http://schemas.openxmlformats.org/officeDocument/2006/math">
                    <m:r>
                      <a:rPr lang="en-US" i="1">
                        <a:solidFill>
                          <a:schemeClr val="tx2"/>
                        </a:solidFill>
                        <a:latin typeface="Cambria Math" panose="02040503050406030204" pitchFamily="18" charset="0"/>
                      </a:rPr>
                      <m:t>𝑏</m:t>
                    </m:r>
                    <m:r>
                      <a:rPr lang="en-US">
                        <a:solidFill>
                          <a:schemeClr val="tx2"/>
                        </a:solidFill>
                        <a:latin typeface="Cambria Math" panose="02040503050406030204" pitchFamily="18" charset="0"/>
                      </a:rPr>
                      <m:t>≠ </m:t>
                    </m:r>
                    <m:r>
                      <m:rPr>
                        <m:sty m:val="p"/>
                      </m:rPr>
                      <a:rPr lang="el-GR" i="1">
                        <a:solidFill>
                          <a:schemeClr val="tx2"/>
                        </a:solidFill>
                        <a:latin typeface="Cambria Math" panose="02040503050406030204" pitchFamily="18" charset="0"/>
                        <a:ea typeface="Cambria Math" panose="02040503050406030204" pitchFamily="18" charset="0"/>
                      </a:rPr>
                      <m:t>π</m:t>
                    </m:r>
                    <m:r>
                      <a:rPr lang="en-US" b="0" i="0" smtClean="0">
                        <a:solidFill>
                          <a:schemeClr val="tx2"/>
                        </a:solidFill>
                        <a:latin typeface="Cambria Math" panose="02040503050406030204" pitchFamily="18" charset="0"/>
                        <a:ea typeface="Cambria Math" panose="02040503050406030204" pitchFamily="18" charset="0"/>
                      </a:rPr>
                      <m:t>, </m:t>
                    </m:r>
                  </m:oMath>
                </a14:m>
                <a:r>
                  <a:rPr lang="en-US" dirty="0"/>
                  <a:t>and we generate episodes from </a:t>
                </a:r>
                <a14:m>
                  <m:oMath xmlns:m="http://schemas.openxmlformats.org/officeDocument/2006/math">
                    <m:r>
                      <a:rPr lang="en-US" i="1">
                        <a:solidFill>
                          <a:schemeClr val="tx2"/>
                        </a:solidFill>
                        <a:latin typeface="Cambria Math" panose="02040503050406030204" pitchFamily="18" charset="0"/>
                      </a:rPr>
                      <m:t>𝑏</m:t>
                    </m:r>
                  </m:oMath>
                </a14:m>
                <a:r>
                  <a:rPr lang="en-US" dirty="0"/>
                  <a:t>, we have returns </a:t>
                </a:r>
                <a14:m>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𝐺</m:t>
                        </m:r>
                      </m:e>
                      <m:sub>
                        <m:r>
                          <a:rPr lang="en-US" b="0" i="1" smtClean="0">
                            <a:solidFill>
                              <a:schemeClr val="tx2"/>
                            </a:solidFill>
                            <a:latin typeface="Cambria Math" panose="02040503050406030204" pitchFamily="18" charset="0"/>
                          </a:rPr>
                          <m:t>𝑡</m:t>
                        </m:r>
                      </m:sub>
                    </m:sSub>
                  </m:oMath>
                </a14:m>
                <a:r>
                  <a:rPr lang="en-US" dirty="0"/>
                  <a:t> based on </a:t>
                </a:r>
                <a14:m>
                  <m:oMath xmlns:m="http://schemas.openxmlformats.org/officeDocument/2006/math">
                    <m:r>
                      <a:rPr lang="en-US" i="1">
                        <a:solidFill>
                          <a:schemeClr val="tx2"/>
                        </a:solidFill>
                        <a:latin typeface="Cambria Math" panose="02040503050406030204" pitchFamily="18" charset="0"/>
                      </a:rPr>
                      <m:t>𝑏</m:t>
                    </m:r>
                  </m:oMath>
                </a14:m>
                <a:endParaRPr lang="en-US" dirty="0"/>
              </a:p>
              <a:p>
                <a:r>
                  <a:rPr lang="en-US" dirty="0"/>
                  <a:t>Hence, </a:t>
                </a:r>
                <a14:m>
                  <m:oMath xmlns:m="http://schemas.openxmlformats.org/officeDocument/2006/math">
                    <m:r>
                      <a:rPr lang="en-US" b="0" i="1" smtClean="0">
                        <a:solidFill>
                          <a:schemeClr val="tx2"/>
                        </a:solidFill>
                        <a:latin typeface="Cambria Math" panose="02040503050406030204" pitchFamily="18" charset="0"/>
                      </a:rPr>
                      <m:t>𝐸</m:t>
                    </m:r>
                    <m:d>
                      <m:dPr>
                        <m:begChr m:val="["/>
                        <m:endChr m:val="]"/>
                        <m:ctrlPr>
                          <a:rPr lang="en-US" b="0" i="1" smtClean="0">
                            <a:solidFill>
                              <a:schemeClr val="tx2"/>
                            </a:solidFill>
                            <a:latin typeface="Cambria Math" panose="02040503050406030204" pitchFamily="18" charset="0"/>
                          </a:rPr>
                        </m:ctrlPr>
                      </m:dPr>
                      <m:e>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𝐺</m:t>
                            </m:r>
                          </m:e>
                          <m:sub>
                            <m:r>
                              <a:rPr lang="en-US" b="0" i="1" smtClean="0">
                                <a:solidFill>
                                  <a:schemeClr val="tx2"/>
                                </a:solidFill>
                                <a:latin typeface="Cambria Math" panose="02040503050406030204" pitchFamily="18" charset="0"/>
                              </a:rPr>
                              <m:t>𝑡</m:t>
                            </m:r>
                          </m:sub>
                        </m:sSub>
                      </m:e>
                      <m:e>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𝑆</m:t>
                            </m:r>
                          </m:e>
                          <m:sub>
                            <m:r>
                              <a:rPr lang="en-US" b="0" i="1" smtClean="0">
                                <a:solidFill>
                                  <a:schemeClr val="tx2"/>
                                </a:solidFill>
                                <a:latin typeface="Cambria Math" panose="02040503050406030204" pitchFamily="18" charset="0"/>
                              </a:rPr>
                              <m:t>𝑡</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𝑏</m:t>
                        </m:r>
                      </m:sub>
                    </m:sSub>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𝑠</m:t>
                        </m:r>
                      </m:e>
                    </m:d>
                  </m:oMath>
                </a14:m>
                <a:r>
                  <a:rPr lang="en-US" dirty="0"/>
                  <a:t> </a:t>
                </a:r>
              </a:p>
              <a:p>
                <a:r>
                  <a:rPr lang="en-US" dirty="0"/>
                  <a:t>How do we get from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𝑣</m:t>
                        </m:r>
                      </m:e>
                      <m:sub>
                        <m:r>
                          <a:rPr lang="en-US" i="1">
                            <a:solidFill>
                              <a:schemeClr val="tx2"/>
                            </a:solidFill>
                            <a:latin typeface="Cambria Math" panose="02040503050406030204" pitchFamily="18" charset="0"/>
                          </a:rPr>
                          <m:t>𝑏</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𝑠</m:t>
                        </m:r>
                      </m:e>
                    </m:d>
                    <m:r>
                      <a:rPr lang="en-US" b="0" i="0"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𝑡𝑜</m:t>
                    </m:r>
                    <m:r>
                      <a:rPr lang="en-US" b="0" i="1" smtClean="0">
                        <a:solidFill>
                          <a:schemeClr val="tx2"/>
                        </a:solidFill>
                        <a:latin typeface="Cambria Math" panose="02040503050406030204" pitchFamily="18" charset="0"/>
                      </a:rPr>
                      <m:t> </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𝑣</m:t>
                        </m:r>
                      </m:e>
                      <m:sub>
                        <m:r>
                          <a:rPr lang="en-US" i="1" smtClean="0">
                            <a:solidFill>
                              <a:schemeClr val="tx2"/>
                            </a:solidFill>
                            <a:latin typeface="Cambria Math" panose="02040503050406030204" pitchFamily="18" charset="0"/>
                            <a:ea typeface="Cambria Math" panose="02040503050406030204" pitchFamily="18" charset="0"/>
                          </a:rPr>
                          <m:t>𝜋</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𝑠</m:t>
                        </m:r>
                      </m:e>
                    </m:d>
                  </m:oMath>
                </a14:m>
                <a:r>
                  <a:rPr lang="en-US" dirty="0"/>
                  <a:t>?</a:t>
                </a:r>
              </a:p>
            </p:txBody>
          </p:sp>
        </mc:Choice>
        <mc:Fallback xmlns="">
          <p:sp>
            <p:nvSpPr>
              <p:cNvPr id="23" name="Rectangle 22">
                <a:extLst>
                  <a:ext uri="{FF2B5EF4-FFF2-40B4-BE49-F238E27FC236}">
                    <a16:creationId xmlns:a16="http://schemas.microsoft.com/office/drawing/2014/main" id="{8E4C5BB4-127A-4D47-8261-2EEE574DC3B9}"/>
                  </a:ext>
                </a:extLst>
              </p:cNvPr>
              <p:cNvSpPr>
                <a:spLocks noRot="1" noChangeAspect="1" noMove="1" noResize="1" noEditPoints="1" noAdjustHandles="1" noChangeArrowheads="1" noChangeShapeType="1" noTextEdit="1"/>
              </p:cNvSpPr>
              <p:nvPr/>
            </p:nvSpPr>
            <p:spPr>
              <a:xfrm>
                <a:off x="597150" y="5298447"/>
                <a:ext cx="8516135" cy="923330"/>
              </a:xfrm>
              <a:prstGeom prst="rect">
                <a:avLst/>
              </a:prstGeom>
              <a:blipFill>
                <a:blip r:embed="rId6"/>
                <a:stretch>
                  <a:fillRect l="-644" t="-3289" b="-9211"/>
                </a:stretch>
              </a:blipFill>
            </p:spPr>
            <p:txBody>
              <a:bodyPr/>
              <a:lstStyle/>
              <a:p>
                <a:r>
                  <a:rPr lang="en-US">
                    <a:noFill/>
                  </a:rPr>
                  <a:t> </a:t>
                </a:r>
              </a:p>
            </p:txBody>
          </p:sp>
        </mc:Fallback>
      </mc:AlternateContent>
      <p:pic>
        <p:nvPicPr>
          <p:cNvPr id="24" name="Picture 2" descr="Image result for emoji icon shock">
            <a:extLst>
              <a:ext uri="{FF2B5EF4-FFF2-40B4-BE49-F238E27FC236}">
                <a16:creationId xmlns:a16="http://schemas.microsoft.com/office/drawing/2014/main" id="{E7479088-AAC7-49F4-95E6-A752C96569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676127">
            <a:off x="4439718" y="5739247"/>
            <a:ext cx="830997" cy="83099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88FE4E11-C281-45F6-9897-81C98487999D}"/>
              </a:ext>
            </a:extLst>
          </p:cNvPr>
          <p:cNvSpPr/>
          <p:nvPr/>
        </p:nvSpPr>
        <p:spPr>
          <a:xfrm>
            <a:off x="5343899" y="5970079"/>
            <a:ext cx="2751639" cy="369332"/>
          </a:xfrm>
          <a:prstGeom prst="rect">
            <a:avLst/>
          </a:prstGeom>
        </p:spPr>
        <p:txBody>
          <a:bodyPr wrap="square">
            <a:spAutoFit/>
          </a:bodyPr>
          <a:lstStyle/>
          <a:p>
            <a:r>
              <a:rPr lang="en-US" b="1" dirty="0"/>
              <a:t>Importance Sampling!</a:t>
            </a:r>
            <a:endParaRPr lang="en-US" dirty="0"/>
          </a:p>
        </p:txBody>
      </p:sp>
    </p:spTree>
    <p:extLst>
      <p:ext uri="{BB962C8B-B14F-4D97-AF65-F5344CB8AC3E}">
        <p14:creationId xmlns:p14="http://schemas.microsoft.com/office/powerpoint/2010/main" val="281394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Importance Sampling</a:t>
            </a:r>
            <a:endParaRPr lang="en-AU" sz="3200" dirty="0"/>
          </a:p>
        </p:txBody>
      </p:sp>
      <p:sp>
        <p:nvSpPr>
          <p:cNvPr id="23" name="Rectangle 22">
            <a:extLst>
              <a:ext uri="{FF2B5EF4-FFF2-40B4-BE49-F238E27FC236}">
                <a16:creationId xmlns:a16="http://schemas.microsoft.com/office/drawing/2014/main" id="{8E4C5BB4-127A-4D47-8261-2EEE574DC3B9}"/>
              </a:ext>
            </a:extLst>
          </p:cNvPr>
          <p:cNvSpPr/>
          <p:nvPr/>
        </p:nvSpPr>
        <p:spPr>
          <a:xfrm>
            <a:off x="597151" y="1044758"/>
            <a:ext cx="8516135" cy="646331"/>
          </a:xfrm>
          <a:prstGeom prst="rect">
            <a:avLst/>
          </a:prstGeom>
          <a:ln w="28575">
            <a:solidFill>
              <a:schemeClr val="tx2"/>
            </a:solidFill>
          </a:ln>
        </p:spPr>
        <p:txBody>
          <a:bodyPr wrap="square">
            <a:spAutoFit/>
          </a:bodyPr>
          <a:lstStyle/>
          <a:p>
            <a:r>
              <a:rPr lang="en-US" dirty="0"/>
              <a:t>Technique for estimating expected values under one distribution given samples from another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F006DEC-676F-474A-9C65-86A362B9B86C}"/>
                  </a:ext>
                </a:extLst>
              </p:cNvPr>
              <p:cNvSpPr/>
              <p:nvPr/>
            </p:nvSpPr>
            <p:spPr>
              <a:xfrm>
                <a:off x="581109" y="1898328"/>
                <a:ext cx="8516135" cy="646331"/>
              </a:xfrm>
              <a:prstGeom prst="rect">
                <a:avLst/>
              </a:prstGeom>
              <a:ln w="28575">
                <a:solidFill>
                  <a:schemeClr val="tx2"/>
                </a:solidFill>
              </a:ln>
            </p:spPr>
            <p:txBody>
              <a:bodyPr wrap="square">
                <a:spAutoFit/>
              </a:bodyPr>
              <a:lstStyle/>
              <a:p>
                <a:r>
                  <a:rPr lang="en-US" dirty="0"/>
                  <a:t>Gives us a way to sample quantities of interest for a given distribution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a:t> given though we can’t directly sample from that distribution </a:t>
                </a:r>
                <a14:m>
                  <m:oMath xmlns:m="http://schemas.openxmlformats.org/officeDocument/2006/math">
                    <m:r>
                      <a:rPr lang="en-US" i="1">
                        <a:latin typeface="Cambria Math" panose="02040503050406030204" pitchFamily="18" charset="0"/>
                        <a:ea typeface="Cambria Math" panose="02040503050406030204" pitchFamily="18" charset="0"/>
                      </a:rPr>
                      <m:t>𝜋</m:t>
                    </m:r>
                  </m:oMath>
                </a14:m>
                <a:r>
                  <a:rPr lang="en-US" dirty="0"/>
                  <a:t> </a:t>
                </a:r>
              </a:p>
            </p:txBody>
          </p:sp>
        </mc:Choice>
        <mc:Fallback xmlns="">
          <p:sp>
            <p:nvSpPr>
              <p:cNvPr id="12" name="Rectangle 11">
                <a:extLst>
                  <a:ext uri="{FF2B5EF4-FFF2-40B4-BE49-F238E27FC236}">
                    <a16:creationId xmlns:a16="http://schemas.microsoft.com/office/drawing/2014/main" id="{AF006DEC-676F-474A-9C65-86A362B9B86C}"/>
                  </a:ext>
                </a:extLst>
              </p:cNvPr>
              <p:cNvSpPr>
                <a:spLocks noRot="1" noChangeAspect="1" noMove="1" noResize="1" noEditPoints="1" noAdjustHandles="1" noChangeArrowheads="1" noChangeShapeType="1" noTextEdit="1"/>
              </p:cNvSpPr>
              <p:nvPr/>
            </p:nvSpPr>
            <p:spPr>
              <a:xfrm>
                <a:off x="581109" y="1898328"/>
                <a:ext cx="8516135" cy="646331"/>
              </a:xfrm>
              <a:prstGeom prst="rect">
                <a:avLst/>
              </a:prstGeom>
              <a:blipFill>
                <a:blip r:embed="rId3"/>
                <a:stretch>
                  <a:fillRect l="-428" t="-2703" b="-10811"/>
                </a:stretch>
              </a:blipFill>
              <a:ln w="28575">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C6B880-8864-4EF2-8E2E-5A0555E58647}"/>
                  </a:ext>
                </a:extLst>
              </p:cNvPr>
              <p:cNvSpPr/>
              <p:nvPr/>
            </p:nvSpPr>
            <p:spPr>
              <a:xfrm>
                <a:off x="470717" y="2751898"/>
                <a:ext cx="8653793" cy="2113592"/>
              </a:xfrm>
              <a:prstGeom prst="rect">
                <a:avLst/>
              </a:prstGeom>
            </p:spPr>
            <p:txBody>
              <a:bodyPr wrap="square">
                <a:spAutoFit/>
              </a:bodyPr>
              <a:lstStyle/>
              <a:p>
                <a:r>
                  <a:rPr lang="en-US" dirty="0"/>
                  <a:t>Given starting state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r>
                  <a:rPr lang="en-US" dirty="0"/>
                  <a:t> the probability of subsequent state-action pairs,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_1</m:t>
                        </m:r>
                      </m:sub>
                    </m:sSub>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 </m:t>
                    </m:r>
                  </m:oMath>
                </a14:m>
                <a:r>
                  <a:rPr lang="en-US" dirty="0"/>
                  <a:t> occurring under any policy </a:t>
                </a:r>
                <a14:m>
                  <m:oMath xmlns:m="http://schemas.openxmlformats.org/officeDocument/2006/math">
                    <m:r>
                      <a:rPr lang="en-US" b="0" i="1">
                        <a:latin typeface="Cambria Math" panose="02040503050406030204" pitchFamily="18" charset="0"/>
                        <a:ea typeface="Cambria Math" panose="02040503050406030204" pitchFamily="18" charset="0"/>
                      </a:rPr>
                      <m:t>𝜋</m:t>
                    </m:r>
                  </m:oMath>
                </a14:m>
                <a:r>
                  <a:rPr lang="en-US" dirty="0"/>
                  <a:t> is</a:t>
                </a:r>
              </a:p>
              <a:p>
                <a:endParaRPr lang="en-US"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𝑃</m:t>
                      </m:r>
                      <m:d>
                        <m:dPr>
                          <m:begChr m:val="{"/>
                          <m:endChr m:val="|"/>
                          <m:ctrlPr>
                            <a:rPr lang="en-US" sz="240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sub>
                          </m:sSub>
                          <m:r>
                            <a:rPr lang="en-US" sz="2400" b="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𝑡</m:t>
                                  </m:r>
                                </m:e>
                                <m:sub>
                                  <m:r>
                                    <a:rPr lang="en-US" sz="2400" b="0" i="1">
                                      <a:latin typeface="Cambria Math" panose="02040503050406030204" pitchFamily="18" charset="0"/>
                                      <a:ea typeface="Cambria Math" panose="02040503050406030204" pitchFamily="18" charset="0"/>
                                    </a:rPr>
                                    <m:t>1</m:t>
                                  </m:r>
                                </m:sub>
                              </m:sSub>
                            </m:sub>
                          </m:sSub>
                          <m:r>
                            <a:rPr lang="en-US" sz="2400" b="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a:latin typeface="Cambria Math" panose="02040503050406030204" pitchFamily="18" charset="0"/>
                                  <a:ea typeface="Cambria Math" panose="02040503050406030204" pitchFamily="18" charset="0"/>
                                </a:rPr>
                                <m:t>𝑡</m:t>
                              </m:r>
                              <m:r>
                                <a:rPr lang="en-US" sz="2400" b="0" i="1">
                                  <a:latin typeface="Cambria Math" panose="02040503050406030204" pitchFamily="18" charset="0"/>
                                  <a:ea typeface="Cambria Math" panose="02040503050406030204" pitchFamily="18" charset="0"/>
                                </a:rPr>
                                <m:t>+2</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a:latin typeface="Cambria Math" panose="02040503050406030204" pitchFamily="18" charset="0"/>
                                  <a:ea typeface="Cambria Math" panose="02040503050406030204" pitchFamily="18" charset="0"/>
                                </a:rPr>
                                <m:t>𝑇</m:t>
                              </m:r>
                            </m:sub>
                          </m:sSub>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oMath>
                  </m:oMathPara>
                </a14:m>
                <a:endParaRPr lang="en-US" sz="2400" dirty="0">
                  <a:ea typeface="Cambria Math" panose="02040503050406030204" pitchFamily="18" charset="0"/>
                </a:endParaRPr>
              </a:p>
              <a:p>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𝜋</m:t>
                    </m:r>
                    <m:d>
                      <m:dPr>
                        <m:endChr m:val="|"/>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𝑡</m:t>
                            </m:r>
                          </m:sub>
                        </m:sSub>
                      </m:e>
                    </m:d>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𝜋</m:t>
                    </m:r>
                    <m:d>
                      <m:dPr>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e>
                    </m:d>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a:latin typeface="Cambria Math" panose="02040503050406030204" pitchFamily="18" charset="0"/>
                        <a:ea typeface="Cambria Math" panose="02040503050406030204" pitchFamily="18" charset="0"/>
                      </a:rPr>
                      <m:t>𝑝</m:t>
                    </m:r>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𝑇</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ea typeface="Cambria Math" panose="02040503050406030204" pitchFamily="18" charset="0"/>
                          </a:rPr>
                          <m:t>−1</m:t>
                        </m:r>
                      </m:sub>
                    </m:sSub>
                    <m:r>
                      <a:rPr lang="en-US" sz="2400" b="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r>
                  <a:rPr lang="en-US" sz="2400" dirty="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r>
                          <a:rPr lang="en-US" sz="2400" b="0" i="1" smtClean="0">
                            <a:latin typeface="Cambria Math" panose="02040503050406030204" pitchFamily="18" charset="0"/>
                          </a:rPr>
                          <m:t>−1</m:t>
                        </m:r>
                      </m:sup>
                      <m:e>
                        <m:r>
                          <a:rPr lang="en-US" sz="2400" b="0" i="1">
                            <a:latin typeface="Cambria Math" panose="02040503050406030204" pitchFamily="18" charset="0"/>
                            <a:ea typeface="Cambria Math" panose="02040503050406030204" pitchFamily="18" charset="0"/>
                          </a:rPr>
                          <m:t>𝜋</m:t>
                        </m:r>
                        <m:d>
                          <m:dPr>
                            <m:endChr m:val="|"/>
                            <m:ctrlPr>
                              <a:rPr lang="en-US" sz="2400" i="1">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𝑘</m:t>
                                </m:r>
                              </m:sub>
                            </m:sSub>
                          </m:e>
                        </m:d>
                        <m:sSub>
                          <m:sSubPr>
                            <m:ctrlPr>
                              <a:rPr lang="en-US" sz="2400" i="1">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𝑘</m:t>
                            </m:r>
                          </m:sub>
                        </m:sSub>
                        <m:r>
                          <a:rPr lang="en-US" sz="2400" b="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d>
                          <m:dPr>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𝑆</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𝐴</m:t>
                                </m:r>
                              </m:e>
                              <m:sub>
                                <m:r>
                                  <a:rPr lang="en-US" sz="2400" b="0" i="1" smtClean="0">
                                    <a:latin typeface="Cambria Math" panose="02040503050406030204" pitchFamily="18" charset="0"/>
                                    <a:ea typeface="Cambria Math" panose="02040503050406030204" pitchFamily="18" charset="0"/>
                                  </a:rPr>
                                  <m:t>𝑘</m:t>
                                </m:r>
                              </m:sub>
                            </m:sSub>
                          </m:e>
                        </m:d>
                      </m:e>
                    </m:nary>
                  </m:oMath>
                </a14:m>
                <a:r>
                  <a:rPr lang="en-US" sz="2400" dirty="0"/>
                  <a:t> </a:t>
                </a:r>
              </a:p>
            </p:txBody>
          </p:sp>
        </mc:Choice>
        <mc:Fallback xmlns="">
          <p:sp>
            <p:nvSpPr>
              <p:cNvPr id="15" name="Rectangle 14">
                <a:extLst>
                  <a:ext uri="{FF2B5EF4-FFF2-40B4-BE49-F238E27FC236}">
                    <a16:creationId xmlns:a16="http://schemas.microsoft.com/office/drawing/2014/main" id="{94C6B880-8864-4EF2-8E2E-5A0555E58647}"/>
                  </a:ext>
                </a:extLst>
              </p:cNvPr>
              <p:cNvSpPr>
                <a:spLocks noRot="1" noChangeAspect="1" noMove="1" noResize="1" noEditPoints="1" noAdjustHandles="1" noChangeArrowheads="1" noChangeShapeType="1" noTextEdit="1"/>
              </p:cNvSpPr>
              <p:nvPr/>
            </p:nvSpPr>
            <p:spPr>
              <a:xfrm>
                <a:off x="470717" y="2751898"/>
                <a:ext cx="8653793" cy="2113592"/>
              </a:xfrm>
              <a:prstGeom prst="rect">
                <a:avLst/>
              </a:prstGeom>
              <a:blipFill>
                <a:blip r:embed="rId4"/>
                <a:stretch>
                  <a:fillRect l="-1056" t="-1441" b="-5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288BEDF-278F-437E-A85C-B12BD71E28EC}"/>
                  </a:ext>
                </a:extLst>
              </p:cNvPr>
              <p:cNvSpPr/>
              <p:nvPr/>
            </p:nvSpPr>
            <p:spPr>
              <a:xfrm>
                <a:off x="834069" y="5104801"/>
                <a:ext cx="7452234" cy="886525"/>
              </a:xfrm>
              <a:prstGeom prst="rect">
                <a:avLst/>
              </a:prstGeom>
            </p:spPr>
            <p:txBody>
              <a:bodyPr wrap="squar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a:latin typeface="Cambria Math" panose="02040503050406030204" pitchFamily="18" charset="0"/>
                                <a:ea typeface="Cambria Math" panose="02040503050406030204" pitchFamily="18" charset="0"/>
                              </a:rPr>
                              <m:t>𝜋</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r>
                                      <a:rPr lang="en-US" sz="2800" b="0" i="1">
                                        <a:latin typeface="Cambria Math" panose="02040503050406030204" pitchFamily="18" charset="0"/>
                                        <a:ea typeface="Cambria Math" panose="02040503050406030204" pitchFamily="18" charset="0"/>
                                      </a:rPr>
                                      <m:t>+1</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e>
                        </m:nary>
                      </m:num>
                      <m:den>
                        <m:nary>
                          <m:naryPr>
                            <m:chr m:val="∏"/>
                            <m:ctrlPr>
                              <a:rPr lang="en-US" sz="2800" i="1">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smtClean="0">
                                <a:latin typeface="Cambria Math" panose="02040503050406030204" pitchFamily="18" charset="0"/>
                              </a:rPr>
                              <m:t>𝑏</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𝑝</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r>
                                      <a:rPr lang="en-US" sz="2800" b="0" i="1">
                                        <a:latin typeface="Cambria Math" panose="02040503050406030204" pitchFamily="18" charset="0"/>
                                        <a:ea typeface="Cambria Math" panose="02040503050406030204" pitchFamily="18" charset="0"/>
                                      </a:rPr>
                                      <m:t>+1</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e>
                        </m:nary>
                      </m:den>
                    </m:f>
                  </m:oMath>
                </a14:m>
                <a:r>
                  <a:rPr lang="en-US" sz="2800" dirty="0">
                    <a:ea typeface="Cambria Math" panose="02040503050406030204" pitchFamily="18" charset="0"/>
                  </a:rPr>
                  <a:t> = </a:t>
                </a:r>
                <a14:m>
                  <m:oMath xmlns:m="http://schemas.openxmlformats.org/officeDocument/2006/math">
                    <m:f>
                      <m:fPr>
                        <m:ctrlPr>
                          <a:rPr lang="en-US" sz="2800" i="1">
                            <a:latin typeface="Cambria Math" panose="02040503050406030204" pitchFamily="18" charset="0"/>
                            <a:ea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a:latin typeface="Cambria Math" panose="02040503050406030204" pitchFamily="18" charset="0"/>
                                <a:ea typeface="Cambria Math" panose="02040503050406030204" pitchFamily="18" charset="0"/>
                              </a:rPr>
                              <m:t>𝜋</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e>
                        </m:nary>
                      </m:num>
                      <m:den>
                        <m:nary>
                          <m:naryPr>
                            <m:chr m:val="∏"/>
                            <m:ctrlPr>
                              <a:rPr lang="en-US" sz="2800" i="1" smtClean="0">
                                <a:latin typeface="Cambria Math" panose="02040503050406030204" pitchFamily="18" charset="0"/>
                              </a:rPr>
                            </m:ctrlPr>
                          </m:naryPr>
                          <m:sub>
                            <m:r>
                              <m:rPr>
                                <m:brk m:alnAt="23"/>
                              </m:rPr>
                              <a:rPr lang="en-US" sz="2800" b="0" i="1">
                                <a:latin typeface="Cambria Math" panose="02040503050406030204" pitchFamily="18" charset="0"/>
                              </a:rPr>
                              <m:t>𝑘</m:t>
                            </m:r>
                            <m:r>
                              <a:rPr lang="en-US" sz="2800" b="0" i="1">
                                <a:latin typeface="Cambria Math" panose="02040503050406030204" pitchFamily="18" charset="0"/>
                              </a:rPr>
                              <m:t>=1</m:t>
                            </m:r>
                          </m:sub>
                          <m:sup>
                            <m:r>
                              <a:rPr lang="en-US" sz="2800" b="0" i="1">
                                <a:latin typeface="Cambria Math" panose="02040503050406030204" pitchFamily="18" charset="0"/>
                              </a:rPr>
                              <m:t>𝑇</m:t>
                            </m:r>
                            <m:r>
                              <a:rPr lang="en-US" sz="2800" b="0" i="1">
                                <a:latin typeface="Cambria Math" panose="02040503050406030204" pitchFamily="18" charset="0"/>
                              </a:rPr>
                              <m:t>−1</m:t>
                            </m:r>
                          </m:sup>
                          <m:e>
                            <m:r>
                              <a:rPr lang="en-US" sz="2800" b="0" i="1">
                                <a:latin typeface="Cambria Math" panose="02040503050406030204" pitchFamily="18" charset="0"/>
                              </a:rPr>
                              <m:t>𝑏</m:t>
                            </m:r>
                            <m:d>
                              <m:dPr>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𝐴</m:t>
                                    </m:r>
                                  </m:e>
                                  <m:sub>
                                    <m:r>
                                      <a:rPr lang="en-US" sz="2800" b="0" i="1">
                                        <a:latin typeface="Cambria Math" panose="02040503050406030204" pitchFamily="18" charset="0"/>
                                        <a:ea typeface="Cambria Math" panose="02040503050406030204" pitchFamily="18" charset="0"/>
                                      </a:rPr>
                                      <m:t>𝑘</m:t>
                                    </m:r>
                                  </m:sub>
                                </m:sSub>
                              </m:e>
                            </m:d>
                            <m:sSub>
                              <m:sSubPr>
                                <m:ctrlPr>
                                  <a:rPr lang="en-US" sz="2800" i="1">
                                    <a:latin typeface="Cambria Math" panose="02040503050406030204" pitchFamily="18" charset="0"/>
                                    <a:ea typeface="Cambria Math" panose="02040503050406030204" pitchFamily="18" charset="0"/>
                                  </a:rPr>
                                </m:ctrlPr>
                              </m:sSubPr>
                              <m:e>
                                <m:r>
                                  <a:rPr lang="en-US" sz="2800" b="0" i="1">
                                    <a:latin typeface="Cambria Math" panose="02040503050406030204" pitchFamily="18" charset="0"/>
                                    <a:ea typeface="Cambria Math" panose="02040503050406030204" pitchFamily="18" charset="0"/>
                                  </a:rPr>
                                  <m:t>𝑆</m:t>
                                </m:r>
                              </m:e>
                              <m:sub>
                                <m:r>
                                  <a:rPr lang="en-US" sz="2800" b="0" i="1">
                                    <a:latin typeface="Cambria Math" panose="02040503050406030204" pitchFamily="18" charset="0"/>
                                    <a:ea typeface="Cambria Math" panose="02040503050406030204" pitchFamily="18" charset="0"/>
                                  </a:rPr>
                                  <m:t>𝑘</m:t>
                                </m:r>
                              </m:sub>
                            </m:sSub>
                            <m:r>
                              <a:rPr lang="en-US" sz="2800" b="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e>
                        </m:nary>
                      </m:den>
                    </m:f>
                  </m:oMath>
                </a14:m>
                <a:r>
                  <a:rPr lang="en-US" sz="2800" dirty="0">
                    <a:ea typeface="Cambria Math" panose="02040503050406030204" pitchFamily="18" charset="0"/>
                  </a:rPr>
                  <a:t> </a:t>
                </a:r>
              </a:p>
            </p:txBody>
          </p:sp>
        </mc:Choice>
        <mc:Fallback xmlns="">
          <p:sp>
            <p:nvSpPr>
              <p:cNvPr id="5" name="Rectangle 4">
                <a:extLst>
                  <a:ext uri="{FF2B5EF4-FFF2-40B4-BE49-F238E27FC236}">
                    <a16:creationId xmlns:a16="http://schemas.microsoft.com/office/drawing/2014/main" id="{F288BEDF-278F-437E-A85C-B12BD71E28EC}"/>
                  </a:ext>
                </a:extLst>
              </p:cNvPr>
              <p:cNvSpPr>
                <a:spLocks noRot="1" noChangeAspect="1" noMove="1" noResize="1" noEditPoints="1" noAdjustHandles="1" noChangeArrowheads="1" noChangeShapeType="1" noTextEdit="1"/>
              </p:cNvSpPr>
              <p:nvPr/>
            </p:nvSpPr>
            <p:spPr>
              <a:xfrm>
                <a:off x="834069" y="5104801"/>
                <a:ext cx="7452234" cy="886525"/>
              </a:xfrm>
              <a:prstGeom prst="rect">
                <a:avLst/>
              </a:prstGeom>
              <a:blipFill>
                <a:blip r:embed="rId5"/>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E8FCBB9-7175-458F-8C78-D46F97D22F63}"/>
              </a:ext>
            </a:extLst>
          </p:cNvPr>
          <p:cNvSpPr/>
          <p:nvPr/>
        </p:nvSpPr>
        <p:spPr>
          <a:xfrm>
            <a:off x="2688770" y="4438972"/>
            <a:ext cx="1977304" cy="367277"/>
          </a:xfrm>
          <a:prstGeom prst="rect">
            <a:avLst/>
          </a:prstGeom>
          <a:noFill/>
          <a:ln w="127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13" name="Connector: Curved 12">
            <a:extLst>
              <a:ext uri="{FF2B5EF4-FFF2-40B4-BE49-F238E27FC236}">
                <a16:creationId xmlns:a16="http://schemas.microsoft.com/office/drawing/2014/main" id="{A0A2842F-14B7-4FB4-8BC3-ABBEF2F22FFD}"/>
              </a:ext>
            </a:extLst>
          </p:cNvPr>
          <p:cNvCxnSpPr>
            <a:cxnSpLocks/>
            <a:stCxn id="6" idx="2"/>
          </p:cNvCxnSpPr>
          <p:nvPr/>
        </p:nvCxnSpPr>
        <p:spPr>
          <a:xfrm rot="5400000" flipH="1" flipV="1">
            <a:off x="5827659" y="2472375"/>
            <a:ext cx="183637" cy="4484112"/>
          </a:xfrm>
          <a:prstGeom prst="curvedConnector4">
            <a:avLst>
              <a:gd name="adj1" fmla="val -124485"/>
              <a:gd name="adj2" fmla="val 61024"/>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9C4779-6314-470D-96E1-E54F00414657}"/>
              </a:ext>
            </a:extLst>
          </p:cNvPr>
          <p:cNvSpPr txBox="1"/>
          <p:nvPr/>
        </p:nvSpPr>
        <p:spPr>
          <a:xfrm>
            <a:off x="7585293" y="4431017"/>
            <a:ext cx="2573295" cy="3117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State transition probability</a:t>
            </a:r>
          </a:p>
        </p:txBody>
      </p:sp>
      <p:sp>
        <p:nvSpPr>
          <p:cNvPr id="24" name="TextBox 23">
            <a:extLst>
              <a:ext uri="{FF2B5EF4-FFF2-40B4-BE49-F238E27FC236}">
                <a16:creationId xmlns:a16="http://schemas.microsoft.com/office/drawing/2014/main" id="{FAECB356-996B-445B-8C5D-82898348DB88}"/>
              </a:ext>
            </a:extLst>
          </p:cNvPr>
          <p:cNvSpPr txBox="1"/>
          <p:nvPr/>
        </p:nvSpPr>
        <p:spPr>
          <a:xfrm>
            <a:off x="470717" y="6122793"/>
            <a:ext cx="2033459" cy="3117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Importance sampling ratio</a:t>
            </a:r>
          </a:p>
        </p:txBody>
      </p:sp>
      <p:cxnSp>
        <p:nvCxnSpPr>
          <p:cNvPr id="25" name="Connector: Curved 24">
            <a:extLst>
              <a:ext uri="{FF2B5EF4-FFF2-40B4-BE49-F238E27FC236}">
                <a16:creationId xmlns:a16="http://schemas.microsoft.com/office/drawing/2014/main" id="{4B3D0CDB-94D3-4B32-B987-BEF7C1D061DB}"/>
              </a:ext>
            </a:extLst>
          </p:cNvPr>
          <p:cNvCxnSpPr>
            <a:cxnSpLocks/>
            <a:stCxn id="5" idx="1"/>
          </p:cNvCxnSpPr>
          <p:nvPr/>
        </p:nvCxnSpPr>
        <p:spPr>
          <a:xfrm rot="10800000" flipV="1">
            <a:off x="834069" y="5548064"/>
            <a:ext cx="12700" cy="712326"/>
          </a:xfrm>
          <a:prstGeom prst="curvedConnector4">
            <a:avLst>
              <a:gd name="adj1" fmla="val 3315795"/>
              <a:gd name="adj2" fmla="val 81114"/>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80AC7F-473C-4F9C-9691-52A75CB50610}"/>
              </a:ext>
            </a:extLst>
          </p:cNvPr>
          <p:cNvSpPr/>
          <p:nvPr/>
        </p:nvSpPr>
        <p:spPr>
          <a:xfrm>
            <a:off x="846770" y="5413591"/>
            <a:ext cx="947942" cy="367277"/>
          </a:xfrm>
          <a:prstGeom prst="rect">
            <a:avLst/>
          </a:prstGeom>
          <a:noFill/>
          <a:ln w="1270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2404728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Off-policy Monte Carlo Evaluation</a:t>
            </a:r>
            <a:endParaRPr lang="en-AU" sz="3200" dirty="0"/>
          </a:p>
        </p:txBody>
      </p:sp>
      <p:pic>
        <p:nvPicPr>
          <p:cNvPr id="2" name="Picture 1">
            <a:extLst>
              <a:ext uri="{FF2B5EF4-FFF2-40B4-BE49-F238E27FC236}">
                <a16:creationId xmlns:a16="http://schemas.microsoft.com/office/drawing/2014/main" id="{0BE588A4-3FBF-4C96-BD95-E0E027C19000}"/>
              </a:ext>
            </a:extLst>
          </p:cNvPr>
          <p:cNvPicPr>
            <a:picLocks noChangeAspect="1"/>
          </p:cNvPicPr>
          <p:nvPr/>
        </p:nvPicPr>
        <p:blipFill>
          <a:blip r:embed="rId3"/>
          <a:stretch>
            <a:fillRect/>
          </a:stretch>
        </p:blipFill>
        <p:spPr>
          <a:xfrm>
            <a:off x="597151" y="868922"/>
            <a:ext cx="9280775" cy="5120156"/>
          </a:xfrm>
          <a:prstGeom prst="rect">
            <a:avLst/>
          </a:prstGeom>
        </p:spPr>
      </p:pic>
      <p:sp>
        <p:nvSpPr>
          <p:cNvPr id="5" name="TextBox 4">
            <a:extLst>
              <a:ext uri="{FF2B5EF4-FFF2-40B4-BE49-F238E27FC236}">
                <a16:creationId xmlns:a16="http://schemas.microsoft.com/office/drawing/2014/main" id="{627CF19B-A493-4D80-991A-B5093FBBD822}"/>
              </a:ext>
            </a:extLst>
          </p:cNvPr>
          <p:cNvSpPr txBox="1"/>
          <p:nvPr/>
        </p:nvSpPr>
        <p:spPr>
          <a:xfrm>
            <a:off x="1215189" y="2286000"/>
            <a:ext cx="1455822" cy="30078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7" name="TextBox 6">
            <a:extLst>
              <a:ext uri="{FF2B5EF4-FFF2-40B4-BE49-F238E27FC236}">
                <a16:creationId xmlns:a16="http://schemas.microsoft.com/office/drawing/2014/main" id="{94F770BF-8DE4-416F-AE9C-907FA2F0E09E}"/>
              </a:ext>
            </a:extLst>
          </p:cNvPr>
          <p:cNvSpPr txBox="1"/>
          <p:nvPr/>
        </p:nvSpPr>
        <p:spPr>
          <a:xfrm>
            <a:off x="1215189" y="3037470"/>
            <a:ext cx="3729790" cy="30078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8" name="TextBox 7">
            <a:extLst>
              <a:ext uri="{FF2B5EF4-FFF2-40B4-BE49-F238E27FC236}">
                <a16:creationId xmlns:a16="http://schemas.microsoft.com/office/drawing/2014/main" id="{8935AEA6-C781-431F-B5E1-4254AEB208F3}"/>
              </a:ext>
            </a:extLst>
          </p:cNvPr>
          <p:cNvSpPr txBox="1"/>
          <p:nvPr/>
        </p:nvSpPr>
        <p:spPr>
          <a:xfrm>
            <a:off x="1215189" y="3853472"/>
            <a:ext cx="986590" cy="30078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9" name="TextBox 8">
            <a:extLst>
              <a:ext uri="{FF2B5EF4-FFF2-40B4-BE49-F238E27FC236}">
                <a16:creationId xmlns:a16="http://schemas.microsoft.com/office/drawing/2014/main" id="{3F5F3141-7AE3-4393-89FC-2D3A77D6E913}"/>
              </a:ext>
            </a:extLst>
          </p:cNvPr>
          <p:cNvSpPr txBox="1"/>
          <p:nvPr/>
        </p:nvSpPr>
        <p:spPr>
          <a:xfrm>
            <a:off x="1684421" y="5029202"/>
            <a:ext cx="5149516" cy="336240"/>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11" name="TextBox 10">
            <a:extLst>
              <a:ext uri="{FF2B5EF4-FFF2-40B4-BE49-F238E27FC236}">
                <a16:creationId xmlns:a16="http://schemas.microsoft.com/office/drawing/2014/main" id="{3ECF41EB-993F-4B95-B348-E8C83BC8A593}"/>
              </a:ext>
            </a:extLst>
          </p:cNvPr>
          <p:cNvSpPr txBox="1"/>
          <p:nvPr/>
        </p:nvSpPr>
        <p:spPr>
          <a:xfrm>
            <a:off x="1672389" y="5365442"/>
            <a:ext cx="2009274" cy="370709"/>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13" name="TextBox 12">
            <a:extLst>
              <a:ext uri="{FF2B5EF4-FFF2-40B4-BE49-F238E27FC236}">
                <a16:creationId xmlns:a16="http://schemas.microsoft.com/office/drawing/2014/main" id="{8EE4B881-F451-41C7-AEAC-16C697BF8C96}"/>
              </a:ext>
            </a:extLst>
          </p:cNvPr>
          <p:cNvSpPr txBox="1"/>
          <p:nvPr/>
        </p:nvSpPr>
        <p:spPr>
          <a:xfrm>
            <a:off x="1672389" y="4692642"/>
            <a:ext cx="3019927" cy="336240"/>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14" name="Connector: Curved 13">
            <a:extLst>
              <a:ext uri="{FF2B5EF4-FFF2-40B4-BE49-F238E27FC236}">
                <a16:creationId xmlns:a16="http://schemas.microsoft.com/office/drawing/2014/main" id="{BD7668AF-E563-4B49-A0D6-FF922F6DB99B}"/>
              </a:ext>
            </a:extLst>
          </p:cNvPr>
          <p:cNvCxnSpPr>
            <a:cxnSpLocks/>
            <a:stCxn id="9" idx="1"/>
          </p:cNvCxnSpPr>
          <p:nvPr/>
        </p:nvCxnSpPr>
        <p:spPr>
          <a:xfrm rot="10800000" flipV="1">
            <a:off x="968991" y="5197322"/>
            <a:ext cx="715430" cy="911088"/>
          </a:xfrm>
          <a:prstGeom prst="curvedConnector2">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F5C2D19-B212-4616-BC9D-A98B3735E0CC}"/>
              </a:ext>
            </a:extLst>
          </p:cNvPr>
          <p:cNvSpPr txBox="1"/>
          <p:nvPr/>
        </p:nvSpPr>
        <p:spPr>
          <a:xfrm>
            <a:off x="180833" y="6071943"/>
            <a:ext cx="2490178" cy="7268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Weighted average of the returns</a:t>
            </a:r>
          </a:p>
        </p:txBody>
      </p:sp>
      <p:cxnSp>
        <p:nvCxnSpPr>
          <p:cNvPr id="20" name="Connector: Curved 19">
            <a:extLst>
              <a:ext uri="{FF2B5EF4-FFF2-40B4-BE49-F238E27FC236}">
                <a16:creationId xmlns:a16="http://schemas.microsoft.com/office/drawing/2014/main" id="{7A35F02D-5A2F-4896-972D-8870267A539C}"/>
              </a:ext>
            </a:extLst>
          </p:cNvPr>
          <p:cNvCxnSpPr>
            <a:cxnSpLocks/>
          </p:cNvCxnSpPr>
          <p:nvPr/>
        </p:nvCxnSpPr>
        <p:spPr>
          <a:xfrm rot="5400000">
            <a:off x="4117291" y="5507330"/>
            <a:ext cx="912653" cy="628876"/>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E203E16-729E-4604-B19B-95D4C9191300}"/>
                  </a:ext>
                </a:extLst>
              </p:cNvPr>
              <p:cNvSpPr txBox="1"/>
              <p:nvPr/>
            </p:nvSpPr>
            <p:spPr>
              <a:xfrm>
                <a:off x="3896615" y="6164022"/>
                <a:ext cx="2490178" cy="72687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𝑤𝑒𝑖𝑔h𝑡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𝑓𝑜𝑟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𝑒𝑎𝑐h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𝑐𝑜𝑟𝑟𝑒𝑠𝑝𝑜𝑛𝑑𝑖𝑛𝑔</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𝐶</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𝑐𝑢𝑚𝑚𝑢𝑙𝑎𝑡𝑖𝑣𝑒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𝑠𝑢𝑚𝑒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𝑎𝑙𝑙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𝑤𝑒𝑖𝑔h𝑡𝑠</m:t>
                      </m:r>
                    </m:oMath>
                  </m:oMathPara>
                </a14:m>
                <a:endParaRPr lang="en-US" dirty="0">
                  <a:solidFill>
                    <a:schemeClr val="tx1"/>
                  </a:solidFill>
                </a:endParaRPr>
              </a:p>
            </p:txBody>
          </p:sp>
        </mc:Choice>
        <mc:Fallback xmlns="">
          <p:sp>
            <p:nvSpPr>
              <p:cNvPr id="23" name="TextBox 22">
                <a:extLst>
                  <a:ext uri="{FF2B5EF4-FFF2-40B4-BE49-F238E27FC236}">
                    <a16:creationId xmlns:a16="http://schemas.microsoft.com/office/drawing/2014/main" id="{DE203E16-729E-4604-B19B-95D4C9191300}"/>
                  </a:ext>
                </a:extLst>
              </p:cNvPr>
              <p:cNvSpPr txBox="1">
                <a:spLocks noRot="1" noChangeAspect="1" noMove="1" noResize="1" noEditPoints="1" noAdjustHandles="1" noChangeArrowheads="1" noChangeShapeType="1" noTextEdit="1"/>
              </p:cNvSpPr>
              <p:nvPr/>
            </p:nvSpPr>
            <p:spPr>
              <a:xfrm>
                <a:off x="3896615" y="6164022"/>
                <a:ext cx="2490178" cy="726873"/>
              </a:xfrm>
              <a:prstGeom prst="rect">
                <a:avLst/>
              </a:prstGeom>
              <a:blipFill>
                <a:blip r:embed="rId4"/>
                <a:stretch>
                  <a:fillRect l="-43032" r="-41809" b="-2521"/>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24" name="Connector: Curved 23">
            <a:extLst>
              <a:ext uri="{FF2B5EF4-FFF2-40B4-BE49-F238E27FC236}">
                <a16:creationId xmlns:a16="http://schemas.microsoft.com/office/drawing/2014/main" id="{AF9A2D8D-4146-4391-A532-436EBF224AD8}"/>
              </a:ext>
            </a:extLst>
          </p:cNvPr>
          <p:cNvCxnSpPr>
            <a:cxnSpLocks/>
            <a:stCxn id="11" idx="3"/>
          </p:cNvCxnSpPr>
          <p:nvPr/>
        </p:nvCxnSpPr>
        <p:spPr>
          <a:xfrm>
            <a:off x="3681663" y="5550797"/>
            <a:ext cx="3152274" cy="39865"/>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F7852F-1DDE-4A78-963B-5BBB20BFF0FA}"/>
              </a:ext>
            </a:extLst>
          </p:cNvPr>
          <p:cNvSpPr txBox="1"/>
          <p:nvPr/>
        </p:nvSpPr>
        <p:spPr>
          <a:xfrm>
            <a:off x="6630147" y="5301823"/>
            <a:ext cx="2746792" cy="5835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Importance sampling</a:t>
            </a:r>
          </a:p>
        </p:txBody>
      </p:sp>
      <p:sp>
        <p:nvSpPr>
          <p:cNvPr id="29" name="TextBox 28">
            <a:extLst>
              <a:ext uri="{FF2B5EF4-FFF2-40B4-BE49-F238E27FC236}">
                <a16:creationId xmlns:a16="http://schemas.microsoft.com/office/drawing/2014/main" id="{4BF0D6EF-D98D-4BCF-AF06-EAE4BED856E4}"/>
              </a:ext>
            </a:extLst>
          </p:cNvPr>
          <p:cNvSpPr txBox="1"/>
          <p:nvPr/>
        </p:nvSpPr>
        <p:spPr>
          <a:xfrm>
            <a:off x="4888056" y="4394369"/>
            <a:ext cx="6450501" cy="6801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New estimate </a:t>
            </a:r>
            <a:r>
              <a:rPr lang="en-US" sz="1600" dirty="0">
                <a:solidFill>
                  <a:schemeClr val="tx1"/>
                </a:solidFill>
                <a:sym typeface="Wingdings" panose="05000000000000000000" pitchFamily="2" charset="2"/>
              </a:rPr>
              <a:t> Old estimate + Step size*[Target – Old Estimate]</a:t>
            </a:r>
            <a:endParaRPr lang="en-US" sz="1600" dirty="0">
              <a:solidFill>
                <a:schemeClr val="tx1"/>
              </a:solidFill>
            </a:endParaRPr>
          </a:p>
        </p:txBody>
      </p:sp>
      <p:cxnSp>
        <p:nvCxnSpPr>
          <p:cNvPr id="30" name="Connector: Curved 29">
            <a:extLst>
              <a:ext uri="{FF2B5EF4-FFF2-40B4-BE49-F238E27FC236}">
                <a16:creationId xmlns:a16="http://schemas.microsoft.com/office/drawing/2014/main" id="{13700ECB-FC85-49E9-82B3-82FE2754C8D9}"/>
              </a:ext>
            </a:extLst>
          </p:cNvPr>
          <p:cNvCxnSpPr>
            <a:cxnSpLocks/>
          </p:cNvCxnSpPr>
          <p:nvPr/>
        </p:nvCxnSpPr>
        <p:spPr>
          <a:xfrm flipV="1">
            <a:off x="4367284" y="4785992"/>
            <a:ext cx="520774" cy="284713"/>
          </a:xfrm>
          <a:prstGeom prst="curvedConnector3">
            <a:avLst>
              <a:gd name="adj1" fmla="val 50000"/>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AC11FE71-CD54-4141-B947-FF94B41C618B}"/>
              </a:ext>
            </a:extLst>
          </p:cNvPr>
          <p:cNvSpPr/>
          <p:nvPr/>
        </p:nvSpPr>
        <p:spPr>
          <a:xfrm rot="5400000">
            <a:off x="9770784" y="3461135"/>
            <a:ext cx="409107" cy="1866467"/>
          </a:xfrm>
          <a:prstGeom prst="leftBrace">
            <a:avLst>
              <a:gd name="adj1" fmla="val 16012"/>
              <a:gd name="adj2" fmla="val 50000"/>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4A382B2F-A4A0-41CC-83BD-E3BB0053A65F}"/>
              </a:ext>
            </a:extLst>
          </p:cNvPr>
          <p:cNvSpPr txBox="1"/>
          <p:nvPr/>
        </p:nvSpPr>
        <p:spPr>
          <a:xfrm>
            <a:off x="8958842" y="3654510"/>
            <a:ext cx="1687890" cy="6801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Estimation error </a:t>
            </a:r>
          </a:p>
        </p:txBody>
      </p:sp>
    </p:spTree>
    <p:extLst>
      <p:ext uri="{BB962C8B-B14F-4D97-AF65-F5344CB8AC3E}">
        <p14:creationId xmlns:p14="http://schemas.microsoft.com/office/powerpoint/2010/main" val="2433585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Off-policy Monte Carlo Control</a:t>
            </a:r>
            <a:endParaRPr lang="en-AU" sz="3200" dirty="0"/>
          </a:p>
        </p:txBody>
      </p:sp>
      <p:pic>
        <p:nvPicPr>
          <p:cNvPr id="2" name="Picture 1">
            <a:extLst>
              <a:ext uri="{FF2B5EF4-FFF2-40B4-BE49-F238E27FC236}">
                <a16:creationId xmlns:a16="http://schemas.microsoft.com/office/drawing/2014/main" id="{01C30B83-0BB5-491C-89D6-0D04C00D6DD1}"/>
              </a:ext>
            </a:extLst>
          </p:cNvPr>
          <p:cNvPicPr>
            <a:picLocks noChangeAspect="1"/>
          </p:cNvPicPr>
          <p:nvPr/>
        </p:nvPicPr>
        <p:blipFill>
          <a:blip r:embed="rId3"/>
          <a:stretch>
            <a:fillRect/>
          </a:stretch>
        </p:blipFill>
        <p:spPr>
          <a:xfrm>
            <a:off x="597151" y="1261749"/>
            <a:ext cx="8997225" cy="5494082"/>
          </a:xfrm>
          <a:prstGeom prst="rect">
            <a:avLst/>
          </a:prstGeom>
        </p:spPr>
      </p:pic>
      <p:sp>
        <p:nvSpPr>
          <p:cNvPr id="5" name="TextBox 4">
            <a:extLst>
              <a:ext uri="{FF2B5EF4-FFF2-40B4-BE49-F238E27FC236}">
                <a16:creationId xmlns:a16="http://schemas.microsoft.com/office/drawing/2014/main" id="{521795F1-8325-4BE1-9BA1-51F27FFDF08D}"/>
              </a:ext>
            </a:extLst>
          </p:cNvPr>
          <p:cNvSpPr txBox="1"/>
          <p:nvPr/>
        </p:nvSpPr>
        <p:spPr>
          <a:xfrm>
            <a:off x="328951" y="642233"/>
            <a:ext cx="5539585" cy="7268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Based on General Policy Iteration algorithm </a:t>
            </a:r>
          </a:p>
        </p:txBody>
      </p:sp>
      <p:sp>
        <p:nvSpPr>
          <p:cNvPr id="7" name="TextBox 6">
            <a:extLst>
              <a:ext uri="{FF2B5EF4-FFF2-40B4-BE49-F238E27FC236}">
                <a16:creationId xmlns:a16="http://schemas.microsoft.com/office/drawing/2014/main" id="{83707BA0-1EF8-4E97-A5E3-09E082C545C3}"/>
              </a:ext>
            </a:extLst>
          </p:cNvPr>
          <p:cNvSpPr txBox="1"/>
          <p:nvPr/>
        </p:nvSpPr>
        <p:spPr>
          <a:xfrm>
            <a:off x="1241946" y="3316406"/>
            <a:ext cx="2088108" cy="313898"/>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9" name="Straight Arrow Connector 8">
            <a:extLst>
              <a:ext uri="{FF2B5EF4-FFF2-40B4-BE49-F238E27FC236}">
                <a16:creationId xmlns:a16="http://schemas.microsoft.com/office/drawing/2014/main" id="{307C284D-FC34-4F27-AD59-4BEB97B359A2}"/>
              </a:ext>
            </a:extLst>
          </p:cNvPr>
          <p:cNvCxnSpPr/>
          <p:nvPr/>
        </p:nvCxnSpPr>
        <p:spPr>
          <a:xfrm>
            <a:off x="3343701" y="3429000"/>
            <a:ext cx="1078174" cy="0"/>
          </a:xfrm>
          <a:prstGeom prst="straightConnector1">
            <a:avLst/>
          </a:prstGeom>
          <a:ln w="19050">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0B5BC6E-1F20-417A-ABE3-186074CC04AB}"/>
              </a:ext>
            </a:extLst>
          </p:cNvPr>
          <p:cNvSpPr txBox="1"/>
          <p:nvPr/>
        </p:nvSpPr>
        <p:spPr>
          <a:xfrm>
            <a:off x="3974849" y="3254784"/>
            <a:ext cx="3916907" cy="2721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Ensure coverage assumption</a:t>
            </a:r>
          </a:p>
        </p:txBody>
      </p:sp>
      <p:sp>
        <p:nvSpPr>
          <p:cNvPr id="11" name="TextBox 10">
            <a:extLst>
              <a:ext uri="{FF2B5EF4-FFF2-40B4-BE49-F238E27FC236}">
                <a16:creationId xmlns:a16="http://schemas.microsoft.com/office/drawing/2014/main" id="{FA0A825B-1240-4C71-878F-083DE54B021F}"/>
              </a:ext>
            </a:extLst>
          </p:cNvPr>
          <p:cNvSpPr txBox="1"/>
          <p:nvPr/>
        </p:nvSpPr>
        <p:spPr>
          <a:xfrm>
            <a:off x="1553569" y="5577604"/>
            <a:ext cx="2868305" cy="313894"/>
          </a:xfrm>
          <a:prstGeom prst="rect">
            <a:avLst/>
          </a:prstGeom>
          <a:noFill/>
          <a:ln w="19050" cap="rnd">
            <a:solidFill>
              <a:schemeClr val="tx2"/>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chemeClr val="tx1"/>
              </a:solidFill>
            </a:endParaRPr>
          </a:p>
        </p:txBody>
      </p:sp>
      <p:cxnSp>
        <p:nvCxnSpPr>
          <p:cNvPr id="13" name="Connector: Curved 12">
            <a:extLst>
              <a:ext uri="{FF2B5EF4-FFF2-40B4-BE49-F238E27FC236}">
                <a16:creationId xmlns:a16="http://schemas.microsoft.com/office/drawing/2014/main" id="{EA913B86-EA80-4797-9623-5F7A83D89BF1}"/>
              </a:ext>
            </a:extLst>
          </p:cNvPr>
          <p:cNvCxnSpPr>
            <a:stCxn id="11" idx="3"/>
          </p:cNvCxnSpPr>
          <p:nvPr/>
        </p:nvCxnSpPr>
        <p:spPr>
          <a:xfrm flipV="1">
            <a:off x="4421874" y="5186149"/>
            <a:ext cx="3179929" cy="548402"/>
          </a:xfrm>
          <a:prstGeom prst="curvedConnector3">
            <a:avLst>
              <a:gd name="adj1" fmla="val 73176"/>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BEA08F-EEC1-48A7-BC2C-0F958D8F8940}"/>
                  </a:ext>
                </a:extLst>
              </p:cNvPr>
              <p:cNvSpPr txBox="1"/>
              <p:nvPr/>
            </p:nvSpPr>
            <p:spPr>
              <a:xfrm>
                <a:off x="6744491" y="4274559"/>
                <a:ext cx="2849885" cy="754643"/>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Target policy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𝜋</m:t>
                    </m:r>
                  </m:oMath>
                </a14:m>
                <a:r>
                  <a:rPr lang="en-US" dirty="0">
                    <a:solidFill>
                      <a:schemeClr val="tx1"/>
                    </a:solidFill>
                  </a:rPr>
                  <a:t> greedy </a:t>
                </a:r>
                <a:r>
                  <a:rPr lang="en-US" dirty="0" err="1">
                    <a:solidFill>
                      <a:schemeClr val="tx1"/>
                    </a:solidFill>
                  </a:rPr>
                  <a:t>w.r.t.</a:t>
                </a:r>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𝑄</m:t>
                    </m:r>
                  </m:oMath>
                </a14:m>
                <a:r>
                  <a:rPr lang="en-US" dirty="0">
                    <a:solidFill>
                      <a:schemeClr val="tx1"/>
                    </a:solidFill>
                  </a:rPr>
                  <a:t>, which is an estimate to </a:t>
                </a:r>
                <a14:m>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m:rPr>
                            <m:sty m:val="p"/>
                          </m:rPr>
                          <a:rPr lang="en-US" b="0" i="0" smtClean="0">
                            <a:solidFill>
                              <a:schemeClr val="tx1"/>
                            </a:solidFill>
                            <a:latin typeface="Cambria Math" panose="02040503050406030204" pitchFamily="18" charset="0"/>
                            <a:ea typeface="Cambria Math" panose="02040503050406030204" pitchFamily="18" charset="0"/>
                          </a:rPr>
                          <m:t>q</m:t>
                        </m:r>
                      </m:e>
                      <m:sub>
                        <m:r>
                          <a:rPr lang="en-US" i="1">
                            <a:solidFill>
                              <a:schemeClr val="tx1"/>
                            </a:solidFill>
                            <a:latin typeface="Cambria Math" panose="02040503050406030204" pitchFamily="18" charset="0"/>
                            <a:ea typeface="Cambria Math" panose="02040503050406030204" pitchFamily="18" charset="0"/>
                          </a:rPr>
                          <m:t>𝜋</m:t>
                        </m:r>
                      </m:sub>
                    </m:sSub>
                  </m:oMath>
                </a14:m>
                <a:endParaRPr lang="en-US" dirty="0">
                  <a:solidFill>
                    <a:schemeClr val="tx1"/>
                  </a:solidFill>
                </a:endParaRPr>
              </a:p>
            </p:txBody>
          </p:sp>
        </mc:Choice>
        <mc:Fallback xmlns="">
          <p:sp>
            <p:nvSpPr>
              <p:cNvPr id="15" name="TextBox 14">
                <a:extLst>
                  <a:ext uri="{FF2B5EF4-FFF2-40B4-BE49-F238E27FC236}">
                    <a16:creationId xmlns:a16="http://schemas.microsoft.com/office/drawing/2014/main" id="{D7BEA08F-EEC1-48A7-BC2C-0F958D8F8940}"/>
                  </a:ext>
                </a:extLst>
              </p:cNvPr>
              <p:cNvSpPr txBox="1">
                <a:spLocks noRot="1" noChangeAspect="1" noMove="1" noResize="1" noEditPoints="1" noAdjustHandles="1" noChangeArrowheads="1" noChangeShapeType="1" noTextEdit="1"/>
              </p:cNvSpPr>
              <p:nvPr/>
            </p:nvSpPr>
            <p:spPr>
              <a:xfrm>
                <a:off x="6744491" y="4274559"/>
                <a:ext cx="2849885" cy="754643"/>
              </a:xfrm>
              <a:prstGeom prst="rect">
                <a:avLst/>
              </a:prstGeom>
              <a:blipFill>
                <a:blip r:embed="rId4"/>
                <a:stretch>
                  <a:fillRect t="-14516" b="-2338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2604183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6093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US" sz="4400" dirty="0">
                <a:solidFill>
                  <a:schemeClr val="bg1"/>
                </a:solidFill>
              </a:rPr>
              <a:t>Temporal-Difference Learning</a:t>
            </a:r>
            <a:endParaRPr lang="en-AU" sz="4400" dirty="0">
              <a:solidFill>
                <a:schemeClr val="bg1"/>
              </a:solidFill>
            </a:endParaRPr>
          </a:p>
        </p:txBody>
      </p:sp>
    </p:spTree>
    <p:extLst>
      <p:ext uri="{BB962C8B-B14F-4D97-AF65-F5344CB8AC3E}">
        <p14:creationId xmlns:p14="http://schemas.microsoft.com/office/powerpoint/2010/main" val="284909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D5B680-6D22-4231-9F94-776D41389422}"/>
              </a:ext>
            </a:extLst>
          </p:cNvPr>
          <p:cNvSpPr>
            <a:spLocks noGrp="1"/>
          </p:cNvSpPr>
          <p:nvPr>
            <p:ph type="title"/>
          </p:nvPr>
        </p:nvSpPr>
        <p:spPr>
          <a:xfrm>
            <a:off x="618173" y="239036"/>
            <a:ext cx="11949350" cy="877676"/>
          </a:xfrm>
        </p:spPr>
        <p:txBody>
          <a:bodyPr/>
          <a:lstStyle/>
          <a:p>
            <a:pPr>
              <a:lnSpc>
                <a:spcPct val="150000"/>
              </a:lnSpc>
            </a:pPr>
            <a:r>
              <a:rPr lang="en-AU" dirty="0"/>
              <a:t>Goals and Steps in Reinforcement Learning</a:t>
            </a:r>
            <a:br>
              <a:rPr lang="en-AU" dirty="0"/>
            </a:br>
            <a:endParaRPr lang="en-AU" sz="1600" dirty="0"/>
          </a:p>
        </p:txBody>
      </p:sp>
      <p:sp>
        <p:nvSpPr>
          <p:cNvPr id="5" name="Rectangle 4">
            <a:extLst>
              <a:ext uri="{FF2B5EF4-FFF2-40B4-BE49-F238E27FC236}">
                <a16:creationId xmlns:a16="http://schemas.microsoft.com/office/drawing/2014/main" id="{8D8DFD99-993B-4579-93F3-A70FEE790152}"/>
              </a:ext>
            </a:extLst>
          </p:cNvPr>
          <p:cNvSpPr/>
          <p:nvPr/>
        </p:nvSpPr>
        <p:spPr>
          <a:xfrm>
            <a:off x="927263" y="2094649"/>
            <a:ext cx="10869850" cy="4524315"/>
          </a:xfrm>
          <a:prstGeom prst="rect">
            <a:avLst/>
          </a:prstGeom>
          <a:ln w="38100">
            <a:solidFill>
              <a:schemeClr val="tx1"/>
            </a:solidFill>
          </a:ln>
        </p:spPr>
        <p:txBody>
          <a:bodyPr wrap="square">
            <a:spAutoFit/>
          </a:bodyPr>
          <a:lstStyle/>
          <a:p>
            <a:r>
              <a:rPr lang="en-AU" sz="2400" b="1" dirty="0">
                <a:solidFill>
                  <a:srgbClr val="00B050"/>
                </a:solidFill>
              </a:rPr>
              <a:t>Steps:</a:t>
            </a:r>
          </a:p>
          <a:p>
            <a:endParaRPr lang="en-AU" sz="2400" b="1" u="sng" dirty="0"/>
          </a:p>
          <a:p>
            <a:pPr marL="457200" indent="-457200">
              <a:buFont typeface="+mj-lt"/>
              <a:buAutoNum type="arabicParenR"/>
            </a:pPr>
            <a:r>
              <a:rPr lang="en-AU" sz="2400" b="1" u="sng" dirty="0"/>
              <a:t>Formulate the problem into Markov Decision Process</a:t>
            </a:r>
          </a:p>
          <a:p>
            <a:pPr marL="342900" indent="-342900">
              <a:buFont typeface="+mj-lt"/>
              <a:buAutoNum type="arabicParenR"/>
            </a:pPr>
            <a:endParaRPr lang="en-AU" dirty="0"/>
          </a:p>
          <a:p>
            <a:pPr marL="342900" indent="-342900">
              <a:buFont typeface="+mj-lt"/>
              <a:buAutoNum type="arabicParenR"/>
            </a:pPr>
            <a:endParaRPr lang="en-AU" dirty="0"/>
          </a:p>
          <a:p>
            <a:pPr marL="342900" indent="-342900">
              <a:buFont typeface="+mj-lt"/>
              <a:buAutoNum type="arabicParenR"/>
            </a:pPr>
            <a:endParaRPr lang="en-AU" dirty="0"/>
          </a:p>
          <a:p>
            <a:pPr marL="457200" indent="-457200">
              <a:buFont typeface="+mj-lt"/>
              <a:buAutoNum type="arabicParenR"/>
            </a:pPr>
            <a:r>
              <a:rPr lang="en-AU" sz="2400" b="1" u="sng" dirty="0"/>
              <a:t>Set up a policy</a:t>
            </a:r>
          </a:p>
          <a:p>
            <a:pPr marL="342900" indent="-342900">
              <a:buFont typeface="+mj-lt"/>
              <a:buAutoNum type="arabicParenR"/>
            </a:pPr>
            <a:endParaRPr lang="en-AU" dirty="0"/>
          </a:p>
          <a:p>
            <a:pPr marL="1257300" lvl="2" indent="-342900">
              <a:buFont typeface="Arial" panose="020B0604020202020204" pitchFamily="34" charset="0"/>
              <a:buChar char="•"/>
            </a:pPr>
            <a:r>
              <a:rPr lang="en-AU" dirty="0"/>
              <a:t>Specify polices, value-functions, action values, deriving Bellman equations</a:t>
            </a:r>
          </a:p>
          <a:p>
            <a:pPr marL="342900" indent="-342900">
              <a:buFont typeface="+mj-lt"/>
              <a:buAutoNum type="arabicParenR"/>
            </a:pPr>
            <a:endParaRPr lang="en-AU" dirty="0"/>
          </a:p>
          <a:p>
            <a:pPr marL="457200" indent="-457200">
              <a:buFont typeface="+mj-lt"/>
              <a:buAutoNum type="arabicParenR"/>
            </a:pPr>
            <a:r>
              <a:rPr lang="en-AU" sz="2400" b="1" u="sng" dirty="0"/>
              <a:t>Improving policy to become the optimal policy</a:t>
            </a:r>
          </a:p>
          <a:p>
            <a:pPr marL="1371600" lvl="2" indent="-457200">
              <a:buFont typeface="Arial" panose="020B0604020202020204" pitchFamily="34" charset="0"/>
              <a:buChar char="•"/>
            </a:pPr>
            <a:r>
              <a:rPr lang="en-AU" dirty="0"/>
              <a:t>Understand properties of optimal policies</a:t>
            </a:r>
          </a:p>
          <a:p>
            <a:pPr marL="1371600" lvl="2" indent="-457200">
              <a:buFont typeface="Arial" panose="020B0604020202020204" pitchFamily="34" charset="0"/>
              <a:buChar char="•"/>
            </a:pPr>
            <a:r>
              <a:rPr lang="en-AU" dirty="0"/>
              <a:t>Policy evaluation, policy control, policy iteration, policy improvement algorithms</a:t>
            </a:r>
          </a:p>
          <a:p>
            <a:pPr marL="1371600" lvl="2" indent="-457200">
              <a:buFont typeface="+mj-lt"/>
              <a:buAutoNum type="arabicParenR"/>
            </a:pPr>
            <a:endParaRPr lang="en-AU" sz="2400" b="1" u="sng" dirty="0"/>
          </a:p>
        </p:txBody>
      </p:sp>
      <p:sp>
        <p:nvSpPr>
          <p:cNvPr id="8" name="Rectangle 7">
            <a:extLst>
              <a:ext uri="{FF2B5EF4-FFF2-40B4-BE49-F238E27FC236}">
                <a16:creationId xmlns:a16="http://schemas.microsoft.com/office/drawing/2014/main" id="{55D746CA-756B-4723-902D-13C9CD09C6B0}"/>
              </a:ext>
            </a:extLst>
          </p:cNvPr>
          <p:cNvSpPr/>
          <p:nvPr/>
        </p:nvSpPr>
        <p:spPr>
          <a:xfrm>
            <a:off x="927263" y="1116712"/>
            <a:ext cx="10869850" cy="461665"/>
          </a:xfrm>
          <a:prstGeom prst="rect">
            <a:avLst/>
          </a:prstGeom>
          <a:ln w="38100">
            <a:solidFill>
              <a:schemeClr val="tx1"/>
            </a:solidFill>
          </a:ln>
        </p:spPr>
        <p:txBody>
          <a:bodyPr wrap="square">
            <a:spAutoFit/>
          </a:bodyPr>
          <a:lstStyle/>
          <a:p>
            <a:r>
              <a:rPr lang="en-US" sz="2400" b="1" dirty="0">
                <a:solidFill>
                  <a:schemeClr val="tx2"/>
                </a:solidFill>
              </a:rPr>
              <a:t>Goal: Maximize the total reward by learning a sequence of actions</a:t>
            </a:r>
          </a:p>
        </p:txBody>
      </p:sp>
    </p:spTree>
    <p:extLst>
      <p:ext uri="{BB962C8B-B14F-4D97-AF65-F5344CB8AC3E}">
        <p14:creationId xmlns:p14="http://schemas.microsoft.com/office/powerpoint/2010/main" val="4246948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TD-Learning?</a:t>
            </a:r>
            <a:endParaRPr lang="en-AU" sz="3200" dirty="0"/>
          </a:p>
        </p:txBody>
      </p:sp>
      <p:sp>
        <p:nvSpPr>
          <p:cNvPr id="12" name="Title 1">
            <a:extLst>
              <a:ext uri="{FF2B5EF4-FFF2-40B4-BE49-F238E27FC236}">
                <a16:creationId xmlns:a16="http://schemas.microsoft.com/office/drawing/2014/main" id="{84C0E648-5319-4D4B-A096-9A119295BC77}"/>
              </a:ext>
            </a:extLst>
          </p:cNvPr>
          <p:cNvSpPr txBox="1">
            <a:spLocks/>
          </p:cNvSpPr>
          <p:nvPr/>
        </p:nvSpPr>
        <p:spPr>
          <a:xfrm>
            <a:off x="1236859" y="1592049"/>
            <a:ext cx="9654054" cy="64742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3200" dirty="0"/>
              <a:t>Dynamic Programming	     +	 	Monte Carlo</a:t>
            </a:r>
            <a:endParaRPr lang="en-AU" sz="3200" dirty="0"/>
          </a:p>
        </p:txBody>
      </p:sp>
      <p:sp>
        <p:nvSpPr>
          <p:cNvPr id="3" name="Rectangle 2">
            <a:extLst>
              <a:ext uri="{FF2B5EF4-FFF2-40B4-BE49-F238E27FC236}">
                <a16:creationId xmlns:a16="http://schemas.microsoft.com/office/drawing/2014/main" id="{0872FCF3-5557-4490-8524-DAFB22CC9C7D}"/>
              </a:ext>
            </a:extLst>
          </p:cNvPr>
          <p:cNvSpPr/>
          <p:nvPr/>
        </p:nvSpPr>
        <p:spPr>
          <a:xfrm>
            <a:off x="1091821" y="1592049"/>
            <a:ext cx="4763069" cy="850900"/>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14" name="Rectangle 13">
            <a:extLst>
              <a:ext uri="{FF2B5EF4-FFF2-40B4-BE49-F238E27FC236}">
                <a16:creationId xmlns:a16="http://schemas.microsoft.com/office/drawing/2014/main" id="{2D8D721F-4D76-4F7D-86BD-53C9A73DEE4D}"/>
              </a:ext>
            </a:extLst>
          </p:cNvPr>
          <p:cNvSpPr/>
          <p:nvPr/>
        </p:nvSpPr>
        <p:spPr>
          <a:xfrm>
            <a:off x="7110485" y="1592049"/>
            <a:ext cx="3521122" cy="850900"/>
          </a:xfrm>
          <a:prstGeom prst="rect">
            <a:avLst/>
          </a:prstGeom>
          <a:noFill/>
          <a:ln w="2857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8" name="Connector: Curved 7">
            <a:extLst>
              <a:ext uri="{FF2B5EF4-FFF2-40B4-BE49-F238E27FC236}">
                <a16:creationId xmlns:a16="http://schemas.microsoft.com/office/drawing/2014/main" id="{E9CC391F-BA53-4FC8-95B5-A3D0C59ADA9B}"/>
              </a:ext>
            </a:extLst>
          </p:cNvPr>
          <p:cNvCxnSpPr>
            <a:cxnSpLocks/>
            <a:stCxn id="3" idx="1"/>
          </p:cNvCxnSpPr>
          <p:nvPr/>
        </p:nvCxnSpPr>
        <p:spPr>
          <a:xfrm rot="10800000" flipH="1" flipV="1">
            <a:off x="1091820" y="2017498"/>
            <a:ext cx="518615" cy="2540853"/>
          </a:xfrm>
          <a:prstGeom prst="curvedConnector4">
            <a:avLst>
              <a:gd name="adj1" fmla="val -165132"/>
              <a:gd name="adj2" fmla="val 104565"/>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E511B5-7367-428B-B002-D150B3C80348}"/>
              </a:ext>
            </a:extLst>
          </p:cNvPr>
          <p:cNvSpPr txBox="1"/>
          <p:nvPr/>
        </p:nvSpPr>
        <p:spPr>
          <a:xfrm>
            <a:off x="6910317" y="3507377"/>
            <a:ext cx="4189863" cy="12704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Learn directly from experience without model of environment’s dynamics</a:t>
            </a:r>
          </a:p>
        </p:txBody>
      </p:sp>
      <p:sp>
        <p:nvSpPr>
          <p:cNvPr id="21" name="TextBox 20">
            <a:extLst>
              <a:ext uri="{FF2B5EF4-FFF2-40B4-BE49-F238E27FC236}">
                <a16:creationId xmlns:a16="http://schemas.microsoft.com/office/drawing/2014/main" id="{8E20EC96-F9A9-4566-9712-5C22D510AA02}"/>
              </a:ext>
            </a:extLst>
          </p:cNvPr>
          <p:cNvSpPr txBox="1"/>
          <p:nvPr/>
        </p:nvSpPr>
        <p:spPr>
          <a:xfrm>
            <a:off x="1091820" y="3507378"/>
            <a:ext cx="4189863" cy="12704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TD methods update estimates based in part of other learned estimates, without waiting for a final outcome</a:t>
            </a:r>
          </a:p>
        </p:txBody>
      </p:sp>
      <p:cxnSp>
        <p:nvCxnSpPr>
          <p:cNvPr id="22" name="Connector: Curved 21">
            <a:extLst>
              <a:ext uri="{FF2B5EF4-FFF2-40B4-BE49-F238E27FC236}">
                <a16:creationId xmlns:a16="http://schemas.microsoft.com/office/drawing/2014/main" id="{73628C65-3DD8-477C-9DCD-EA5176F53E25}"/>
              </a:ext>
            </a:extLst>
          </p:cNvPr>
          <p:cNvCxnSpPr>
            <a:cxnSpLocks/>
            <a:stCxn id="14" idx="3"/>
            <a:endCxn id="20" idx="3"/>
          </p:cNvCxnSpPr>
          <p:nvPr/>
        </p:nvCxnSpPr>
        <p:spPr>
          <a:xfrm>
            <a:off x="10631607" y="2017499"/>
            <a:ext cx="468573" cy="2125092"/>
          </a:xfrm>
          <a:prstGeom prst="curvedConnector3">
            <a:avLst>
              <a:gd name="adj1" fmla="val 148786"/>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330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Why use TD-Learning?</a:t>
            </a:r>
            <a:endParaRPr lang="en-AU" sz="3200" dirty="0"/>
          </a:p>
        </p:txBody>
      </p:sp>
      <p:sp>
        <p:nvSpPr>
          <p:cNvPr id="27" name="TextBox 26">
            <a:extLst>
              <a:ext uri="{FF2B5EF4-FFF2-40B4-BE49-F238E27FC236}">
                <a16:creationId xmlns:a16="http://schemas.microsoft.com/office/drawing/2014/main" id="{4E08AB34-5643-4A30-AFAF-B9D1492169AF}"/>
              </a:ext>
            </a:extLst>
          </p:cNvPr>
          <p:cNvSpPr txBox="1"/>
          <p:nvPr/>
        </p:nvSpPr>
        <p:spPr>
          <a:xfrm>
            <a:off x="597151" y="1173708"/>
            <a:ext cx="7888407" cy="270225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In Monte Carlo Learning,</a:t>
            </a:r>
          </a:p>
          <a:p>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Need the episode to end so that the return can be calculated</a:t>
            </a:r>
          </a:p>
          <a:p>
            <a:pPr marL="285750" indent="-285750">
              <a:buFont typeface="Arial" panose="020B0604020202020204" pitchFamily="34" charset="0"/>
              <a:buChar char="•"/>
            </a:pPr>
            <a:r>
              <a:rPr lang="en-US" sz="2400" dirty="0">
                <a:solidFill>
                  <a:schemeClr val="tx1"/>
                </a:solidFill>
              </a:rPr>
              <a:t>Return is then used as an estimate for the action values</a:t>
            </a:r>
          </a:p>
          <a:p>
            <a:endParaRPr lang="en-US" sz="2400" dirty="0" err="1">
              <a:solidFill>
                <a:schemeClr val="tx1"/>
              </a:solidFill>
            </a:endParaRPr>
          </a:p>
        </p:txBody>
      </p:sp>
      <p:sp>
        <p:nvSpPr>
          <p:cNvPr id="28" name="TextBox 27">
            <a:extLst>
              <a:ext uri="{FF2B5EF4-FFF2-40B4-BE49-F238E27FC236}">
                <a16:creationId xmlns:a16="http://schemas.microsoft.com/office/drawing/2014/main" id="{30826AD4-6938-4BC0-934C-7B1C6D229395}"/>
              </a:ext>
            </a:extLst>
          </p:cNvPr>
          <p:cNvSpPr txBox="1"/>
          <p:nvPr/>
        </p:nvSpPr>
        <p:spPr>
          <a:xfrm>
            <a:off x="6613416" y="3372899"/>
            <a:ext cx="4981433" cy="9007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tx2"/>
                </a:solidFill>
              </a:rPr>
              <a:t>Not realistic in real-life</a:t>
            </a:r>
          </a:p>
          <a:p>
            <a:pPr algn="ctr"/>
            <a:r>
              <a:rPr lang="en-US" sz="2800" b="1" dirty="0">
                <a:solidFill>
                  <a:schemeClr val="tx2"/>
                </a:solidFill>
              </a:rPr>
              <a:t>Why? Let’s see an example</a:t>
            </a:r>
          </a:p>
        </p:txBody>
      </p:sp>
      <p:sp>
        <p:nvSpPr>
          <p:cNvPr id="29" name="Multiplication Sign 28">
            <a:extLst>
              <a:ext uri="{FF2B5EF4-FFF2-40B4-BE49-F238E27FC236}">
                <a16:creationId xmlns:a16="http://schemas.microsoft.com/office/drawing/2014/main" id="{4E9DA25B-F292-4186-B2E0-95BA76EFC892}"/>
              </a:ext>
            </a:extLst>
          </p:cNvPr>
          <p:cNvSpPr/>
          <p:nvPr/>
        </p:nvSpPr>
        <p:spPr>
          <a:xfrm>
            <a:off x="8212602" y="2069884"/>
            <a:ext cx="1313535" cy="1195343"/>
          </a:xfrm>
          <a:prstGeom prst="mathMultiply">
            <a:avLst/>
          </a:prstGeom>
          <a:solidFill>
            <a:srgbClr val="FF0000"/>
          </a:solidFill>
          <a:ln w="952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pic>
        <p:nvPicPr>
          <p:cNvPr id="30" name="Picture 2" descr="Image result for emoji icon shock">
            <a:extLst>
              <a:ext uri="{FF2B5EF4-FFF2-40B4-BE49-F238E27FC236}">
                <a16:creationId xmlns:a16="http://schemas.microsoft.com/office/drawing/2014/main" id="{7C3D4DEA-1476-4866-B7BB-86EEB10208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6137" y="2252056"/>
            <a:ext cx="830997"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59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Why use TD-Learning?</a:t>
            </a:r>
            <a:endParaRPr lang="en-AU" sz="3200" dirty="0"/>
          </a:p>
        </p:txBody>
      </p:sp>
      <p:pic>
        <p:nvPicPr>
          <p:cNvPr id="22530" name="Picture 2" descr="Image result for cars">
            <a:extLst>
              <a:ext uri="{FF2B5EF4-FFF2-40B4-BE49-F238E27FC236}">
                <a16:creationId xmlns:a16="http://schemas.microsoft.com/office/drawing/2014/main" id="{00F0BD64-3F35-4C17-8959-E892F54C3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70" y="1064858"/>
            <a:ext cx="3462551" cy="2204491"/>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92AC52FC-BEF9-4528-9983-6DA9C2625E45}"/>
              </a:ext>
            </a:extLst>
          </p:cNvPr>
          <p:cNvSpPr/>
          <p:nvPr/>
        </p:nvSpPr>
        <p:spPr>
          <a:xfrm>
            <a:off x="4285397" y="1296537"/>
            <a:ext cx="3976050" cy="1351129"/>
          </a:xfrm>
          <a:prstGeom prst="rightArrow">
            <a:avLst/>
          </a:prstGeom>
          <a:solidFill>
            <a:schemeClr val="tx2"/>
          </a:solid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Estimate probability at every turn and act</a:t>
            </a:r>
          </a:p>
        </p:txBody>
      </p:sp>
      <p:pic>
        <p:nvPicPr>
          <p:cNvPr id="22532" name="Picture 4" descr="Image result for barricade road">
            <a:extLst>
              <a:ext uri="{FF2B5EF4-FFF2-40B4-BE49-F238E27FC236}">
                <a16:creationId xmlns:a16="http://schemas.microsoft.com/office/drawing/2014/main" id="{335C310B-7779-4D7F-94D5-33235BFF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981" y="893838"/>
            <a:ext cx="3055106" cy="304013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E7238AB8-949A-4CD8-B855-E540C5CAC845}"/>
              </a:ext>
            </a:extLst>
          </p:cNvPr>
          <p:cNvSpPr txBox="1">
            <a:spLocks/>
          </p:cNvSpPr>
          <p:nvPr/>
        </p:nvSpPr>
        <p:spPr>
          <a:xfrm>
            <a:off x="597151" y="3492585"/>
            <a:ext cx="11949350" cy="64742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3200" dirty="0"/>
              <a:t>In Monte Carlo,</a:t>
            </a:r>
            <a:endParaRPr lang="en-AU" sz="3200" dirty="0"/>
          </a:p>
        </p:txBody>
      </p:sp>
      <p:pic>
        <p:nvPicPr>
          <p:cNvPr id="10" name="Picture 2" descr="Image result for cars">
            <a:extLst>
              <a:ext uri="{FF2B5EF4-FFF2-40B4-BE49-F238E27FC236}">
                <a16:creationId xmlns:a16="http://schemas.microsoft.com/office/drawing/2014/main" id="{5C09640A-6B4E-4B97-B28A-F8AA05743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32" y="4104988"/>
            <a:ext cx="3462551" cy="2204491"/>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738D45FD-E1AE-4748-AE0E-896F578AA85D}"/>
              </a:ext>
            </a:extLst>
          </p:cNvPr>
          <p:cNvSpPr/>
          <p:nvPr/>
        </p:nvSpPr>
        <p:spPr>
          <a:xfrm>
            <a:off x="4285397" y="4363242"/>
            <a:ext cx="3976050" cy="1351129"/>
          </a:xfrm>
          <a:prstGeom prst="rightArrow">
            <a:avLst/>
          </a:prstGeom>
          <a:solidFill>
            <a:schemeClr val="tx2"/>
          </a:solidFill>
          <a:ln w="9525" cap="rnd" cmpd="sng" algn="ctr">
            <a:solidFill>
              <a:srgbClr val="E654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Waiting for an episode to end</a:t>
            </a:r>
          </a:p>
        </p:txBody>
      </p:sp>
      <p:pic>
        <p:nvPicPr>
          <p:cNvPr id="12" name="Picture 4" descr="Image result for barricade road">
            <a:extLst>
              <a:ext uri="{FF2B5EF4-FFF2-40B4-BE49-F238E27FC236}">
                <a16:creationId xmlns:a16="http://schemas.microsoft.com/office/drawing/2014/main" id="{3ED19675-A31E-46DB-AE1C-BF9FADA75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675" y="3933968"/>
            <a:ext cx="2623717" cy="2610856"/>
          </a:xfrm>
          <a:prstGeom prst="rect">
            <a:avLst/>
          </a:prstGeom>
          <a:noFill/>
          <a:extLst>
            <a:ext uri="{909E8E84-426E-40DD-AFC4-6F175D3DCCD1}">
              <a14:hiddenFill xmlns:a14="http://schemas.microsoft.com/office/drawing/2010/main">
                <a:solidFill>
                  <a:srgbClr val="FFFFFF"/>
                </a:solidFill>
              </a14:hiddenFill>
            </a:ext>
          </a:extLst>
        </p:spPr>
      </p:pic>
      <p:sp>
        <p:nvSpPr>
          <p:cNvPr id="13" name="Multiplication Sign 12">
            <a:extLst>
              <a:ext uri="{FF2B5EF4-FFF2-40B4-BE49-F238E27FC236}">
                <a16:creationId xmlns:a16="http://schemas.microsoft.com/office/drawing/2014/main" id="{624225AF-4C68-4694-8C5C-8711EC7ACB5C}"/>
              </a:ext>
            </a:extLst>
          </p:cNvPr>
          <p:cNvSpPr/>
          <p:nvPr/>
        </p:nvSpPr>
        <p:spPr>
          <a:xfrm>
            <a:off x="8572675" y="3850855"/>
            <a:ext cx="2623717" cy="2747776"/>
          </a:xfrm>
          <a:prstGeom prst="mathMultiply">
            <a:avLst/>
          </a:prstGeom>
          <a:solidFill>
            <a:srgbClr val="FF0000"/>
          </a:solidFill>
          <a:ln w="9525" cap="rnd"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Tree>
    <p:extLst>
      <p:ext uri="{BB962C8B-B14F-4D97-AF65-F5344CB8AC3E}">
        <p14:creationId xmlns:p14="http://schemas.microsoft.com/office/powerpoint/2010/main" val="691456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What is TD-Learning? Deeper details</a:t>
            </a:r>
            <a:endParaRPr lang="en-AU" sz="3200" dirty="0"/>
          </a:p>
        </p:txBody>
      </p:sp>
      <p:pic>
        <p:nvPicPr>
          <p:cNvPr id="6" name="Picture 5">
            <a:extLst>
              <a:ext uri="{FF2B5EF4-FFF2-40B4-BE49-F238E27FC236}">
                <a16:creationId xmlns:a16="http://schemas.microsoft.com/office/drawing/2014/main" id="{2C75AF75-C00E-4C82-A41D-72A29C94ECE0}"/>
              </a:ext>
            </a:extLst>
          </p:cNvPr>
          <p:cNvPicPr>
            <a:picLocks noChangeAspect="1"/>
          </p:cNvPicPr>
          <p:nvPr/>
        </p:nvPicPr>
        <p:blipFill>
          <a:blip r:embed="rId3"/>
          <a:stretch>
            <a:fillRect/>
          </a:stretch>
        </p:blipFill>
        <p:spPr>
          <a:xfrm>
            <a:off x="1544757" y="1319192"/>
            <a:ext cx="5729501" cy="1041727"/>
          </a:xfrm>
          <a:prstGeom prst="rect">
            <a:avLst/>
          </a:prstGeom>
        </p:spPr>
      </p:pic>
      <p:pic>
        <p:nvPicPr>
          <p:cNvPr id="7" name="Picture 6">
            <a:extLst>
              <a:ext uri="{FF2B5EF4-FFF2-40B4-BE49-F238E27FC236}">
                <a16:creationId xmlns:a16="http://schemas.microsoft.com/office/drawing/2014/main" id="{56667567-3251-4316-B290-E14A00952AD5}"/>
              </a:ext>
            </a:extLst>
          </p:cNvPr>
          <p:cNvPicPr>
            <a:picLocks noChangeAspect="1"/>
          </p:cNvPicPr>
          <p:nvPr/>
        </p:nvPicPr>
        <p:blipFill>
          <a:blip r:embed="rId4"/>
          <a:stretch>
            <a:fillRect/>
          </a:stretch>
        </p:blipFill>
        <p:spPr>
          <a:xfrm>
            <a:off x="1725238" y="2303825"/>
            <a:ext cx="8177686" cy="1110550"/>
          </a:xfrm>
          <a:prstGeom prst="rect">
            <a:avLst/>
          </a:prstGeom>
        </p:spPr>
      </p:pic>
      <p:sp>
        <p:nvSpPr>
          <p:cNvPr id="16" name="TextBox 15">
            <a:extLst>
              <a:ext uri="{FF2B5EF4-FFF2-40B4-BE49-F238E27FC236}">
                <a16:creationId xmlns:a16="http://schemas.microsoft.com/office/drawing/2014/main" id="{13A4F435-839F-49F1-BC62-4D26673C3464}"/>
              </a:ext>
            </a:extLst>
          </p:cNvPr>
          <p:cNvSpPr txBox="1"/>
          <p:nvPr/>
        </p:nvSpPr>
        <p:spPr>
          <a:xfrm>
            <a:off x="462818" y="907720"/>
            <a:ext cx="1426194" cy="63521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tx1"/>
                </a:solidFill>
              </a:rPr>
              <a:t>In MC,</a:t>
            </a:r>
          </a:p>
        </p:txBody>
      </p:sp>
      <p:sp>
        <p:nvSpPr>
          <p:cNvPr id="17" name="TextBox 16">
            <a:extLst>
              <a:ext uri="{FF2B5EF4-FFF2-40B4-BE49-F238E27FC236}">
                <a16:creationId xmlns:a16="http://schemas.microsoft.com/office/drawing/2014/main" id="{4A938CB8-F1AA-4005-A3B6-DC2212F926FA}"/>
              </a:ext>
            </a:extLst>
          </p:cNvPr>
          <p:cNvSpPr txBox="1"/>
          <p:nvPr/>
        </p:nvSpPr>
        <p:spPr>
          <a:xfrm>
            <a:off x="433377" y="2059803"/>
            <a:ext cx="1426193" cy="41609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tx1"/>
                </a:solidFill>
              </a:rPr>
              <a:t>In TD,</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BF9F788-C165-4D75-A8CC-20C65FE55A7F}"/>
                  </a:ext>
                </a:extLst>
              </p:cNvPr>
              <p:cNvSpPr txBox="1"/>
              <p:nvPr/>
            </p:nvSpPr>
            <p:spPr>
              <a:xfrm>
                <a:off x="7807992" y="966688"/>
                <a:ext cx="4189863" cy="127042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𝑎𝑐𝑡𝑢𝑎𝑙</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𝑟𝑒𝑡𝑢𝑟𝑛</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𝑓𝑜𝑙𝑙𝑜𝑤𝑖𝑛𝑔</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𝑡𝑖𝑚𝑒</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𝑡</m:t>
                      </m:r>
                    </m:oMath>
                  </m:oMathPara>
                </a14:m>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𝛼</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𝑐𝑜𝑛𝑡𝑠𝑡𝑎𝑛𝑡</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𝑠𝑡𝑒𝑝</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𝑠𝑖𝑧𝑒</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𝑝𝑎𝑟𝑎𝑚𝑒𝑡𝑒𝑟</m:t>
                      </m:r>
                    </m:oMath>
                  </m:oMathPara>
                </a14:m>
                <a:endParaRPr lang="en-US" sz="2000" dirty="0">
                  <a:solidFill>
                    <a:schemeClr val="tx1"/>
                  </a:solidFill>
                </a:endParaRPr>
              </a:p>
            </p:txBody>
          </p:sp>
        </mc:Choice>
        <mc:Fallback xmlns="">
          <p:sp>
            <p:nvSpPr>
              <p:cNvPr id="18" name="TextBox 17">
                <a:extLst>
                  <a:ext uri="{FF2B5EF4-FFF2-40B4-BE49-F238E27FC236}">
                    <a16:creationId xmlns:a16="http://schemas.microsoft.com/office/drawing/2014/main" id="{EBF9F788-C165-4D75-A8CC-20C65FE55A7F}"/>
                  </a:ext>
                </a:extLst>
              </p:cNvPr>
              <p:cNvSpPr txBox="1">
                <a:spLocks noRot="1" noChangeAspect="1" noMove="1" noResize="1" noEditPoints="1" noAdjustHandles="1" noChangeArrowheads="1" noChangeShapeType="1" noTextEdit="1"/>
              </p:cNvSpPr>
              <p:nvPr/>
            </p:nvSpPr>
            <p:spPr>
              <a:xfrm>
                <a:off x="7807992" y="966688"/>
                <a:ext cx="4189863" cy="1270427"/>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cxnSp>
        <p:nvCxnSpPr>
          <p:cNvPr id="19" name="Connector: Curved 18">
            <a:extLst>
              <a:ext uri="{FF2B5EF4-FFF2-40B4-BE49-F238E27FC236}">
                <a16:creationId xmlns:a16="http://schemas.microsoft.com/office/drawing/2014/main" id="{4BB508DF-13D4-478B-BD57-2EE54F3415BC}"/>
              </a:ext>
            </a:extLst>
          </p:cNvPr>
          <p:cNvCxnSpPr>
            <a:cxnSpLocks/>
            <a:endCxn id="18" idx="3"/>
          </p:cNvCxnSpPr>
          <p:nvPr/>
        </p:nvCxnSpPr>
        <p:spPr>
          <a:xfrm flipV="1">
            <a:off x="5540991" y="1601902"/>
            <a:ext cx="6456864" cy="468573"/>
          </a:xfrm>
          <a:prstGeom prst="curvedConnector5">
            <a:avLst>
              <a:gd name="adj1" fmla="val 17555"/>
              <a:gd name="adj2" fmla="val -84350"/>
              <a:gd name="adj3" fmla="val 100792"/>
            </a:avLst>
          </a:prstGeom>
          <a:ln w="9525"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B124D403-B1D6-4D33-9C18-676366DD6850}"/>
              </a:ext>
            </a:extLst>
          </p:cNvPr>
          <p:cNvSpPr/>
          <p:nvPr/>
        </p:nvSpPr>
        <p:spPr>
          <a:xfrm rot="16200000">
            <a:off x="6405083" y="2051960"/>
            <a:ext cx="555009" cy="2848370"/>
          </a:xfrm>
          <a:prstGeom prst="leftBrac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7FF5E6A-B672-4D23-9AF7-88092CFFFD47}"/>
                  </a:ext>
                </a:extLst>
              </p:cNvPr>
              <p:cNvSpPr txBox="1"/>
              <p:nvPr/>
            </p:nvSpPr>
            <p:spPr>
              <a:xfrm>
                <a:off x="5549086" y="3683482"/>
                <a:ext cx="2267001" cy="667746"/>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solidFill>
                      <a:schemeClr val="tx1"/>
                    </a:solidFill>
                  </a:rPr>
                  <a:t>Estimate of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𝐺</m:t>
                        </m:r>
                      </m:e>
                      <m:sub>
                        <m:r>
                          <a:rPr lang="en-US" sz="2000" b="0" i="1" smtClean="0">
                            <a:solidFill>
                              <a:schemeClr val="tx1"/>
                            </a:solidFill>
                            <a:latin typeface="Cambria Math" panose="02040503050406030204" pitchFamily="18" charset="0"/>
                          </a:rPr>
                          <m:t>𝑡</m:t>
                        </m:r>
                      </m:sub>
                    </m:sSub>
                  </m:oMath>
                </a14:m>
                <a:endParaRPr lang="en-US" sz="2000" dirty="0">
                  <a:solidFill>
                    <a:schemeClr val="tx1"/>
                  </a:solidFill>
                </a:endParaRPr>
              </a:p>
            </p:txBody>
          </p:sp>
        </mc:Choice>
        <mc:Fallback xmlns="">
          <p:sp>
            <p:nvSpPr>
              <p:cNvPr id="26" name="TextBox 25">
                <a:extLst>
                  <a:ext uri="{FF2B5EF4-FFF2-40B4-BE49-F238E27FC236}">
                    <a16:creationId xmlns:a16="http://schemas.microsoft.com/office/drawing/2014/main" id="{F7FF5E6A-B672-4D23-9AF7-88092CFFFD47}"/>
                  </a:ext>
                </a:extLst>
              </p:cNvPr>
              <p:cNvSpPr txBox="1">
                <a:spLocks noRot="1" noChangeAspect="1" noMove="1" noResize="1" noEditPoints="1" noAdjustHandles="1" noChangeArrowheads="1" noChangeShapeType="1" noTextEdit="1"/>
              </p:cNvSpPr>
              <p:nvPr/>
            </p:nvSpPr>
            <p:spPr>
              <a:xfrm>
                <a:off x="5549086" y="3683482"/>
                <a:ext cx="2267001" cy="667746"/>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849505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Tabular TD Learning</a:t>
            </a:r>
            <a:endParaRPr lang="en-AU" sz="3200" dirty="0"/>
          </a:p>
        </p:txBody>
      </p:sp>
      <p:pic>
        <p:nvPicPr>
          <p:cNvPr id="3" name="Picture 2">
            <a:extLst>
              <a:ext uri="{FF2B5EF4-FFF2-40B4-BE49-F238E27FC236}">
                <a16:creationId xmlns:a16="http://schemas.microsoft.com/office/drawing/2014/main" id="{556BD02F-5899-419E-BF85-E9225214E09C}"/>
              </a:ext>
            </a:extLst>
          </p:cNvPr>
          <p:cNvPicPr>
            <a:picLocks noChangeAspect="1"/>
          </p:cNvPicPr>
          <p:nvPr/>
        </p:nvPicPr>
        <p:blipFill>
          <a:blip r:embed="rId3"/>
          <a:stretch>
            <a:fillRect/>
          </a:stretch>
        </p:blipFill>
        <p:spPr>
          <a:xfrm>
            <a:off x="597151" y="1195666"/>
            <a:ext cx="10328834" cy="4666895"/>
          </a:xfrm>
          <a:prstGeom prst="rect">
            <a:avLst/>
          </a:prstGeom>
        </p:spPr>
      </p:pic>
      <p:sp>
        <p:nvSpPr>
          <p:cNvPr id="6" name="Left Brace 5">
            <a:extLst>
              <a:ext uri="{FF2B5EF4-FFF2-40B4-BE49-F238E27FC236}">
                <a16:creationId xmlns:a16="http://schemas.microsoft.com/office/drawing/2014/main" id="{745CE885-435D-4C91-99B3-26AC103F5DB6}"/>
              </a:ext>
            </a:extLst>
          </p:cNvPr>
          <p:cNvSpPr/>
          <p:nvPr/>
        </p:nvSpPr>
        <p:spPr>
          <a:xfrm rot="16200000">
            <a:off x="4817956" y="3952882"/>
            <a:ext cx="341194" cy="2214898"/>
          </a:xfrm>
          <a:prstGeom prst="leftBrac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9D2AF340-3B45-4520-A135-FC1E2E2C636F}"/>
              </a:ext>
            </a:extLst>
          </p:cNvPr>
          <p:cNvSpPr txBox="1"/>
          <p:nvPr/>
        </p:nvSpPr>
        <p:spPr>
          <a:xfrm>
            <a:off x="4201458" y="5205549"/>
            <a:ext cx="1894542" cy="34119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Error estimation</a:t>
            </a:r>
          </a:p>
        </p:txBody>
      </p:sp>
    </p:spTree>
    <p:extLst>
      <p:ext uri="{BB962C8B-B14F-4D97-AF65-F5344CB8AC3E}">
        <p14:creationId xmlns:p14="http://schemas.microsoft.com/office/powerpoint/2010/main" val="135665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err="1"/>
              <a:t>Sarsa</a:t>
            </a:r>
            <a:r>
              <a:rPr lang="en-US" sz="3200" dirty="0"/>
              <a:t>: On-policy TD Control</a:t>
            </a:r>
            <a:endParaRPr lang="en-AU" sz="3200" dirty="0"/>
          </a:p>
        </p:txBody>
      </p:sp>
      <p:pic>
        <p:nvPicPr>
          <p:cNvPr id="2" name="Picture 1">
            <a:extLst>
              <a:ext uri="{FF2B5EF4-FFF2-40B4-BE49-F238E27FC236}">
                <a16:creationId xmlns:a16="http://schemas.microsoft.com/office/drawing/2014/main" id="{A5DEF7C7-7876-490D-973C-464DDB83911E}"/>
              </a:ext>
            </a:extLst>
          </p:cNvPr>
          <p:cNvPicPr>
            <a:picLocks noChangeAspect="1"/>
          </p:cNvPicPr>
          <p:nvPr/>
        </p:nvPicPr>
        <p:blipFill>
          <a:blip r:embed="rId3"/>
          <a:stretch>
            <a:fillRect/>
          </a:stretch>
        </p:blipFill>
        <p:spPr>
          <a:xfrm>
            <a:off x="367777" y="1599189"/>
            <a:ext cx="10910473" cy="4946081"/>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B5736D2-AD2A-4BED-8D23-88B9E2BCD31C}"/>
                  </a:ext>
                </a:extLst>
              </p:cNvPr>
              <p:cNvSpPr/>
              <p:nvPr/>
            </p:nvSpPr>
            <p:spPr>
              <a:xfrm>
                <a:off x="597151" y="851224"/>
                <a:ext cx="10910473" cy="707886"/>
              </a:xfrm>
              <a:prstGeom prst="rect">
                <a:avLst/>
              </a:prstGeom>
            </p:spPr>
            <p:txBody>
              <a:bodyPr wrap="square">
                <a:spAutoFit/>
              </a:bodyPr>
              <a:lstStyle/>
              <a:p>
                <a:r>
                  <a:rPr lang="en-US" sz="2000" dirty="0">
                    <a:latin typeface="CMR10"/>
                  </a:rPr>
                  <a:t>The update rule uses every element of the quintuple of events, </a:t>
                </a:r>
                <a:r>
                  <a:rPr lang="en-US" sz="2000" dirty="0">
                    <a:solidFill>
                      <a:schemeClr val="tx2"/>
                    </a:solidFill>
                    <a:latin typeface="CMR10"/>
                  </a:rPr>
                  <a:t>(</a:t>
                </a:r>
                <a14:m>
                  <m:oMath xmlns:m="http://schemas.openxmlformats.org/officeDocument/2006/math">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sub>
                    </m:sSub>
                    <m:r>
                      <a:rPr lang="en-US" sz="2000" b="0" i="1" smtClean="0">
                        <a:solidFill>
                          <a:schemeClr val="tx2"/>
                        </a:solidFill>
                        <a:latin typeface="Cambria Math" panose="02040503050406030204" pitchFamily="18" charset="0"/>
                      </a:rPr>
                      <m:t>, </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𝑅</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𝑆</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𝐴</m:t>
                        </m:r>
                      </m:e>
                      <m:sub>
                        <m:r>
                          <a:rPr lang="en-US" sz="2000" b="0" i="1" smtClean="0">
                            <a:solidFill>
                              <a:schemeClr val="tx2"/>
                            </a:solidFill>
                            <a:latin typeface="Cambria Math" panose="02040503050406030204" pitchFamily="18" charset="0"/>
                          </a:rPr>
                          <m:t>𝑡</m:t>
                        </m:r>
                        <m:r>
                          <a:rPr lang="en-US" sz="2000" b="0" i="1" smtClean="0">
                            <a:solidFill>
                              <a:schemeClr val="tx2"/>
                            </a:solidFill>
                            <a:latin typeface="Cambria Math" panose="02040503050406030204" pitchFamily="18" charset="0"/>
                          </a:rPr>
                          <m:t>+1</m:t>
                        </m:r>
                      </m:sub>
                    </m:sSub>
                  </m:oMath>
                </a14:m>
                <a:r>
                  <a:rPr lang="en-US" sz="2000" dirty="0">
                    <a:solidFill>
                      <a:schemeClr val="tx2"/>
                    </a:solidFill>
                    <a:latin typeface="CMR10"/>
                  </a:rPr>
                  <a:t>), </a:t>
                </a:r>
                <a:r>
                  <a:rPr lang="en-US" sz="2000" dirty="0">
                    <a:latin typeface="CMR10"/>
                  </a:rPr>
                  <a:t>that make up a</a:t>
                </a:r>
              </a:p>
              <a:p>
                <a:r>
                  <a:rPr lang="en-US" sz="2000" dirty="0">
                    <a:latin typeface="CMR10"/>
                  </a:rPr>
                  <a:t>transition from one state–action pair to the next. </a:t>
                </a:r>
                <a:endParaRPr lang="en-US" sz="2000" dirty="0"/>
              </a:p>
            </p:txBody>
          </p:sp>
        </mc:Choice>
        <mc:Fallback xmlns="">
          <p:sp>
            <p:nvSpPr>
              <p:cNvPr id="7" name="Rectangle 6">
                <a:extLst>
                  <a:ext uri="{FF2B5EF4-FFF2-40B4-BE49-F238E27FC236}">
                    <a16:creationId xmlns:a16="http://schemas.microsoft.com/office/drawing/2014/main" id="{7B5736D2-AD2A-4BED-8D23-88B9E2BCD31C}"/>
                  </a:ext>
                </a:extLst>
              </p:cNvPr>
              <p:cNvSpPr>
                <a:spLocks noRot="1" noChangeAspect="1" noMove="1" noResize="1" noEditPoints="1" noAdjustHandles="1" noChangeArrowheads="1" noChangeShapeType="1" noTextEdit="1"/>
              </p:cNvSpPr>
              <p:nvPr/>
            </p:nvSpPr>
            <p:spPr>
              <a:xfrm>
                <a:off x="597151" y="851224"/>
                <a:ext cx="10910473" cy="707886"/>
              </a:xfrm>
              <a:prstGeom prst="rect">
                <a:avLst/>
              </a:prstGeom>
              <a:blipFill>
                <a:blip r:embed="rId4"/>
                <a:stretch>
                  <a:fillRect l="-615" t="-5172" r="-168" b="-14655"/>
                </a:stretch>
              </a:blipFill>
            </p:spPr>
            <p:txBody>
              <a:bodyPr/>
              <a:lstStyle/>
              <a:p>
                <a:r>
                  <a:rPr lang="en-US">
                    <a:noFill/>
                  </a:rPr>
                  <a:t> </a:t>
                </a:r>
              </a:p>
            </p:txBody>
          </p:sp>
        </mc:Fallback>
      </mc:AlternateContent>
    </p:spTree>
    <p:extLst>
      <p:ext uri="{BB962C8B-B14F-4D97-AF65-F5344CB8AC3E}">
        <p14:creationId xmlns:p14="http://schemas.microsoft.com/office/powerpoint/2010/main" val="2798436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Q-learning: Off-policy TD Control</a:t>
            </a:r>
            <a:endParaRPr lang="en-AU" sz="3200" dirty="0"/>
          </a:p>
        </p:txBody>
      </p:sp>
      <p:pic>
        <p:nvPicPr>
          <p:cNvPr id="2" name="Picture 1">
            <a:extLst>
              <a:ext uri="{FF2B5EF4-FFF2-40B4-BE49-F238E27FC236}">
                <a16:creationId xmlns:a16="http://schemas.microsoft.com/office/drawing/2014/main" id="{A5DEF7C7-7876-490D-973C-464DDB83911E}"/>
              </a:ext>
            </a:extLst>
          </p:cNvPr>
          <p:cNvPicPr>
            <a:picLocks noChangeAspect="1"/>
          </p:cNvPicPr>
          <p:nvPr/>
        </p:nvPicPr>
        <p:blipFill>
          <a:blip r:embed="rId3"/>
          <a:stretch>
            <a:fillRect/>
          </a:stretch>
        </p:blipFill>
        <p:spPr>
          <a:xfrm>
            <a:off x="381425" y="1162328"/>
            <a:ext cx="10910473" cy="4946081"/>
          </a:xfrm>
          <a:prstGeom prst="rect">
            <a:avLst/>
          </a:prstGeom>
        </p:spPr>
      </p:pic>
    </p:spTree>
    <p:extLst>
      <p:ext uri="{BB962C8B-B14F-4D97-AF65-F5344CB8AC3E}">
        <p14:creationId xmlns:p14="http://schemas.microsoft.com/office/powerpoint/2010/main" val="1692090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Double Q-learning</a:t>
            </a:r>
            <a:endParaRPr lang="en-AU" sz="3200" dirty="0"/>
          </a:p>
        </p:txBody>
      </p:sp>
      <p:pic>
        <p:nvPicPr>
          <p:cNvPr id="3" name="Picture 2">
            <a:extLst>
              <a:ext uri="{FF2B5EF4-FFF2-40B4-BE49-F238E27FC236}">
                <a16:creationId xmlns:a16="http://schemas.microsoft.com/office/drawing/2014/main" id="{CC3ED81E-3301-456F-A295-3047074BA336}"/>
              </a:ext>
            </a:extLst>
          </p:cNvPr>
          <p:cNvPicPr>
            <a:picLocks noChangeAspect="1"/>
          </p:cNvPicPr>
          <p:nvPr/>
        </p:nvPicPr>
        <p:blipFill>
          <a:blip r:embed="rId3"/>
          <a:stretch>
            <a:fillRect/>
          </a:stretch>
        </p:blipFill>
        <p:spPr>
          <a:xfrm>
            <a:off x="489969" y="1082509"/>
            <a:ext cx="10025158" cy="5338763"/>
          </a:xfrm>
          <a:prstGeom prst="rect">
            <a:avLst/>
          </a:prstGeom>
        </p:spPr>
      </p:pic>
    </p:spTree>
    <p:extLst>
      <p:ext uri="{BB962C8B-B14F-4D97-AF65-F5344CB8AC3E}">
        <p14:creationId xmlns:p14="http://schemas.microsoft.com/office/powerpoint/2010/main" val="2457408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err="1"/>
              <a:t>OpenAI</a:t>
            </a:r>
            <a:r>
              <a:rPr lang="en-US" sz="3200" dirty="0"/>
              <a:t> Gym</a:t>
            </a:r>
            <a:endParaRPr lang="en-AU" sz="3200" dirty="0"/>
          </a:p>
        </p:txBody>
      </p:sp>
      <p:sp>
        <p:nvSpPr>
          <p:cNvPr id="6" name="Rectangle 2">
            <a:extLst>
              <a:ext uri="{FF2B5EF4-FFF2-40B4-BE49-F238E27FC236}">
                <a16:creationId xmlns:a16="http://schemas.microsoft.com/office/drawing/2014/main" id="{E78E721B-E358-46A9-9B7A-FA9F997063E5}"/>
              </a:ext>
            </a:extLst>
          </p:cNvPr>
          <p:cNvSpPr>
            <a:spLocks noChangeArrowheads="1"/>
          </p:cNvSpPr>
          <p:nvPr/>
        </p:nvSpPr>
        <p:spPr bwMode="auto">
          <a:xfrm>
            <a:off x="428119" y="874455"/>
            <a:ext cx="57448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ea typeface="medium-content-serif-font"/>
              </a:rPr>
              <a:t>P</a:t>
            </a:r>
            <a:r>
              <a:rPr kumimoji="0" lang="en-US" altLang="en-US" sz="1600" b="0" i="0" u="none" strike="noStrike" cap="none" normalizeH="0" baseline="0" dirty="0">
                <a:ln>
                  <a:noFill/>
                </a:ln>
                <a:effectLst/>
                <a:latin typeface="Arial" panose="020B0604020202020204" pitchFamily="34" charset="0"/>
                <a:ea typeface="medium-content-serif-font"/>
              </a:rPr>
              <a:t>ackage </a:t>
            </a:r>
            <a:r>
              <a:rPr lang="en-US" altLang="en-US" sz="1600" dirty="0">
                <a:ea typeface="medium-content-serif-font"/>
              </a:rPr>
              <a:t>for </a:t>
            </a:r>
            <a:r>
              <a:rPr kumimoji="0" lang="en-US" altLang="en-US" sz="1600" b="0" i="0" u="none" strike="noStrike" cap="none" normalizeH="0" baseline="0" dirty="0">
                <a:ln>
                  <a:noFill/>
                </a:ln>
                <a:effectLst/>
                <a:latin typeface="Arial" panose="020B0604020202020204" pitchFamily="34" charset="0"/>
                <a:ea typeface="medium-content-serif-font"/>
              </a:rPr>
              <a:t>creating custom reinforcement learning agents.</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Arial" panose="020B0604020202020204" pitchFamily="34" charset="0"/>
                <a:ea typeface="medium-content-serif-fon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ea typeface="medium-content-serif-font"/>
              </a:rPr>
              <a:t>P</a:t>
            </a:r>
            <a:r>
              <a:rPr kumimoji="0" lang="en-US" altLang="en-US" sz="1600" b="0" i="0" u="none" strike="noStrike" cap="none" normalizeH="0" baseline="0" dirty="0">
                <a:ln>
                  <a:noFill/>
                </a:ln>
                <a:effectLst/>
                <a:latin typeface="Arial" panose="020B0604020202020204" pitchFamily="34" charset="0"/>
                <a:ea typeface="medium-content-serif-font"/>
              </a:rPr>
              <a:t>re-built environments like </a:t>
            </a:r>
            <a:r>
              <a:rPr kumimoji="0" lang="en-US" altLang="en-US" sz="1600" b="0" i="0" u="none" strike="noStrike" cap="none" normalizeH="0" baseline="0" dirty="0" err="1">
                <a:ln>
                  <a:noFill/>
                </a:ln>
                <a:effectLst/>
                <a:latin typeface="Arial" panose="020B0604020202020204" pitchFamily="34" charset="0"/>
                <a:ea typeface="medium-content-serif-font"/>
                <a:hlinkClick r:id="rId3">
                  <a:extLst>
                    <a:ext uri="{A12FA001-AC4F-418D-AE19-62706E023703}">
                      <ahyp:hlinkClr xmlns:ahyp="http://schemas.microsoft.com/office/drawing/2018/hyperlinkcolor" val="tx"/>
                    </a:ext>
                  </a:extLst>
                </a:hlinkClick>
              </a:rPr>
              <a:t>CartPole</a:t>
            </a:r>
            <a:r>
              <a:rPr kumimoji="0" lang="en-US" altLang="en-US" sz="1600" b="0" i="0" u="none" strike="noStrike" cap="none" normalizeH="0" baseline="0" dirty="0">
                <a:ln>
                  <a:noFill/>
                </a:ln>
                <a:effectLst/>
                <a:latin typeface="Arial" panose="020B0604020202020204" pitchFamily="34" charset="0"/>
                <a:ea typeface="medium-content-serif-font"/>
              </a:rPr>
              <a:t>, </a:t>
            </a:r>
            <a:r>
              <a:rPr kumimoji="0" lang="en-US" altLang="en-US" sz="1600" b="0" i="0" u="none" strike="noStrike" cap="none" normalizeH="0" baseline="0" dirty="0" err="1">
                <a:ln>
                  <a:noFill/>
                </a:ln>
                <a:effectLst/>
                <a:latin typeface="Arial" panose="020B0604020202020204" pitchFamily="34" charset="0"/>
                <a:ea typeface="medium-content-serif-font"/>
                <a:hlinkClick r:id="rId3">
                  <a:extLst>
                    <a:ext uri="{A12FA001-AC4F-418D-AE19-62706E023703}">
                      <ahyp:hlinkClr xmlns:ahyp="http://schemas.microsoft.com/office/drawing/2018/hyperlinkcolor" val="tx"/>
                    </a:ext>
                  </a:extLst>
                </a:hlinkClick>
              </a:rPr>
              <a:t>MountainCar</a:t>
            </a:r>
            <a:r>
              <a:rPr kumimoji="0" lang="en-US" altLang="en-US" sz="1600" b="0" i="0" u="none" strike="noStrike" cap="none" normalizeH="0" baseline="0" dirty="0">
                <a:ln>
                  <a:noFill/>
                </a:ln>
                <a:effectLst/>
                <a:latin typeface="Arial" panose="020B0604020202020204" pitchFamily="34" charset="0"/>
                <a:ea typeface="medium-content-serif-font"/>
              </a:rPr>
              <a:t>, and </a:t>
            </a:r>
            <a:r>
              <a:rPr kumimoji="0" lang="en-US" altLang="en-US" sz="1600" b="0" i="0" u="none" strike="noStrike" cap="none" normalizeH="0" baseline="0" dirty="0">
                <a:ln>
                  <a:noFill/>
                </a:ln>
                <a:effectLst/>
                <a:latin typeface="Arial" panose="020B0604020202020204" pitchFamily="34" charset="0"/>
                <a:ea typeface="medium-content-serif-font"/>
                <a:hlinkClick r:id="rId4">
                  <a:extLst>
                    <a:ext uri="{A12FA001-AC4F-418D-AE19-62706E023703}">
                      <ahyp:hlinkClr xmlns:ahyp="http://schemas.microsoft.com/office/drawing/2018/hyperlinkcolor" val="tx"/>
                    </a:ext>
                  </a:extLst>
                </a:hlinkClick>
              </a:rPr>
              <a:t>free Atari games</a:t>
            </a:r>
            <a:r>
              <a:rPr kumimoji="0" lang="en-US" altLang="en-US" sz="1600" b="0" i="0" u="none" strike="noStrike" cap="none" normalizeH="0" baseline="0" dirty="0">
                <a:ln>
                  <a:noFill/>
                </a:ln>
                <a:effectLst/>
                <a:latin typeface="Arial" panose="020B0604020202020204" pitchFamily="34" charset="0"/>
                <a:ea typeface="medium-content-serif-font"/>
              </a:rPr>
              <a:t> to experiment with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ea typeface="medium-content-serif-font"/>
            </a:endParaRPr>
          </a:p>
          <a:p>
            <a:pPr marL="285750" lvl="0" indent="-285750">
              <a:buFont typeface="Arial" panose="020B0604020202020204" pitchFamily="34" charset="0"/>
              <a:buChar char="•"/>
            </a:pPr>
            <a:r>
              <a:rPr lang="en-US" sz="1600" dirty="0"/>
              <a:t>Lack of variety of open-source environments </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Lack of standardization of environments. Definitions of functions e.g. reward function</a:t>
            </a:r>
          </a:p>
        </p:txBody>
      </p:sp>
      <p:pic>
        <p:nvPicPr>
          <p:cNvPr id="22534" name="Picture 6" descr="Image result for Open AI Gym Environment">
            <a:extLst>
              <a:ext uri="{FF2B5EF4-FFF2-40B4-BE49-F238E27FC236}">
                <a16:creationId xmlns:a16="http://schemas.microsoft.com/office/drawing/2014/main" id="{5D63CEAD-1E36-4D0E-AC0C-F86FEF7C5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4806"/>
            <a:ext cx="361950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EFF04C-E20D-4268-940D-9B9DDCE3E15D}"/>
              </a:ext>
            </a:extLst>
          </p:cNvPr>
          <p:cNvPicPr>
            <a:picLocks noChangeAspect="1"/>
          </p:cNvPicPr>
          <p:nvPr/>
        </p:nvPicPr>
        <p:blipFill>
          <a:blip r:embed="rId6"/>
          <a:stretch>
            <a:fillRect/>
          </a:stretch>
        </p:blipFill>
        <p:spPr>
          <a:xfrm>
            <a:off x="6249909" y="1331631"/>
            <a:ext cx="5505450" cy="3295650"/>
          </a:xfrm>
          <a:prstGeom prst="rect">
            <a:avLst/>
          </a:prstGeom>
        </p:spPr>
      </p:pic>
      <p:pic>
        <p:nvPicPr>
          <p:cNvPr id="9" name="Picture 8">
            <a:extLst>
              <a:ext uri="{FF2B5EF4-FFF2-40B4-BE49-F238E27FC236}">
                <a16:creationId xmlns:a16="http://schemas.microsoft.com/office/drawing/2014/main" id="{19FE17CA-DE20-47DB-9427-BAC09AAECD85}"/>
              </a:ext>
            </a:extLst>
          </p:cNvPr>
          <p:cNvPicPr>
            <a:picLocks noChangeAspect="1"/>
          </p:cNvPicPr>
          <p:nvPr/>
        </p:nvPicPr>
        <p:blipFill>
          <a:blip r:embed="rId7"/>
          <a:stretch>
            <a:fillRect/>
          </a:stretch>
        </p:blipFill>
        <p:spPr>
          <a:xfrm>
            <a:off x="6445078" y="4627281"/>
            <a:ext cx="3424854" cy="2000115"/>
          </a:xfrm>
          <a:prstGeom prst="rect">
            <a:avLst/>
          </a:prstGeom>
        </p:spPr>
      </p:pic>
      <p:pic>
        <p:nvPicPr>
          <p:cNvPr id="11" name="Picture 10">
            <a:extLst>
              <a:ext uri="{FF2B5EF4-FFF2-40B4-BE49-F238E27FC236}">
                <a16:creationId xmlns:a16="http://schemas.microsoft.com/office/drawing/2014/main" id="{C07B5F56-61FC-4ADE-8CEE-3133042EB406}"/>
              </a:ext>
            </a:extLst>
          </p:cNvPr>
          <p:cNvPicPr>
            <a:picLocks noChangeAspect="1"/>
          </p:cNvPicPr>
          <p:nvPr/>
        </p:nvPicPr>
        <p:blipFill>
          <a:blip r:embed="rId8"/>
          <a:stretch>
            <a:fillRect/>
          </a:stretch>
        </p:blipFill>
        <p:spPr>
          <a:xfrm>
            <a:off x="304800" y="4065171"/>
            <a:ext cx="5791200" cy="2562225"/>
          </a:xfrm>
          <a:prstGeom prst="rect">
            <a:avLst/>
          </a:prstGeom>
        </p:spPr>
      </p:pic>
    </p:spTree>
    <p:extLst>
      <p:ext uri="{BB962C8B-B14F-4D97-AF65-F5344CB8AC3E}">
        <p14:creationId xmlns:p14="http://schemas.microsoft.com/office/powerpoint/2010/main" val="111070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Roadmap</a:t>
            </a:r>
            <a:endParaRPr lang="en-AU" sz="3200" dirty="0"/>
          </a:p>
        </p:txBody>
      </p:sp>
      <p:sp>
        <p:nvSpPr>
          <p:cNvPr id="5" name="Rectangle 4">
            <a:extLst>
              <a:ext uri="{FF2B5EF4-FFF2-40B4-BE49-F238E27FC236}">
                <a16:creationId xmlns:a16="http://schemas.microsoft.com/office/drawing/2014/main" id="{FAB8543F-805C-4FC2-B3DE-36DAB005DA2C}"/>
              </a:ext>
            </a:extLst>
          </p:cNvPr>
          <p:cNvSpPr/>
          <p:nvPr/>
        </p:nvSpPr>
        <p:spPr>
          <a:xfrm>
            <a:off x="353961" y="1101632"/>
            <a:ext cx="7344697" cy="4654736"/>
          </a:xfrm>
          <a:prstGeom prst="rect">
            <a:avLst/>
          </a:prstGeom>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
              </a:rPr>
              <a:t>What is Reinforcement Learning?</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4"/>
              </a:rPr>
              <a:t>Markov Decision Process</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5"/>
              </a:rPr>
              <a:t>RL Components</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6"/>
              </a:rPr>
              <a:t>Rewards</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7"/>
              </a:rPr>
              <a:t>State Transition Probability</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8"/>
              </a:rPr>
              <a:t>Discount Factor</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9"/>
              </a:rPr>
              <a:t>Value Function</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0"/>
              </a:rPr>
              <a:t>Policy</a:t>
            </a:r>
            <a:r>
              <a:rPr lang="en-US" sz="1400" dirty="0">
                <a:solidFill>
                  <a:srgbClr val="24292E"/>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1"/>
              </a:rPr>
              <a:t>Dynamic Programming Method (DP)</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2"/>
              </a:rPr>
              <a:t>Policy Iteration</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rPr>
              <a:t>, </a:t>
            </a: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3"/>
              </a:rPr>
              <a:t>Value Iteration</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4"/>
              </a:rPr>
              <a:t>Monte Carlo (MC) Method</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5"/>
              </a:rPr>
              <a:t>Temporal Difference (TD) Learning Method</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6"/>
              </a:rPr>
              <a:t>MC - TD Difference</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7"/>
              </a:rPr>
              <a:t>MC - TD - DP Difference in Visual</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8"/>
              </a:rPr>
              <a:t>SARSA (TD Control Problem, On-Policy)</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19"/>
              </a:rPr>
              <a:t>Q-Learning (TD Control Problem, Off-Policy)</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0"/>
              </a:rPr>
              <a:t>Open AI Gym Environment</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1DCEBAEF-E923-4424-B0C1-06D03C8AAF61}"/>
              </a:ext>
            </a:extLst>
          </p:cNvPr>
          <p:cNvSpPr/>
          <p:nvPr/>
        </p:nvSpPr>
        <p:spPr>
          <a:xfrm>
            <a:off x="7295535" y="1101632"/>
            <a:ext cx="6096000" cy="4693208"/>
          </a:xfrm>
          <a:prstGeom prst="rect">
            <a:avLst/>
          </a:prstGeom>
        </p:spPr>
        <p:txBody>
          <a:bodyPr>
            <a:spAutoFit/>
          </a:bodyPr>
          <a:lstStyle/>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1"/>
              </a:rPr>
              <a:t>Policy-Based Methods</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2"/>
              </a:rPr>
              <a:t>Policy Objective Functions</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3"/>
              </a:rPr>
              <a:t>Policy-Gradient</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4"/>
              </a:rPr>
              <a:t>Monte-Carlo Policy Gradient (REINFORCE)</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5"/>
              </a:rPr>
              <a:t>Actor-Critic</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6"/>
              </a:rPr>
              <a:t>Model-Based RL</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7"/>
              </a:rPr>
              <a:t>Real and Simulated Experience</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8"/>
              </a:rPr>
              <a:t>Dyna-Q Algorithm</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29"/>
              </a:rPr>
              <a:t>Sim-Based Search</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0"/>
              </a:rPr>
              <a:t>MC-Tree-Search</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1"/>
              </a:rPr>
              <a:t>Temporal-Difference Search</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1400"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2"/>
              </a:rPr>
              <a:t>RL in Games</a:t>
            </a:r>
            <a:endParaRPr lang="en-US" sz="1400"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400" b="1" u="sng" dirty="0">
                <a:solidFill>
                  <a:srgbClr val="0366D6"/>
                </a:solidFill>
                <a:latin typeface="Segoe UI" panose="020B0502040204020203" pitchFamily="34" charset="0"/>
                <a:ea typeface="Times New Roman" panose="02020603050405020304" pitchFamily="18" charset="0"/>
                <a:cs typeface="Times New Roman" panose="02020603050405020304" pitchFamily="18" charset="0"/>
                <a:hlinkClick r:id="rId33"/>
              </a:rPr>
              <a:t>Deep Q Learning (Deep Q-Networks: DQN)</a:t>
            </a:r>
            <a:endParaRPr lang="en-US" sz="1400" b="1" dirty="0">
              <a:solidFill>
                <a:srgbClr val="24292E"/>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53895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machine learning">
            <a:extLst>
              <a:ext uri="{FF2B5EF4-FFF2-40B4-BE49-F238E27FC236}">
                <a16:creationId xmlns:a16="http://schemas.microsoft.com/office/drawing/2014/main" id="{11F700EB-ECC4-47E4-BC41-9ABA61962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2ADBD3-FB77-4E20-A194-F78863EA547A}"/>
              </a:ext>
            </a:extLst>
          </p:cNvPr>
          <p:cNvSpPr/>
          <p:nvPr/>
        </p:nvSpPr>
        <p:spPr>
          <a:xfrm>
            <a:off x="0" y="22860"/>
            <a:ext cx="12192000" cy="6848856"/>
          </a:xfrm>
          <a:prstGeom prst="rect">
            <a:avLst/>
          </a:prstGeom>
          <a:solidFill>
            <a:srgbClr val="FFFFFF">
              <a:alpha val="32000"/>
            </a:srgb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9" name="Title 1">
            <a:extLst>
              <a:ext uri="{FF2B5EF4-FFF2-40B4-BE49-F238E27FC236}">
                <a16:creationId xmlns:a16="http://schemas.microsoft.com/office/drawing/2014/main" id="{FE264BC0-D6DC-45A5-9713-EAF52B739A17}"/>
              </a:ext>
            </a:extLst>
          </p:cNvPr>
          <p:cNvSpPr txBox="1">
            <a:spLocks/>
          </p:cNvSpPr>
          <p:nvPr/>
        </p:nvSpPr>
        <p:spPr>
          <a:xfrm>
            <a:off x="0" y="2684486"/>
            <a:ext cx="12192000" cy="12187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gn="ctr"/>
            <a:r>
              <a:rPr lang="en-AU" sz="4400" dirty="0">
                <a:solidFill>
                  <a:schemeClr val="bg1"/>
                </a:solidFill>
              </a:rPr>
              <a:t>Markov Decision Process</a:t>
            </a:r>
            <a:br>
              <a:rPr lang="en-AU" sz="4400" dirty="0">
                <a:solidFill>
                  <a:schemeClr val="bg1"/>
                </a:solidFill>
              </a:rPr>
            </a:br>
            <a:r>
              <a:rPr lang="en-AU" sz="4400" dirty="0">
                <a:solidFill>
                  <a:schemeClr val="bg1"/>
                </a:solidFill>
              </a:rPr>
              <a:t>(K Armed Bandits example)</a:t>
            </a:r>
            <a:endParaRPr lang="en-AU" sz="3600" dirty="0">
              <a:solidFill>
                <a:schemeClr val="bg1"/>
              </a:solidFill>
            </a:endParaRPr>
          </a:p>
        </p:txBody>
      </p:sp>
    </p:spTree>
    <p:extLst>
      <p:ext uri="{BB962C8B-B14F-4D97-AF65-F5344CB8AC3E}">
        <p14:creationId xmlns:p14="http://schemas.microsoft.com/office/powerpoint/2010/main" val="4153585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597151" y="102169"/>
            <a:ext cx="11949350" cy="647421"/>
          </a:xfrm>
        </p:spPr>
        <p:txBody>
          <a:bodyPr/>
          <a:lstStyle/>
          <a:p>
            <a:pPr>
              <a:lnSpc>
                <a:spcPct val="150000"/>
              </a:lnSpc>
            </a:pPr>
            <a:r>
              <a:rPr lang="en-US" sz="3200" dirty="0"/>
              <a:t>References</a:t>
            </a:r>
            <a:endParaRPr lang="en-AU" sz="3200" dirty="0"/>
          </a:p>
        </p:txBody>
      </p:sp>
      <p:pic>
        <p:nvPicPr>
          <p:cNvPr id="23555" name="Picture 3" descr="Image result for reinforcement learning sutton">
            <a:extLst>
              <a:ext uri="{FF2B5EF4-FFF2-40B4-BE49-F238E27FC236}">
                <a16:creationId xmlns:a16="http://schemas.microsoft.com/office/drawing/2014/main" id="{48333EE2-0FD8-472B-8A7F-51F94C059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5230" y="749590"/>
            <a:ext cx="3457575" cy="47529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1EA2900-E53B-4B2E-95A6-B127C1A2B155}"/>
              </a:ext>
            </a:extLst>
          </p:cNvPr>
          <p:cNvSpPr txBox="1">
            <a:spLocks/>
          </p:cNvSpPr>
          <p:nvPr/>
        </p:nvSpPr>
        <p:spPr>
          <a:xfrm>
            <a:off x="405257" y="5011327"/>
            <a:ext cx="7123028" cy="60638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sym typeface="+mj-lt"/>
              </a:defRPr>
            </a:lvl1pPr>
          </a:lstStyle>
          <a:p>
            <a:pPr>
              <a:lnSpc>
                <a:spcPct val="150000"/>
              </a:lnSpc>
            </a:pPr>
            <a:r>
              <a:rPr lang="en-US" sz="1400" b="0" dirty="0">
                <a:hlinkClick r:id="rId4"/>
              </a:rPr>
              <a:t> </a:t>
            </a:r>
            <a:r>
              <a:rPr lang="en-US" sz="1400" b="0" u="sng" dirty="0">
                <a:hlinkClick r:id="rId4"/>
              </a:rPr>
              <a:t>https://www.coursera.org/specializations/reinforcement-learning?skipBrowseRedirect=true&amp;skipRecommendationsRedirect=true&amp;tab=current</a:t>
            </a:r>
            <a:endParaRPr lang="en-AU" sz="1400" b="0" u="sng" dirty="0"/>
          </a:p>
        </p:txBody>
      </p:sp>
      <p:sp>
        <p:nvSpPr>
          <p:cNvPr id="2" name="TextBox 1">
            <a:extLst>
              <a:ext uri="{FF2B5EF4-FFF2-40B4-BE49-F238E27FC236}">
                <a16:creationId xmlns:a16="http://schemas.microsoft.com/office/drawing/2014/main" id="{3E1707C5-8686-4777-A3E5-E9F3FA361FD4}"/>
              </a:ext>
            </a:extLst>
          </p:cNvPr>
          <p:cNvSpPr txBox="1"/>
          <p:nvPr/>
        </p:nvSpPr>
        <p:spPr>
          <a:xfrm>
            <a:off x="333969" y="1240289"/>
            <a:ext cx="7770371" cy="18147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[1] Reinforcement Learning Specialization, Coursera</a:t>
            </a:r>
          </a:p>
          <a:p>
            <a:r>
              <a:rPr lang="en-US" sz="2400" dirty="0">
                <a:solidFill>
                  <a:schemeClr val="tx1"/>
                </a:solidFill>
              </a:rPr>
              <a:t>[2] Reinforcement Learning: An Introduction, Richard S. Sutton and Andrew G. </a:t>
            </a:r>
            <a:r>
              <a:rPr lang="en-US" sz="2400" dirty="0" err="1">
                <a:solidFill>
                  <a:schemeClr val="tx1"/>
                </a:solidFill>
              </a:rPr>
              <a:t>Barto</a:t>
            </a:r>
            <a:endParaRPr lang="en-US" sz="2400" dirty="0">
              <a:solidFill>
                <a:schemeClr val="tx1"/>
              </a:solidFill>
            </a:endParaRPr>
          </a:p>
          <a:p>
            <a:r>
              <a:rPr lang="en-US" sz="2400" dirty="0">
                <a:solidFill>
                  <a:schemeClr val="tx1"/>
                </a:solidFill>
              </a:rPr>
              <a:t>[3] Reinforcement Learning Tutorial, </a:t>
            </a:r>
            <a:r>
              <a:rPr lang="en-US" sz="2400" dirty="0" err="1">
                <a:solidFill>
                  <a:schemeClr val="tx1"/>
                </a:solidFill>
              </a:rPr>
              <a:t>Github</a:t>
            </a:r>
            <a:r>
              <a:rPr lang="en-US" sz="2400" dirty="0">
                <a:solidFill>
                  <a:schemeClr val="tx1"/>
                </a:solidFill>
              </a:rPr>
              <a:t> </a:t>
            </a:r>
          </a:p>
        </p:txBody>
      </p:sp>
      <p:sp>
        <p:nvSpPr>
          <p:cNvPr id="3" name="Rectangle 2">
            <a:extLst>
              <a:ext uri="{FF2B5EF4-FFF2-40B4-BE49-F238E27FC236}">
                <a16:creationId xmlns:a16="http://schemas.microsoft.com/office/drawing/2014/main" id="{83916BE4-A3ED-467A-BB2D-D7402A509BB4}"/>
              </a:ext>
            </a:extLst>
          </p:cNvPr>
          <p:cNvSpPr/>
          <p:nvPr/>
        </p:nvSpPr>
        <p:spPr>
          <a:xfrm>
            <a:off x="333969" y="5836510"/>
            <a:ext cx="6096000" cy="523220"/>
          </a:xfrm>
          <a:prstGeom prst="rect">
            <a:avLst/>
          </a:prstGeom>
        </p:spPr>
        <p:txBody>
          <a:bodyPr>
            <a:spAutoFit/>
          </a:bodyPr>
          <a:lstStyle/>
          <a:p>
            <a:r>
              <a:rPr lang="en-US" sz="1400" dirty="0">
                <a:hlinkClick r:id="rId5"/>
              </a:rPr>
              <a:t>https://github.com/omerbsezer/Reinforcement_learning_tutorial_with_demo#PolicyBased</a:t>
            </a:r>
            <a:endParaRPr lang="en-US" sz="1400" dirty="0"/>
          </a:p>
        </p:txBody>
      </p:sp>
    </p:spTree>
    <p:extLst>
      <p:ext uri="{BB962C8B-B14F-4D97-AF65-F5344CB8AC3E}">
        <p14:creationId xmlns:p14="http://schemas.microsoft.com/office/powerpoint/2010/main" val="1451402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1524007"/>
          </a:xfrm>
        </p:spPr>
        <p:txBody>
          <a:bodyPr/>
          <a:lstStyle/>
          <a:p>
            <a:pPr>
              <a:lnSpc>
                <a:spcPct val="150000"/>
              </a:lnSpc>
            </a:pPr>
            <a:r>
              <a:rPr lang="en-AU" dirty="0"/>
              <a:t>Consider simple setting in RL:</a:t>
            </a:r>
            <a:br>
              <a:rPr lang="en-AU" dirty="0"/>
            </a:br>
            <a:r>
              <a:rPr lang="en-AU" sz="2800" dirty="0"/>
              <a:t> K-Armed Bandit Problem</a:t>
            </a:r>
            <a:br>
              <a:rPr lang="en-AU" dirty="0"/>
            </a:br>
            <a:endParaRPr lang="en-AU" sz="1600" dirty="0"/>
          </a:p>
        </p:txBody>
      </p:sp>
      <p:pic>
        <p:nvPicPr>
          <p:cNvPr id="22532" name="Picture 4" descr="Image result for doctor icon">
            <a:extLst>
              <a:ext uri="{FF2B5EF4-FFF2-40B4-BE49-F238E27FC236}">
                <a16:creationId xmlns:a16="http://schemas.microsoft.com/office/drawing/2014/main" id="{0E6274F5-F189-4899-8B19-55813101D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713" y="2219836"/>
            <a:ext cx="1364907" cy="1364907"/>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Image result for medicine icon">
            <a:extLst>
              <a:ext uri="{FF2B5EF4-FFF2-40B4-BE49-F238E27FC236}">
                <a16:creationId xmlns:a16="http://schemas.microsoft.com/office/drawing/2014/main" id="{95A573F2-2A87-4109-81F1-4DD02597BA6F}"/>
              </a:ext>
            </a:extLst>
          </p:cNvPr>
          <p:cNvPicPr>
            <a:picLocks noChangeAspect="1" noChangeArrowheads="1"/>
          </p:cNvPicPr>
          <p:nvPr/>
        </p:nvPicPr>
        <p:blipFill>
          <a:blip r:embed="rId4">
            <a:duotone>
              <a:schemeClr val="accent2">
                <a:shade val="45000"/>
                <a:satMod val="135000"/>
              </a:schemeClr>
              <a:prstClr val="white"/>
            </a:duotone>
            <a:alphaModFix amt="35000"/>
            <a:extLst>
              <a:ext uri="{BEBA8EAE-BF5A-486C-A8C5-ECC9F3942E4B}">
                <a14:imgProps xmlns:a14="http://schemas.microsoft.com/office/drawing/2010/main">
                  <a14:imgLayer r:embed="rId5">
                    <a14:imgEffect>
                      <a14:colorTemperature colorTemp="2300"/>
                    </a14:imgEffect>
                    <a14:imgEffect>
                      <a14:saturation sat="119000"/>
                    </a14:imgEffect>
                  </a14:imgLayer>
                </a14:imgProps>
              </a:ext>
              <a:ext uri="{28A0092B-C50C-407E-A947-70E740481C1C}">
                <a14:useLocalDpi xmlns:a14="http://schemas.microsoft.com/office/drawing/2010/main" val="0"/>
              </a:ext>
            </a:extLst>
          </a:blip>
          <a:srcRect/>
          <a:stretch>
            <a:fillRect/>
          </a:stretch>
        </p:blipFill>
        <p:spPr bwMode="auto">
          <a:xfrm>
            <a:off x="6096000" y="44756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Image result for medicine icon">
            <a:extLst>
              <a:ext uri="{FF2B5EF4-FFF2-40B4-BE49-F238E27FC236}">
                <a16:creationId xmlns:a16="http://schemas.microsoft.com/office/drawing/2014/main" id="{C41B1753-80D2-40B6-AE6F-3634A8B71382}"/>
              </a:ext>
            </a:extLst>
          </p:cNvPr>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96000" y="242604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medicine icon">
            <a:extLst>
              <a:ext uri="{FF2B5EF4-FFF2-40B4-BE49-F238E27FC236}">
                <a16:creationId xmlns:a16="http://schemas.microsoft.com/office/drawing/2014/main" id="{1FF5AE8E-3C53-4177-AEF2-299AD5C1B73B}"/>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5402" y="4034104"/>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Image result for emoji icon">
            <a:extLst>
              <a:ext uri="{FF2B5EF4-FFF2-40B4-BE49-F238E27FC236}">
                <a16:creationId xmlns:a16="http://schemas.microsoft.com/office/drawing/2014/main" id="{EEE7B141-9DA1-4887-B30F-B48066606B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19183" y="4034104"/>
            <a:ext cx="952501" cy="952501"/>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Image result for emoji icon">
            <a:extLst>
              <a:ext uri="{FF2B5EF4-FFF2-40B4-BE49-F238E27FC236}">
                <a16:creationId xmlns:a16="http://schemas.microsoft.com/office/drawing/2014/main" id="{3A2DCB7C-B960-4371-B3C2-FD1FB54995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1017" y="386403"/>
            <a:ext cx="1074820" cy="1074820"/>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Image result for emoji no icon">
            <a:extLst>
              <a:ext uri="{FF2B5EF4-FFF2-40B4-BE49-F238E27FC236}">
                <a16:creationId xmlns:a16="http://schemas.microsoft.com/office/drawing/2014/main" id="{53B94FA6-877A-4AB2-B8E7-9DA648D15C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9184" y="2410532"/>
            <a:ext cx="952500" cy="952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F3F7856-9380-48B8-8469-1056B2552EC9}"/>
              </a:ext>
            </a:extLst>
          </p:cNvPr>
          <p:cNvCxnSpPr>
            <a:stCxn id="22532" idx="3"/>
            <a:endCxn id="22534" idx="1"/>
          </p:cNvCxnSpPr>
          <p:nvPr/>
        </p:nvCxnSpPr>
        <p:spPr>
          <a:xfrm flipV="1">
            <a:off x="3031620" y="923813"/>
            <a:ext cx="3064380" cy="1978477"/>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C2932C-E334-468F-9625-CCF70853AA47}"/>
              </a:ext>
            </a:extLst>
          </p:cNvPr>
          <p:cNvCxnSpPr>
            <a:cxnSpLocks/>
            <a:stCxn id="22532" idx="3"/>
            <a:endCxn id="44" idx="1"/>
          </p:cNvCxnSpPr>
          <p:nvPr/>
        </p:nvCxnSpPr>
        <p:spPr>
          <a:xfrm>
            <a:off x="3031620" y="2902290"/>
            <a:ext cx="3064380"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514A74-DAC0-4662-8934-43C84F4D60D4}"/>
              </a:ext>
            </a:extLst>
          </p:cNvPr>
          <p:cNvCxnSpPr>
            <a:cxnSpLocks/>
            <a:stCxn id="22532" idx="3"/>
            <a:endCxn id="45" idx="1"/>
          </p:cNvCxnSpPr>
          <p:nvPr/>
        </p:nvCxnSpPr>
        <p:spPr>
          <a:xfrm>
            <a:off x="3031620" y="2902290"/>
            <a:ext cx="3043782" cy="1608064"/>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FA0DA8-8E74-4E41-ADDF-35983C3AB7DF}"/>
              </a:ext>
            </a:extLst>
          </p:cNvPr>
          <p:cNvSpPr txBox="1"/>
          <p:nvPr/>
        </p:nvSpPr>
        <p:spPr>
          <a:xfrm>
            <a:off x="3765076" y="4244910"/>
            <a:ext cx="1412017"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K = 3 </a:t>
            </a:r>
          </a:p>
          <a:p>
            <a:pPr algn="ctr"/>
            <a:r>
              <a:rPr lang="en-US" sz="2000" b="1" dirty="0">
                <a:solidFill>
                  <a:schemeClr val="tx1"/>
                </a:solidFill>
              </a:rPr>
              <a:t>Actions</a:t>
            </a:r>
          </a:p>
        </p:txBody>
      </p:sp>
      <p:sp>
        <p:nvSpPr>
          <p:cNvPr id="74" name="TextBox 73">
            <a:extLst>
              <a:ext uri="{FF2B5EF4-FFF2-40B4-BE49-F238E27FC236}">
                <a16:creationId xmlns:a16="http://schemas.microsoft.com/office/drawing/2014/main" id="{DAF3B4D8-714D-494A-976A-5B55C8EA2B3F}"/>
              </a:ext>
            </a:extLst>
          </p:cNvPr>
          <p:cNvSpPr txBox="1"/>
          <p:nvPr/>
        </p:nvSpPr>
        <p:spPr>
          <a:xfrm>
            <a:off x="5840110" y="5240146"/>
            <a:ext cx="1412017"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States</a:t>
            </a:r>
          </a:p>
        </p:txBody>
      </p:sp>
      <p:sp>
        <p:nvSpPr>
          <p:cNvPr id="78" name="TextBox 77">
            <a:extLst>
              <a:ext uri="{FF2B5EF4-FFF2-40B4-BE49-F238E27FC236}">
                <a16:creationId xmlns:a16="http://schemas.microsoft.com/office/drawing/2014/main" id="{D3F1CC48-C047-4A70-9911-1F04A45F2EBE}"/>
              </a:ext>
            </a:extLst>
          </p:cNvPr>
          <p:cNvSpPr txBox="1"/>
          <p:nvPr/>
        </p:nvSpPr>
        <p:spPr>
          <a:xfrm>
            <a:off x="8244326" y="5165920"/>
            <a:ext cx="2936992"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Reward </a:t>
            </a:r>
          </a:p>
          <a:p>
            <a:pPr algn="ctr"/>
            <a:r>
              <a:rPr lang="en-US" sz="2000" b="1" dirty="0">
                <a:solidFill>
                  <a:schemeClr val="tx1"/>
                </a:solidFill>
              </a:rPr>
              <a:t>(Patient’s Health)</a:t>
            </a:r>
          </a:p>
        </p:txBody>
      </p:sp>
      <p:sp>
        <p:nvSpPr>
          <p:cNvPr id="79" name="TextBox 78">
            <a:extLst>
              <a:ext uri="{FF2B5EF4-FFF2-40B4-BE49-F238E27FC236}">
                <a16:creationId xmlns:a16="http://schemas.microsoft.com/office/drawing/2014/main" id="{3DCF0B00-1C2C-4CFE-A8CD-58F410D25FBA}"/>
              </a:ext>
            </a:extLst>
          </p:cNvPr>
          <p:cNvSpPr txBox="1"/>
          <p:nvPr/>
        </p:nvSpPr>
        <p:spPr>
          <a:xfrm>
            <a:off x="1619603" y="3681354"/>
            <a:ext cx="1412017" cy="95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rPr>
              <a:t>Agent</a:t>
            </a:r>
          </a:p>
        </p:txBody>
      </p:sp>
      <p:cxnSp>
        <p:nvCxnSpPr>
          <p:cNvPr id="80" name="Straight Arrow Connector 79">
            <a:extLst>
              <a:ext uri="{FF2B5EF4-FFF2-40B4-BE49-F238E27FC236}">
                <a16:creationId xmlns:a16="http://schemas.microsoft.com/office/drawing/2014/main" id="{C0901C26-312A-4CB5-BBAD-FAF38C8E0EC4}"/>
              </a:ext>
            </a:extLst>
          </p:cNvPr>
          <p:cNvCxnSpPr>
            <a:cxnSpLocks/>
            <a:stCxn id="22534" idx="3"/>
            <a:endCxn id="22538" idx="1"/>
          </p:cNvCxnSpPr>
          <p:nvPr/>
        </p:nvCxnSpPr>
        <p:spPr>
          <a:xfrm>
            <a:off x="7048500" y="923813"/>
            <a:ext cx="1912517" cy="0"/>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C72C12E-1ABF-4A08-B858-DAAA164B6BB1}"/>
              </a:ext>
            </a:extLst>
          </p:cNvPr>
          <p:cNvCxnSpPr>
            <a:cxnSpLocks/>
            <a:stCxn id="44" idx="3"/>
            <a:endCxn id="22540" idx="1"/>
          </p:cNvCxnSpPr>
          <p:nvPr/>
        </p:nvCxnSpPr>
        <p:spPr>
          <a:xfrm flipV="1">
            <a:off x="7048500" y="2886782"/>
            <a:ext cx="2070684" cy="15508"/>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8E18EC8-5172-4457-97DC-9E96AC2DB149}"/>
              </a:ext>
            </a:extLst>
          </p:cNvPr>
          <p:cNvCxnSpPr>
            <a:cxnSpLocks/>
            <a:stCxn id="45" idx="3"/>
            <a:endCxn id="22536" idx="1"/>
          </p:cNvCxnSpPr>
          <p:nvPr/>
        </p:nvCxnSpPr>
        <p:spPr>
          <a:xfrm>
            <a:off x="7027902" y="4510354"/>
            <a:ext cx="2091281" cy="1"/>
          </a:xfrm>
          <a:prstGeom prst="straightConnector1">
            <a:avLst/>
          </a:prstGeom>
          <a:ln w="38100" cap="rnd">
            <a:solidFill>
              <a:schemeClr val="accent5"/>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6DC9D10-1656-4E56-B239-1B9617967702}"/>
              </a:ext>
            </a:extLst>
          </p:cNvPr>
          <p:cNvSpPr/>
          <p:nvPr/>
        </p:nvSpPr>
        <p:spPr>
          <a:xfrm>
            <a:off x="564438" y="5411335"/>
            <a:ext cx="5036956" cy="461665"/>
          </a:xfrm>
          <a:prstGeom prst="rect">
            <a:avLst/>
          </a:prstGeom>
          <a:ln w="38100">
            <a:solidFill>
              <a:schemeClr val="tx2"/>
            </a:solidFill>
          </a:ln>
        </p:spPr>
        <p:txBody>
          <a:bodyPr wrap="none">
            <a:spAutoFit/>
          </a:bodyPr>
          <a:lstStyle/>
          <a:p>
            <a:r>
              <a:rPr lang="en-AU" sz="2400" b="1" dirty="0">
                <a:solidFill>
                  <a:schemeClr val="tx2"/>
                </a:solidFill>
              </a:rPr>
              <a:t>Exploitation-exploration trade-off</a:t>
            </a:r>
            <a:endParaRPr lang="en-US" sz="2400" b="1" dirty="0">
              <a:solidFill>
                <a:schemeClr val="tx2"/>
              </a:solidFill>
            </a:endParaRPr>
          </a:p>
        </p:txBody>
      </p:sp>
    </p:spTree>
    <p:extLst>
      <p:ext uri="{BB962C8B-B14F-4D97-AF65-F5344CB8AC3E}">
        <p14:creationId xmlns:p14="http://schemas.microsoft.com/office/powerpoint/2010/main" val="277565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a:t>
            </a:r>
            <a:br>
              <a:rPr lang="en-AU" dirty="0"/>
            </a:br>
            <a:endParaRPr lang="en-AU" sz="1600" dirty="0"/>
          </a:p>
        </p:txBody>
      </p:sp>
      <p:sp>
        <p:nvSpPr>
          <p:cNvPr id="23" name="Rectangle 22">
            <a:extLst>
              <a:ext uri="{FF2B5EF4-FFF2-40B4-BE49-F238E27FC236}">
                <a16:creationId xmlns:a16="http://schemas.microsoft.com/office/drawing/2014/main" id="{DD2D46FC-8203-4FA9-B188-9C04DFF3CE52}"/>
              </a:ext>
            </a:extLst>
          </p:cNvPr>
          <p:cNvSpPr/>
          <p:nvPr/>
        </p:nvSpPr>
        <p:spPr>
          <a:xfrm>
            <a:off x="4249052" y="4251067"/>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Environment</a:t>
            </a:r>
          </a:p>
        </p:txBody>
      </p:sp>
      <p:sp>
        <p:nvSpPr>
          <p:cNvPr id="24" name="Rectangle 23">
            <a:extLst>
              <a:ext uri="{FF2B5EF4-FFF2-40B4-BE49-F238E27FC236}">
                <a16:creationId xmlns:a16="http://schemas.microsoft.com/office/drawing/2014/main" id="{B9A3B4EF-757F-4A46-9444-D79AD8A7B3FA}"/>
              </a:ext>
            </a:extLst>
          </p:cNvPr>
          <p:cNvSpPr/>
          <p:nvPr/>
        </p:nvSpPr>
        <p:spPr>
          <a:xfrm>
            <a:off x="4249052" y="1413132"/>
            <a:ext cx="3595816" cy="877676"/>
          </a:xfrm>
          <a:prstGeom prst="rect">
            <a:avLst/>
          </a:prstGeom>
          <a:noFill/>
          <a:ln w="57150"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Agent</a:t>
            </a:r>
          </a:p>
        </p:txBody>
      </p:sp>
      <p:cxnSp>
        <p:nvCxnSpPr>
          <p:cNvPr id="25" name="Connector: Elbow 24">
            <a:extLst>
              <a:ext uri="{FF2B5EF4-FFF2-40B4-BE49-F238E27FC236}">
                <a16:creationId xmlns:a16="http://schemas.microsoft.com/office/drawing/2014/main" id="{E27C3496-078C-4FBD-B6DF-14CA9C8B95BA}"/>
              </a:ext>
            </a:extLst>
          </p:cNvPr>
          <p:cNvCxnSpPr>
            <a:stCxn id="24" idx="3"/>
          </p:cNvCxnSpPr>
          <p:nvPr/>
        </p:nvCxnSpPr>
        <p:spPr>
          <a:xfrm>
            <a:off x="7844868" y="1851970"/>
            <a:ext cx="2594919" cy="2837935"/>
          </a:xfrm>
          <a:prstGeom prst="bentConnector2">
            <a:avLst/>
          </a:prstGeom>
          <a:ln w="381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64E79DA-8883-4DF2-B134-ABF0FBF3841C}"/>
              </a:ext>
            </a:extLst>
          </p:cNvPr>
          <p:cNvCxnSpPr>
            <a:cxnSpLocks/>
            <a:endCxn id="23" idx="3"/>
          </p:cNvCxnSpPr>
          <p:nvPr/>
        </p:nvCxnSpPr>
        <p:spPr>
          <a:xfrm flipH="1">
            <a:off x="7844868" y="4689905"/>
            <a:ext cx="2594919" cy="0"/>
          </a:xfrm>
          <a:prstGeom prst="straightConnector1">
            <a:avLst/>
          </a:prstGeom>
          <a:ln w="38100" cap="rnd">
            <a:solidFill>
              <a:schemeClr val="tx2"/>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29C8C35-B183-45D0-A14E-7AAA33B0E59D}"/>
              </a:ext>
            </a:extLst>
          </p:cNvPr>
          <p:cNvCxnSpPr>
            <a:cxnSpLocks/>
          </p:cNvCxnSpPr>
          <p:nvPr/>
        </p:nvCxnSpPr>
        <p:spPr>
          <a:xfrm rot="10800000">
            <a:off x="1641777" y="1701113"/>
            <a:ext cx="2607275" cy="2837935"/>
          </a:xfrm>
          <a:prstGeom prst="bentConnector2">
            <a:avLst/>
          </a:prstGeom>
          <a:ln w="38100" cap="rnd">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8AB05C-FAC1-4997-9D69-EAB809EDE365}"/>
              </a:ext>
            </a:extLst>
          </p:cNvPr>
          <p:cNvCxnSpPr/>
          <p:nvPr/>
        </p:nvCxnSpPr>
        <p:spPr>
          <a:xfrm>
            <a:off x="1641776" y="1701113"/>
            <a:ext cx="2607276" cy="0"/>
          </a:xfrm>
          <a:prstGeom prst="straightConnector1">
            <a:avLst/>
          </a:prstGeom>
          <a:ln w="38100" cap="rnd">
            <a:solidFill>
              <a:srgbClr val="00B050"/>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46D52D6-1A35-4219-8FDE-E620D2491CB8}"/>
              </a:ext>
            </a:extLst>
          </p:cNvPr>
          <p:cNvCxnSpPr>
            <a:cxnSpLocks/>
          </p:cNvCxnSpPr>
          <p:nvPr/>
        </p:nvCxnSpPr>
        <p:spPr>
          <a:xfrm rot="10800000">
            <a:off x="2271971" y="1932458"/>
            <a:ext cx="1940011" cy="2399097"/>
          </a:xfrm>
          <a:prstGeom prst="bentConnector2">
            <a:avLst/>
          </a:prstGeom>
          <a:ln w="38100" cap="rnd">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25789F1-3A33-44AD-893C-1DFA1DFCE54D}"/>
              </a:ext>
            </a:extLst>
          </p:cNvPr>
          <p:cNvCxnSpPr>
            <a:cxnSpLocks/>
          </p:cNvCxnSpPr>
          <p:nvPr/>
        </p:nvCxnSpPr>
        <p:spPr>
          <a:xfrm>
            <a:off x="2271970" y="1932458"/>
            <a:ext cx="1977082" cy="0"/>
          </a:xfrm>
          <a:prstGeom prst="straightConnector1">
            <a:avLst/>
          </a:prstGeom>
          <a:ln w="38100" cap="rnd">
            <a:solidFill>
              <a:schemeClr val="accent1"/>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23FC10C-2B74-4A16-8982-F6DCD74BBF7F}"/>
              </a:ext>
            </a:extLst>
          </p:cNvPr>
          <p:cNvSpPr txBox="1"/>
          <p:nvPr/>
        </p:nvSpPr>
        <p:spPr>
          <a:xfrm>
            <a:off x="2452691" y="3415617"/>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State</a:t>
            </a:r>
          </a:p>
        </p:txBody>
      </p:sp>
      <p:sp>
        <p:nvSpPr>
          <p:cNvPr id="32" name="TextBox 31">
            <a:extLst>
              <a:ext uri="{FF2B5EF4-FFF2-40B4-BE49-F238E27FC236}">
                <a16:creationId xmlns:a16="http://schemas.microsoft.com/office/drawing/2014/main" id="{41383316-99B8-4913-81DA-727C9F4ABBC7}"/>
              </a:ext>
            </a:extLst>
          </p:cNvPr>
          <p:cNvSpPr txBox="1"/>
          <p:nvPr/>
        </p:nvSpPr>
        <p:spPr>
          <a:xfrm>
            <a:off x="8308246" y="1338200"/>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Policy</a:t>
            </a:r>
          </a:p>
        </p:txBody>
      </p:sp>
      <p:sp>
        <p:nvSpPr>
          <p:cNvPr id="33" name="TextBox 32">
            <a:extLst>
              <a:ext uri="{FF2B5EF4-FFF2-40B4-BE49-F238E27FC236}">
                <a16:creationId xmlns:a16="http://schemas.microsoft.com/office/drawing/2014/main" id="{EF5D27FA-56D6-4B70-A8E0-A01E61625CB3}"/>
              </a:ext>
            </a:extLst>
          </p:cNvPr>
          <p:cNvSpPr txBox="1"/>
          <p:nvPr/>
        </p:nvSpPr>
        <p:spPr>
          <a:xfrm>
            <a:off x="2208125" y="820050"/>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rgbClr val="00B050"/>
                </a:solidFill>
              </a:rPr>
              <a:t>Reward</a:t>
            </a:r>
          </a:p>
        </p:txBody>
      </p:sp>
      <p:sp>
        <p:nvSpPr>
          <p:cNvPr id="34" name="Oval 33">
            <a:extLst>
              <a:ext uri="{FF2B5EF4-FFF2-40B4-BE49-F238E27FC236}">
                <a16:creationId xmlns:a16="http://schemas.microsoft.com/office/drawing/2014/main" id="{A1299D46-9C38-4E08-B761-0EF70C8285F5}"/>
              </a:ext>
            </a:extLst>
          </p:cNvPr>
          <p:cNvSpPr/>
          <p:nvPr/>
        </p:nvSpPr>
        <p:spPr>
          <a:xfrm>
            <a:off x="2140166" y="5677720"/>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5" name="Oval 34">
            <a:extLst>
              <a:ext uri="{FF2B5EF4-FFF2-40B4-BE49-F238E27FC236}">
                <a16:creationId xmlns:a16="http://schemas.microsoft.com/office/drawing/2014/main" id="{4E2D02F1-D7DE-418B-A8CE-19D9F94234C6}"/>
              </a:ext>
            </a:extLst>
          </p:cNvPr>
          <p:cNvSpPr/>
          <p:nvPr/>
        </p:nvSpPr>
        <p:spPr>
          <a:xfrm>
            <a:off x="4520901" y="5677721"/>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6" name="Oval 35">
            <a:extLst>
              <a:ext uri="{FF2B5EF4-FFF2-40B4-BE49-F238E27FC236}">
                <a16:creationId xmlns:a16="http://schemas.microsoft.com/office/drawing/2014/main" id="{460869FD-8F97-4A64-ADD5-CA4442B3391F}"/>
              </a:ext>
            </a:extLst>
          </p:cNvPr>
          <p:cNvSpPr/>
          <p:nvPr/>
        </p:nvSpPr>
        <p:spPr>
          <a:xfrm>
            <a:off x="6901636" y="5677719"/>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37" name="Oval 36">
            <a:extLst>
              <a:ext uri="{FF2B5EF4-FFF2-40B4-BE49-F238E27FC236}">
                <a16:creationId xmlns:a16="http://schemas.microsoft.com/office/drawing/2014/main" id="{375E7E23-D60F-4B06-80C9-F5B150B1B700}"/>
              </a:ext>
            </a:extLst>
          </p:cNvPr>
          <p:cNvSpPr/>
          <p:nvPr/>
        </p:nvSpPr>
        <p:spPr>
          <a:xfrm>
            <a:off x="9294727" y="5677719"/>
            <a:ext cx="617838" cy="666997"/>
          </a:xfrm>
          <a:prstGeom prst="ellipse">
            <a:avLst/>
          </a:prstGeom>
          <a:noFill/>
          <a:ln w="38100"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cxnSp>
        <p:nvCxnSpPr>
          <p:cNvPr id="38" name="Straight Connector 37">
            <a:extLst>
              <a:ext uri="{FF2B5EF4-FFF2-40B4-BE49-F238E27FC236}">
                <a16:creationId xmlns:a16="http://schemas.microsoft.com/office/drawing/2014/main" id="{FCB2A736-31DC-44DE-AB0E-8662A9E1E99F}"/>
              </a:ext>
            </a:extLst>
          </p:cNvPr>
          <p:cNvCxnSpPr>
            <a:stCxn id="34" idx="6"/>
            <a:endCxn id="35" idx="2"/>
          </p:cNvCxnSpPr>
          <p:nvPr/>
        </p:nvCxnSpPr>
        <p:spPr>
          <a:xfrm>
            <a:off x="2758004" y="6011219"/>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F3C0B7-B7D7-46B4-BA18-C18A5A25BFBE}"/>
              </a:ext>
            </a:extLst>
          </p:cNvPr>
          <p:cNvCxnSpPr/>
          <p:nvPr/>
        </p:nvCxnSpPr>
        <p:spPr>
          <a:xfrm>
            <a:off x="5138739" y="5998450"/>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05A340-B8E4-47A6-A5D1-53194DD22403}"/>
              </a:ext>
            </a:extLst>
          </p:cNvPr>
          <p:cNvCxnSpPr/>
          <p:nvPr/>
        </p:nvCxnSpPr>
        <p:spPr>
          <a:xfrm>
            <a:off x="7519474" y="5998449"/>
            <a:ext cx="1762897" cy="1"/>
          </a:xfrm>
          <a:prstGeom prst="line">
            <a:avLst/>
          </a:prstGeom>
          <a:ln w="38100"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999BA10-E541-4961-8EFA-88F1B8E55595}"/>
              </a:ext>
            </a:extLst>
          </p:cNvPr>
          <p:cNvSpPr/>
          <p:nvPr/>
        </p:nvSpPr>
        <p:spPr>
          <a:xfrm>
            <a:off x="3507643" y="5850450"/>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2" name="Oval 41">
            <a:extLst>
              <a:ext uri="{FF2B5EF4-FFF2-40B4-BE49-F238E27FC236}">
                <a16:creationId xmlns:a16="http://schemas.microsoft.com/office/drawing/2014/main" id="{6E62C091-2021-47D8-847E-21A79E5E96B4}"/>
              </a:ext>
            </a:extLst>
          </p:cNvPr>
          <p:cNvSpPr/>
          <p:nvPr/>
        </p:nvSpPr>
        <p:spPr>
          <a:xfrm>
            <a:off x="5871905" y="5825325"/>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p:sp>
        <p:nvSpPr>
          <p:cNvPr id="43" name="Oval 42">
            <a:extLst>
              <a:ext uri="{FF2B5EF4-FFF2-40B4-BE49-F238E27FC236}">
                <a16:creationId xmlns:a16="http://schemas.microsoft.com/office/drawing/2014/main" id="{FC185610-D5DD-4EF4-80E7-95CAB7D5220B}"/>
              </a:ext>
            </a:extLst>
          </p:cNvPr>
          <p:cNvSpPr/>
          <p:nvPr/>
        </p:nvSpPr>
        <p:spPr>
          <a:xfrm>
            <a:off x="8252640" y="5818931"/>
            <a:ext cx="308920" cy="346247"/>
          </a:xfrm>
          <a:prstGeom prst="ellipse">
            <a:avLst/>
          </a:prstGeom>
          <a:solidFill>
            <a:schemeClr val="accent1"/>
          </a:solidFill>
          <a:ln w="9525" cap="rnd"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2F07646-2850-4227-B4A6-07DD06C7CFC5}"/>
                  </a:ext>
                </a:extLst>
              </p:cNvPr>
              <p:cNvSpPr txBox="1"/>
              <p:nvPr/>
            </p:nvSpPr>
            <p:spPr>
              <a:xfrm>
                <a:off x="2055725" y="552320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46" name="TextBox 45">
                <a:extLst>
                  <a:ext uri="{FF2B5EF4-FFF2-40B4-BE49-F238E27FC236}">
                    <a16:creationId xmlns:a16="http://schemas.microsoft.com/office/drawing/2014/main" id="{12F07646-2850-4227-B4A6-07DD06C7CFC5}"/>
                  </a:ext>
                </a:extLst>
              </p:cNvPr>
              <p:cNvSpPr txBox="1">
                <a:spLocks noRot="1" noChangeAspect="1" noMove="1" noResize="1" noEditPoints="1" noAdjustHandles="1" noChangeArrowheads="1" noChangeShapeType="1" noTextEdit="1"/>
              </p:cNvSpPr>
              <p:nvPr/>
            </p:nvSpPr>
            <p:spPr>
              <a:xfrm>
                <a:off x="2055725" y="5523202"/>
                <a:ext cx="914400" cy="914400"/>
              </a:xfrm>
              <a:prstGeom prst="rect">
                <a:avLst/>
              </a:prstGeom>
              <a:blipFill>
                <a:blip r:embed="rId3"/>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8D2D309-3706-4D57-A79F-AEEDC8EFABCB}"/>
                  </a:ext>
                </a:extLst>
              </p:cNvPr>
              <p:cNvSpPr txBox="1"/>
              <p:nvPr/>
            </p:nvSpPr>
            <p:spPr>
              <a:xfrm>
                <a:off x="4441607" y="552320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47" name="TextBox 46">
                <a:extLst>
                  <a:ext uri="{FF2B5EF4-FFF2-40B4-BE49-F238E27FC236}">
                    <a16:creationId xmlns:a16="http://schemas.microsoft.com/office/drawing/2014/main" id="{F8D2D309-3706-4D57-A79F-AEEDC8EFABCB}"/>
                  </a:ext>
                </a:extLst>
              </p:cNvPr>
              <p:cNvSpPr txBox="1">
                <a:spLocks noRot="1" noChangeAspect="1" noMove="1" noResize="1" noEditPoints="1" noAdjustHandles="1" noChangeArrowheads="1" noChangeShapeType="1" noTextEdit="1"/>
              </p:cNvSpPr>
              <p:nvPr/>
            </p:nvSpPr>
            <p:spPr>
              <a:xfrm>
                <a:off x="4441607" y="5523202"/>
                <a:ext cx="914400" cy="914400"/>
              </a:xfrm>
              <a:prstGeom prst="rect">
                <a:avLst/>
              </a:prstGeom>
              <a:blipFill>
                <a:blip r:embed="rId4"/>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A73E9D4-449D-4587-B749-3219A050D92A}"/>
                  </a:ext>
                </a:extLst>
              </p:cNvPr>
              <p:cNvSpPr txBox="1"/>
              <p:nvPr/>
            </p:nvSpPr>
            <p:spPr>
              <a:xfrm>
                <a:off x="6811020" y="552320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48" name="TextBox 47">
                <a:extLst>
                  <a:ext uri="{FF2B5EF4-FFF2-40B4-BE49-F238E27FC236}">
                    <a16:creationId xmlns:a16="http://schemas.microsoft.com/office/drawing/2014/main" id="{3A73E9D4-449D-4587-B749-3219A050D92A}"/>
                  </a:ext>
                </a:extLst>
              </p:cNvPr>
              <p:cNvSpPr txBox="1">
                <a:spLocks noRot="1" noChangeAspect="1" noMove="1" noResize="1" noEditPoints="1" noAdjustHandles="1" noChangeArrowheads="1" noChangeShapeType="1" noTextEdit="1"/>
              </p:cNvSpPr>
              <p:nvPr/>
            </p:nvSpPr>
            <p:spPr>
              <a:xfrm>
                <a:off x="6811020" y="5523202"/>
                <a:ext cx="914400" cy="914400"/>
              </a:xfrm>
              <a:prstGeom prst="rect">
                <a:avLst/>
              </a:prstGeom>
              <a:blipFill>
                <a:blip r:embed="rId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E2A91EE-1646-4DCC-A9FC-DACB78484441}"/>
                  </a:ext>
                </a:extLst>
              </p:cNvPr>
              <p:cNvSpPr txBox="1"/>
              <p:nvPr/>
            </p:nvSpPr>
            <p:spPr>
              <a:xfrm>
                <a:off x="9230887" y="5506151"/>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𝑆</m:t>
                          </m:r>
                        </m:e>
                        <m:sub>
                          <m:r>
                            <a:rPr lang="en-US" sz="2800" b="0" i="1" smtClean="0">
                              <a:solidFill>
                                <a:schemeClr val="tx1"/>
                              </a:solidFill>
                              <a:latin typeface="Cambria Math" panose="02040503050406030204" pitchFamily="18" charset="0"/>
                            </a:rPr>
                            <m:t>4</m:t>
                          </m:r>
                        </m:sub>
                      </m:sSub>
                    </m:oMath>
                  </m:oMathPara>
                </a14:m>
                <a:endParaRPr lang="en-US" sz="2800" dirty="0" err="1">
                  <a:solidFill>
                    <a:schemeClr val="tx1"/>
                  </a:solidFill>
                </a:endParaRPr>
              </a:p>
            </p:txBody>
          </p:sp>
        </mc:Choice>
        <mc:Fallback xmlns="">
          <p:sp>
            <p:nvSpPr>
              <p:cNvPr id="49" name="TextBox 48">
                <a:extLst>
                  <a:ext uri="{FF2B5EF4-FFF2-40B4-BE49-F238E27FC236}">
                    <a16:creationId xmlns:a16="http://schemas.microsoft.com/office/drawing/2014/main" id="{4E2A91EE-1646-4DCC-A9FC-DACB78484441}"/>
                  </a:ext>
                </a:extLst>
              </p:cNvPr>
              <p:cNvSpPr txBox="1">
                <a:spLocks noRot="1" noChangeAspect="1" noMove="1" noResize="1" noEditPoints="1" noAdjustHandles="1" noChangeArrowheads="1" noChangeShapeType="1" noTextEdit="1"/>
              </p:cNvSpPr>
              <p:nvPr/>
            </p:nvSpPr>
            <p:spPr>
              <a:xfrm>
                <a:off x="9230887" y="5506151"/>
                <a:ext cx="914400" cy="914400"/>
              </a:xfrm>
              <a:prstGeom prst="rect">
                <a:avLst/>
              </a:prstGeom>
              <a:blipFill>
                <a:blip r:embed="rId6"/>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DB69263-B552-4352-9A1E-F0458AD99751}"/>
                  </a:ext>
                </a:extLst>
              </p:cNvPr>
              <p:cNvSpPr txBox="1"/>
              <p:nvPr/>
            </p:nvSpPr>
            <p:spPr>
              <a:xfrm>
                <a:off x="8502864" y="525077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3</m:t>
                          </m:r>
                        </m:sub>
                      </m:sSub>
                    </m:oMath>
                  </m:oMathPara>
                </a14:m>
                <a:endParaRPr lang="en-US" sz="2800" dirty="0" err="1">
                  <a:solidFill>
                    <a:schemeClr val="tx1"/>
                  </a:solidFill>
                </a:endParaRPr>
              </a:p>
            </p:txBody>
          </p:sp>
        </mc:Choice>
        <mc:Fallback xmlns="">
          <p:sp>
            <p:nvSpPr>
              <p:cNvPr id="50" name="TextBox 49">
                <a:extLst>
                  <a:ext uri="{FF2B5EF4-FFF2-40B4-BE49-F238E27FC236}">
                    <a16:creationId xmlns:a16="http://schemas.microsoft.com/office/drawing/2014/main" id="{3DB69263-B552-4352-9A1E-F0458AD99751}"/>
                  </a:ext>
                </a:extLst>
              </p:cNvPr>
              <p:cNvSpPr txBox="1">
                <a:spLocks noRot="1" noChangeAspect="1" noMove="1" noResize="1" noEditPoints="1" noAdjustHandles="1" noChangeArrowheads="1" noChangeShapeType="1" noTextEdit="1"/>
              </p:cNvSpPr>
              <p:nvPr/>
            </p:nvSpPr>
            <p:spPr>
              <a:xfrm>
                <a:off x="8502864" y="5250778"/>
                <a:ext cx="914400" cy="914400"/>
              </a:xfrm>
              <a:prstGeom prst="rect">
                <a:avLst/>
              </a:prstGeom>
              <a:blipFill>
                <a:blip r:embed="rId7"/>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575AB7A-92C6-44B6-90D2-B2997E148C10}"/>
                  </a:ext>
                </a:extLst>
              </p:cNvPr>
              <p:cNvSpPr txBox="1"/>
              <p:nvPr/>
            </p:nvSpPr>
            <p:spPr>
              <a:xfrm>
                <a:off x="3820168" y="52005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52" name="TextBox 51">
                <a:extLst>
                  <a:ext uri="{FF2B5EF4-FFF2-40B4-BE49-F238E27FC236}">
                    <a16:creationId xmlns:a16="http://schemas.microsoft.com/office/drawing/2014/main" id="{2575AB7A-92C6-44B6-90D2-B2997E148C10}"/>
                  </a:ext>
                </a:extLst>
              </p:cNvPr>
              <p:cNvSpPr txBox="1">
                <a:spLocks noRot="1" noChangeAspect="1" noMove="1" noResize="1" noEditPoints="1" noAdjustHandles="1" noChangeArrowheads="1" noChangeShapeType="1" noTextEdit="1"/>
              </p:cNvSpPr>
              <p:nvPr/>
            </p:nvSpPr>
            <p:spPr>
              <a:xfrm>
                <a:off x="3820168" y="5200558"/>
                <a:ext cx="914400" cy="914400"/>
              </a:xfrm>
              <a:prstGeom prst="rect">
                <a:avLst/>
              </a:prstGeom>
              <a:blipFill>
                <a:blip r:embed="rId8"/>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9DB1FA9-D655-4F8C-BDEC-BACEB27BE9D7}"/>
                  </a:ext>
                </a:extLst>
              </p:cNvPr>
              <p:cNvSpPr txBox="1"/>
              <p:nvPr/>
            </p:nvSpPr>
            <p:spPr>
              <a:xfrm>
                <a:off x="6208114" y="5239552"/>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𝑅</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53" name="TextBox 52">
                <a:extLst>
                  <a:ext uri="{FF2B5EF4-FFF2-40B4-BE49-F238E27FC236}">
                    <a16:creationId xmlns:a16="http://schemas.microsoft.com/office/drawing/2014/main" id="{A9DB1FA9-D655-4F8C-BDEC-BACEB27BE9D7}"/>
                  </a:ext>
                </a:extLst>
              </p:cNvPr>
              <p:cNvSpPr txBox="1">
                <a:spLocks noRot="1" noChangeAspect="1" noMove="1" noResize="1" noEditPoints="1" noAdjustHandles="1" noChangeArrowheads="1" noChangeShapeType="1" noTextEdit="1"/>
              </p:cNvSpPr>
              <p:nvPr/>
            </p:nvSpPr>
            <p:spPr>
              <a:xfrm>
                <a:off x="6208114" y="5239552"/>
                <a:ext cx="914400" cy="914400"/>
              </a:xfrm>
              <a:prstGeom prst="rect">
                <a:avLst/>
              </a:prstGeom>
              <a:blipFill>
                <a:blip r:embed="rId9"/>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4F9683E-FEF1-413B-906E-B547DB0D48D5}"/>
                  </a:ext>
                </a:extLst>
              </p:cNvPr>
              <p:cNvSpPr txBox="1"/>
              <p:nvPr/>
            </p:nvSpPr>
            <p:spPr>
              <a:xfrm>
                <a:off x="7531830" y="52005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2</m:t>
                          </m:r>
                        </m:sub>
                      </m:sSub>
                    </m:oMath>
                  </m:oMathPara>
                </a14:m>
                <a:endParaRPr lang="en-US" sz="2800" dirty="0" err="1">
                  <a:solidFill>
                    <a:schemeClr val="tx1"/>
                  </a:solidFill>
                </a:endParaRPr>
              </a:p>
            </p:txBody>
          </p:sp>
        </mc:Choice>
        <mc:Fallback xmlns="">
          <p:sp>
            <p:nvSpPr>
              <p:cNvPr id="54" name="TextBox 53">
                <a:extLst>
                  <a:ext uri="{FF2B5EF4-FFF2-40B4-BE49-F238E27FC236}">
                    <a16:creationId xmlns:a16="http://schemas.microsoft.com/office/drawing/2014/main" id="{04F9683E-FEF1-413B-906E-B547DB0D48D5}"/>
                  </a:ext>
                </a:extLst>
              </p:cNvPr>
              <p:cNvSpPr txBox="1">
                <a:spLocks noRot="1" noChangeAspect="1" noMove="1" noResize="1" noEditPoints="1" noAdjustHandles="1" noChangeArrowheads="1" noChangeShapeType="1" noTextEdit="1"/>
              </p:cNvSpPr>
              <p:nvPr/>
            </p:nvSpPr>
            <p:spPr>
              <a:xfrm>
                <a:off x="7531830" y="5200558"/>
                <a:ext cx="914400" cy="914400"/>
              </a:xfrm>
              <a:prstGeom prst="rect">
                <a:avLst/>
              </a:prstGeom>
              <a:blipFill>
                <a:blip r:embed="rId10"/>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E040B2F-1AC7-4BB9-8787-45B2B3B0618B}"/>
                  </a:ext>
                </a:extLst>
              </p:cNvPr>
              <p:cNvSpPr txBox="1"/>
              <p:nvPr/>
            </p:nvSpPr>
            <p:spPr>
              <a:xfrm>
                <a:off x="5138739" y="5228547"/>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1</m:t>
                          </m:r>
                        </m:sub>
                      </m:sSub>
                    </m:oMath>
                  </m:oMathPara>
                </a14:m>
                <a:endParaRPr lang="en-US" sz="2800" dirty="0" err="1">
                  <a:solidFill>
                    <a:schemeClr val="tx1"/>
                  </a:solidFill>
                </a:endParaRPr>
              </a:p>
            </p:txBody>
          </p:sp>
        </mc:Choice>
        <mc:Fallback xmlns="">
          <p:sp>
            <p:nvSpPr>
              <p:cNvPr id="55" name="TextBox 54">
                <a:extLst>
                  <a:ext uri="{FF2B5EF4-FFF2-40B4-BE49-F238E27FC236}">
                    <a16:creationId xmlns:a16="http://schemas.microsoft.com/office/drawing/2014/main" id="{9E040B2F-1AC7-4BB9-8787-45B2B3B0618B}"/>
                  </a:ext>
                </a:extLst>
              </p:cNvPr>
              <p:cNvSpPr txBox="1">
                <a:spLocks noRot="1" noChangeAspect="1" noMove="1" noResize="1" noEditPoints="1" noAdjustHandles="1" noChangeArrowheads="1" noChangeShapeType="1" noTextEdit="1"/>
              </p:cNvSpPr>
              <p:nvPr/>
            </p:nvSpPr>
            <p:spPr>
              <a:xfrm>
                <a:off x="5138739" y="5228547"/>
                <a:ext cx="914400" cy="914400"/>
              </a:xfrm>
              <a:prstGeom prst="rect">
                <a:avLst/>
              </a:prstGeom>
              <a:blipFill>
                <a:blip r:embed="rId11"/>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9E8D224-3E9F-4900-BC8C-37CC9AF8B4FB}"/>
                  </a:ext>
                </a:extLst>
              </p:cNvPr>
              <p:cNvSpPr txBox="1"/>
              <p:nvPr/>
            </p:nvSpPr>
            <p:spPr>
              <a:xfrm>
                <a:off x="2854286" y="357522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𝑆</m:t>
                        </m:r>
                      </m:e>
                      <m:sub>
                        <m:r>
                          <a:rPr lang="en-US" sz="2800" i="1">
                            <a:solidFill>
                              <a:schemeClr val="tx1"/>
                            </a:solidFill>
                            <a:latin typeface="Cambria Math" panose="02040503050406030204" pitchFamily="18" charset="0"/>
                            <a:ea typeface="Cambria Math" panose="02040503050406030204" pitchFamily="18" charset="0"/>
                          </a:rPr>
                          <m:t>𝑡</m:t>
                        </m:r>
                        <m:r>
                          <a:rPr lang="en-US" sz="2800" b="0" i="1" smtClean="0">
                            <a:solidFill>
                              <a:schemeClr val="tx1"/>
                            </a:solidFill>
                            <a:latin typeface="Cambria Math" panose="02040503050406030204" pitchFamily="18" charset="0"/>
                            <a:ea typeface="Cambria Math" panose="02040503050406030204" pitchFamily="18" charset="0"/>
                          </a:rPr>
                          <m:t>+1</m:t>
                        </m:r>
                      </m:sub>
                    </m:sSub>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𝒮</m:t>
                    </m:r>
                  </m:oMath>
                </a14:m>
                <a:r>
                  <a:rPr lang="en-US" sz="2800" dirty="0">
                    <a:solidFill>
                      <a:schemeClr val="tx1"/>
                    </a:solidFill>
                  </a:rPr>
                  <a:t> </a:t>
                </a:r>
                <a:endParaRPr lang="en-US" sz="2800" dirty="0" err="1">
                  <a:solidFill>
                    <a:schemeClr val="tx1"/>
                  </a:solidFill>
                </a:endParaRPr>
              </a:p>
            </p:txBody>
          </p:sp>
        </mc:Choice>
        <mc:Fallback xmlns="">
          <p:sp>
            <p:nvSpPr>
              <p:cNvPr id="56" name="TextBox 55">
                <a:extLst>
                  <a:ext uri="{FF2B5EF4-FFF2-40B4-BE49-F238E27FC236}">
                    <a16:creationId xmlns:a16="http://schemas.microsoft.com/office/drawing/2014/main" id="{89E8D224-3E9F-4900-BC8C-37CC9AF8B4FB}"/>
                  </a:ext>
                </a:extLst>
              </p:cNvPr>
              <p:cNvSpPr txBox="1">
                <a:spLocks noRot="1" noChangeAspect="1" noMove="1" noResize="1" noEditPoints="1" noAdjustHandles="1" noChangeArrowheads="1" noChangeShapeType="1" noTextEdit="1"/>
              </p:cNvSpPr>
              <p:nvPr/>
            </p:nvSpPr>
            <p:spPr>
              <a:xfrm>
                <a:off x="2854286" y="3575220"/>
                <a:ext cx="914400" cy="914400"/>
              </a:xfrm>
              <a:prstGeom prst="rect">
                <a:avLst/>
              </a:prstGeom>
              <a:blipFill>
                <a:blip r:embed="rId12"/>
                <a:stretch>
                  <a:fillRect l="-25333" r="-14000"/>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57" name="TextBox 56">
            <a:extLst>
              <a:ext uri="{FF2B5EF4-FFF2-40B4-BE49-F238E27FC236}">
                <a16:creationId xmlns:a16="http://schemas.microsoft.com/office/drawing/2014/main" id="{336F7014-27A0-4E35-81DC-48D56E4BEDF7}"/>
              </a:ext>
            </a:extLst>
          </p:cNvPr>
          <p:cNvSpPr txBox="1"/>
          <p:nvPr/>
        </p:nvSpPr>
        <p:spPr>
          <a:xfrm>
            <a:off x="8333156" y="3764425"/>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2"/>
                </a:solidFill>
              </a:rPr>
              <a:t>Action</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A0C797A-7C67-4CD4-A25C-10E315E9EA4B}"/>
                  </a:ext>
                </a:extLst>
              </p:cNvPr>
              <p:cNvSpPr txBox="1"/>
              <p:nvPr/>
            </p:nvSpPr>
            <p:spPr>
              <a:xfrm>
                <a:off x="8848953" y="3931324"/>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𝐴</m:t>
                          </m:r>
                        </m:e>
                        <m:sub>
                          <m:r>
                            <a:rPr lang="en-US" sz="2800" b="0" i="1" smtClean="0">
                              <a:solidFill>
                                <a:schemeClr val="tx2"/>
                              </a:solidFill>
                              <a:latin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r>
                        <a:rPr lang="en-US" sz="2800" b="0" i="1" smtClean="0">
                          <a:solidFill>
                            <a:schemeClr val="tx2"/>
                          </a:solidFill>
                          <a:latin typeface="Cambria Math" panose="02040503050406030204" pitchFamily="18" charset="0"/>
                          <a:ea typeface="Cambria Math" panose="02040503050406030204" pitchFamily="18" charset="0"/>
                        </a:rPr>
                        <m:t>𝒜</m:t>
                      </m:r>
                      <m:r>
                        <a:rPr lang="en-US" sz="2800" b="0" i="1" smtClean="0">
                          <a:solidFill>
                            <a:schemeClr val="tx2"/>
                          </a:solidFill>
                          <a:latin typeface="Cambria Math" panose="02040503050406030204" pitchFamily="18" charset="0"/>
                          <a:ea typeface="Cambria Math" panose="02040503050406030204" pitchFamily="18" charset="0"/>
                        </a:rPr>
                        <m:t>(</m:t>
                      </m:r>
                      <m:sSub>
                        <m:sSubPr>
                          <m:ctrlPr>
                            <a:rPr lang="en-US" sz="2800" b="0" i="1" smtClean="0">
                              <a:solidFill>
                                <a:schemeClr val="tx2"/>
                              </a:solidFill>
                              <a:latin typeface="Cambria Math" panose="02040503050406030204" pitchFamily="18" charset="0"/>
                              <a:ea typeface="Cambria Math" panose="02040503050406030204" pitchFamily="18" charset="0"/>
                            </a:rPr>
                          </m:ctrlPr>
                        </m:sSubPr>
                        <m:e>
                          <m:r>
                            <a:rPr lang="en-US" sz="2800" b="0" i="1" smtClean="0">
                              <a:solidFill>
                                <a:schemeClr val="tx2"/>
                              </a:solidFill>
                              <a:latin typeface="Cambria Math" panose="02040503050406030204" pitchFamily="18" charset="0"/>
                              <a:ea typeface="Cambria Math" panose="02040503050406030204" pitchFamily="18" charset="0"/>
                            </a:rPr>
                            <m:t>𝑆</m:t>
                          </m:r>
                        </m:e>
                        <m:sub>
                          <m:r>
                            <a:rPr lang="en-US" sz="2800" b="0" i="1" smtClean="0">
                              <a:solidFill>
                                <a:schemeClr val="tx2"/>
                              </a:solidFill>
                              <a:latin typeface="Cambria Math" panose="02040503050406030204" pitchFamily="18" charset="0"/>
                              <a:ea typeface="Cambria Math" panose="02040503050406030204" pitchFamily="18" charset="0"/>
                            </a:rPr>
                            <m:t>𝑡</m:t>
                          </m:r>
                        </m:sub>
                      </m:sSub>
                      <m:r>
                        <a:rPr lang="en-US" sz="2800" b="0" i="1" smtClean="0">
                          <a:solidFill>
                            <a:schemeClr val="tx2"/>
                          </a:solidFill>
                          <a:latin typeface="Cambria Math" panose="02040503050406030204" pitchFamily="18" charset="0"/>
                          <a:ea typeface="Cambria Math" panose="02040503050406030204" pitchFamily="18" charset="0"/>
                        </a:rPr>
                        <m:t>)</m:t>
                      </m:r>
                    </m:oMath>
                  </m:oMathPara>
                </a14:m>
                <a:endParaRPr lang="en-US" sz="2800" dirty="0" err="1">
                  <a:solidFill>
                    <a:schemeClr val="tx2"/>
                  </a:solidFill>
                </a:endParaRPr>
              </a:p>
            </p:txBody>
          </p:sp>
        </mc:Choice>
        <mc:Fallback xmlns="">
          <p:sp>
            <p:nvSpPr>
              <p:cNvPr id="58" name="TextBox 57">
                <a:extLst>
                  <a:ext uri="{FF2B5EF4-FFF2-40B4-BE49-F238E27FC236}">
                    <a16:creationId xmlns:a16="http://schemas.microsoft.com/office/drawing/2014/main" id="{5A0C797A-7C67-4CD4-A25C-10E315E9EA4B}"/>
                  </a:ext>
                </a:extLst>
              </p:cNvPr>
              <p:cNvSpPr txBox="1">
                <a:spLocks noRot="1" noChangeAspect="1" noMove="1" noResize="1" noEditPoints="1" noAdjustHandles="1" noChangeArrowheads="1" noChangeShapeType="1" noTextEdit="1"/>
              </p:cNvSpPr>
              <p:nvPr/>
            </p:nvSpPr>
            <p:spPr>
              <a:xfrm>
                <a:off x="8848953" y="3931324"/>
                <a:ext cx="914400" cy="914400"/>
              </a:xfrm>
              <a:prstGeom prst="rect">
                <a:avLst/>
              </a:prstGeom>
              <a:blipFill>
                <a:blip r:embed="rId13"/>
                <a:stretch>
                  <a:fillRect l="-50000" r="-34667"/>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D47A42-B901-49E0-A0F5-45B44426B230}"/>
                  </a:ext>
                </a:extLst>
              </p:cNvPr>
              <p:cNvSpPr txBox="1"/>
              <p:nvPr/>
            </p:nvSpPr>
            <p:spPr>
              <a:xfrm>
                <a:off x="2617766" y="968630"/>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 xmlns:m="http://schemas.openxmlformats.org/officeDocument/2006/math">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b="0" i="1" smtClean="0">
                            <a:solidFill>
                              <a:srgbClr val="00B050"/>
                            </a:solidFill>
                            <a:latin typeface="Cambria Math" panose="02040503050406030204" pitchFamily="18" charset="0"/>
                            <a:ea typeface="Cambria Math" panose="02040503050406030204" pitchFamily="18" charset="0"/>
                          </a:rPr>
                          <m:t>𝑅</m:t>
                        </m:r>
                      </m:e>
                      <m:sub>
                        <m:r>
                          <a:rPr lang="en-US" sz="2800" i="1">
                            <a:solidFill>
                              <a:srgbClr val="00B050"/>
                            </a:solidFill>
                            <a:latin typeface="Cambria Math" panose="02040503050406030204" pitchFamily="18" charset="0"/>
                            <a:ea typeface="Cambria Math" panose="02040503050406030204" pitchFamily="18" charset="0"/>
                          </a:rPr>
                          <m:t>𝑡</m:t>
                        </m:r>
                        <m:r>
                          <a:rPr lang="en-US" sz="2800" b="0" i="1" smtClean="0">
                            <a:solidFill>
                              <a:srgbClr val="00B050"/>
                            </a:solidFill>
                            <a:latin typeface="Cambria Math" panose="02040503050406030204" pitchFamily="18" charset="0"/>
                            <a:ea typeface="Cambria Math" panose="02040503050406030204" pitchFamily="18" charset="0"/>
                          </a:rPr>
                          <m:t>+1</m:t>
                        </m:r>
                      </m:sub>
                    </m:sSub>
                    <m:r>
                      <a:rPr lang="en-US" sz="2800" b="0" i="1" smtClean="0">
                        <a:solidFill>
                          <a:srgbClr val="00B050"/>
                        </a:solidFill>
                        <a:latin typeface="Cambria Math" panose="02040503050406030204" pitchFamily="18" charset="0"/>
                        <a:ea typeface="Cambria Math" panose="02040503050406030204" pitchFamily="18" charset="0"/>
                      </a:rPr>
                      <m:t>∈</m:t>
                    </m:r>
                    <m:r>
                      <a:rPr lang="en-US" sz="2800" b="0" i="1" smtClean="0">
                        <a:solidFill>
                          <a:srgbClr val="00B050"/>
                        </a:solidFill>
                        <a:latin typeface="Cambria Math" panose="02040503050406030204" pitchFamily="18" charset="0"/>
                        <a:ea typeface="Cambria Math" panose="02040503050406030204" pitchFamily="18" charset="0"/>
                      </a:rPr>
                      <m:t>ℛ</m:t>
                    </m:r>
                  </m:oMath>
                </a14:m>
                <a:r>
                  <a:rPr lang="en-US" sz="2800" dirty="0">
                    <a:solidFill>
                      <a:srgbClr val="00B050"/>
                    </a:solidFill>
                  </a:rPr>
                  <a:t> </a:t>
                </a:r>
                <a:endParaRPr lang="en-US" sz="2800" dirty="0" err="1">
                  <a:solidFill>
                    <a:srgbClr val="00B050"/>
                  </a:solidFill>
                </a:endParaRPr>
              </a:p>
            </p:txBody>
          </p:sp>
        </mc:Choice>
        <mc:Fallback xmlns="">
          <p:sp>
            <p:nvSpPr>
              <p:cNvPr id="60" name="TextBox 59">
                <a:extLst>
                  <a:ext uri="{FF2B5EF4-FFF2-40B4-BE49-F238E27FC236}">
                    <a16:creationId xmlns:a16="http://schemas.microsoft.com/office/drawing/2014/main" id="{99D47A42-B901-49E0-A0F5-45B44426B230}"/>
                  </a:ext>
                </a:extLst>
              </p:cNvPr>
              <p:cNvSpPr txBox="1">
                <a:spLocks noRot="1" noChangeAspect="1" noMove="1" noResize="1" noEditPoints="1" noAdjustHandles="1" noChangeArrowheads="1" noChangeShapeType="1" noTextEdit="1"/>
              </p:cNvSpPr>
              <p:nvPr/>
            </p:nvSpPr>
            <p:spPr>
              <a:xfrm>
                <a:off x="2617766" y="968630"/>
                <a:ext cx="914400" cy="914400"/>
              </a:xfrm>
              <a:prstGeom prst="rect">
                <a:avLst/>
              </a:prstGeom>
              <a:blipFill>
                <a:blip r:embed="rId14"/>
                <a:stretch>
                  <a:fillRect l="-30000" r="-19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D677862-5049-4CEA-BCB9-F7948E780A90}"/>
                  </a:ext>
                </a:extLst>
              </p:cNvPr>
              <p:cNvSpPr txBox="1"/>
              <p:nvPr/>
            </p:nvSpPr>
            <p:spPr>
              <a:xfrm>
                <a:off x="2832143" y="5200558"/>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𝐴</m:t>
                          </m:r>
                        </m:e>
                        <m:sub>
                          <m:r>
                            <a:rPr lang="en-US" sz="2800" b="0" i="1" smtClean="0">
                              <a:solidFill>
                                <a:schemeClr val="tx1"/>
                              </a:solidFill>
                              <a:latin typeface="Cambria Math" panose="02040503050406030204" pitchFamily="18" charset="0"/>
                            </a:rPr>
                            <m:t>0</m:t>
                          </m:r>
                        </m:sub>
                      </m:sSub>
                    </m:oMath>
                  </m:oMathPara>
                </a14:m>
                <a:endParaRPr lang="en-US" sz="2800" dirty="0" err="1">
                  <a:solidFill>
                    <a:schemeClr val="tx1"/>
                  </a:solidFill>
                </a:endParaRPr>
              </a:p>
            </p:txBody>
          </p:sp>
        </mc:Choice>
        <mc:Fallback xmlns="">
          <p:sp>
            <p:nvSpPr>
              <p:cNvPr id="61" name="TextBox 60">
                <a:extLst>
                  <a:ext uri="{FF2B5EF4-FFF2-40B4-BE49-F238E27FC236}">
                    <a16:creationId xmlns:a16="http://schemas.microsoft.com/office/drawing/2014/main" id="{CD677862-5049-4CEA-BCB9-F7948E780A90}"/>
                  </a:ext>
                </a:extLst>
              </p:cNvPr>
              <p:cNvSpPr txBox="1">
                <a:spLocks noRot="1" noChangeAspect="1" noMove="1" noResize="1" noEditPoints="1" noAdjustHandles="1" noChangeArrowheads="1" noChangeShapeType="1" noTextEdit="1"/>
              </p:cNvSpPr>
              <p:nvPr/>
            </p:nvSpPr>
            <p:spPr>
              <a:xfrm>
                <a:off x="2832143" y="5200558"/>
                <a:ext cx="914400" cy="914400"/>
              </a:xfrm>
              <a:prstGeom prst="rect">
                <a:avLst/>
              </a:prstGeom>
              <a:blipFill>
                <a:blip r:embed="rId15"/>
                <a:stretch>
                  <a:fillRect/>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
        <p:nvSpPr>
          <p:cNvPr id="62" name="TextBox 61">
            <a:extLst>
              <a:ext uri="{FF2B5EF4-FFF2-40B4-BE49-F238E27FC236}">
                <a16:creationId xmlns:a16="http://schemas.microsoft.com/office/drawing/2014/main" id="{837B7E20-7239-46FF-BDB3-800FBDDFAC50}"/>
              </a:ext>
            </a:extLst>
          </p:cNvPr>
          <p:cNvSpPr txBox="1"/>
          <p:nvPr/>
        </p:nvSpPr>
        <p:spPr>
          <a:xfrm>
            <a:off x="9596380" y="5669635"/>
            <a:ext cx="1668162" cy="5229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a:t>
            </a:r>
          </a:p>
        </p:txBody>
      </p:sp>
    </p:spTree>
    <p:extLst>
      <p:ext uri="{BB962C8B-B14F-4D97-AF65-F5344CB8AC3E}">
        <p14:creationId xmlns:p14="http://schemas.microsoft.com/office/powerpoint/2010/main" val="17919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29039-CD4A-4D1F-B84B-62411DF35AEC}"/>
              </a:ext>
            </a:extLst>
          </p:cNvPr>
          <p:cNvSpPr>
            <a:spLocks noGrp="1"/>
          </p:cNvSpPr>
          <p:nvPr>
            <p:ph type="title"/>
          </p:nvPr>
        </p:nvSpPr>
        <p:spPr>
          <a:xfrm>
            <a:off x="618173" y="239036"/>
            <a:ext cx="11949350" cy="877676"/>
          </a:xfrm>
        </p:spPr>
        <p:txBody>
          <a:bodyPr/>
          <a:lstStyle/>
          <a:p>
            <a:pPr>
              <a:lnSpc>
                <a:spcPct val="150000"/>
              </a:lnSpc>
            </a:pPr>
            <a:r>
              <a:rPr lang="en-AU" dirty="0"/>
              <a:t>Markov Decision Process (MDP): Robot Cleaning example</a:t>
            </a:r>
            <a:br>
              <a:rPr lang="en-AU" dirty="0"/>
            </a:br>
            <a:endParaRPr lang="en-AU" sz="1600" dirty="0"/>
          </a:p>
        </p:txBody>
      </p:sp>
      <p:pic>
        <p:nvPicPr>
          <p:cNvPr id="23558" name="Picture 6" descr="Image result for robot icon">
            <a:extLst>
              <a:ext uri="{FF2B5EF4-FFF2-40B4-BE49-F238E27FC236}">
                <a16:creationId xmlns:a16="http://schemas.microsoft.com/office/drawing/2014/main" id="{A8923BF5-C899-4665-BABE-39A31B68D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267" y="918592"/>
            <a:ext cx="3451860" cy="3451860"/>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descr="Image result for high battery icon">
            <a:extLst>
              <a:ext uri="{FF2B5EF4-FFF2-40B4-BE49-F238E27FC236}">
                <a16:creationId xmlns:a16="http://schemas.microsoft.com/office/drawing/2014/main" id="{8C0490F3-80F4-4F11-BF19-0DC758E055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5684" y="827723"/>
            <a:ext cx="2667000" cy="2667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9BB3802-07AF-4F7D-98DA-F4DB2C6A5540}"/>
                  </a:ext>
                </a:extLst>
              </p:cNvPr>
              <p:cNvSpPr txBox="1"/>
              <p:nvPr/>
            </p:nvSpPr>
            <p:spPr>
              <a:xfrm>
                <a:off x="3009184" y="2999392"/>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𝒮</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𝐻𝑖𝑔h</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𝐿𝑜𝑤</m:t>
                      </m:r>
                      <m:r>
                        <a:rPr lang="en-US"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dirty="0" err="1">
                  <a:solidFill>
                    <a:schemeClr val="tx1"/>
                  </a:solidFill>
                </a:endParaRPr>
              </a:p>
            </p:txBody>
          </p:sp>
        </mc:Choice>
        <mc:Fallback xmlns="">
          <p:sp>
            <p:nvSpPr>
              <p:cNvPr id="28" name="TextBox 27">
                <a:extLst>
                  <a:ext uri="{FF2B5EF4-FFF2-40B4-BE49-F238E27FC236}">
                    <a16:creationId xmlns:a16="http://schemas.microsoft.com/office/drawing/2014/main" id="{19BB3802-07AF-4F7D-98DA-F4DB2C6A5540}"/>
                  </a:ext>
                </a:extLst>
              </p:cNvPr>
              <p:cNvSpPr txBox="1">
                <a:spLocks noRot="1" noChangeAspect="1" noMove="1" noResize="1" noEditPoints="1" noAdjustHandles="1" noChangeArrowheads="1" noChangeShapeType="1" noTextEdit="1"/>
              </p:cNvSpPr>
              <p:nvPr/>
            </p:nvSpPr>
            <p:spPr>
              <a:xfrm>
                <a:off x="3009184" y="2999392"/>
                <a:ext cx="999548" cy="706497"/>
              </a:xfrm>
              <a:prstGeom prst="rect">
                <a:avLst/>
              </a:prstGeom>
              <a:blipFill>
                <a:blip r:embed="rId5"/>
                <a:stretch>
                  <a:fillRect l="-81707" r="-70122"/>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E3E6E28-7A19-4117-BBDC-E116A30E297E}"/>
                  </a:ext>
                </a:extLst>
              </p:cNvPr>
              <p:cNvSpPr txBox="1"/>
              <p:nvPr/>
            </p:nvSpPr>
            <p:spPr>
              <a:xfrm>
                <a:off x="1409325" y="4083410"/>
                <a:ext cx="999548" cy="706497"/>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𝒜</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𝑙𝑜𝑤</m:t>
                          </m:r>
                        </m:e>
                      </m:d>
                      <m:r>
                        <a:rPr lang="en-US" sz="28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𝑠𝑒𝑎𝑟𝑐h</m:t>
                          </m:r>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𝑤𝑎𝑖𝑡</m:t>
                          </m:r>
                          <m:r>
                            <a:rPr lang="en-US" sz="2800" b="0" i="1" smtClean="0">
                              <a:solidFill>
                                <a:schemeClr val="tx1"/>
                              </a:solidFill>
                              <a:latin typeface="Cambria Math" panose="02040503050406030204" pitchFamily="18" charset="0"/>
                              <a:ea typeface="Cambria Math" panose="02040503050406030204" pitchFamily="18" charset="0"/>
                            </a:rPr>
                            <m:t>, </m:t>
                          </m:r>
                          <m:r>
                            <a:rPr lang="en-US" sz="2800" b="0" i="1" smtClean="0">
                              <a:solidFill>
                                <a:schemeClr val="tx1"/>
                              </a:solidFill>
                              <a:latin typeface="Cambria Math" panose="02040503050406030204" pitchFamily="18" charset="0"/>
                              <a:ea typeface="Cambria Math" panose="02040503050406030204" pitchFamily="18" charset="0"/>
                            </a:rPr>
                            <m:t>𝑟𝑒𝑐h𝑎𝑟𝑔𝑒</m:t>
                          </m:r>
                        </m:e>
                      </m:d>
                    </m:oMath>
                  </m:oMathPara>
                </a14:m>
                <a:endParaRPr lang="en-US" sz="2800" b="0" dirty="0">
                  <a:solidFill>
                    <a:schemeClr val="tx1"/>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𝒜</m:t>
                      </m:r>
                      <m:r>
                        <a:rPr lang="en-US" sz="2800" i="1">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h𝑖𝑔h</m:t>
                      </m:r>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𝑠𝑒𝑎𝑟𝑐h</m:t>
                      </m:r>
                      <m:r>
                        <a:rPr lang="en-US" sz="2800" i="1">
                          <a:solidFill>
                            <a:schemeClr val="tx1"/>
                          </a:solidFill>
                          <a:latin typeface="Cambria Math" panose="02040503050406030204" pitchFamily="18" charset="0"/>
                          <a:ea typeface="Cambria Math" panose="02040503050406030204" pitchFamily="18" charset="0"/>
                        </a:rPr>
                        <m:t>, </m:t>
                      </m:r>
                      <m:r>
                        <a:rPr lang="en-US" sz="2800" i="1">
                          <a:solidFill>
                            <a:schemeClr val="tx1"/>
                          </a:solidFill>
                          <a:latin typeface="Cambria Math" panose="02040503050406030204" pitchFamily="18" charset="0"/>
                          <a:ea typeface="Cambria Math" panose="02040503050406030204" pitchFamily="18" charset="0"/>
                        </a:rPr>
                        <m:t>𝑤𝑎𝑖𝑡</m:t>
                      </m:r>
                      <m:r>
                        <a:rPr lang="en-US" sz="2800" i="1">
                          <a:solidFill>
                            <a:schemeClr val="tx1"/>
                          </a:solidFill>
                          <a:latin typeface="Cambria Math" panose="02040503050406030204" pitchFamily="18" charset="0"/>
                          <a:ea typeface="Cambria Math" panose="02040503050406030204" pitchFamily="18" charset="0"/>
                        </a:rPr>
                        <m:t>}</m:t>
                      </m:r>
                    </m:oMath>
                  </m:oMathPara>
                </a14:m>
                <a:endParaRPr lang="en-US" sz="2800" dirty="0" err="1">
                  <a:solidFill>
                    <a:schemeClr val="tx1"/>
                  </a:solidFill>
                </a:endParaRPr>
              </a:p>
              <a:p>
                <a:pPr algn="ctr"/>
                <a:endParaRPr lang="en-US" sz="2800" dirty="0" err="1">
                  <a:solidFill>
                    <a:schemeClr val="tx1"/>
                  </a:solidFill>
                </a:endParaRPr>
              </a:p>
            </p:txBody>
          </p:sp>
        </mc:Choice>
        <mc:Fallback xmlns="">
          <p:sp>
            <p:nvSpPr>
              <p:cNvPr id="29" name="TextBox 28">
                <a:extLst>
                  <a:ext uri="{FF2B5EF4-FFF2-40B4-BE49-F238E27FC236}">
                    <a16:creationId xmlns:a16="http://schemas.microsoft.com/office/drawing/2014/main" id="{BE3E6E28-7A19-4117-BBDC-E116A30E297E}"/>
                  </a:ext>
                </a:extLst>
              </p:cNvPr>
              <p:cNvSpPr txBox="1">
                <a:spLocks noRot="1" noChangeAspect="1" noMove="1" noResize="1" noEditPoints="1" noAdjustHandles="1" noChangeArrowheads="1" noChangeShapeType="1" noTextEdit="1"/>
              </p:cNvSpPr>
              <p:nvPr/>
            </p:nvSpPr>
            <p:spPr>
              <a:xfrm>
                <a:off x="1409325" y="4083410"/>
                <a:ext cx="999548" cy="706497"/>
              </a:xfrm>
              <a:prstGeom prst="rect">
                <a:avLst/>
              </a:prstGeom>
              <a:blipFill>
                <a:blip r:embed="rId6"/>
                <a:stretch>
                  <a:fillRect t="-30172" r="-445732"/>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pic>
        <p:nvPicPr>
          <p:cNvPr id="23568" name="Picture 16" descr="Image result for search icon">
            <a:extLst>
              <a:ext uri="{FF2B5EF4-FFF2-40B4-BE49-F238E27FC236}">
                <a16:creationId xmlns:a16="http://schemas.microsoft.com/office/drawing/2014/main" id="{3A8D5BD1-CE7D-44B2-8CFC-4392524E75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6171" y="1111975"/>
            <a:ext cx="1192769" cy="1192769"/>
          </a:xfrm>
          <a:prstGeom prst="rect">
            <a:avLst/>
          </a:prstGeom>
          <a:noFill/>
          <a:extLst>
            <a:ext uri="{909E8E84-426E-40DD-AFC4-6F175D3DCCD1}">
              <a14:hiddenFill xmlns:a14="http://schemas.microsoft.com/office/drawing/2010/main">
                <a:solidFill>
                  <a:srgbClr val="FFFFFF"/>
                </a:solidFill>
              </a14:hiddenFill>
            </a:ext>
          </a:extLst>
        </p:spPr>
      </p:pic>
      <p:pic>
        <p:nvPicPr>
          <p:cNvPr id="23574" name="Picture 22" descr="Image result for wait icon">
            <a:extLst>
              <a:ext uri="{FF2B5EF4-FFF2-40B4-BE49-F238E27FC236}">
                <a16:creationId xmlns:a16="http://schemas.microsoft.com/office/drawing/2014/main" id="{D2B09537-A811-4D84-8543-7E55EEC1830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86171" y="2581298"/>
            <a:ext cx="1192770" cy="1192770"/>
          </a:xfrm>
          <a:prstGeom prst="rect">
            <a:avLst/>
          </a:prstGeom>
          <a:noFill/>
          <a:extLst>
            <a:ext uri="{909E8E84-426E-40DD-AFC4-6F175D3DCCD1}">
              <a14:hiddenFill xmlns:a14="http://schemas.microsoft.com/office/drawing/2010/main">
                <a:solidFill>
                  <a:srgbClr val="FFFFFF"/>
                </a:solidFill>
              </a14:hiddenFill>
            </a:ext>
          </a:extLst>
        </p:spPr>
      </p:pic>
      <p:pic>
        <p:nvPicPr>
          <p:cNvPr id="23576" name="Picture 24" descr="Image result for recharge icon">
            <a:extLst>
              <a:ext uri="{FF2B5EF4-FFF2-40B4-BE49-F238E27FC236}">
                <a16:creationId xmlns:a16="http://schemas.microsoft.com/office/drawing/2014/main" id="{B2938DD7-F6C6-4C8E-8892-FF33158BC34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86171" y="3912345"/>
            <a:ext cx="1192769" cy="11927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1312D2-DCB6-4EDE-A8C4-51C790E00DF8}"/>
                  </a:ext>
                </a:extLst>
              </p:cNvPr>
              <p:cNvSpPr txBox="1"/>
              <p:nvPr/>
            </p:nvSpPr>
            <p:spPr>
              <a:xfrm>
                <a:off x="3744037" y="4486123"/>
                <a:ext cx="914400" cy="914400"/>
              </a:xfrm>
              <a:prstGeom prst="rect">
                <a:avLst/>
              </a:prstGeom>
              <a:noFill/>
              <a:ln w="9525" cap="rnd">
                <a:noFill/>
                <a:prstDash val="solid"/>
                <a:round/>
              </a:ln>
              <a:extLst>
                <a:ext uri="{909E8E84-426E-40DD-AFC4-6F175D3DCCD1}">
                  <a14:hiddenFill>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ea typeface="Cambria Math" panose="02040503050406030204" pitchFamily="18" charset="0"/>
                        </a:rPr>
                        <m:t>𝑅𝑒𝑤𝑎𝑟𝑑</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𝑠𝑒𝑎𝑟𝑐h</m:t>
                          </m:r>
                        </m:sub>
                      </m:sSub>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i="1">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𝑟</m:t>
                          </m:r>
                        </m:e>
                        <m:sub>
                          <m:r>
                            <a:rPr lang="en-US" sz="2800" b="0" i="1" smtClean="0">
                              <a:solidFill>
                                <a:schemeClr val="tx1"/>
                              </a:solidFill>
                              <a:latin typeface="Cambria Math" panose="02040503050406030204" pitchFamily="18" charset="0"/>
                              <a:ea typeface="Cambria Math" panose="02040503050406030204" pitchFamily="18" charset="0"/>
                            </a:rPr>
                            <m:t>𝑤𝑎𝑖𝑡</m:t>
                          </m:r>
                        </m:sub>
                      </m:sSub>
                      <m:r>
                        <a:rPr lang="en-US" sz="2800" i="1">
                          <a:solidFill>
                            <a:schemeClr val="tx1"/>
                          </a:solidFill>
                          <a:latin typeface="Cambria Math" panose="02040503050406030204" pitchFamily="18" charset="0"/>
                          <a:ea typeface="Cambria Math" panose="02040503050406030204" pitchFamily="18" charset="0"/>
                        </a:rPr>
                        <m:t>,</m:t>
                      </m:r>
                      <m:sSub>
                        <m:sSubPr>
                          <m:ctrlPr>
                            <a:rPr lang="en-US" sz="2800" i="1">
                              <a:solidFill>
                                <a:schemeClr val="tx1"/>
                              </a:solidFill>
                              <a:latin typeface="Cambria Math" panose="02040503050406030204" pitchFamily="18" charset="0"/>
                              <a:ea typeface="Cambria Math" panose="02040503050406030204" pitchFamily="18" charset="0"/>
                            </a:rPr>
                          </m:ctrlPr>
                        </m:sSubPr>
                        <m:e>
                          <m:r>
                            <a:rPr lang="en-US" sz="2800" i="1">
                              <a:solidFill>
                                <a:schemeClr val="tx1"/>
                              </a:solidFill>
                              <a:latin typeface="Cambria Math" panose="02040503050406030204" pitchFamily="18" charset="0"/>
                              <a:ea typeface="Cambria Math" panose="02040503050406030204" pitchFamily="18" charset="0"/>
                            </a:rPr>
                            <m:t>𝑟</m:t>
                          </m:r>
                        </m:e>
                        <m:sub>
                          <m:r>
                            <a:rPr lang="en-US" sz="2800" i="1">
                              <a:solidFill>
                                <a:schemeClr val="tx1"/>
                              </a:solidFill>
                              <a:latin typeface="Cambria Math" panose="02040503050406030204" pitchFamily="18" charset="0"/>
                              <a:ea typeface="Cambria Math" panose="02040503050406030204" pitchFamily="18" charset="0"/>
                            </a:rPr>
                            <m:t>𝑟𝑒𝑐h𝑎𝑟𝑔𝑒</m:t>
                          </m:r>
                        </m:sub>
                      </m:sSub>
                      <m:r>
                        <a:rPr lang="en-US" sz="2800" b="0" i="1" smtClean="0">
                          <a:solidFill>
                            <a:schemeClr val="tx1"/>
                          </a:solidFill>
                          <a:latin typeface="Cambria Math" panose="02040503050406030204" pitchFamily="18" charset="0"/>
                          <a:ea typeface="Cambria Math" panose="02040503050406030204" pitchFamily="18" charset="0"/>
                        </a:rPr>
                        <m:t>, </m:t>
                      </m:r>
                      <m:r>
                        <a:rPr lang="en-US" sz="2800" i="1">
                          <a:solidFill>
                            <a:schemeClr val="tx1"/>
                          </a:solidFill>
                          <a:latin typeface="Cambria Math" panose="02040503050406030204" pitchFamily="18" charset="0"/>
                          <a:ea typeface="Cambria Math" panose="02040503050406030204" pitchFamily="18" charset="0"/>
                        </a:rPr>
                        <m:t>0}</m:t>
                      </m:r>
                    </m:oMath>
                  </m:oMathPara>
                </a14:m>
                <a:endParaRPr lang="en-US" sz="2800" dirty="0" err="1">
                  <a:solidFill>
                    <a:schemeClr val="tx1"/>
                  </a:solidFill>
                </a:endParaRPr>
              </a:p>
            </p:txBody>
          </p:sp>
        </mc:Choice>
        <mc:Fallback xmlns="">
          <p:sp>
            <p:nvSpPr>
              <p:cNvPr id="10" name="TextBox 9">
                <a:extLst>
                  <a:ext uri="{FF2B5EF4-FFF2-40B4-BE49-F238E27FC236}">
                    <a16:creationId xmlns:a16="http://schemas.microsoft.com/office/drawing/2014/main" id="{7C1312D2-DCB6-4EDE-A8C4-51C790E00DF8}"/>
                  </a:ext>
                </a:extLst>
              </p:cNvPr>
              <p:cNvSpPr txBox="1">
                <a:spLocks noRot="1" noChangeAspect="1" noMove="1" noResize="1" noEditPoints="1" noAdjustHandles="1" noChangeArrowheads="1" noChangeShapeType="1" noTextEdit="1"/>
              </p:cNvSpPr>
              <p:nvPr/>
            </p:nvSpPr>
            <p:spPr>
              <a:xfrm>
                <a:off x="3744037" y="4486123"/>
                <a:ext cx="914400" cy="914400"/>
              </a:xfrm>
              <a:prstGeom prst="rect">
                <a:avLst/>
              </a:prstGeom>
              <a:blipFill>
                <a:blip r:embed="rId10"/>
                <a:stretch>
                  <a:fillRect l="-264667" r="-253333"/>
                </a:stretch>
              </a:blipFill>
              <a:ln w="9525" cap="rnd">
                <a:noFill/>
                <a:prstDash val="solid"/>
                <a:round/>
              </a:ln>
              <a:extLst>
                <a:ext uri="{909E8E84-426E-40DD-AFC4-6F175D3DCCD1}">
                  <a14:hiddenFill xmlns:a14="http://schemas.microsoft.com/office/drawing/2010/main">
                    <a:solidFill>
                      <a:srgbClr val="29BA74"/>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42784097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1_BCG Grid 16:9">
  <a:themeElements>
    <a:clrScheme name="Custom 1">
      <a:dk1>
        <a:srgbClr val="476475"/>
      </a:dk1>
      <a:lt1>
        <a:srgbClr val="FFFFFF"/>
      </a:lt1>
      <a:dk2>
        <a:srgbClr val="E65400"/>
      </a:dk2>
      <a:lt2>
        <a:srgbClr val="F2F2F2"/>
      </a:lt2>
      <a:accent1>
        <a:srgbClr val="476475"/>
      </a:accent1>
      <a:accent2>
        <a:srgbClr val="AC3F00"/>
      </a:accent2>
      <a:accent3>
        <a:srgbClr val="FBD386"/>
      </a:accent3>
      <a:accent4>
        <a:srgbClr val="FFB78F"/>
      </a:accent4>
      <a:accent5>
        <a:srgbClr val="808080"/>
      </a:accent5>
      <a:accent6>
        <a:srgbClr val="B3DE68"/>
      </a:accent6>
      <a:hlink>
        <a:srgbClr val="10171B"/>
      </a:hlink>
      <a:folHlink>
        <a:srgbClr val="86A4B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rgbClr val="E65400"/>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5"/>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HPBilliton_Document" ma:contentTypeID="0x0101002915500F6D496544BD02FAD46ED07E4000C8EAAA9D8D4C02478931819FA311029F" ma:contentTypeVersion="4" ma:contentTypeDescription="BHP Billiton Document Content Type" ma:contentTypeScope="" ma:versionID="343723d5696a33dcfe4e3352f91a7689">
  <xsd:schema xmlns:xsd="http://www.w3.org/2001/XMLSchema" xmlns:xs="http://www.w3.org/2001/XMLSchema" xmlns:p="http://schemas.microsoft.com/office/2006/metadata/properties" xmlns:ns2="6f9e3dd1-7799-4c52-8059-acb42b0548bb" xmlns:ns3="dc29e877-62bc-4c29-9e99-07e31495a3b4" targetNamespace="http://schemas.microsoft.com/office/2006/metadata/properties" ma:root="true" ma:fieldsID="dd37a8bbf99af78592cebb1dc839e31d" ns2:_="" ns3:_="">
    <xsd:import namespace="6f9e3dd1-7799-4c52-8059-acb42b0548bb"/>
    <xsd:import namespace="dc29e877-62bc-4c29-9e99-07e31495a3b4"/>
    <xsd:element name="properties">
      <xsd:complexType>
        <xsd:sequence>
          <xsd:element name="documentManagement">
            <xsd:complexType>
              <xsd:all>
                <xsd:element ref="ns2:_Owner" minOccurs="0"/>
                <xsd:element ref="ns2:l6b7082a705340d39c88772431be04e7" minOccurs="0"/>
                <xsd:element ref="ns2:TaxCatchAll" minOccurs="0"/>
                <xsd:element ref="ns2:TaxCatchAllLabel" minOccurs="0"/>
                <xsd:element ref="ns2:n996b7e7f9c446cd85401ba7f486944c"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e3dd1-7799-4c52-8059-acb42b0548bb" elementFormDefault="qualified">
    <xsd:import namespace="http://schemas.microsoft.com/office/2006/documentManagement/types"/>
    <xsd:import namespace="http://schemas.microsoft.com/office/infopath/2007/PartnerControls"/>
    <xsd:element name="_Owner" ma:index="8" nillable="true" ma:displayName="Owner" ma:description="Primary person responsible for knowledge and background of the content – equivalent to Author, Custodian or Key Contact." ma:list="UserInfo" ma:SharePointGroup="0" ma:internalName="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6b7082a705340d39c88772431be04e7" ma:index="9" ma:taxonomy="true" ma:internalName="l6b7082a705340d39c88772431be04e7" ma:taxonomyFieldName="_RecordType" ma:displayName="Record Type" ma:readOnly="false" ma:default="1;#Not a Record|ee32b18e-6a91-429f-a5d2-d5e99d008e4e" ma:fieldId="{56b7082a-7053-40d3-9c88-772431be04e7}" ma:sspId="235b49e5-be0d-45c8-8465-c15df59f99f8" ma:termSetId="bc17e9e2-992f-46f2-b9a7-0288e0b85eb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a64be2ee-39f1-44d1-88ee-bc4fae002f33}" ma:internalName="TaxCatchAll" ma:showField="CatchAllData" ma:web="dc29e877-62bc-4c29-9e99-07e31495a3b4">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a64be2ee-39f1-44d1-88ee-bc4fae002f33}" ma:internalName="TaxCatchAllLabel" ma:readOnly="true" ma:showField="CatchAllDataLabel" ma:web="dc29e877-62bc-4c29-9e99-07e31495a3b4">
      <xsd:complexType>
        <xsd:complexContent>
          <xsd:extension base="dms:MultiChoiceLookup">
            <xsd:sequence>
              <xsd:element name="Value" type="dms:Lookup" maxOccurs="unbounded" minOccurs="0" nillable="true"/>
            </xsd:sequence>
          </xsd:extension>
        </xsd:complexContent>
      </xsd:complexType>
    </xsd:element>
    <xsd:element name="n996b7e7f9c446cd85401ba7f486944c" ma:index="13" ma:taxonomy="true" ma:internalName="n996b7e7f9c446cd85401ba7f486944c" ma:taxonomyFieldName="_Sensitivity" ma:displayName="Sensitivity" ma:readOnly="false" ma:default="2;#Non Sensitive|e39e3239-d95d-46e1-8571-ee437794cbcc" ma:fieldId="{7996b7e7-f9c4-46cd-8540-1ba7f486944c}" ma:sspId="235b49e5-be0d-45c8-8465-c15df59f99f8" ma:termSetId="106d81ea-bf6c-4b52-8f2d-a21b86fa09e0"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c29e877-62bc-4c29-9e99-07e31495a3b4" elementFormDefault="qualified">
    <xsd:import namespace="http://schemas.microsoft.com/office/2006/documentManagement/types"/>
    <xsd:import namespace="http://schemas.microsoft.com/office/infopath/2007/PartnerControls"/>
    <xsd:element name="_dlc_DocId" ma:index="15" nillable="true" ma:displayName="Document ID Value" ma:description="The value of the document ID assigned to this item." ma:internalName="_dlc_DocId" ma:readOnly="true">
      <xsd:simpleType>
        <xsd:restriction base="dms:Text"/>
      </xsd:simpleType>
    </xsd:element>
    <xsd:element name="_dlc_DocIdUrl" ma:index="1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6b7082a705340d39c88772431be04e7 xmlns="6f9e3dd1-7799-4c52-8059-acb42b0548bb">
      <Terms xmlns="http://schemas.microsoft.com/office/infopath/2007/PartnerControls">
        <TermInfo xmlns="http://schemas.microsoft.com/office/infopath/2007/PartnerControls">
          <TermName xmlns="http://schemas.microsoft.com/office/infopath/2007/PartnerControls">Not a Record</TermName>
          <TermId xmlns="http://schemas.microsoft.com/office/infopath/2007/PartnerControls">ee32b18e-6a91-429f-a5d2-d5e99d008e4e</TermId>
        </TermInfo>
      </Terms>
    </l6b7082a705340d39c88772431be04e7>
    <TaxCatchAll xmlns="6f9e3dd1-7799-4c52-8059-acb42b0548bb">
      <Value>2</Value>
      <Value>1</Value>
    </TaxCatchAll>
    <_Owner xmlns="6f9e3dd1-7799-4c52-8059-acb42b0548bb">
      <UserInfo>
        <DisplayName/>
        <AccountId xsi:nil="true"/>
        <AccountType/>
      </UserInfo>
    </_Owner>
    <n996b7e7f9c446cd85401ba7f486944c xmlns="6f9e3dd1-7799-4c52-8059-acb42b0548bb">
      <Terms xmlns="http://schemas.microsoft.com/office/infopath/2007/PartnerControls">
        <TermInfo xmlns="http://schemas.microsoft.com/office/infopath/2007/PartnerControls">
          <TermName xmlns="http://schemas.microsoft.com/office/infopath/2007/PartnerControls">Non Sensitive</TermName>
          <TermId xmlns="http://schemas.microsoft.com/office/infopath/2007/PartnerControls">e39e3239-d95d-46e1-8571-ee437794cbcc</TermId>
        </TermInfo>
      </Terms>
    </n996b7e7f9c446cd85401ba7f486944c>
    <_dlc_DocId xmlns="dc29e877-62bc-4c29-9e99-07e31495a3b4">FT65XTXYMMJ7-186791933-4097</_dlc_DocId>
    <_dlc_DocIdUrl xmlns="dc29e877-62bc-4c29-9e99-07e31495a3b4">
      <Url>https://spo.bhpbilliton.com/sites/GRPBISwms/_layouts/15/DocIdRedir.aspx?ID=FT65XTXYMMJ7-186791933-4097</Url>
      <Description>FT65XTXYMMJ7-186791933-4097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EBB8BAC-92A9-457B-972E-9446FEA6D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9e3dd1-7799-4c52-8059-acb42b0548bb"/>
    <ds:schemaRef ds:uri="dc29e877-62bc-4c29-9e99-07e31495a3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0027BA-7DA9-4C2F-B4C3-DED2A48F6089}">
  <ds:schemaRefs>
    <ds:schemaRef ds:uri="http://schemas.microsoft.com/office/2006/metadata/properties"/>
    <ds:schemaRef ds:uri="http://schemas.microsoft.com/office/infopath/2007/PartnerControls"/>
    <ds:schemaRef ds:uri="6f9e3dd1-7799-4c52-8059-acb42b0548bb"/>
    <ds:schemaRef ds:uri="dc29e877-62bc-4c29-9e99-07e31495a3b4"/>
  </ds:schemaRefs>
</ds:datastoreItem>
</file>

<file path=customXml/itemProps3.xml><?xml version="1.0" encoding="utf-8"?>
<ds:datastoreItem xmlns:ds="http://schemas.openxmlformats.org/officeDocument/2006/customXml" ds:itemID="{49B8EC10-1D13-41EC-85C6-79FBE4FC7608}">
  <ds:schemaRefs>
    <ds:schemaRef ds:uri="http://schemas.microsoft.com/sharepoint/v3/contenttype/forms"/>
  </ds:schemaRefs>
</ds:datastoreItem>
</file>

<file path=customXml/itemProps4.xml><?xml version="1.0" encoding="utf-8"?>
<ds:datastoreItem xmlns:ds="http://schemas.openxmlformats.org/officeDocument/2006/customXml" ds:itemID="{1EB9516E-FEA3-4512-AA51-60E7A61030D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2212</TotalTime>
  <Words>11035</Words>
  <Application>Microsoft Office PowerPoint</Application>
  <PresentationFormat>Widescreen</PresentationFormat>
  <Paragraphs>1113</Paragraphs>
  <Slides>60</Slides>
  <Notes>53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6" baseType="lpstr">
      <vt:lpstr>-apple-system</vt:lpstr>
      <vt:lpstr>CMMI10</vt:lpstr>
      <vt:lpstr>CMR10</vt:lpstr>
      <vt:lpstr>CMTI10</vt:lpstr>
      <vt:lpstr>medium-content-serif-font</vt:lpstr>
      <vt:lpstr>Arial</vt:lpstr>
      <vt:lpstr>Arial</vt:lpstr>
      <vt:lpstr>Calibri</vt:lpstr>
      <vt:lpstr>Cambria Math</vt:lpstr>
      <vt:lpstr>Courier New</vt:lpstr>
      <vt:lpstr>Segoe UI</vt:lpstr>
      <vt:lpstr>Symbol</vt:lpstr>
      <vt:lpstr>Trebuchet MS</vt:lpstr>
      <vt:lpstr>Wingdings</vt:lpstr>
      <vt:lpstr>1_BCG Grid 16:9</vt:lpstr>
      <vt:lpstr>think-cell Slide</vt:lpstr>
      <vt:lpstr>PowerPoint Presentation</vt:lpstr>
      <vt:lpstr>Agenda  </vt:lpstr>
      <vt:lpstr>What is Reinforcement Learning? </vt:lpstr>
      <vt:lpstr>Fundamental concepts in Reinforcement Learning </vt:lpstr>
      <vt:lpstr>Goals and Steps in Reinforcement Learning </vt:lpstr>
      <vt:lpstr>PowerPoint Presentation</vt:lpstr>
      <vt:lpstr>Consider simple setting in RL:  K-Armed Bandit Problem </vt:lpstr>
      <vt:lpstr>Markov Decision Process (MDP) </vt:lpstr>
      <vt:lpstr>Markov Decision Process (MDP): Robot Cleaning example </vt:lpstr>
      <vt:lpstr>Markov Decision Process (MDP): Robot Cleaning example </vt:lpstr>
      <vt:lpstr>Markov Decision Process (MDP) </vt:lpstr>
      <vt:lpstr>Markov Decision Process (MDP) </vt:lpstr>
      <vt:lpstr>PowerPoint Presentation</vt:lpstr>
      <vt:lpstr>How to specify a policy</vt:lpstr>
      <vt:lpstr>State-value function &amp; Action-value functions in a policy</vt:lpstr>
      <vt:lpstr>Bellman Equation</vt:lpstr>
      <vt:lpstr>PowerPoint Presentation</vt:lpstr>
      <vt:lpstr>Optimal policy</vt:lpstr>
      <vt:lpstr>Relationship of state and action value functions in optimal policy</vt:lpstr>
      <vt:lpstr>Bellman Optimality Equation</vt:lpstr>
      <vt:lpstr>Determining an Optimal policy π^∗ from v^∗</vt:lpstr>
      <vt:lpstr>Determining an Optimal policy π^∗ from q^∗</vt:lpstr>
      <vt:lpstr>PowerPoint Presentation</vt:lpstr>
      <vt:lpstr>Policy Evaluation</vt:lpstr>
      <vt:lpstr>Policy Evaluation</vt:lpstr>
      <vt:lpstr>Iterative Policy Evaluation (Dynamic Programming)</vt:lpstr>
      <vt:lpstr>Iterative Policy Evaluation (Dynamic Programming)</vt:lpstr>
      <vt:lpstr>Policy Control (Policy Improvement Theorem)</vt:lpstr>
      <vt:lpstr>Policy Control (Policy Improvement Theorem)</vt:lpstr>
      <vt:lpstr>Policy Control (Policy Iteration algorithm)</vt:lpstr>
      <vt:lpstr>Policy Control (Policy Iteration algorithm)</vt:lpstr>
      <vt:lpstr>PowerPoint Presentation</vt:lpstr>
      <vt:lpstr>What is Monte Carlo Simulation?</vt:lpstr>
      <vt:lpstr>Why use Monte Carlo?</vt:lpstr>
      <vt:lpstr>How is Monte Carlo used in RL?</vt:lpstr>
      <vt:lpstr>Monte Carlo Prediction of Value state function (First-Visit)</vt:lpstr>
      <vt:lpstr>Monte Carlo Prediction of Action value function</vt:lpstr>
      <vt:lpstr>Monte Carlo Prediction of Action value function</vt:lpstr>
      <vt:lpstr>Monte Carlo Exploring Starts (Policy Control)</vt:lpstr>
      <vt:lpstr>Monte Carlo Exploring Starts (Policy Control)</vt:lpstr>
      <vt:lpstr>Monte Carlo Exploring Starts (Policy Control)</vt:lpstr>
      <vt:lpstr>Monte Carlo Non-exploring Starts (Policy Control)</vt:lpstr>
      <vt:lpstr>What is On-policy? Off-policy?</vt:lpstr>
      <vt:lpstr>On-policy Monte Carlo control</vt:lpstr>
      <vt:lpstr>Off-policy Monte Carlo Methods</vt:lpstr>
      <vt:lpstr>Importance Sampling</vt:lpstr>
      <vt:lpstr>Off-policy Monte Carlo Evaluation</vt:lpstr>
      <vt:lpstr>Off-policy Monte Carlo Control</vt:lpstr>
      <vt:lpstr>PowerPoint Presentation</vt:lpstr>
      <vt:lpstr>What is TD-Learning?</vt:lpstr>
      <vt:lpstr>Why use TD-Learning?</vt:lpstr>
      <vt:lpstr>Why use TD-Learning?</vt:lpstr>
      <vt:lpstr>What is TD-Learning? Deeper details</vt:lpstr>
      <vt:lpstr>Tabular TD Learning</vt:lpstr>
      <vt:lpstr>Sarsa: On-policy TD Control</vt:lpstr>
      <vt:lpstr>Q-learning: Off-policy TD Control</vt:lpstr>
      <vt:lpstr>Double Q-learning</vt:lpstr>
      <vt:lpstr>OpenAI Gym</vt:lpstr>
      <vt:lpstr>Roadmap</vt:lpstr>
      <vt:lpstr>References</vt:lpstr>
    </vt:vector>
  </TitlesOfParts>
  <Company>BHP Billiton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 90 day plan</dc:title>
  <dc:creator>Gurr, Amy</dc:creator>
  <cp:lastModifiedBy>User</cp:lastModifiedBy>
  <cp:revision>181</cp:revision>
  <dcterms:created xsi:type="dcterms:W3CDTF">2019-03-19T06:11:35Z</dcterms:created>
  <dcterms:modified xsi:type="dcterms:W3CDTF">2019-10-13T10:22:36Z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81f4ce97-1826-4956-af14-0be5666521c0</vt:lpwstr>
  </property>
  <property fmtid="{D5CDD505-2E9C-101B-9397-08002B2CF9AE}" pid="3" name="BHPClassification">
    <vt:lpwstr>U</vt:lpwstr>
  </property>
  <property fmtid="{D5CDD505-2E9C-101B-9397-08002B2CF9AE}" pid="4" name="ContentTypeId">
    <vt:lpwstr>0x0101002915500F6D496544BD02FAD46ED07E4000C8EAAA9D8D4C02478931819FA311029F</vt:lpwstr>
  </property>
  <property fmtid="{D5CDD505-2E9C-101B-9397-08002B2CF9AE}" pid="5" name="_RecordType">
    <vt:lpwstr>1;#Not a Record|ee32b18e-6a91-429f-a5d2-d5e99d008e4e</vt:lpwstr>
  </property>
  <property fmtid="{D5CDD505-2E9C-101B-9397-08002B2CF9AE}" pid="6" name="_dlc_DocIdItemGuid">
    <vt:lpwstr>59797fff-0a71-44b9-b453-b94dc759bcd8</vt:lpwstr>
  </property>
  <property fmtid="{D5CDD505-2E9C-101B-9397-08002B2CF9AE}" pid="7" name="_Sensitivity">
    <vt:lpwstr>2;#Non Sensitive|e39e3239-d95d-46e1-8571-ee437794cbcc</vt:lpwstr>
  </property>
</Properties>
</file>