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p:regular r:id="rId36"/>
      <p:bold r:id="rId37"/>
      <p:italic r:id="rId38"/>
      <p:boldItalic r:id="rId39"/>
    </p:embeddedFont>
    <p:embeddedFont>
      <p:font typeface="Nuni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regular.fntdata"/><Relationship Id="rId20" Type="http://schemas.openxmlformats.org/officeDocument/2006/relationships/slide" Target="slides/slide15.xml"/><Relationship Id="rId42" Type="http://schemas.openxmlformats.org/officeDocument/2006/relationships/font" Target="fonts/Nunito-italic.fntdata"/><Relationship Id="rId41" Type="http://schemas.openxmlformats.org/officeDocument/2006/relationships/font" Target="fonts/Nunit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Nuni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Frequency_modulation" TargetMode="External"/><Relationship Id="rId3" Type="http://schemas.openxmlformats.org/officeDocument/2006/relationships/hyperlink" Target="https://en.wikipedia.org/wiki/Carrier_signal"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Analog_signals"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Francine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83af35f3f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3af35f3f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Jared </a:t>
            </a:r>
            <a:endParaRPr/>
          </a:p>
          <a:p>
            <a:pPr indent="0" lvl="0" marL="0" rtl="0" algn="l">
              <a:spcBef>
                <a:spcPts val="0"/>
              </a:spcBef>
              <a:spcAft>
                <a:spcPts val="0"/>
              </a:spcAft>
              <a:buNone/>
            </a:pPr>
            <a:r>
              <a:rPr lang="en"/>
              <a:t>Very similar to Frequency Modulation which is achieve by adding the integral of the baseband signal to the carrier signal</a:t>
            </a:r>
            <a:endParaRPr/>
          </a:p>
          <a:p>
            <a:pPr indent="0" lvl="0" marL="0" rtl="0" algn="l">
              <a:spcBef>
                <a:spcPts val="0"/>
              </a:spcBef>
              <a:spcAft>
                <a:spcPts val="0"/>
              </a:spcAft>
              <a:buNone/>
            </a:pPr>
            <a:r>
              <a:rPr lang="en"/>
              <a:t>Phase Modulation - simply adding the baseband signal</a:t>
            </a:r>
            <a:endParaRPr/>
          </a:p>
          <a:p>
            <a:pPr indent="0" lvl="0" marL="0" rtl="0" algn="l">
              <a:spcBef>
                <a:spcPts val="0"/>
              </a:spcBef>
              <a:spcAft>
                <a:spcPts val="0"/>
              </a:spcAft>
              <a:buNone/>
            </a:pPr>
            <a:r>
              <a:rPr lang="en">
                <a:solidFill>
                  <a:srgbClr val="233343"/>
                </a:solidFill>
                <a:highlight>
                  <a:srgbClr val="FFFFFF"/>
                </a:highlight>
                <a:latin typeface="Roboto"/>
                <a:ea typeface="Roboto"/>
                <a:cs typeface="Roboto"/>
                <a:sym typeface="Roboto"/>
              </a:rPr>
              <a:t>The first thing that comes to mind here is that from a visual standpoint, FM is more intuitive than PM—there is a clear visual connection between the higher- and lower-frequency sections of the modulated waveform and the higher and lower baseband values. With PM, the relationship between the baseband waveform and the behavior of the carrier is perhaps not immediately apparent. However, after a bit of inspection we can see that the PM carrier frequency corresponds to the </a:t>
            </a:r>
            <a:r>
              <a:rPr i="1" lang="en">
                <a:solidFill>
                  <a:srgbClr val="233343"/>
                </a:solidFill>
                <a:highlight>
                  <a:srgbClr val="FFFFFF"/>
                </a:highlight>
                <a:latin typeface="Roboto"/>
                <a:ea typeface="Roboto"/>
                <a:cs typeface="Roboto"/>
                <a:sym typeface="Roboto"/>
              </a:rPr>
              <a:t>slope</a:t>
            </a:r>
            <a:r>
              <a:rPr lang="en">
                <a:solidFill>
                  <a:srgbClr val="233343"/>
                </a:solidFill>
                <a:highlight>
                  <a:srgbClr val="FFFFFF"/>
                </a:highlight>
                <a:latin typeface="Roboto"/>
                <a:ea typeface="Roboto"/>
                <a:cs typeface="Roboto"/>
                <a:sym typeface="Roboto"/>
              </a:rPr>
              <a:t> of the baseband waveform; the highest-frequency sections occur during the steepest positive slope of xBB, and the lowest-frequency sections occur during the steepest negative slope.</a:t>
            </a:r>
            <a:endParaRPr>
              <a:solidFill>
                <a:srgbClr val="233343"/>
              </a:solidFill>
              <a:highlight>
                <a:srgbClr val="FFFFFF"/>
              </a:highlight>
              <a:latin typeface="Roboto"/>
              <a:ea typeface="Roboto"/>
              <a:cs typeface="Roboto"/>
              <a:sym typeface="Roboto"/>
            </a:endParaRPr>
          </a:p>
          <a:p>
            <a:pPr indent="0" lvl="0" marL="0" rtl="0" algn="l">
              <a:spcBef>
                <a:spcPts val="0"/>
              </a:spcBef>
              <a:spcAft>
                <a:spcPts val="0"/>
              </a:spcAft>
              <a:buNone/>
            </a:pPr>
            <a:r>
              <a:t/>
            </a:r>
            <a:endParaRPr>
              <a:solidFill>
                <a:srgbClr val="233343"/>
              </a:solidFill>
              <a:highlight>
                <a:srgbClr val="FFFFFF"/>
              </a:highlight>
              <a:latin typeface="Roboto"/>
              <a:ea typeface="Roboto"/>
              <a:cs typeface="Roboto"/>
              <a:sym typeface="Roboto"/>
            </a:endParaRPr>
          </a:p>
          <a:p>
            <a:pPr indent="0" lvl="0" marL="0" rtl="0" algn="l">
              <a:spcBef>
                <a:spcPts val="0"/>
              </a:spcBef>
              <a:spcAft>
                <a:spcPts val="0"/>
              </a:spcAft>
              <a:buNone/>
            </a:pPr>
            <a:r>
              <a:rPr lang="en">
                <a:solidFill>
                  <a:srgbClr val="233343"/>
                </a:solidFill>
                <a:highlight>
                  <a:srgbClr val="FFFFFF"/>
                </a:highlight>
                <a:latin typeface="Roboto"/>
                <a:ea typeface="Roboto"/>
                <a:cs typeface="Roboto"/>
                <a:sym typeface="Roboto"/>
              </a:rPr>
              <a:t>Many types of Phase Modulation: Binary Shift BPSK 2 bits per symbol, Quadrature Shift QPSK 4 bits per symbol</a:t>
            </a:r>
            <a:endParaRPr>
              <a:solidFill>
                <a:srgbClr val="233343"/>
              </a:solidFill>
              <a:highlight>
                <a:srgbClr val="FFFFFF"/>
              </a:highlight>
              <a:latin typeface="Roboto"/>
              <a:ea typeface="Roboto"/>
              <a:cs typeface="Roboto"/>
              <a:sym typeface="Roboto"/>
            </a:endParaRPr>
          </a:p>
          <a:p>
            <a:pPr indent="0" lvl="0" marL="0" rtl="0" algn="l">
              <a:spcBef>
                <a:spcPts val="0"/>
              </a:spcBef>
              <a:spcAft>
                <a:spcPts val="0"/>
              </a:spcAft>
              <a:buNone/>
            </a:pPr>
            <a:r>
              <a:t/>
            </a:r>
            <a:endParaRPr>
              <a:solidFill>
                <a:srgbClr val="233343"/>
              </a:solidFill>
              <a:highlight>
                <a:srgbClr val="FFFFFF"/>
              </a:highlight>
              <a:latin typeface="Roboto"/>
              <a:ea typeface="Roboto"/>
              <a:cs typeface="Roboto"/>
              <a:sym typeface="Roboto"/>
            </a:endParaRPr>
          </a:p>
          <a:p>
            <a:pPr indent="0" lvl="0" marL="0" rtl="0" algn="l">
              <a:spcBef>
                <a:spcPts val="0"/>
              </a:spcBef>
              <a:spcAft>
                <a:spcPts val="0"/>
              </a:spcAft>
              <a:buNone/>
            </a:pPr>
            <a:r>
              <a:rPr lang="en">
                <a:solidFill>
                  <a:srgbClr val="233343"/>
                </a:solidFill>
                <a:highlight>
                  <a:srgbClr val="FFFFFF"/>
                </a:highlight>
                <a:latin typeface="Roboto"/>
                <a:ea typeface="Roboto"/>
                <a:cs typeface="Roboto"/>
                <a:sym typeface="Roboto"/>
              </a:rPr>
              <a:t>More Challenging</a:t>
            </a:r>
            <a:endParaRPr>
              <a:solidFill>
                <a:srgbClr val="233343"/>
              </a:solidFill>
              <a:highlight>
                <a:srgbClr val="FFFFFF"/>
              </a:highlight>
              <a:latin typeface="Roboto"/>
              <a:ea typeface="Roboto"/>
              <a:cs typeface="Roboto"/>
              <a:sym typeface="Roboto"/>
            </a:endParaRPr>
          </a:p>
          <a:p>
            <a:pPr indent="0" lvl="0" marL="0" rtl="0" algn="l">
              <a:spcBef>
                <a:spcPts val="0"/>
              </a:spcBef>
              <a:spcAft>
                <a:spcPts val="0"/>
              </a:spcAft>
              <a:buNone/>
            </a:pPr>
            <a:r>
              <a:t/>
            </a:r>
            <a:endParaRPr>
              <a:solidFill>
                <a:srgbClr val="233343"/>
              </a:solidFill>
              <a:highlight>
                <a:srgbClr val="FFFFFF"/>
              </a:highlight>
              <a:latin typeface="Roboto"/>
              <a:ea typeface="Roboto"/>
              <a:cs typeface="Roboto"/>
              <a:sym typeface="Roboto"/>
            </a:endParaRPr>
          </a:p>
          <a:p>
            <a:pPr indent="0" lvl="0" marL="0" rtl="0" algn="l">
              <a:spcBef>
                <a:spcPts val="0"/>
              </a:spcBef>
              <a:spcAft>
                <a:spcPts val="0"/>
              </a:spcAft>
              <a:buNone/>
            </a:pPr>
            <a:r>
              <a:rPr lang="en">
                <a:solidFill>
                  <a:srgbClr val="233343"/>
                </a:solidFill>
                <a:highlight>
                  <a:srgbClr val="FFFFFF"/>
                </a:highlight>
                <a:latin typeface="Roboto"/>
                <a:ea typeface="Roboto"/>
                <a:cs typeface="Roboto"/>
                <a:sym typeface="Roboto"/>
              </a:rPr>
              <a:t>DQPSK - differential qpsk, based on previous symbol, relative shift</a:t>
            </a:r>
            <a:endParaRPr>
              <a:solidFill>
                <a:srgbClr val="233343"/>
              </a:solidFill>
              <a:highlight>
                <a:srgbClr val="FFFFFF"/>
              </a:highlight>
              <a:latin typeface="Roboto"/>
              <a:ea typeface="Roboto"/>
              <a:cs typeface="Roboto"/>
              <a:sym typeface="Roboto"/>
            </a:endParaRPr>
          </a:p>
          <a:p>
            <a:pPr indent="0" lvl="0" marL="0" rtl="0" algn="l">
              <a:spcBef>
                <a:spcPts val="0"/>
              </a:spcBef>
              <a:spcAft>
                <a:spcPts val="0"/>
              </a:spcAft>
              <a:buNone/>
            </a:pPr>
            <a:r>
              <a:rPr lang="en">
                <a:solidFill>
                  <a:srgbClr val="233343"/>
                </a:solidFill>
                <a:highlight>
                  <a:srgbClr val="FFFFFF"/>
                </a:highlight>
                <a:latin typeface="Roboto"/>
                <a:ea typeface="Roboto"/>
                <a:cs typeface="Roboto"/>
                <a:sym typeface="Roboto"/>
              </a:rPr>
              <a:t>-resolves phase synchronization</a:t>
            </a:r>
            <a:endParaRPr>
              <a:solidFill>
                <a:srgbClr val="233343"/>
              </a:solidFill>
              <a:highlight>
                <a:srgbClr val="FFFFFF"/>
              </a:highlight>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746bfa573f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46bfa573f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Jared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can do 10 and 11 if you dont want to </a:t>
            </a:r>
            <a:endParaRPr/>
          </a:p>
          <a:p>
            <a:pPr indent="0" lvl="0" marL="0" rtl="0" algn="l">
              <a:spcBef>
                <a:spcPts val="0"/>
              </a:spcBef>
              <a:spcAft>
                <a:spcPts val="0"/>
              </a:spcAft>
              <a:buNone/>
            </a:pPr>
            <a:r>
              <a:rPr lang="en"/>
              <a:t>Ill just read your speaker’s note lol……</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83af35f3f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3af35f3f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Jared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83af35f3f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83af35f3f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83af35f3f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83af35f3f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802.11n has a theoretical maximum data rate of 300Mbps and reach 450Mbps with 3 antennae</a:t>
            </a:r>
            <a:endParaRPr/>
          </a:p>
          <a:p>
            <a:pPr indent="0" lvl="0" marL="0" rtl="0" algn="l">
              <a:spcBef>
                <a:spcPts val="0"/>
              </a:spcBef>
              <a:spcAft>
                <a:spcPts val="0"/>
              </a:spcAft>
              <a:buNone/>
            </a:pPr>
            <a:r>
              <a:rPr lang="en"/>
              <a:t>802.11ac has a theoretical maximum speed of 866.7 Mbps on eight  160MHz 256-QAM channels, for a total of </a:t>
            </a:r>
            <a:r>
              <a:rPr lang="en"/>
              <a:t> 6,933 Mbps</a:t>
            </a:r>
            <a:endParaRPr/>
          </a:p>
          <a:p>
            <a:pPr indent="0" lvl="0" marL="0" rtl="0" algn="l">
              <a:spcBef>
                <a:spcPts val="0"/>
              </a:spcBef>
              <a:spcAft>
                <a:spcPts val="0"/>
              </a:spcAft>
              <a:buNone/>
            </a:pPr>
            <a:r>
              <a:rPr lang="en"/>
              <a:t>Source:</a:t>
            </a:r>
            <a:r>
              <a:rPr lang="en" sz="1200">
                <a:latin typeface="Calibri"/>
                <a:ea typeface="Calibri"/>
                <a:cs typeface="Calibri"/>
                <a:sym typeface="Calibri"/>
              </a:rPr>
              <a:t> 802.11 OFDM Rates</a:t>
            </a:r>
            <a:endParaRPr sz="1200">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83af35f3f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83af35f3f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the huge increase in frequency, there’s only a space of 1000HZ before the EM signal becomes a Gamma Ray</a:t>
            </a:r>
            <a:endParaRPr/>
          </a:p>
          <a:p>
            <a:pPr indent="0" lvl="0" marL="0" rtl="0" algn="l">
              <a:spcBef>
                <a:spcPts val="0"/>
              </a:spcBef>
              <a:spcAft>
                <a:spcPts val="0"/>
              </a:spcAft>
              <a:buNone/>
            </a:pPr>
            <a:r>
              <a:rPr lang="en"/>
              <a:t>3x10^16Hz to 3x10^19Hz, Hertz cycles per second</a:t>
            </a:r>
            <a:endParaRPr/>
          </a:p>
          <a:p>
            <a:pPr indent="0" lvl="0" marL="0" rtl="0" algn="l">
              <a:spcBef>
                <a:spcPts val="0"/>
              </a:spcBef>
              <a:spcAft>
                <a:spcPts val="0"/>
              </a:spcAft>
              <a:buNone/>
            </a:pPr>
            <a:r>
              <a:rPr lang="en"/>
              <a:t>Energy range 100eV to 200 keV</a:t>
            </a:r>
            <a:endParaRPr/>
          </a:p>
          <a:p>
            <a:pPr indent="0" lvl="0" marL="0" rtl="0" algn="l">
              <a:spcBef>
                <a:spcPts val="0"/>
              </a:spcBef>
              <a:spcAft>
                <a:spcPts val="0"/>
              </a:spcAft>
              <a:buNone/>
            </a:pPr>
            <a:r>
              <a:rPr lang="en"/>
              <a:t>So less spectral bandwidth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Lack of signal attenuating objects if positioned correctly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746bfa573f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46bfa573f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746bfa57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746bfa57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72dfc89bd5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72dfc89bd5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FSO - Free Space Optics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72dfc89bd5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2dfc89bd5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2dfc89bd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2dfc89bd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Francine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72dfc89bd5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72dfc89bd5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Ding from here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72dfc89bd5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72dfc89bd5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Ding to here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746bfa573f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46bfa573f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50">
                <a:solidFill>
                  <a:srgbClr val="222222"/>
                </a:solidFill>
              </a:rPr>
              <a:t>Frequency-shift keying</a:t>
            </a:r>
            <a:r>
              <a:rPr lang="en" sz="1050">
                <a:solidFill>
                  <a:srgbClr val="222222"/>
                </a:solidFill>
                <a:highlight>
                  <a:srgbClr val="FFFFFF"/>
                </a:highlight>
              </a:rPr>
              <a:t> (</a:t>
            </a:r>
            <a:r>
              <a:rPr b="1" lang="en" sz="1050">
                <a:solidFill>
                  <a:srgbClr val="222222"/>
                </a:solidFill>
              </a:rPr>
              <a:t>FSK</a:t>
            </a:r>
            <a:r>
              <a:rPr lang="en" sz="1050">
                <a:solidFill>
                  <a:srgbClr val="222222"/>
                </a:solidFill>
                <a:highlight>
                  <a:srgbClr val="FFFFFF"/>
                </a:highlight>
              </a:rPr>
              <a:t>) is a </a:t>
            </a:r>
            <a:r>
              <a:rPr lang="en" sz="1050">
                <a:solidFill>
                  <a:srgbClr val="0B0080"/>
                </a:solidFill>
                <a:uFill>
                  <a:noFill/>
                </a:uFill>
                <a:hlinkClick r:id="rId2"/>
              </a:rPr>
              <a:t>frequency modulation</a:t>
            </a:r>
            <a:r>
              <a:rPr lang="en" sz="1050">
                <a:solidFill>
                  <a:srgbClr val="222222"/>
                </a:solidFill>
                <a:highlight>
                  <a:srgbClr val="FFFFFF"/>
                </a:highlight>
              </a:rPr>
              <a:t> scheme in which digital information is transmitted through discrete frequency changes of a </a:t>
            </a:r>
            <a:r>
              <a:rPr lang="en" sz="1050">
                <a:solidFill>
                  <a:srgbClr val="0B0080"/>
                </a:solidFill>
                <a:uFill>
                  <a:noFill/>
                </a:uFill>
                <a:hlinkClick r:id="rId3"/>
              </a:rPr>
              <a:t>carrier signal</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746bfa573f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46bfa573f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746bfa573f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746bfa573f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746bfa573f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746bfa573f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72dfc89bd5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72dfc89bd5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72dfc89bd5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72dfc89bd5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Francine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72dfc89bd5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72dfc89bd5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Francine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750a8a500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750a8a500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46bfa573f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46bfa573f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72dfc89bd5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2dfc89bd5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46bfa573f_5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46bfa573f_5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Francine</a:t>
            </a:r>
            <a:endParaRPr/>
          </a:p>
          <a:p>
            <a:pPr indent="0" lvl="0" marL="0" rtl="0" algn="l">
              <a:spcBef>
                <a:spcPts val="0"/>
              </a:spcBef>
              <a:spcAft>
                <a:spcPts val="0"/>
              </a:spcAft>
              <a:buNone/>
            </a:pPr>
            <a:r>
              <a:rPr lang="en"/>
              <a:t>In the future, human beings will colonize different planetaries in the solar system or other galaxies. However, the current technology to transmit data uses radio wave, f</a:t>
            </a:r>
            <a:r>
              <a:rPr lang="en"/>
              <a:t>or example, we use radio wave to communicate between the hubble telescope and the Earth.  </a:t>
            </a:r>
            <a:r>
              <a:rPr lang="en"/>
              <a:t>which is fast enough for now, but it is not able to achieve instant transmission in the future. </a:t>
            </a:r>
            <a:r>
              <a:rPr lang="en"/>
              <a:t>We use peer-to-peer technology to support the interplanetary communication. </a:t>
            </a:r>
            <a:r>
              <a:rPr lang="en"/>
              <a:t>At that time the X-ray transmitters can be built on different planets and even telescopes. And each of these planets and telescopes can be seen as different nodes of the peer to peer network. And since X-ray can carry more information while traveling longer distances. We believe it will  become a next generation technology.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2dfc89bd5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2dfc89bd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4D5156"/>
                </a:solidFill>
                <a:highlight>
                  <a:srgbClr val="FFFFFF"/>
                </a:highlight>
              </a:rPr>
              <a:t>Digital signal processing is the use of digital processing, such as by computers or more specialized digital signal processors, to perform a wide variety of signal processing operations. </a:t>
            </a:r>
            <a:endParaRPr sz="1050">
              <a:solidFill>
                <a:srgbClr val="4D5156"/>
              </a:solidFill>
              <a:highlight>
                <a:srgbClr val="FFFFFF"/>
              </a:highlight>
            </a:endParaRPr>
          </a:p>
          <a:p>
            <a:pPr indent="0" lvl="0" marL="0" rtl="0" algn="l">
              <a:spcBef>
                <a:spcPts val="0"/>
              </a:spcBef>
              <a:spcAft>
                <a:spcPts val="0"/>
              </a:spcAft>
              <a:buNone/>
            </a:pPr>
            <a:r>
              <a:t/>
            </a:r>
            <a:endParaRPr sz="1050">
              <a:solidFill>
                <a:srgbClr val="4D5156"/>
              </a:solidFill>
              <a:highlight>
                <a:srgbClr val="FFFFFF"/>
              </a:highlight>
            </a:endParaRPr>
          </a:p>
          <a:p>
            <a:pPr indent="0" lvl="0" marL="0" rtl="0" algn="l">
              <a:spcBef>
                <a:spcPts val="0"/>
              </a:spcBef>
              <a:spcAft>
                <a:spcPts val="0"/>
              </a:spcAft>
              <a:buNone/>
            </a:pPr>
            <a:r>
              <a:rPr b="1" lang="en" sz="1050">
                <a:solidFill>
                  <a:srgbClr val="222222"/>
                </a:solidFill>
              </a:rPr>
              <a:t>modulation</a:t>
            </a:r>
            <a:r>
              <a:rPr lang="en" sz="1050">
                <a:solidFill>
                  <a:srgbClr val="222222"/>
                </a:solidFill>
                <a:highlight>
                  <a:srgbClr val="FFFFFF"/>
                </a:highlight>
              </a:rPr>
              <a:t> is the process of varying one or more properties of a periodic </a:t>
            </a:r>
            <a:r>
              <a:rPr lang="en" sz="1050">
                <a:solidFill>
                  <a:srgbClr val="222222"/>
                </a:solidFill>
              </a:rPr>
              <a:t>waveform</a:t>
            </a:r>
            <a:r>
              <a:rPr lang="en" sz="1050">
                <a:solidFill>
                  <a:srgbClr val="222222"/>
                </a:solidFill>
                <a:highlight>
                  <a:srgbClr val="FFFFFF"/>
                </a:highlight>
              </a:rPr>
              <a:t>, called the </a:t>
            </a:r>
            <a:r>
              <a:rPr i="1" lang="en" sz="1050">
                <a:solidFill>
                  <a:srgbClr val="222222"/>
                </a:solidFill>
              </a:rPr>
              <a:t>carrier signal</a:t>
            </a:r>
            <a:r>
              <a:rPr lang="en" sz="1050">
                <a:solidFill>
                  <a:srgbClr val="222222"/>
                </a:solidFill>
                <a:highlight>
                  <a:srgbClr val="FFFFFF"/>
                </a:highlight>
              </a:rPr>
              <a:t>, with a modulating signal that typically contains information to be transmitted.</a:t>
            </a:r>
            <a:endParaRPr sz="1050">
              <a:solidFill>
                <a:srgbClr val="222222"/>
              </a:solidFill>
              <a:highlight>
                <a:srgbClr val="FFFFFF"/>
              </a:highlight>
            </a:endParaRPr>
          </a:p>
          <a:p>
            <a:pPr indent="0" lvl="0" marL="0" rtl="0" algn="l">
              <a:spcBef>
                <a:spcPts val="0"/>
              </a:spcBef>
              <a:spcAft>
                <a:spcPts val="0"/>
              </a:spcAft>
              <a:buNone/>
            </a:pPr>
            <a:r>
              <a:t/>
            </a:r>
            <a:endParaRPr sz="1050">
              <a:solidFill>
                <a:srgbClr val="222222"/>
              </a:solidFill>
              <a:highlight>
                <a:srgbClr val="FFFFFF"/>
              </a:highlight>
            </a:endParaRPr>
          </a:p>
          <a:p>
            <a:pPr indent="0" lvl="0" marL="0" rtl="0" algn="l">
              <a:spcBef>
                <a:spcPts val="0"/>
              </a:spcBef>
              <a:spcAft>
                <a:spcPts val="0"/>
              </a:spcAft>
              <a:buNone/>
            </a:pPr>
            <a:r>
              <a:rPr lang="en" sz="1050">
                <a:solidFill>
                  <a:srgbClr val="222222"/>
                </a:solidFill>
                <a:highlight>
                  <a:srgbClr val="FFFFFF"/>
                </a:highlight>
              </a:rPr>
              <a:t>Different waves have different electromagnetic spectrum, with radio wave having the longest </a:t>
            </a:r>
            <a:r>
              <a:rPr lang="en" sz="1050">
                <a:solidFill>
                  <a:srgbClr val="222222"/>
                </a:solidFill>
                <a:highlight>
                  <a:srgbClr val="FFFFFF"/>
                </a:highlight>
              </a:rPr>
              <a:t>wavelength carrying the least energy and gamma having the shortest wavelength carrying the highest energy.</a:t>
            </a:r>
            <a:endParaRPr sz="1050">
              <a:solidFill>
                <a:srgbClr val="222222"/>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3af35f3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3af35f3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latin typeface="Roboto"/>
                <a:ea typeface="Roboto"/>
                <a:cs typeface="Roboto"/>
                <a:sym typeface="Roboto"/>
              </a:rPr>
              <a:t>five different aspects that varies from each DSP: clock frequency, RAM size, data bus width, ROM size, and I/O voltage. All of these components really are just going to affect the arithmetic format, speed, memory organization, and data width of a processor.</a:t>
            </a:r>
            <a:endParaRPr>
              <a:highlight>
                <a:srgbClr val="FFFFFF"/>
              </a:highlight>
              <a:latin typeface="Roboto"/>
              <a:ea typeface="Roboto"/>
              <a:cs typeface="Roboto"/>
              <a:sym typeface="Roboto"/>
            </a:endParaRPr>
          </a:p>
          <a:p>
            <a:pPr indent="0" lvl="0" marL="0" rtl="0" algn="l">
              <a:spcBef>
                <a:spcPts val="0"/>
              </a:spcBef>
              <a:spcAft>
                <a:spcPts val="0"/>
              </a:spcAft>
              <a:buNone/>
            </a:pPr>
            <a:r>
              <a:t/>
            </a:r>
            <a:endParaRPr>
              <a:highlight>
                <a:srgbClr val="FFFFFF"/>
              </a:highlight>
              <a:latin typeface="Roboto"/>
              <a:ea typeface="Roboto"/>
              <a:cs typeface="Roboto"/>
              <a:sym typeface="Roboto"/>
            </a:endParaRPr>
          </a:p>
          <a:p>
            <a:pPr indent="0" lvl="0" marL="0" rtl="0" algn="l">
              <a:spcBef>
                <a:spcPts val="0"/>
              </a:spcBef>
              <a:spcAft>
                <a:spcPts val="0"/>
              </a:spcAft>
              <a:buNone/>
            </a:pPr>
            <a:r>
              <a:rPr lang="en" sz="1050">
                <a:solidFill>
                  <a:srgbClr val="222222"/>
                </a:solidFill>
                <a:highlight>
                  <a:srgbClr val="FFFFFF"/>
                </a:highlight>
              </a:rPr>
              <a:t>The goal of a DSP is usually to measure, filter or compress continuous real-world </a:t>
            </a:r>
            <a:r>
              <a:rPr lang="en" sz="1050">
                <a:solidFill>
                  <a:srgbClr val="0B0080"/>
                </a:solidFill>
                <a:uFill>
                  <a:noFill/>
                </a:uFill>
                <a:hlinkClick r:id="rId2"/>
              </a:rPr>
              <a:t>analog signals</a:t>
            </a:r>
            <a:r>
              <a:rPr lang="en" sz="1050">
                <a:solidFill>
                  <a:srgbClr val="222222"/>
                </a:solidFill>
                <a:highlight>
                  <a:srgbClr val="FFFFFF"/>
                </a:highlight>
              </a:rPr>
              <a:t>. </a:t>
            </a:r>
            <a:endParaRPr sz="1050">
              <a:solidFill>
                <a:srgbClr val="222222"/>
              </a:solidFill>
              <a:highlight>
                <a:srgbClr val="FFFFFF"/>
              </a:highlight>
            </a:endParaRPr>
          </a:p>
          <a:p>
            <a:pPr indent="0" lvl="0" marL="0" rtl="0" algn="l">
              <a:spcBef>
                <a:spcPts val="0"/>
              </a:spcBef>
              <a:spcAft>
                <a:spcPts val="0"/>
              </a:spcAft>
              <a:buNone/>
            </a:pPr>
            <a:r>
              <a:rPr lang="en" sz="950">
                <a:solidFill>
                  <a:srgbClr val="222222"/>
                </a:solidFill>
                <a:highlight>
                  <a:srgbClr val="F8F9FA"/>
                </a:highlight>
              </a:rPr>
              <a:t>A typical digital processing system</a:t>
            </a:r>
            <a:endParaRPr sz="950">
              <a:solidFill>
                <a:srgbClr val="222222"/>
              </a:solidFill>
              <a:highlight>
                <a:srgbClr val="F8F9FA"/>
              </a:highlight>
            </a:endParaRPr>
          </a:p>
          <a:p>
            <a:pPr indent="0" lvl="0" marL="0" rtl="0" algn="l">
              <a:spcBef>
                <a:spcPts val="0"/>
              </a:spcBef>
              <a:spcAft>
                <a:spcPts val="0"/>
              </a:spcAft>
              <a:buNone/>
            </a:pPr>
            <a:r>
              <a:rPr lang="en" sz="950">
                <a:solidFill>
                  <a:srgbClr val="222222"/>
                </a:solidFill>
                <a:highlight>
                  <a:srgbClr val="F8F9FA"/>
                </a:highlight>
              </a:rPr>
              <a:t>Analog signal-&gt;adc-&gt;digital signal processing-&gt;dac-&gt;digital signal</a:t>
            </a:r>
            <a:endParaRPr sz="950">
              <a:solidFill>
                <a:srgbClr val="222222"/>
              </a:solidFill>
              <a:highlight>
                <a:srgbClr val="F8F9FA"/>
              </a:highlight>
            </a:endParaRPr>
          </a:p>
          <a:p>
            <a:pPr indent="0" lvl="0" marL="0" rtl="0" algn="l">
              <a:spcBef>
                <a:spcPts val="0"/>
              </a:spcBef>
              <a:spcAft>
                <a:spcPts val="0"/>
              </a:spcAft>
              <a:buNone/>
            </a:pPr>
            <a:r>
              <a:rPr lang="en" sz="1050">
                <a:solidFill>
                  <a:srgbClr val="222222"/>
                </a:solidFill>
                <a:highlight>
                  <a:srgbClr val="FFFFFF"/>
                </a:highlight>
              </a:rPr>
              <a:t>Hundreds or even thousands of analog filters, switches, frequency converters can be combined together to work for a digital signal processor</a:t>
            </a:r>
            <a:endParaRPr sz="1050">
              <a:solidFill>
                <a:srgbClr val="222222"/>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83af35f3f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3af35f3f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Baseband signal represents the information to be encoded through the modulation technique.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3af35f3f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3af35f3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0000"/>
              </a:lnSpc>
              <a:spcBef>
                <a:spcPts val="0"/>
              </a:spcBef>
              <a:spcAft>
                <a:spcPts val="0"/>
              </a:spcAft>
              <a:buNone/>
            </a:pPr>
            <a:r>
              <a:rPr lang="en" sz="1300">
                <a:latin typeface="Roboto"/>
                <a:ea typeface="Roboto"/>
                <a:cs typeface="Roboto"/>
                <a:sym typeface="Roboto"/>
              </a:rPr>
              <a:t>Amplitude is the height of signal. Amplitude modulation is a type of modulation where the amplitude of the carrier signal is changed in accordance with the </a:t>
            </a:r>
            <a:r>
              <a:rPr lang="en" sz="1300">
                <a:latin typeface="Roboto"/>
                <a:ea typeface="Roboto"/>
                <a:cs typeface="Roboto"/>
                <a:sym typeface="Roboto"/>
              </a:rPr>
              <a:t>amplitude</a:t>
            </a:r>
            <a:r>
              <a:rPr lang="en" sz="1300">
                <a:latin typeface="Roboto"/>
                <a:ea typeface="Roboto"/>
                <a:cs typeface="Roboto"/>
                <a:sym typeface="Roboto"/>
              </a:rPr>
              <a:t> of the message signal. Comparing to frequency modulation, in amplitude modulation, only the amplitude of the carrier wave is changed while the frequency and phase of the carrier wave remain constant.</a:t>
            </a:r>
            <a:endParaRPr sz="1300">
              <a:latin typeface="Roboto"/>
              <a:ea typeface="Roboto"/>
              <a:cs typeface="Roboto"/>
              <a:sym typeface="Roboto"/>
            </a:endParaRPr>
          </a:p>
          <a:p>
            <a:pPr indent="0" lvl="0" marL="0" rtl="0" algn="l">
              <a:spcBef>
                <a:spcPts val="1100"/>
              </a:spcBef>
              <a:spcAft>
                <a:spcPts val="0"/>
              </a:spcAft>
              <a:buNone/>
            </a:pPr>
            <a:r>
              <a:t/>
            </a:r>
            <a:endParaRPr sz="1300">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3af35f3f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3af35f3f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highlight>
                  <a:srgbClr val="FFFFFF"/>
                </a:highlight>
                <a:latin typeface="Roboto"/>
                <a:ea typeface="Roboto"/>
                <a:cs typeface="Roboto"/>
                <a:sym typeface="Roboto"/>
              </a:rPr>
              <a:t>Haoran</a:t>
            </a:r>
            <a:endParaRPr sz="1350">
              <a:highlight>
                <a:srgbClr val="FFFFFF"/>
              </a:highlight>
              <a:latin typeface="Roboto"/>
              <a:ea typeface="Roboto"/>
              <a:cs typeface="Roboto"/>
              <a:sym typeface="Roboto"/>
            </a:endParaRPr>
          </a:p>
          <a:p>
            <a:pPr indent="0" lvl="0" marL="0" rtl="0" algn="l">
              <a:spcBef>
                <a:spcPts val="0"/>
              </a:spcBef>
              <a:spcAft>
                <a:spcPts val="0"/>
              </a:spcAft>
              <a:buNone/>
            </a:pPr>
            <a:r>
              <a:rPr lang="en" sz="1350">
                <a:highlight>
                  <a:srgbClr val="FFFFFF"/>
                </a:highlight>
                <a:latin typeface="Roboto"/>
                <a:ea typeface="Roboto"/>
                <a:cs typeface="Roboto"/>
                <a:sym typeface="Roboto"/>
              </a:rPr>
              <a:t>An FM spectrum is influenced by the modulation index as well as by the ratio of the amplitude of the modulating signal to the frequency of the modulating signal. </a:t>
            </a:r>
            <a:endParaRPr sz="1350">
              <a:highlight>
                <a:srgbClr val="FFFFFF"/>
              </a:highlight>
              <a:latin typeface="Roboto"/>
              <a:ea typeface="Roboto"/>
              <a:cs typeface="Roboto"/>
              <a:sym typeface="Roboto"/>
            </a:endParaRPr>
          </a:p>
          <a:p>
            <a:pPr indent="0" lvl="0" marL="0" rtl="0" algn="l">
              <a:spcBef>
                <a:spcPts val="0"/>
              </a:spcBef>
              <a:spcAft>
                <a:spcPts val="0"/>
              </a:spcAft>
              <a:buNone/>
            </a:pPr>
            <a:r>
              <a:rPr lang="en" sz="1300">
                <a:latin typeface="Roboto"/>
                <a:ea typeface="Roboto"/>
                <a:cs typeface="Roboto"/>
                <a:sym typeface="Roboto"/>
              </a:rPr>
              <a:t>Comparing to Amplitude modulation, in frequency modulation, only the frequency of the carrier wave is changed while the frequency and phase of the carrier wave remain constant.</a:t>
            </a:r>
            <a:endParaRPr sz="1350">
              <a:highlight>
                <a:srgbClr val="FFFFFF"/>
              </a:highlight>
              <a:latin typeface="Roboto"/>
              <a:ea typeface="Roboto"/>
              <a:cs typeface="Roboto"/>
              <a:sym typeface="Roboto"/>
            </a:endParaRPr>
          </a:p>
          <a:p>
            <a:pPr indent="0" lvl="0" marL="0" rtl="0" algn="l">
              <a:spcBef>
                <a:spcPts val="0"/>
              </a:spcBef>
              <a:spcAft>
                <a:spcPts val="0"/>
              </a:spcAft>
              <a:buNone/>
            </a:pPr>
            <a:r>
              <a:rPr lang="en" sz="1350">
                <a:highlight>
                  <a:srgbClr val="FFFFFF"/>
                </a:highlight>
                <a:latin typeface="Roboto"/>
                <a:ea typeface="Roboto"/>
                <a:cs typeface="Roboto"/>
                <a:sym typeface="Roboto"/>
              </a:rPr>
              <a:t>Simply add the integral of the baseband signal (message signal) to your carrier signal to receive the modulated signal. </a:t>
            </a:r>
            <a:endParaRPr sz="1350">
              <a:highlight>
                <a:srgbClr val="FFFFFF"/>
              </a:highlight>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rive.google.com/open?id=1Dp8Z_P2gHvt6VLNhe46WbGqAoUKyqBQu" TargetMode="External"/><Relationship Id="rId4" Type="http://schemas.openxmlformats.org/officeDocument/2006/relationships/hyperlink" Target="http://drive.google.com/file/d/13cTJXoHdO2Or8fUmVoWT2QDg2XvecTNx/view" TargetMode="External"/><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drive.google.com/file/d/1Lr4dzAXtTePkyzYEdvjaw6Gg5I4oTKNO/view" TargetMode="Externa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5.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drive.google.com/file/d/1GdqALf5EMOaLJ3i1ZOD8YBHcHWbvFx4-/view" TargetMode="Externa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www.allaboutcircuits.com/technical-articles/an-introduction-to-digital-signal-processing/" TargetMode="External"/><Relationship Id="rId4" Type="http://schemas.openxmlformats.org/officeDocument/2006/relationships/hyperlink" Target="https://www.intechopen.com/books/contemporary-issues-in-wireless-communications/free-space-optical-communications-theory-and-practices" TargetMode="External"/><Relationship Id="rId9" Type="http://schemas.openxmlformats.org/officeDocument/2006/relationships/hyperlink" Target="https://dot11.exposed/2018/11/29/802-11-ofdm-data-rates-the-math-behind-the-numbers/" TargetMode="External"/><Relationship Id="rId5" Type="http://schemas.openxmlformats.org/officeDocument/2006/relationships/hyperlink" Target="https://www.allaboutcircuits.com/technical-articles/fsk-explained-with-python/" TargetMode="External"/><Relationship Id="rId6" Type="http://schemas.openxmlformats.org/officeDocument/2006/relationships/hyperlink" Target="https://www.allaboutcircuits.com/textbook/radio-frequency-analysis-design/#radio-frequency-modulation" TargetMode="External"/><Relationship Id="rId7" Type="http://schemas.openxmlformats.org/officeDocument/2006/relationships/hyperlink" Target="https://www.nasa.gov/press/2013/october/nasa-laser-communication-system-sets-record-with-data-transmissions-to-and-from/" TargetMode="External"/><Relationship Id="rId8" Type="http://schemas.openxmlformats.org/officeDocument/2006/relationships/hyperlink" Target="https://techport.nasa.gov/view/9482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hyperlink" Target="http://drive.google.com/file/d/1JQmKLbxGT64OwIw0yBr6Upyfe4eJVOce/view" TargetMode="External"/><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hyperlink" Target="http://drive.google.com/file/d/1BAywUp-BaW9t4U4gH5es_jGSE37zmP0y/view" TargetMode="External"/><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drive.google.com/file/d/1Ea4pJNKyY4iEZHBc7ClmueR7YNX2oAU3/view"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hyperlink" Target="http://drive.google.com/file/d/1Y2DG9LnMee_-_GdaNqFDwZrDHmVCxe4V/view" TargetMode="External"/><Relationship Id="rId6"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13.png"/><Relationship Id="rId7" Type="http://schemas.openxmlformats.org/officeDocument/2006/relationships/hyperlink" Target="http://drive.google.com/file/d/1ILWVYahftP801VR5NP9Eu1PwaocL_nLA/view" TargetMode="External"/><Relationship Id="rId8"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800">
                <a:solidFill>
                  <a:srgbClr val="000000"/>
                </a:solidFill>
                <a:latin typeface="Arial"/>
                <a:ea typeface="Arial"/>
                <a:cs typeface="Arial"/>
                <a:sym typeface="Arial"/>
              </a:rPr>
              <a:t>XCOM — Next Generation of Inter- and Intra- Planetary Communication Technology</a:t>
            </a:r>
            <a:endParaRPr sz="1800"/>
          </a:p>
        </p:txBody>
      </p:sp>
      <p:sp>
        <p:nvSpPr>
          <p:cNvPr id="129" name="Google Shape;129;p13"/>
          <p:cNvSpPr txBox="1"/>
          <p:nvPr>
            <p:ph idx="1" type="subTitle"/>
          </p:nvPr>
        </p:nvSpPr>
        <p:spPr>
          <a:xfrm>
            <a:off x="1858700" y="3089677"/>
            <a:ext cx="5361300" cy="119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Group 5: Jared Branscum, Haoran Wang, Ding Zhang, Francine Luo</a:t>
            </a:r>
            <a:endParaRPr/>
          </a:p>
          <a:p>
            <a:pPr indent="0" lvl="0" marL="0" rtl="0" algn="ctr">
              <a:spcBef>
                <a:spcPts val="0"/>
              </a:spcBef>
              <a:spcAft>
                <a:spcPts val="0"/>
              </a:spcAft>
              <a:buNone/>
            </a:pPr>
            <a:r>
              <a:rPr lang="en" u="sng">
                <a:solidFill>
                  <a:schemeClr val="hlink"/>
                </a:solidFill>
                <a:hlinkClick r:id="rId3"/>
              </a:rPr>
              <a:t>https://drive.google.com/open?id=1Dp8Z_P2gHvt6VLNhe46WbGqAoUKyqBQu</a:t>
            </a:r>
            <a:endParaRPr>
              <a:solidFill>
                <a:srgbClr val="000000"/>
              </a:solidFill>
            </a:endParaRPr>
          </a:p>
          <a:p>
            <a:pPr indent="0" lvl="0" marL="0" rtl="0" algn="ctr">
              <a:spcBef>
                <a:spcPts val="0"/>
              </a:spcBef>
              <a:spcAft>
                <a:spcPts val="0"/>
              </a:spcAft>
              <a:buNone/>
            </a:pPr>
            <a:r>
              <a:t/>
            </a:r>
            <a:endParaRPr>
              <a:solidFill>
                <a:srgbClr val="000000"/>
              </a:solidFill>
            </a:endParaRPr>
          </a:p>
        </p:txBody>
      </p:sp>
      <p:pic>
        <p:nvPicPr>
          <p:cNvPr id="130" name="Google Shape;130;p13" title="Intro (online-audio-converter.com).mp3">
            <a:hlinkClick r:id="rId4"/>
          </p:cNvPr>
          <p:cNvPicPr preferRelativeResize="0"/>
          <p:nvPr/>
        </p:nvPicPr>
        <p:blipFill>
          <a:blip r:embed="rId5">
            <a:alphaModFix/>
          </a:blip>
          <a:stretch>
            <a:fillRect/>
          </a:stretch>
        </p:blipFill>
        <p:spPr>
          <a:xfrm>
            <a:off x="8474000" y="222100"/>
            <a:ext cx="457200" cy="457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Shift Modulation (critical to WiFi)</a:t>
            </a:r>
            <a:endParaRPr/>
          </a:p>
          <a:p>
            <a:pPr indent="0" lvl="0" marL="0" rtl="0" algn="l">
              <a:spcBef>
                <a:spcPts val="0"/>
              </a:spcBef>
              <a:spcAft>
                <a:spcPts val="0"/>
              </a:spcAft>
              <a:buNone/>
            </a:pPr>
            <a:r>
              <a:rPr lang="en"/>
              <a:t>BPSK, QPSK,  DQPSK</a:t>
            </a:r>
            <a:endParaRPr/>
          </a:p>
        </p:txBody>
      </p:sp>
      <p:sp>
        <p:nvSpPr>
          <p:cNvPr id="198" name="Google Shape;198;p22"/>
          <p:cNvSpPr txBox="1"/>
          <p:nvPr>
            <p:ph idx="1" type="body"/>
          </p:nvPr>
        </p:nvSpPr>
        <p:spPr>
          <a:xfrm>
            <a:off x="819150" y="2100000"/>
            <a:ext cx="7505700" cy="26004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lang="en" sz="1400"/>
              <a:t>Adds the baseband signal to the carrier signal</a:t>
            </a:r>
            <a:endParaRPr sz="1400"/>
          </a:p>
          <a:p>
            <a:pPr indent="-317500" lvl="0" marL="457200" rtl="0" algn="l">
              <a:lnSpc>
                <a:spcPct val="200000"/>
              </a:lnSpc>
              <a:spcBef>
                <a:spcPts val="0"/>
              </a:spcBef>
              <a:spcAft>
                <a:spcPts val="0"/>
              </a:spcAft>
              <a:buSzPts val="1400"/>
              <a:buChar char="●"/>
            </a:pPr>
            <a:r>
              <a:rPr lang="en" sz="1400"/>
              <a:t>Very similar to Frequency Shift Modulation</a:t>
            </a:r>
            <a:endParaRPr sz="1400"/>
          </a:p>
          <a:p>
            <a:pPr indent="-317500" lvl="0" marL="457200" rtl="0" algn="l">
              <a:lnSpc>
                <a:spcPct val="200000"/>
              </a:lnSpc>
              <a:spcBef>
                <a:spcPts val="0"/>
              </a:spcBef>
              <a:spcAft>
                <a:spcPts val="0"/>
              </a:spcAft>
              <a:buSzPts val="1400"/>
              <a:buChar char="●"/>
            </a:pPr>
            <a:r>
              <a:rPr lang="en" sz="1400"/>
              <a:t>More Challenging because phase has no universal reference like FSK</a:t>
            </a:r>
            <a:endParaRPr sz="1400"/>
          </a:p>
          <a:p>
            <a:pPr indent="-317500" lvl="0" marL="457200" rtl="0" algn="l">
              <a:lnSpc>
                <a:spcPct val="200000"/>
              </a:lnSpc>
              <a:spcBef>
                <a:spcPts val="0"/>
              </a:spcBef>
              <a:spcAft>
                <a:spcPts val="0"/>
              </a:spcAft>
              <a:buSzPts val="1400"/>
              <a:buChar char="●"/>
            </a:pPr>
            <a:r>
              <a:rPr lang="en" sz="1400"/>
              <a:t>BPSK: 2 bits per symbol; QPSK 4 bits per symbol; DQPSK 4 bits per symbol </a:t>
            </a:r>
            <a:endParaRPr sz="1400"/>
          </a:p>
        </p:txBody>
      </p:sp>
      <p:pic>
        <p:nvPicPr>
          <p:cNvPr id="199" name="Google Shape;199;p22" title="JaredSpeak.mp3">
            <a:hlinkClick r:id="rId3"/>
          </p:cNvPr>
          <p:cNvPicPr preferRelativeResize="0"/>
          <p:nvPr/>
        </p:nvPicPr>
        <p:blipFill>
          <a:blip r:embed="rId4">
            <a:alphaModFix/>
          </a:blip>
          <a:stretch>
            <a:fillRect/>
          </a:stretch>
        </p:blipFill>
        <p:spPr>
          <a:xfrm>
            <a:off x="8324850" y="388400"/>
            <a:ext cx="457200" cy="457200"/>
          </a:xfrm>
          <a:prstGeom prst="rect">
            <a:avLst/>
          </a:prstGeom>
          <a:noFill/>
          <a:ln>
            <a:noFill/>
          </a:ln>
        </p:spPr>
      </p:pic>
      <p:sp>
        <p:nvSpPr>
          <p:cNvPr id="200" name="Google Shape;200;p22"/>
          <p:cNvSpPr txBox="1"/>
          <p:nvPr/>
        </p:nvSpPr>
        <p:spPr>
          <a:xfrm>
            <a:off x="4000500" y="4316625"/>
            <a:ext cx="4841100" cy="4572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300">
                <a:latin typeface="Calibri"/>
                <a:ea typeface="Calibri"/>
                <a:cs typeface="Calibri"/>
                <a:sym typeface="Calibri"/>
              </a:rPr>
              <a:t>Source: Practical Guide to Radio-Frequency Analysis &amp; Design.</a:t>
            </a:r>
            <a:endParaRPr sz="16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pic>
        <p:nvPicPr>
          <p:cNvPr id="205" name="Google Shape;205;p23"/>
          <p:cNvPicPr preferRelativeResize="0"/>
          <p:nvPr/>
        </p:nvPicPr>
        <p:blipFill>
          <a:blip r:embed="rId3">
            <a:alphaModFix/>
          </a:blip>
          <a:stretch>
            <a:fillRect/>
          </a:stretch>
        </p:blipFill>
        <p:spPr>
          <a:xfrm>
            <a:off x="0" y="0"/>
            <a:ext cx="4572000" cy="2911075"/>
          </a:xfrm>
          <a:prstGeom prst="rect">
            <a:avLst/>
          </a:prstGeom>
          <a:noFill/>
          <a:ln>
            <a:noFill/>
          </a:ln>
        </p:spPr>
      </p:pic>
      <p:pic>
        <p:nvPicPr>
          <p:cNvPr id="206" name="Google Shape;206;p23"/>
          <p:cNvPicPr preferRelativeResize="0"/>
          <p:nvPr/>
        </p:nvPicPr>
        <p:blipFill>
          <a:blip r:embed="rId4">
            <a:alphaModFix/>
          </a:blip>
          <a:stretch>
            <a:fillRect/>
          </a:stretch>
        </p:blipFill>
        <p:spPr>
          <a:xfrm>
            <a:off x="4572000" y="-44650"/>
            <a:ext cx="4571999" cy="2911075"/>
          </a:xfrm>
          <a:prstGeom prst="rect">
            <a:avLst/>
          </a:prstGeom>
          <a:noFill/>
          <a:ln>
            <a:noFill/>
          </a:ln>
        </p:spPr>
      </p:pic>
      <p:sp>
        <p:nvSpPr>
          <p:cNvPr id="207" name="Google Shape;207;p23"/>
          <p:cNvSpPr txBox="1"/>
          <p:nvPr/>
        </p:nvSpPr>
        <p:spPr>
          <a:xfrm>
            <a:off x="232175" y="3286125"/>
            <a:ext cx="8643900" cy="15717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Font typeface="Calibri"/>
              <a:buChar char="●"/>
            </a:pPr>
            <a:r>
              <a:rPr lang="en">
                <a:latin typeface="Calibri"/>
                <a:ea typeface="Calibri"/>
                <a:cs typeface="Calibri"/>
                <a:sym typeface="Calibri"/>
              </a:rPr>
              <a:t>BPSK: inverting the carrier signal in response to one logic state and leaving it alone for the other logic state.</a:t>
            </a:r>
            <a:endParaRPr>
              <a:latin typeface="Calibri"/>
              <a:ea typeface="Calibri"/>
              <a:cs typeface="Calibri"/>
              <a:sym typeface="Calibri"/>
            </a:endParaRPr>
          </a:p>
          <a:p>
            <a:pPr indent="-317500" lvl="0" marL="457200" rtl="0" algn="l">
              <a:lnSpc>
                <a:spcPct val="200000"/>
              </a:lnSpc>
              <a:spcBef>
                <a:spcPts val="0"/>
              </a:spcBef>
              <a:spcAft>
                <a:spcPts val="0"/>
              </a:spcAft>
              <a:buSzPts val="1400"/>
              <a:buFont typeface="Calibri"/>
              <a:buChar char="●"/>
            </a:pPr>
            <a:r>
              <a:rPr lang="en">
                <a:latin typeface="Calibri"/>
                <a:ea typeface="Calibri"/>
                <a:cs typeface="Calibri"/>
                <a:sym typeface="Calibri"/>
              </a:rPr>
              <a:t>QPSK: 90</a:t>
            </a:r>
            <a:r>
              <a:rPr b="1" lang="en">
                <a:solidFill>
                  <a:srgbClr val="222222"/>
                </a:solidFill>
                <a:highlight>
                  <a:srgbClr val="FFFFFF"/>
                </a:highlight>
                <a:latin typeface="Calibri"/>
                <a:ea typeface="Calibri"/>
                <a:cs typeface="Calibri"/>
                <a:sym typeface="Calibri"/>
              </a:rPr>
              <a:t>° </a:t>
            </a:r>
            <a:r>
              <a:rPr lang="en">
                <a:solidFill>
                  <a:srgbClr val="222222"/>
                </a:solidFill>
                <a:highlight>
                  <a:srgbClr val="FFFFFF"/>
                </a:highlight>
                <a:latin typeface="Calibri"/>
                <a:ea typeface="Calibri"/>
                <a:cs typeface="Calibri"/>
                <a:sym typeface="Calibri"/>
              </a:rPr>
              <a:t>phase jumps instead of 180</a:t>
            </a:r>
            <a:r>
              <a:rPr b="1" lang="en">
                <a:solidFill>
                  <a:srgbClr val="222222"/>
                </a:solidFill>
                <a:highlight>
                  <a:srgbClr val="FFFFFF"/>
                </a:highlight>
                <a:latin typeface="Calibri"/>
                <a:ea typeface="Calibri"/>
                <a:cs typeface="Calibri"/>
                <a:sym typeface="Calibri"/>
              </a:rPr>
              <a:t>°</a:t>
            </a:r>
            <a:endParaRPr b="1">
              <a:solidFill>
                <a:srgbClr val="222222"/>
              </a:solidFill>
              <a:highlight>
                <a:srgbClr val="FFFFFF"/>
              </a:highlight>
              <a:latin typeface="Calibri"/>
              <a:ea typeface="Calibri"/>
              <a:cs typeface="Calibri"/>
              <a:sym typeface="Calibri"/>
            </a:endParaRPr>
          </a:p>
          <a:p>
            <a:pPr indent="-317500" lvl="0" marL="457200" rtl="0" algn="l">
              <a:lnSpc>
                <a:spcPct val="200000"/>
              </a:lnSpc>
              <a:spcBef>
                <a:spcPts val="0"/>
              </a:spcBef>
              <a:spcAft>
                <a:spcPts val="0"/>
              </a:spcAft>
              <a:buClr>
                <a:srgbClr val="222222"/>
              </a:buClr>
              <a:buSzPts val="1400"/>
              <a:buFont typeface="Calibri"/>
              <a:buChar char="●"/>
            </a:pPr>
            <a:r>
              <a:rPr lang="en">
                <a:solidFill>
                  <a:srgbClr val="222222"/>
                </a:solidFill>
                <a:highlight>
                  <a:srgbClr val="FFFFFF"/>
                </a:highlight>
                <a:latin typeface="Calibri"/>
                <a:ea typeface="Calibri"/>
                <a:cs typeface="Calibri"/>
                <a:sym typeface="Calibri"/>
              </a:rPr>
              <a:t>The more data we can encode in a symbol, the higher the data rate.</a:t>
            </a:r>
            <a:endParaRPr>
              <a:solidFill>
                <a:srgbClr val="222222"/>
              </a:solidFill>
              <a:highlight>
                <a:srgbClr val="FFFFFF"/>
              </a:highlight>
              <a:latin typeface="Calibri"/>
              <a:ea typeface="Calibri"/>
              <a:cs typeface="Calibri"/>
              <a:sym typeface="Calibri"/>
            </a:endParaRPr>
          </a:p>
        </p:txBody>
      </p:sp>
      <p:sp>
        <p:nvSpPr>
          <p:cNvPr id="208" name="Google Shape;208;p23"/>
          <p:cNvSpPr txBox="1"/>
          <p:nvPr/>
        </p:nvSpPr>
        <p:spPr>
          <a:xfrm>
            <a:off x="4118175" y="4484725"/>
            <a:ext cx="4841100" cy="4572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300">
                <a:latin typeface="Calibri"/>
                <a:ea typeface="Calibri"/>
                <a:cs typeface="Calibri"/>
                <a:sym typeface="Calibri"/>
              </a:rPr>
              <a:t>Source: Practical Guide to Radio-Frequency Analysis &amp; Design.</a:t>
            </a:r>
            <a:endParaRPr sz="16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Compare &amp; Contrast</a:t>
            </a:r>
            <a:endParaRPr/>
          </a:p>
        </p:txBody>
      </p:sp>
      <p:sp>
        <p:nvSpPr>
          <p:cNvPr id="214" name="Google Shape;214;p24"/>
          <p:cNvSpPr txBox="1"/>
          <p:nvPr>
            <p:ph idx="1" type="body"/>
          </p:nvPr>
        </p:nvSpPr>
        <p:spPr>
          <a:xfrm>
            <a:off x="819150" y="1575950"/>
            <a:ext cx="7505700" cy="3217800"/>
          </a:xfrm>
          <a:prstGeom prst="rect">
            <a:avLst/>
          </a:prstGeom>
        </p:spPr>
        <p:txBody>
          <a:bodyPr anchorCtr="0" anchor="t" bIns="91425" lIns="91425" spcFirstLastPara="1" rIns="91425" wrap="square" tIns="91425">
            <a:noAutofit/>
          </a:bodyPr>
          <a:lstStyle/>
          <a:p>
            <a:pPr indent="-317500" lvl="0" marL="762000" rtl="0" algn="l">
              <a:lnSpc>
                <a:spcPct val="200000"/>
              </a:lnSpc>
              <a:spcBef>
                <a:spcPts val="1800"/>
              </a:spcBef>
              <a:spcAft>
                <a:spcPts val="0"/>
              </a:spcAft>
              <a:buClr>
                <a:srgbClr val="000000"/>
              </a:buClr>
              <a:buSzPts val="1400"/>
              <a:buFont typeface="Calibri"/>
              <a:buChar char="●"/>
            </a:pPr>
            <a:r>
              <a:rPr lang="en" sz="1400">
                <a:solidFill>
                  <a:srgbClr val="000000"/>
                </a:solidFill>
                <a:highlight>
                  <a:srgbClr val="FFFFFF"/>
                </a:highlight>
              </a:rPr>
              <a:t>Amplitude modulation is simple, but it is susceptible to noise and requires a high-linearity power amplifier.</a:t>
            </a:r>
            <a:endParaRPr sz="1400">
              <a:solidFill>
                <a:srgbClr val="000000"/>
              </a:solidFill>
              <a:highlight>
                <a:srgbClr val="FFFFFF"/>
              </a:highlight>
            </a:endParaRPr>
          </a:p>
          <a:p>
            <a:pPr indent="-317500" lvl="0" marL="762000" rtl="0" algn="l">
              <a:lnSpc>
                <a:spcPct val="200000"/>
              </a:lnSpc>
              <a:spcBef>
                <a:spcPts val="0"/>
              </a:spcBef>
              <a:spcAft>
                <a:spcPts val="0"/>
              </a:spcAft>
              <a:buClr>
                <a:srgbClr val="000000"/>
              </a:buClr>
              <a:buSzPts val="1400"/>
              <a:buFont typeface="Calibri"/>
              <a:buChar char="●"/>
            </a:pPr>
            <a:r>
              <a:rPr lang="en" sz="1400">
                <a:solidFill>
                  <a:srgbClr val="000000"/>
                </a:solidFill>
                <a:highlight>
                  <a:srgbClr val="FFFFFF"/>
                </a:highlight>
              </a:rPr>
              <a:t>Frequency modulation is less susceptible to amplitude noise and can be used with higher-efficiency, lower-linearity amplifiers.</a:t>
            </a:r>
            <a:endParaRPr sz="1400">
              <a:solidFill>
                <a:srgbClr val="000000"/>
              </a:solidFill>
              <a:highlight>
                <a:srgbClr val="FFFFFF"/>
              </a:highlight>
            </a:endParaRPr>
          </a:p>
          <a:p>
            <a:pPr indent="-317500" lvl="0" marL="762000" rtl="0" algn="l">
              <a:lnSpc>
                <a:spcPct val="200000"/>
              </a:lnSpc>
              <a:spcBef>
                <a:spcPts val="0"/>
              </a:spcBef>
              <a:spcAft>
                <a:spcPts val="0"/>
              </a:spcAft>
              <a:buClr>
                <a:srgbClr val="000000"/>
              </a:buClr>
              <a:buSzPts val="1400"/>
              <a:buFont typeface="Calibri"/>
              <a:buChar char="●"/>
            </a:pPr>
            <a:r>
              <a:rPr lang="en" sz="1400">
                <a:solidFill>
                  <a:srgbClr val="000000"/>
                </a:solidFill>
                <a:highlight>
                  <a:srgbClr val="FFFFFF"/>
                </a:highlight>
              </a:rPr>
              <a:t>Digital phase modulation offers better theoretical performance in terms of bit error rate than digital frequency modulation, but digital FM is advantageous in low-power systems because it does not require a high-linearity amplifier.</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 Parameters in terms of Computer Networks</a:t>
            </a:r>
            <a:endParaRPr/>
          </a:p>
        </p:txBody>
      </p:sp>
      <p:sp>
        <p:nvSpPr>
          <p:cNvPr id="220" name="Google Shape;220;p2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lang="en" sz="1400"/>
              <a:t>Data Rate of WiFi standards (Mbit/s) = Data Subcarriers * Modulation * Coding *Spatial Streams / (Data Interval+Guard Interval)</a:t>
            </a:r>
            <a:endParaRPr sz="1400"/>
          </a:p>
          <a:p>
            <a:pPr indent="0" lvl="0" marL="457200" rtl="0" algn="l">
              <a:lnSpc>
                <a:spcPct val="200000"/>
              </a:lnSpc>
              <a:spcBef>
                <a:spcPts val="0"/>
              </a:spcBef>
              <a:spcAft>
                <a:spcPts val="0"/>
              </a:spcAft>
              <a:buNone/>
            </a:pPr>
            <a:r>
              <a:t/>
            </a:r>
            <a:endParaRPr sz="1400"/>
          </a:p>
          <a:p>
            <a:pPr indent="-317500" lvl="0" marL="457200" rtl="0" algn="l">
              <a:lnSpc>
                <a:spcPct val="200000"/>
              </a:lnSpc>
              <a:spcBef>
                <a:spcPts val="0"/>
              </a:spcBef>
              <a:spcAft>
                <a:spcPts val="0"/>
              </a:spcAft>
              <a:buSzPts val="1400"/>
              <a:buChar char="●"/>
            </a:pPr>
            <a:r>
              <a:rPr lang="en" sz="1400"/>
              <a:t>Power Requirement of Data Transmission: Pr = Pt/(4πd^2), where Pr is received power, Pt is transmitted power and d is distance in meters</a:t>
            </a:r>
            <a:endParaRPr sz="1400"/>
          </a:p>
        </p:txBody>
      </p:sp>
      <p:sp>
        <p:nvSpPr>
          <p:cNvPr id="221" name="Google Shape;221;p25"/>
          <p:cNvSpPr txBox="1"/>
          <p:nvPr/>
        </p:nvSpPr>
        <p:spPr>
          <a:xfrm>
            <a:off x="6622675" y="4438725"/>
            <a:ext cx="2319900" cy="45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2"/>
                </a:solidFill>
                <a:latin typeface="Calibri"/>
                <a:ea typeface="Calibri"/>
                <a:cs typeface="Calibri"/>
                <a:sym typeface="Calibri"/>
              </a:rPr>
              <a:t>Source: </a:t>
            </a:r>
            <a:r>
              <a:rPr lang="en">
                <a:solidFill>
                  <a:schemeClr val="dk2"/>
                </a:solidFill>
                <a:latin typeface="Calibri"/>
                <a:ea typeface="Calibri"/>
                <a:cs typeface="Calibri"/>
                <a:sym typeface="Calibri"/>
              </a:rPr>
              <a:t>802.11 OFDM Rates</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27" name="Google Shape;227;p26"/>
          <p:cNvPicPr preferRelativeResize="0"/>
          <p:nvPr/>
        </p:nvPicPr>
        <p:blipFill>
          <a:blip r:embed="rId3">
            <a:alphaModFix/>
          </a:blip>
          <a:stretch>
            <a:fillRect/>
          </a:stretch>
        </p:blipFill>
        <p:spPr>
          <a:xfrm>
            <a:off x="0" y="0"/>
            <a:ext cx="9143999" cy="5038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Potential of the X-Ray Band as a medium for data communication in space</a:t>
            </a:r>
            <a:endParaRPr/>
          </a:p>
        </p:txBody>
      </p:sp>
      <p:sp>
        <p:nvSpPr>
          <p:cNvPr id="233" name="Google Shape;233;p2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lang="en" sz="1400"/>
              <a:t>Using a higher frequency spectrum can achieve theoretically higher data rates</a:t>
            </a:r>
            <a:endParaRPr sz="1400"/>
          </a:p>
          <a:p>
            <a:pPr indent="-317500" lvl="0" marL="457200" rtl="0" algn="l">
              <a:lnSpc>
                <a:spcPct val="200000"/>
              </a:lnSpc>
              <a:spcBef>
                <a:spcPts val="0"/>
              </a:spcBef>
              <a:spcAft>
                <a:spcPts val="0"/>
              </a:spcAft>
              <a:buSzPts val="1400"/>
              <a:buChar char="●"/>
            </a:pPr>
            <a:r>
              <a:rPr lang="en" sz="1400"/>
              <a:t>The power requirement to transmit the same data will be smaller</a:t>
            </a:r>
            <a:endParaRPr sz="1400"/>
          </a:p>
          <a:p>
            <a:pPr indent="-317500" lvl="0" marL="457200" rtl="0" algn="l">
              <a:lnSpc>
                <a:spcPct val="200000"/>
              </a:lnSpc>
              <a:spcBef>
                <a:spcPts val="0"/>
              </a:spcBef>
              <a:spcAft>
                <a:spcPts val="0"/>
              </a:spcAft>
              <a:buSzPts val="1400"/>
              <a:buChar char="●"/>
            </a:pPr>
            <a:r>
              <a:rPr lang="en" sz="1400"/>
              <a:t>Organic matter does not lie in space and there’s significantly less material that could create noise to the signal, very important for higher frequency EM waves</a:t>
            </a:r>
            <a:endParaRPr sz="1400"/>
          </a:p>
          <a:p>
            <a:pPr indent="-317500" lvl="0" marL="457200" rtl="0" algn="l">
              <a:lnSpc>
                <a:spcPct val="200000"/>
              </a:lnSpc>
              <a:spcBef>
                <a:spcPts val="0"/>
              </a:spcBef>
              <a:spcAft>
                <a:spcPts val="0"/>
              </a:spcAft>
              <a:buSzPts val="1400"/>
              <a:buChar char="●"/>
            </a:pPr>
            <a:r>
              <a:rPr lang="en" sz="1400"/>
              <a:t>The vast increase in data rate allows us to take better more sophisticated  measurements of celestial objects</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Laser-based Communication</a:t>
            </a:r>
            <a:endParaRPr/>
          </a:p>
        </p:txBody>
      </p:sp>
      <p:sp>
        <p:nvSpPr>
          <p:cNvPr id="239" name="Google Shape;239;p2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Data Rate (bps) = 1/n P_r[photons/sec] where P_r is received power, and n is power sensitivity of the receiver [photons/bit]</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en"/>
              <a:t>Atmospheric Attenuation t = exp(-BL), where B is the total attenuation coefficient, L is distance between transmitter and receiver (km); B = B_abs * B_scat, where B_abs = molecular and aerosol absorption and B_scat = molecular and aerosol scattering</a:t>
            </a:r>
            <a:endParaRPr/>
          </a:p>
        </p:txBody>
      </p:sp>
      <p:sp>
        <p:nvSpPr>
          <p:cNvPr id="240" name="Google Shape;240;p28"/>
          <p:cNvSpPr txBox="1"/>
          <p:nvPr/>
        </p:nvSpPr>
        <p:spPr>
          <a:xfrm>
            <a:off x="3731550" y="4319875"/>
            <a:ext cx="5277900" cy="5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Source: Free Space Optical Communication - Theory and Practice.</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29"/>
          <p:cNvSpPr txBox="1"/>
          <p:nvPr>
            <p:ph type="title"/>
          </p:nvPr>
        </p:nvSpPr>
        <p:spPr>
          <a:xfrm>
            <a:off x="819150" y="535775"/>
            <a:ext cx="7505700" cy="110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Theory for Modulating on the X-Ray Spectrum</a:t>
            </a:r>
            <a:endParaRPr/>
          </a:p>
        </p:txBody>
      </p:sp>
      <p:sp>
        <p:nvSpPr>
          <p:cNvPr id="246" name="Google Shape;246;p29"/>
          <p:cNvSpPr txBox="1"/>
          <p:nvPr>
            <p:ph idx="1" type="body"/>
          </p:nvPr>
        </p:nvSpPr>
        <p:spPr>
          <a:xfrm>
            <a:off x="819150" y="1800200"/>
            <a:ext cx="7505700" cy="2638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Dilemma with X-ray Spectrum: the bandwidth of using the X-ray spectrum is only 1kHz. Range of frequencies is 3*10^16Hz to 3*10^19Hz.</a:t>
            </a:r>
            <a:endParaRPr sz="1400"/>
          </a:p>
          <a:p>
            <a:pPr indent="-317500" lvl="0" marL="457200" rtl="0" algn="l">
              <a:spcBef>
                <a:spcPts val="0"/>
              </a:spcBef>
              <a:spcAft>
                <a:spcPts val="0"/>
              </a:spcAft>
              <a:buSzPts val="1400"/>
              <a:buChar char="●"/>
            </a:pPr>
            <a:r>
              <a:rPr lang="en" sz="1400"/>
              <a:t>Using Nyquist Rate Formula which assumes error-free channel and no noise, and if we assume we use 256-QAM which modulates 8 bits per symbol,  our theoretical maximum data rate comes out to being: 2*1000*log_2(8) = 6000 bits/second = 6kbps</a:t>
            </a:r>
            <a:endParaRPr sz="1400"/>
          </a:p>
          <a:p>
            <a:pPr indent="-317500" lvl="0" marL="457200" rtl="0" algn="l">
              <a:spcBef>
                <a:spcPts val="0"/>
              </a:spcBef>
              <a:spcAft>
                <a:spcPts val="0"/>
              </a:spcAft>
              <a:buSzPts val="1400"/>
              <a:buChar char="●"/>
            </a:pPr>
            <a:r>
              <a:rPr lang="en" sz="1400"/>
              <a:t>The reason this is so small is because the EM spectrum range at higher frequencies is smaller</a:t>
            </a:r>
            <a:endParaRPr sz="1400"/>
          </a:p>
          <a:p>
            <a:pPr indent="-317500" lvl="0" marL="457200" rtl="0" algn="l">
              <a:spcBef>
                <a:spcPts val="0"/>
              </a:spcBef>
              <a:spcAft>
                <a:spcPts val="0"/>
              </a:spcAft>
              <a:buSzPts val="1400"/>
              <a:buChar char="●"/>
            </a:pPr>
            <a:r>
              <a:rPr lang="en" sz="1400"/>
              <a:t>This implies that the data rate performed by the XCOM project would be very small using a traditional continuous wave modulation. However, pulse modulation would be a lot more effective.</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0"/>
          <p:cNvSpPr txBox="1"/>
          <p:nvPr>
            <p:ph type="title"/>
          </p:nvPr>
        </p:nvSpPr>
        <p:spPr>
          <a:xfrm>
            <a:off x="837450" y="8181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Past Work</a:t>
            </a:r>
            <a:endParaRPr/>
          </a:p>
        </p:txBody>
      </p:sp>
      <p:sp>
        <p:nvSpPr>
          <p:cNvPr id="252" name="Google Shape;252;p30"/>
          <p:cNvSpPr txBox="1"/>
          <p:nvPr>
            <p:ph idx="1" type="body"/>
          </p:nvPr>
        </p:nvSpPr>
        <p:spPr>
          <a:xfrm>
            <a:off x="228300" y="1772750"/>
            <a:ext cx="8683500" cy="31500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lang="en" sz="1400"/>
              <a:t>Laser-based communication experiments (2013) - overall goals and results</a:t>
            </a:r>
            <a:endParaRPr sz="1400"/>
          </a:p>
          <a:p>
            <a:pPr indent="-317500" lvl="1" marL="914400" rtl="0" algn="l">
              <a:lnSpc>
                <a:spcPct val="200000"/>
              </a:lnSpc>
              <a:spcBef>
                <a:spcPts val="0"/>
              </a:spcBef>
              <a:spcAft>
                <a:spcPts val="0"/>
              </a:spcAft>
              <a:buSzPts val="1400"/>
              <a:buChar char="○"/>
            </a:pPr>
            <a:r>
              <a:rPr lang="en" sz="1400"/>
              <a:t>622 Mbps over 239,000 miles between the Earth and the Moon</a:t>
            </a:r>
            <a:endParaRPr sz="1400"/>
          </a:p>
          <a:p>
            <a:pPr indent="-317500" lvl="0" marL="457200" rtl="0" algn="l">
              <a:lnSpc>
                <a:spcPct val="200000"/>
              </a:lnSpc>
              <a:spcBef>
                <a:spcPts val="0"/>
              </a:spcBef>
              <a:spcAft>
                <a:spcPts val="0"/>
              </a:spcAft>
              <a:buSzPts val="1400"/>
              <a:buChar char="●"/>
            </a:pPr>
            <a:r>
              <a:rPr lang="en" sz="1400"/>
              <a:t>XCOM Project by NASA in 2018 - discuss overall goals and results</a:t>
            </a:r>
            <a:endParaRPr sz="1400"/>
          </a:p>
          <a:p>
            <a:pPr indent="-317500" lvl="1" marL="914400" rtl="0" algn="l">
              <a:lnSpc>
                <a:spcPct val="200000"/>
              </a:lnSpc>
              <a:spcBef>
                <a:spcPts val="0"/>
              </a:spcBef>
              <a:spcAft>
                <a:spcPts val="0"/>
              </a:spcAft>
              <a:buSzPts val="1400"/>
              <a:buChar char="○"/>
            </a:pPr>
            <a:r>
              <a:rPr lang="en" sz="1400"/>
              <a:t>Designed an X-ray modulator that modulates at 1ns</a:t>
            </a:r>
            <a:endParaRPr sz="1400"/>
          </a:p>
          <a:p>
            <a:pPr indent="-317500" lvl="1" marL="914400" rtl="0" algn="l">
              <a:lnSpc>
                <a:spcPct val="200000"/>
              </a:lnSpc>
              <a:spcBef>
                <a:spcPts val="0"/>
              </a:spcBef>
              <a:spcAft>
                <a:spcPts val="0"/>
              </a:spcAft>
              <a:buSzPts val="1400"/>
              <a:buChar char="○"/>
            </a:pPr>
            <a:r>
              <a:rPr lang="en" sz="1400"/>
              <a:t>Data rate is not mentioned</a:t>
            </a:r>
            <a:endParaRPr sz="1400"/>
          </a:p>
        </p:txBody>
      </p:sp>
      <p:sp>
        <p:nvSpPr>
          <p:cNvPr id="253" name="Google Shape;253;p30"/>
          <p:cNvSpPr txBox="1"/>
          <p:nvPr/>
        </p:nvSpPr>
        <p:spPr>
          <a:xfrm>
            <a:off x="4572000" y="3920100"/>
            <a:ext cx="4403700" cy="9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Sources:</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NASA Laser Communication System Sets Record with Data Transmissions to and from Moon.</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XCOM Project</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259" name="Google Shape;259;p31"/>
          <p:cNvSpPr txBox="1"/>
          <p:nvPr>
            <p:ph idx="1" type="body"/>
          </p:nvPr>
        </p:nvSpPr>
        <p:spPr>
          <a:xfrm>
            <a:off x="819150" y="1800200"/>
            <a:ext cx="7505700" cy="26385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lang="en" sz="1400"/>
              <a:t>Hardware Challenges - the feasibility of this is dependent on the signal-to-noise ratio, the range of communication, and amount of channel bandwidth</a:t>
            </a:r>
            <a:endParaRPr sz="1400"/>
          </a:p>
          <a:p>
            <a:pPr indent="-317500" lvl="0" marL="457200" rtl="0" algn="l">
              <a:lnSpc>
                <a:spcPct val="200000"/>
              </a:lnSpc>
              <a:spcBef>
                <a:spcPts val="0"/>
              </a:spcBef>
              <a:spcAft>
                <a:spcPts val="0"/>
              </a:spcAft>
              <a:buSzPts val="1400"/>
              <a:buChar char="●"/>
            </a:pPr>
            <a:r>
              <a:rPr lang="en" sz="1400"/>
              <a:t>Software Challenges - clock speed of the DSP to compute the modulated signal</a:t>
            </a:r>
            <a:endParaRPr sz="1400"/>
          </a:p>
          <a:p>
            <a:pPr indent="-317500" lvl="0" marL="457200" rtl="0" algn="l">
              <a:lnSpc>
                <a:spcPct val="200000"/>
              </a:lnSpc>
              <a:spcBef>
                <a:spcPts val="0"/>
              </a:spcBef>
              <a:spcAft>
                <a:spcPts val="0"/>
              </a:spcAft>
              <a:buSzPts val="1400"/>
              <a:buChar char="●"/>
            </a:pPr>
            <a:r>
              <a:rPr lang="en" sz="1400"/>
              <a:t>Financial Challenges - cost of infrastructure, power requirement, and cost to deploy into space</a:t>
            </a:r>
            <a:endParaRPr sz="1400"/>
          </a:p>
          <a:p>
            <a:pPr indent="-317500" lvl="0" marL="457200" rtl="0" algn="l">
              <a:lnSpc>
                <a:spcPct val="200000"/>
              </a:lnSpc>
              <a:spcBef>
                <a:spcPts val="0"/>
              </a:spcBef>
              <a:spcAft>
                <a:spcPts val="0"/>
              </a:spcAft>
              <a:buSzPts val="1400"/>
              <a:buChar char="●"/>
            </a:pPr>
            <a:r>
              <a:rPr lang="en" sz="1400"/>
              <a:t>Mathematical Feasibility - Is This Even Possible? How many devices can even use the channel?</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136" name="Google Shape;136;p14"/>
          <p:cNvSpPr txBox="1"/>
          <p:nvPr>
            <p:ph idx="1" type="body"/>
          </p:nvPr>
        </p:nvSpPr>
        <p:spPr>
          <a:xfrm>
            <a:off x="819150" y="1645950"/>
            <a:ext cx="7505700" cy="29814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lang="en" sz="1400"/>
              <a:t>Our Goal</a:t>
            </a:r>
            <a:endParaRPr sz="1400"/>
          </a:p>
          <a:p>
            <a:pPr indent="-317500" lvl="0" marL="457200" rtl="0" algn="l">
              <a:lnSpc>
                <a:spcPct val="200000"/>
              </a:lnSpc>
              <a:spcBef>
                <a:spcPts val="0"/>
              </a:spcBef>
              <a:spcAft>
                <a:spcPts val="0"/>
              </a:spcAft>
              <a:buSzPts val="1400"/>
              <a:buChar char="●"/>
            </a:pPr>
            <a:r>
              <a:rPr lang="en" sz="1400"/>
              <a:t>Data communication in general</a:t>
            </a:r>
            <a:endParaRPr sz="1400"/>
          </a:p>
          <a:p>
            <a:pPr indent="-317500" lvl="0" marL="457200" rtl="0" algn="l">
              <a:lnSpc>
                <a:spcPct val="200000"/>
              </a:lnSpc>
              <a:spcBef>
                <a:spcPts val="0"/>
              </a:spcBef>
              <a:spcAft>
                <a:spcPts val="0"/>
              </a:spcAft>
              <a:buSzPts val="1400"/>
              <a:buChar char="●"/>
            </a:pPr>
            <a:r>
              <a:rPr lang="en" sz="1400"/>
              <a:t>Telecommunications on Earth vs Space</a:t>
            </a:r>
            <a:endParaRPr sz="1400"/>
          </a:p>
          <a:p>
            <a:pPr indent="-317500" lvl="0" marL="457200" rtl="0" algn="l">
              <a:lnSpc>
                <a:spcPct val="200000"/>
              </a:lnSpc>
              <a:spcBef>
                <a:spcPts val="0"/>
              </a:spcBef>
              <a:spcAft>
                <a:spcPts val="0"/>
              </a:spcAft>
              <a:buSzPts val="1400"/>
              <a:buChar char="●"/>
            </a:pPr>
            <a:r>
              <a:rPr lang="en" sz="1400"/>
              <a:t>Past Work</a:t>
            </a:r>
            <a:endParaRPr sz="1400"/>
          </a:p>
          <a:p>
            <a:pPr indent="-317500" lvl="0" marL="457200" rtl="0" algn="l">
              <a:lnSpc>
                <a:spcPct val="200000"/>
              </a:lnSpc>
              <a:spcBef>
                <a:spcPts val="0"/>
              </a:spcBef>
              <a:spcAft>
                <a:spcPts val="0"/>
              </a:spcAft>
              <a:buSzPts val="1400"/>
              <a:buChar char="●"/>
            </a:pPr>
            <a:r>
              <a:rPr lang="en" sz="1400"/>
              <a:t>Current Progress on Implementation</a:t>
            </a:r>
            <a:endParaRPr sz="1400"/>
          </a:p>
          <a:p>
            <a:pPr indent="-317500" lvl="0" marL="457200" rtl="0" algn="l">
              <a:lnSpc>
                <a:spcPct val="200000"/>
              </a:lnSpc>
              <a:spcBef>
                <a:spcPts val="0"/>
              </a:spcBef>
              <a:spcAft>
                <a:spcPts val="0"/>
              </a:spcAft>
              <a:buSzPts val="1400"/>
              <a:buChar char="●"/>
            </a:pPr>
            <a:r>
              <a:rPr lang="en" sz="1400"/>
              <a:t>Challenges of Actual Implementation</a:t>
            </a:r>
            <a:endParaRPr sz="1400"/>
          </a:p>
          <a:p>
            <a:pPr indent="-317500" lvl="0" marL="457200" rtl="0" algn="l">
              <a:lnSpc>
                <a:spcPct val="200000"/>
              </a:lnSpc>
              <a:spcBef>
                <a:spcPts val="0"/>
              </a:spcBef>
              <a:spcAft>
                <a:spcPts val="0"/>
              </a:spcAft>
              <a:buSzPts val="1400"/>
              <a:buChar char="●"/>
            </a:pPr>
            <a:r>
              <a:rPr lang="en" sz="1400"/>
              <a:t>Steps to Move Towards Achieving Success</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265" name="Google Shape;265;p32"/>
          <p:cNvSpPr txBox="1"/>
          <p:nvPr>
            <p:ph idx="1" type="body"/>
          </p:nvPr>
        </p:nvSpPr>
        <p:spPr>
          <a:xfrm>
            <a:off x="819150" y="1800200"/>
            <a:ext cx="7505700" cy="26385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lang="en" sz="1400"/>
              <a:t>Explore the efficiency of existing modulation schemes</a:t>
            </a:r>
            <a:endParaRPr sz="1400"/>
          </a:p>
          <a:p>
            <a:pPr indent="-317500" lvl="0" marL="457200" rtl="0" algn="l">
              <a:lnSpc>
                <a:spcPct val="200000"/>
              </a:lnSpc>
              <a:spcBef>
                <a:spcPts val="0"/>
              </a:spcBef>
              <a:spcAft>
                <a:spcPts val="0"/>
              </a:spcAft>
              <a:buSzPts val="1400"/>
              <a:buChar char="●"/>
            </a:pPr>
            <a:r>
              <a:rPr lang="en" sz="1400"/>
              <a:t>Results of Experiments</a:t>
            </a:r>
            <a:endParaRPr sz="1400"/>
          </a:p>
          <a:p>
            <a:pPr indent="-317500" lvl="0" marL="457200" rtl="0" algn="l">
              <a:lnSpc>
                <a:spcPct val="200000"/>
              </a:lnSpc>
              <a:spcBef>
                <a:spcPts val="0"/>
              </a:spcBef>
              <a:spcAft>
                <a:spcPts val="0"/>
              </a:spcAft>
              <a:buSzPts val="1400"/>
              <a:buChar char="●"/>
            </a:pPr>
            <a:r>
              <a:rPr lang="en" sz="1400"/>
              <a:t>Implementation of Network Protocol</a:t>
            </a:r>
            <a:endParaRPr sz="1400"/>
          </a:p>
          <a:p>
            <a:pPr indent="-317500" lvl="0" marL="457200" rtl="0" algn="l">
              <a:lnSpc>
                <a:spcPct val="200000"/>
              </a:lnSpc>
              <a:spcBef>
                <a:spcPts val="0"/>
              </a:spcBef>
              <a:spcAft>
                <a:spcPts val="0"/>
              </a:spcAft>
              <a:buSzPts val="1400"/>
              <a:buChar char="●"/>
            </a:pPr>
            <a:r>
              <a:rPr lang="en" sz="1400"/>
              <a:t>Results from Implementation of Protocol</a:t>
            </a: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3"/>
          <p:cNvSpPr txBox="1"/>
          <p:nvPr>
            <p:ph type="title"/>
          </p:nvPr>
        </p:nvSpPr>
        <p:spPr>
          <a:xfrm>
            <a:off x="779575" y="5449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 Concerns</a:t>
            </a:r>
            <a:endParaRPr/>
          </a:p>
        </p:txBody>
      </p:sp>
      <p:sp>
        <p:nvSpPr>
          <p:cNvPr id="271" name="Google Shape;271;p3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1600"/>
              </a:spcAft>
              <a:buNone/>
            </a:pPr>
            <a:r>
              <a:rPr lang="en" sz="1400"/>
              <a:t>As X-ray Communication Technology could be significantly efficient and powerful in data transfer, it’s CIA(Confidentiality, Integrity, and Authenticity) issue may sooner or later become the biggest concern in adopting this large scale technology. Hence, we are proposing the combination of packet encoding with p2p message update.</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4"/>
          <p:cNvSpPr txBox="1"/>
          <p:nvPr>
            <p:ph type="title"/>
          </p:nvPr>
        </p:nvSpPr>
        <p:spPr>
          <a:xfrm>
            <a:off x="613400" y="6579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Snippet of FSK(Frequency-shift keying) Code</a:t>
            </a:r>
            <a:endParaRPr/>
          </a:p>
        </p:txBody>
      </p:sp>
      <p:sp>
        <p:nvSpPr>
          <p:cNvPr id="277" name="Google Shape;277;p3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8" name="Google Shape;278;p34"/>
          <p:cNvPicPr preferRelativeResize="0"/>
          <p:nvPr/>
        </p:nvPicPr>
        <p:blipFill rotWithShape="1">
          <a:blip r:embed="rId3">
            <a:alphaModFix/>
          </a:blip>
          <a:srcRect b="1398" l="0" r="0" t="22572"/>
          <a:stretch/>
        </p:blipFill>
        <p:spPr>
          <a:xfrm>
            <a:off x="527275" y="1612500"/>
            <a:ext cx="7858024" cy="3146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5" name="Google Shape;285;p35"/>
          <p:cNvPicPr preferRelativeResize="0"/>
          <p:nvPr/>
        </p:nvPicPr>
        <p:blipFill>
          <a:blip r:embed="rId3">
            <a:alphaModFix/>
          </a:blip>
          <a:stretch>
            <a:fillRect/>
          </a:stretch>
        </p:blipFill>
        <p:spPr>
          <a:xfrm>
            <a:off x="55400" y="-13"/>
            <a:ext cx="9143999" cy="5143500"/>
          </a:xfrm>
          <a:prstGeom prst="rect">
            <a:avLst/>
          </a:prstGeom>
          <a:noFill/>
          <a:ln>
            <a:noFill/>
          </a:ln>
        </p:spPr>
      </p:pic>
      <p:pic>
        <p:nvPicPr>
          <p:cNvPr id="286" name="Google Shape;286;p35"/>
          <p:cNvPicPr preferRelativeResize="0"/>
          <p:nvPr/>
        </p:nvPicPr>
        <p:blipFill>
          <a:blip r:embed="rId4">
            <a:alphaModFix/>
          </a:blip>
          <a:stretch>
            <a:fillRect/>
          </a:stretch>
        </p:blipFill>
        <p:spPr>
          <a:xfrm>
            <a:off x="55400" y="2135425"/>
            <a:ext cx="4036225" cy="7143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Snippet of P2P Code</a:t>
            </a:r>
            <a:endParaRPr/>
          </a:p>
        </p:txBody>
      </p:sp>
      <p:sp>
        <p:nvSpPr>
          <p:cNvPr id="292" name="Google Shape;292;p3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3" name="Google Shape;293;p36"/>
          <p:cNvPicPr preferRelativeResize="0"/>
          <p:nvPr/>
        </p:nvPicPr>
        <p:blipFill>
          <a:blip r:embed="rId3">
            <a:alphaModFix/>
          </a:blip>
          <a:stretch>
            <a:fillRect/>
          </a:stretch>
        </p:blipFill>
        <p:spPr>
          <a:xfrm>
            <a:off x="214625" y="1580850"/>
            <a:ext cx="4438646" cy="3380375"/>
          </a:xfrm>
          <a:prstGeom prst="rect">
            <a:avLst/>
          </a:prstGeom>
          <a:noFill/>
          <a:ln>
            <a:noFill/>
          </a:ln>
        </p:spPr>
      </p:pic>
      <p:pic>
        <p:nvPicPr>
          <p:cNvPr id="294" name="Google Shape;294;p36"/>
          <p:cNvPicPr preferRelativeResize="0"/>
          <p:nvPr/>
        </p:nvPicPr>
        <p:blipFill>
          <a:blip r:embed="rId4">
            <a:alphaModFix/>
          </a:blip>
          <a:stretch>
            <a:fillRect/>
          </a:stretch>
        </p:blipFill>
        <p:spPr>
          <a:xfrm>
            <a:off x="4572000" y="1683950"/>
            <a:ext cx="4724400" cy="32772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3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01" name="Google Shape;301;p37"/>
          <p:cNvPicPr preferRelativeResize="0"/>
          <p:nvPr/>
        </p:nvPicPr>
        <p:blipFill>
          <a:blip r:embed="rId3">
            <a:alphaModFix/>
          </a:blip>
          <a:stretch>
            <a:fillRect/>
          </a:stretch>
        </p:blipFill>
        <p:spPr>
          <a:xfrm>
            <a:off x="505200" y="208650"/>
            <a:ext cx="8229600" cy="5143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38"/>
          <p:cNvSpPr txBox="1"/>
          <p:nvPr>
            <p:ph type="title"/>
          </p:nvPr>
        </p:nvSpPr>
        <p:spPr>
          <a:xfrm>
            <a:off x="391850" y="4103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for packet encoding </a:t>
            </a:r>
            <a:endParaRPr/>
          </a:p>
        </p:txBody>
      </p:sp>
      <p:sp>
        <p:nvSpPr>
          <p:cNvPr id="307" name="Google Shape;307;p38"/>
          <p:cNvSpPr txBox="1"/>
          <p:nvPr>
            <p:ph idx="1" type="body"/>
          </p:nvPr>
        </p:nvSpPr>
        <p:spPr>
          <a:xfrm>
            <a:off x="819150" y="1910950"/>
            <a:ext cx="7505700" cy="2527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1600"/>
              </a:spcAft>
              <a:buNone/>
            </a:pPr>
            <a:r>
              <a:t/>
            </a:r>
            <a:endParaRPr sz="1400"/>
          </a:p>
        </p:txBody>
      </p:sp>
      <p:pic>
        <p:nvPicPr>
          <p:cNvPr id="308" name="Google Shape;308;p38"/>
          <p:cNvPicPr preferRelativeResize="0"/>
          <p:nvPr/>
        </p:nvPicPr>
        <p:blipFill>
          <a:blip r:embed="rId3">
            <a:alphaModFix/>
          </a:blip>
          <a:stretch>
            <a:fillRect/>
          </a:stretch>
        </p:blipFill>
        <p:spPr>
          <a:xfrm>
            <a:off x="426700" y="1168575"/>
            <a:ext cx="4917200" cy="36439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3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314" name="Google Shape;314;p39"/>
          <p:cNvSpPr txBox="1"/>
          <p:nvPr>
            <p:ph idx="1" type="body"/>
          </p:nvPr>
        </p:nvSpPr>
        <p:spPr>
          <a:xfrm>
            <a:off x="819150" y="1966625"/>
            <a:ext cx="7505700" cy="26235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lang="en" sz="1400"/>
              <a:t>From our theoretical analysis, we found that pulse-based communication can achieve a significantly higher data rate than continuous wave modulation if we transmit data at a higher frequency spectrum. However, there are still many challenges in implementation.</a:t>
            </a:r>
            <a:endParaRPr sz="1400"/>
          </a:p>
          <a:p>
            <a:pPr indent="-317500" lvl="0" marL="457200" rtl="0" algn="l">
              <a:lnSpc>
                <a:spcPct val="200000"/>
              </a:lnSpc>
              <a:spcBef>
                <a:spcPts val="0"/>
              </a:spcBef>
              <a:spcAft>
                <a:spcPts val="0"/>
              </a:spcAft>
              <a:buSzPts val="1400"/>
              <a:buChar char="●"/>
            </a:pPr>
            <a:r>
              <a:rPr lang="en" sz="1400"/>
              <a:t>The sound-to-noise ratio is very important in data communication implementations.</a:t>
            </a:r>
            <a:endParaRPr sz="1400"/>
          </a:p>
          <a:p>
            <a:pPr indent="-317500" lvl="0" marL="457200" rtl="0" algn="l">
              <a:lnSpc>
                <a:spcPct val="200000"/>
              </a:lnSpc>
              <a:spcBef>
                <a:spcPts val="0"/>
              </a:spcBef>
              <a:spcAft>
                <a:spcPts val="0"/>
              </a:spcAft>
              <a:buSzPts val="1400"/>
              <a:buChar char="●"/>
            </a:pPr>
            <a:r>
              <a:rPr lang="en" sz="1400"/>
              <a:t>There is a lack of security for data communication in space, so this is an interesting field for research.</a:t>
            </a:r>
            <a:endParaRPr sz="1400"/>
          </a:p>
        </p:txBody>
      </p:sp>
      <p:pic>
        <p:nvPicPr>
          <p:cNvPr id="315" name="Google Shape;315;p39" title="Conclusion (online-audio-converter.com).mp3">
            <a:hlinkClick r:id="rId3"/>
          </p:cNvPr>
          <p:cNvPicPr preferRelativeResize="0"/>
          <p:nvPr/>
        </p:nvPicPr>
        <p:blipFill>
          <a:blip r:embed="rId4">
            <a:alphaModFix/>
          </a:blip>
          <a:stretch>
            <a:fillRect/>
          </a:stretch>
        </p:blipFill>
        <p:spPr>
          <a:xfrm>
            <a:off x="8487950" y="208150"/>
            <a:ext cx="457200" cy="457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4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321" name="Google Shape;321;p4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lang="en" sz="1400"/>
              <a:t>Since our project is designed for the X-Ray spectrum, we would like to test it on a real hardware device if we have the chance. </a:t>
            </a:r>
            <a:endParaRPr sz="1400"/>
          </a:p>
          <a:p>
            <a:pPr indent="-317500" lvl="0" marL="457200" rtl="0" algn="l">
              <a:lnSpc>
                <a:spcPct val="200000"/>
              </a:lnSpc>
              <a:spcBef>
                <a:spcPts val="0"/>
              </a:spcBef>
              <a:spcAft>
                <a:spcPts val="0"/>
              </a:spcAft>
              <a:buSzPts val="1400"/>
              <a:buChar char="●"/>
            </a:pPr>
            <a:r>
              <a:rPr lang="en" sz="1400"/>
              <a:t>If we had more time, we would make a comparison of the different modulation schemes and explore pulse modulation as well.</a:t>
            </a:r>
            <a:endParaRPr sz="1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 Encountered</a:t>
            </a:r>
            <a:endParaRPr/>
          </a:p>
        </p:txBody>
      </p:sp>
      <p:sp>
        <p:nvSpPr>
          <p:cNvPr id="327" name="Google Shape;327;p41"/>
          <p:cNvSpPr txBox="1"/>
          <p:nvPr>
            <p:ph idx="1" type="body"/>
          </p:nvPr>
        </p:nvSpPr>
        <p:spPr>
          <a:xfrm>
            <a:off x="819150" y="1701150"/>
            <a:ext cx="7505700" cy="2737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Management Challenges: Time constraints and the remote-distance led to a lack of productivity which resulted in an incomplete analysis and unfinished experiments of the different modulation schemes.</a:t>
            </a:r>
            <a:endParaRPr sz="1600"/>
          </a:p>
          <a:p>
            <a:pPr indent="-330200" lvl="0" marL="457200" rtl="0" algn="l">
              <a:spcBef>
                <a:spcPts val="0"/>
              </a:spcBef>
              <a:spcAft>
                <a:spcPts val="0"/>
              </a:spcAft>
              <a:buSzPts val="1600"/>
              <a:buChar char="●"/>
            </a:pPr>
            <a:r>
              <a:rPr lang="en" sz="1600"/>
              <a:t>Software Challenges: We also found that simulating the X-Ray spectrum was not possible in Python 2 because the frequency value was too large to graph. We were unable to find an alternative.  Thus, we tested accuracy at smaller frequency ranges instead.</a:t>
            </a:r>
            <a:endParaRPr sz="1600"/>
          </a:p>
          <a:p>
            <a:pPr indent="-330200" lvl="0" marL="457200" rtl="0" algn="l">
              <a:spcBef>
                <a:spcPts val="0"/>
              </a:spcBef>
              <a:spcAft>
                <a:spcPts val="0"/>
              </a:spcAft>
              <a:buSzPts val="1600"/>
              <a:buChar char="●"/>
            </a:pPr>
            <a:r>
              <a:rPr lang="en" sz="1600"/>
              <a:t>Communication was difficult and dividing the workload was challenging as many of us were not experienced in the field of digital signal processing.</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Goal</a:t>
            </a:r>
            <a:endParaRPr/>
          </a:p>
        </p:txBody>
      </p:sp>
      <p:sp>
        <p:nvSpPr>
          <p:cNvPr id="142" name="Google Shape;142;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lang="en" sz="1400"/>
              <a:t>Develop protocol for X-ray message transmission</a:t>
            </a:r>
            <a:endParaRPr sz="1400"/>
          </a:p>
          <a:p>
            <a:pPr indent="-317500" lvl="0" marL="457200" rtl="0" algn="l">
              <a:lnSpc>
                <a:spcPct val="200000"/>
              </a:lnSpc>
              <a:spcBef>
                <a:spcPts val="0"/>
              </a:spcBef>
              <a:spcAft>
                <a:spcPts val="0"/>
              </a:spcAft>
              <a:buSzPts val="1400"/>
              <a:buChar char="●"/>
            </a:pPr>
            <a:r>
              <a:rPr lang="en" sz="1400"/>
              <a:t>Use X-ray messages for data communication with minimal latency and maximal throughput</a:t>
            </a:r>
            <a:endParaRPr sz="1400"/>
          </a:p>
          <a:p>
            <a:pPr indent="-317500" lvl="0" marL="457200" rtl="0" algn="l">
              <a:lnSpc>
                <a:spcPct val="200000"/>
              </a:lnSpc>
              <a:spcBef>
                <a:spcPts val="0"/>
              </a:spcBef>
              <a:spcAft>
                <a:spcPts val="0"/>
              </a:spcAft>
              <a:buSzPts val="1400"/>
              <a:buChar char="●"/>
            </a:pPr>
            <a:r>
              <a:rPr lang="en" sz="1400"/>
              <a:t>Demonstrate the accuracy of the developed protocol</a:t>
            </a:r>
            <a:endParaRPr sz="1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4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Bibliography</a:t>
            </a:r>
            <a:endParaRPr/>
          </a:p>
        </p:txBody>
      </p:sp>
      <p:sp>
        <p:nvSpPr>
          <p:cNvPr id="333" name="Google Shape;333;p42"/>
          <p:cNvSpPr txBox="1"/>
          <p:nvPr>
            <p:ph idx="1" type="body"/>
          </p:nvPr>
        </p:nvSpPr>
        <p:spPr>
          <a:xfrm>
            <a:off x="819150" y="1546400"/>
            <a:ext cx="7505700" cy="3311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t>An Introduction to Digital Signal Processing. </a:t>
            </a:r>
            <a:r>
              <a:rPr lang="en" sz="1100" u="sng">
                <a:solidFill>
                  <a:schemeClr val="accent5"/>
                </a:solidFill>
                <a:hlinkClick r:id="rId3"/>
              </a:rPr>
              <a:t>https://www.allaboutcircuits.com/technical-articles/an-introduction-to-digital-signal-processing/</a:t>
            </a:r>
            <a:endParaRPr sz="1100"/>
          </a:p>
          <a:p>
            <a:pPr indent="0" lvl="0" marL="0" rtl="0" algn="l">
              <a:lnSpc>
                <a:spcPct val="150000"/>
              </a:lnSpc>
              <a:spcBef>
                <a:spcPts val="0"/>
              </a:spcBef>
              <a:spcAft>
                <a:spcPts val="0"/>
              </a:spcAft>
              <a:buNone/>
            </a:pPr>
            <a:r>
              <a:rPr lang="en" sz="1100"/>
              <a:t>Free Space Optical Communication - Theory and Practice. </a:t>
            </a:r>
            <a:r>
              <a:rPr lang="en" sz="1100" u="sng">
                <a:solidFill>
                  <a:schemeClr val="hlink"/>
                </a:solidFill>
                <a:hlinkClick r:id="rId4"/>
              </a:rPr>
              <a:t>https://www.intechopen.com/books/contemporary-issues-in-wireless-communications/free-space-optical-communications-theory-and-practices</a:t>
            </a:r>
            <a:endParaRPr sz="1100"/>
          </a:p>
          <a:p>
            <a:pPr indent="0" lvl="0" marL="0" rtl="0" algn="l">
              <a:lnSpc>
                <a:spcPct val="150000"/>
              </a:lnSpc>
              <a:spcBef>
                <a:spcPts val="0"/>
              </a:spcBef>
              <a:spcAft>
                <a:spcPts val="0"/>
              </a:spcAft>
              <a:buNone/>
            </a:pPr>
            <a:r>
              <a:rPr lang="en" sz="1100"/>
              <a:t>FSK Explained with Python. </a:t>
            </a:r>
            <a:r>
              <a:rPr lang="en" sz="1100" u="sng">
                <a:solidFill>
                  <a:schemeClr val="accent5"/>
                </a:solidFill>
                <a:hlinkClick r:id="rId5"/>
              </a:rPr>
              <a:t>https://www.allaboutcircuits.com/technical-articles/fsk-explained-with-python/</a:t>
            </a:r>
            <a:endParaRPr sz="1100"/>
          </a:p>
          <a:p>
            <a:pPr indent="0" lvl="0" marL="0" rtl="0" algn="l">
              <a:lnSpc>
                <a:spcPct val="150000"/>
              </a:lnSpc>
              <a:spcBef>
                <a:spcPts val="0"/>
              </a:spcBef>
              <a:spcAft>
                <a:spcPts val="0"/>
              </a:spcAft>
              <a:buNone/>
            </a:pPr>
            <a:r>
              <a:rPr lang="en" sz="1100"/>
              <a:t>Practical Guide to Radio-Frequency Analysis &amp; Design. </a:t>
            </a:r>
            <a:r>
              <a:rPr lang="en" sz="1100" u="sng">
                <a:solidFill>
                  <a:schemeClr val="hlink"/>
                </a:solidFill>
                <a:hlinkClick r:id="rId6"/>
              </a:rPr>
              <a:t>https://www.allaboutcircuits.com/textbook/radio-frequency-analysis-design/#radio-frequency-modulation</a:t>
            </a:r>
            <a:endParaRPr sz="1100"/>
          </a:p>
          <a:p>
            <a:pPr indent="0" lvl="0" marL="0" rtl="0" algn="l">
              <a:lnSpc>
                <a:spcPct val="150000"/>
              </a:lnSpc>
              <a:spcBef>
                <a:spcPts val="0"/>
              </a:spcBef>
              <a:spcAft>
                <a:spcPts val="0"/>
              </a:spcAft>
              <a:buNone/>
            </a:pPr>
            <a:r>
              <a:rPr lang="en" sz="1100">
                <a:solidFill>
                  <a:srgbClr val="000000"/>
                </a:solidFill>
                <a:highlight>
                  <a:srgbClr val="FFFFFF"/>
                </a:highlight>
              </a:rPr>
              <a:t>NASA Laser Communication System Sets Record with Data Transmissions to and from Moon. </a:t>
            </a:r>
            <a:r>
              <a:rPr lang="en" sz="1100" u="sng">
                <a:solidFill>
                  <a:schemeClr val="hlink"/>
                </a:solidFill>
                <a:hlinkClick r:id="rId7"/>
              </a:rPr>
              <a:t>https://www.nasa.gov/press/2013/october/nasa-laser-communication-system-sets-record-with-data-transmissions-to-and-from/</a:t>
            </a:r>
            <a:endParaRPr sz="1100"/>
          </a:p>
          <a:p>
            <a:pPr indent="0" lvl="0" marL="0" rtl="0" algn="l">
              <a:lnSpc>
                <a:spcPct val="150000"/>
              </a:lnSpc>
              <a:spcBef>
                <a:spcPts val="0"/>
              </a:spcBef>
              <a:spcAft>
                <a:spcPts val="0"/>
              </a:spcAft>
              <a:buNone/>
            </a:pPr>
            <a:r>
              <a:rPr lang="en" sz="1100"/>
              <a:t>XCOM Project. </a:t>
            </a:r>
            <a:r>
              <a:rPr lang="en" sz="1100" u="sng">
                <a:solidFill>
                  <a:schemeClr val="accent5"/>
                </a:solidFill>
                <a:hlinkClick r:id="rId8"/>
              </a:rPr>
              <a:t>https://techport.nasa.gov/view/94821</a:t>
            </a:r>
            <a:endParaRPr sz="1100"/>
          </a:p>
          <a:p>
            <a:pPr indent="0" lvl="0" marL="0" rtl="0" algn="l">
              <a:lnSpc>
                <a:spcPct val="150000"/>
              </a:lnSpc>
              <a:spcBef>
                <a:spcPts val="0"/>
              </a:spcBef>
              <a:spcAft>
                <a:spcPts val="0"/>
              </a:spcAft>
              <a:buNone/>
            </a:pPr>
            <a:r>
              <a:rPr lang="en" sz="1100"/>
              <a:t>802.11 OFDM Rates. </a:t>
            </a:r>
            <a:r>
              <a:rPr lang="en" sz="1100" u="sng">
                <a:solidFill>
                  <a:schemeClr val="accent5"/>
                </a:solidFill>
                <a:hlinkClick r:id="rId9"/>
              </a:rPr>
              <a:t>https://dot11.exposed/2018/11/29/802-11-ofdm-data-rates-the-math-behind-the-numbers/</a:t>
            </a:r>
            <a:endParaRPr sz="1100"/>
          </a:p>
          <a:p>
            <a:pPr indent="0" lvl="0" marL="0" rtl="0" algn="l">
              <a:lnSpc>
                <a:spcPct val="150000"/>
              </a:lnSpc>
              <a:spcBef>
                <a:spcPts val="0"/>
              </a:spcBef>
              <a:spcAft>
                <a:spcPts val="0"/>
              </a:spcAft>
              <a:buNone/>
            </a:pPr>
            <a:r>
              <a:t/>
            </a:r>
            <a:endParaRPr sz="1100"/>
          </a:p>
          <a:p>
            <a:pPr indent="0" lvl="0" marL="0" rtl="0" algn="l">
              <a:lnSpc>
                <a:spcPct val="150000"/>
              </a:lnSpc>
              <a:spcBef>
                <a:spcPts val="0"/>
              </a:spcBef>
              <a:spcAft>
                <a:spcPts val="0"/>
              </a:spcAft>
              <a:buNone/>
            </a:pPr>
            <a:r>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7505700" cy="55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Structure of the </a:t>
            </a:r>
            <a:r>
              <a:rPr lang="en" sz="2200"/>
              <a:t>Interplanetary</a:t>
            </a:r>
            <a:r>
              <a:rPr lang="en" sz="2200"/>
              <a:t> Communication Technology</a:t>
            </a:r>
            <a:endParaRPr sz="2200"/>
          </a:p>
        </p:txBody>
      </p:sp>
      <p:pic>
        <p:nvPicPr>
          <p:cNvPr id="148" name="Google Shape;148;p16"/>
          <p:cNvPicPr preferRelativeResize="0"/>
          <p:nvPr/>
        </p:nvPicPr>
        <p:blipFill rotWithShape="1">
          <a:blip r:embed="rId3">
            <a:alphaModFix/>
          </a:blip>
          <a:srcRect b="0" l="2855" r="8476" t="5087"/>
          <a:stretch/>
        </p:blipFill>
        <p:spPr>
          <a:xfrm>
            <a:off x="1978850" y="1303200"/>
            <a:ext cx="5186275" cy="34063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154" name="Google Shape;154;p17"/>
          <p:cNvSpPr txBox="1"/>
          <p:nvPr>
            <p:ph idx="1" type="body"/>
          </p:nvPr>
        </p:nvSpPr>
        <p:spPr>
          <a:xfrm>
            <a:off x="819150" y="1800200"/>
            <a:ext cx="7505700" cy="26385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lang="en" sz="1400"/>
              <a:t>Digital Signal Processing</a:t>
            </a:r>
            <a:endParaRPr sz="1400"/>
          </a:p>
          <a:p>
            <a:pPr indent="-317500" lvl="0" marL="457200" rtl="0" algn="l">
              <a:lnSpc>
                <a:spcPct val="200000"/>
              </a:lnSpc>
              <a:spcBef>
                <a:spcPts val="0"/>
              </a:spcBef>
              <a:spcAft>
                <a:spcPts val="0"/>
              </a:spcAft>
              <a:buSzPts val="1400"/>
              <a:buChar char="●"/>
            </a:pPr>
            <a:r>
              <a:rPr lang="en" sz="1400"/>
              <a:t>Modulation Schemes - focus on digital modulation: phase shift keying</a:t>
            </a:r>
            <a:endParaRPr sz="1400"/>
          </a:p>
          <a:p>
            <a:pPr indent="-317500" lvl="0" marL="457200" rtl="0" algn="l">
              <a:lnSpc>
                <a:spcPct val="200000"/>
              </a:lnSpc>
              <a:spcBef>
                <a:spcPts val="0"/>
              </a:spcBef>
              <a:spcAft>
                <a:spcPts val="0"/>
              </a:spcAft>
              <a:buSzPts val="1400"/>
              <a:buChar char="●"/>
            </a:pPr>
            <a:r>
              <a:rPr lang="en" sz="1400"/>
              <a:t>Electromagnetic Spectrum in terms of Network Bandwidth, Throughput, Latency, and Energy Usage</a:t>
            </a:r>
            <a:endParaRPr sz="1400"/>
          </a:p>
          <a:p>
            <a:pPr indent="-317500" lvl="0" marL="457200" rtl="0" algn="l">
              <a:lnSpc>
                <a:spcPct val="200000"/>
              </a:lnSpc>
              <a:spcBef>
                <a:spcPts val="0"/>
              </a:spcBef>
              <a:spcAft>
                <a:spcPts val="0"/>
              </a:spcAft>
              <a:buSzPts val="1400"/>
              <a:buChar char="●"/>
            </a:pPr>
            <a:r>
              <a:rPr lang="en" sz="1400"/>
              <a:t>Theoretical Limits and Potential </a:t>
            </a:r>
            <a:endParaRPr sz="1400"/>
          </a:p>
          <a:p>
            <a:pPr indent="0" lvl="0" marL="457200" rtl="0" algn="r">
              <a:lnSpc>
                <a:spcPct val="200000"/>
              </a:lnSpc>
              <a:spcBef>
                <a:spcPts val="1600"/>
              </a:spcBef>
              <a:spcAft>
                <a:spcPts val="1600"/>
              </a:spcAft>
              <a:buNone/>
            </a:pPr>
            <a:r>
              <a:rPr lang="en" sz="1400"/>
              <a:t>Source: </a:t>
            </a:r>
            <a:r>
              <a:rPr lang="en" sz="1400"/>
              <a:t>An Introduction to Digital Signal Processing.</a:t>
            </a:r>
            <a:endParaRPr sz="1400"/>
          </a:p>
        </p:txBody>
      </p:sp>
      <p:pic>
        <p:nvPicPr>
          <p:cNvPr id="155" name="Google Shape;155;p17"/>
          <p:cNvPicPr preferRelativeResize="0"/>
          <p:nvPr/>
        </p:nvPicPr>
        <p:blipFill>
          <a:blip r:embed="rId3">
            <a:alphaModFix/>
          </a:blip>
          <a:stretch>
            <a:fillRect/>
          </a:stretch>
        </p:blipFill>
        <p:spPr>
          <a:xfrm>
            <a:off x="5156325" y="205225"/>
            <a:ext cx="3808324" cy="2100375"/>
          </a:xfrm>
          <a:prstGeom prst="rect">
            <a:avLst/>
          </a:prstGeom>
          <a:noFill/>
          <a:ln>
            <a:noFill/>
          </a:ln>
        </p:spPr>
      </p:pic>
      <p:pic>
        <p:nvPicPr>
          <p:cNvPr id="156" name="Google Shape;156;p17" title="Page 5 (online-audio-converter.com).mp3">
            <a:hlinkClick r:id="rId4"/>
          </p:cNvPr>
          <p:cNvPicPr preferRelativeResize="0"/>
          <p:nvPr/>
        </p:nvPicPr>
        <p:blipFill>
          <a:blip r:embed="rId5">
            <a:alphaModFix/>
          </a:blip>
          <a:stretch>
            <a:fillRect/>
          </a:stretch>
        </p:blipFill>
        <p:spPr>
          <a:xfrm>
            <a:off x="8564650" y="4597600"/>
            <a:ext cx="400000" cy="400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Digital Signal Processing</a:t>
            </a:r>
            <a:endParaRPr/>
          </a:p>
        </p:txBody>
      </p:sp>
      <p:sp>
        <p:nvSpPr>
          <p:cNvPr id="162" name="Google Shape;162;p18"/>
          <p:cNvSpPr txBox="1"/>
          <p:nvPr>
            <p:ph idx="1" type="body"/>
          </p:nvPr>
        </p:nvSpPr>
        <p:spPr>
          <a:xfrm>
            <a:off x="819150" y="1800200"/>
            <a:ext cx="7505700" cy="26385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lang="en" sz="1400"/>
              <a:t>Filters, Measures, Compress, and Produce Analog Signals</a:t>
            </a:r>
            <a:endParaRPr sz="1400"/>
          </a:p>
          <a:p>
            <a:pPr indent="-317500" lvl="0" marL="457200" rtl="0" algn="l">
              <a:lnSpc>
                <a:spcPct val="200000"/>
              </a:lnSpc>
              <a:spcBef>
                <a:spcPts val="0"/>
              </a:spcBef>
              <a:spcAft>
                <a:spcPts val="0"/>
              </a:spcAft>
              <a:buSzPts val="1400"/>
              <a:buChar char="●"/>
            </a:pPr>
            <a:r>
              <a:rPr lang="en" sz="1400"/>
              <a:t>Takes digitized signals that were originally analog and manipulates them to represent digital information</a:t>
            </a:r>
            <a:endParaRPr sz="1400"/>
          </a:p>
          <a:p>
            <a:pPr indent="-317500" lvl="0" marL="457200" rtl="0" algn="l">
              <a:lnSpc>
                <a:spcPct val="200000"/>
              </a:lnSpc>
              <a:spcBef>
                <a:spcPts val="0"/>
              </a:spcBef>
              <a:spcAft>
                <a:spcPts val="0"/>
              </a:spcAft>
              <a:buSzPts val="1400"/>
              <a:buChar char="●"/>
            </a:pPr>
            <a:r>
              <a:rPr lang="en" sz="1400"/>
              <a:t>Analog-to-Digital Converter</a:t>
            </a:r>
            <a:endParaRPr sz="1400"/>
          </a:p>
          <a:p>
            <a:pPr indent="-317500" lvl="0" marL="457200" rtl="0" algn="l">
              <a:lnSpc>
                <a:spcPct val="200000"/>
              </a:lnSpc>
              <a:spcBef>
                <a:spcPts val="0"/>
              </a:spcBef>
              <a:spcAft>
                <a:spcPts val="0"/>
              </a:spcAft>
              <a:buSzPts val="1400"/>
              <a:buChar char="●"/>
            </a:pPr>
            <a:r>
              <a:rPr lang="en" sz="1400"/>
              <a:t>Digital-to-Analogue Converter</a:t>
            </a:r>
            <a:endParaRPr sz="1400"/>
          </a:p>
          <a:p>
            <a:pPr indent="0" lvl="0" marL="457200" rtl="0" algn="r">
              <a:lnSpc>
                <a:spcPct val="200000"/>
              </a:lnSpc>
              <a:spcBef>
                <a:spcPts val="1600"/>
              </a:spcBef>
              <a:spcAft>
                <a:spcPts val="1600"/>
              </a:spcAft>
              <a:buNone/>
            </a:pPr>
            <a:r>
              <a:rPr lang="en" sz="1400"/>
              <a:t>Source: An Introduction to Digital Signal Processing.</a:t>
            </a:r>
            <a:r>
              <a:rPr lang="en" sz="1400"/>
              <a:t> </a:t>
            </a:r>
            <a:endParaRPr sz="1400"/>
          </a:p>
        </p:txBody>
      </p:sp>
      <p:pic>
        <p:nvPicPr>
          <p:cNvPr id="163" name="Google Shape;163;p18"/>
          <p:cNvPicPr preferRelativeResize="0"/>
          <p:nvPr/>
        </p:nvPicPr>
        <p:blipFill>
          <a:blip r:embed="rId3">
            <a:alphaModFix/>
          </a:blip>
          <a:stretch>
            <a:fillRect/>
          </a:stretch>
        </p:blipFill>
        <p:spPr>
          <a:xfrm>
            <a:off x="6320750" y="228300"/>
            <a:ext cx="2583000" cy="1974150"/>
          </a:xfrm>
          <a:prstGeom prst="rect">
            <a:avLst/>
          </a:prstGeom>
          <a:noFill/>
          <a:ln>
            <a:noFill/>
          </a:ln>
        </p:spPr>
      </p:pic>
      <p:pic>
        <p:nvPicPr>
          <p:cNvPr id="164" name="Google Shape;164;p18" title="Page 6 (online-audio-converter.com).mp3">
            <a:hlinkClick r:id="rId4"/>
          </p:cNvPr>
          <p:cNvPicPr preferRelativeResize="0"/>
          <p:nvPr/>
        </p:nvPicPr>
        <p:blipFill>
          <a:blip r:embed="rId5">
            <a:alphaModFix/>
          </a:blip>
          <a:stretch>
            <a:fillRect/>
          </a:stretch>
        </p:blipFill>
        <p:spPr>
          <a:xfrm>
            <a:off x="8571575" y="4521400"/>
            <a:ext cx="400000" cy="400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Digital Modulation for Analog Signals</a:t>
            </a:r>
            <a:endParaRPr/>
          </a:p>
        </p:txBody>
      </p:sp>
      <p:sp>
        <p:nvSpPr>
          <p:cNvPr id="170" name="Google Shape;170;p19"/>
          <p:cNvSpPr txBox="1"/>
          <p:nvPr>
            <p:ph idx="1" type="body"/>
          </p:nvPr>
        </p:nvSpPr>
        <p:spPr>
          <a:xfrm>
            <a:off x="819150" y="1800200"/>
            <a:ext cx="7505700" cy="26385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lang="en" sz="1400"/>
              <a:t>WiFi converts Digital Information into continuous analog signals that are contained within the WiFi’s protocol.</a:t>
            </a:r>
            <a:endParaRPr sz="1400"/>
          </a:p>
          <a:p>
            <a:pPr indent="-317500" lvl="0" marL="457200" rtl="0" algn="l">
              <a:lnSpc>
                <a:spcPct val="200000"/>
              </a:lnSpc>
              <a:spcBef>
                <a:spcPts val="0"/>
              </a:spcBef>
              <a:spcAft>
                <a:spcPts val="0"/>
              </a:spcAft>
              <a:buSzPts val="1400"/>
              <a:buChar char="●"/>
            </a:pPr>
            <a:r>
              <a:rPr lang="en" sz="1400"/>
              <a:t>Modulation Schemes give waveforms meaning and allow us to transfer information along these signals</a:t>
            </a:r>
            <a:endParaRPr sz="1400"/>
          </a:p>
          <a:p>
            <a:pPr indent="-317500" lvl="0" marL="457200" rtl="0" algn="l">
              <a:lnSpc>
                <a:spcPct val="200000"/>
              </a:lnSpc>
              <a:spcBef>
                <a:spcPts val="0"/>
              </a:spcBef>
              <a:spcAft>
                <a:spcPts val="0"/>
              </a:spcAft>
              <a:buSzPts val="1400"/>
              <a:buChar char="●"/>
            </a:pPr>
            <a:r>
              <a:rPr lang="en" sz="1400"/>
              <a:t>Key Components of an Analog Signal: Amplitude, Frequency, and Phase Shift</a:t>
            </a:r>
            <a:endParaRPr sz="1400"/>
          </a:p>
          <a:p>
            <a:pPr indent="0" lvl="0" marL="457200" rtl="0" algn="r">
              <a:lnSpc>
                <a:spcPct val="200000"/>
              </a:lnSpc>
              <a:spcBef>
                <a:spcPts val="1600"/>
              </a:spcBef>
              <a:spcAft>
                <a:spcPts val="1600"/>
              </a:spcAft>
              <a:buNone/>
            </a:pPr>
            <a:r>
              <a:rPr lang="en" sz="1400"/>
              <a:t>Source: An Introduction to Digital Signal Processing.</a:t>
            </a:r>
            <a:endParaRPr sz="1400"/>
          </a:p>
        </p:txBody>
      </p:sp>
      <p:pic>
        <p:nvPicPr>
          <p:cNvPr id="171" name="Google Shape;171;p19" title="Page 7 (online-audio-converter.com).mp3">
            <a:hlinkClick r:id="rId3"/>
          </p:cNvPr>
          <p:cNvPicPr preferRelativeResize="0"/>
          <p:nvPr/>
        </p:nvPicPr>
        <p:blipFill>
          <a:blip r:embed="rId4">
            <a:alphaModFix/>
          </a:blip>
          <a:stretch>
            <a:fillRect/>
          </a:stretch>
        </p:blipFill>
        <p:spPr>
          <a:xfrm>
            <a:off x="8501875" y="4501375"/>
            <a:ext cx="457200" cy="457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201700" y="845600"/>
            <a:ext cx="8715600" cy="954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    Amplitude Modulation  </a:t>
            </a:r>
            <a:r>
              <a:rPr lang="en" sz="1100">
                <a:solidFill>
                  <a:srgbClr val="000000"/>
                </a:solidFill>
                <a:latin typeface="Calibri"/>
                <a:ea typeface="Calibri"/>
                <a:cs typeface="Calibri"/>
                <a:sym typeface="Calibri"/>
              </a:rPr>
              <a:t>Source: Practical Guide to Radio-Frequency Analysis &amp; Design.</a:t>
            </a:r>
            <a:endParaRPr sz="1100">
              <a:solidFill>
                <a:srgbClr val="000000"/>
              </a:solidFill>
              <a:latin typeface="Calibri"/>
              <a:ea typeface="Calibri"/>
              <a:cs typeface="Calibri"/>
              <a:sym typeface="Calibri"/>
            </a:endParaRPr>
          </a:p>
        </p:txBody>
      </p:sp>
      <p:sp>
        <p:nvSpPr>
          <p:cNvPr id="177" name="Google Shape;177;p20"/>
          <p:cNvSpPr txBox="1"/>
          <p:nvPr>
            <p:ph idx="1" type="body"/>
          </p:nvPr>
        </p:nvSpPr>
        <p:spPr>
          <a:xfrm>
            <a:off x="819150" y="1540425"/>
            <a:ext cx="5259600" cy="26385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lang="en" sz="1400"/>
              <a:t>Amplitude Modulation - multiply continuously varying sinusoidal carrier by an offset of a continuous varying information signal, which is called a baseband whose amplitude is greater than or equal to 0. </a:t>
            </a:r>
            <a:endParaRPr sz="1400"/>
          </a:p>
          <a:p>
            <a:pPr indent="0" lvl="0" marL="457200" rtl="0" algn="l">
              <a:lnSpc>
                <a:spcPct val="200000"/>
              </a:lnSpc>
              <a:spcBef>
                <a:spcPts val="1600"/>
              </a:spcBef>
              <a:spcAft>
                <a:spcPts val="1600"/>
              </a:spcAft>
              <a:buNone/>
            </a:pPr>
            <a:r>
              <a:t/>
            </a:r>
            <a:endParaRPr sz="1400"/>
          </a:p>
        </p:txBody>
      </p:sp>
      <p:pic>
        <p:nvPicPr>
          <p:cNvPr id="178" name="Google Shape;178;p20"/>
          <p:cNvPicPr preferRelativeResize="0"/>
          <p:nvPr/>
        </p:nvPicPr>
        <p:blipFill>
          <a:blip r:embed="rId3">
            <a:alphaModFix/>
          </a:blip>
          <a:stretch>
            <a:fillRect/>
          </a:stretch>
        </p:blipFill>
        <p:spPr>
          <a:xfrm>
            <a:off x="5953975" y="1696275"/>
            <a:ext cx="2805525" cy="3212226"/>
          </a:xfrm>
          <a:prstGeom prst="rect">
            <a:avLst/>
          </a:prstGeom>
          <a:noFill/>
          <a:ln>
            <a:noFill/>
          </a:ln>
        </p:spPr>
      </p:pic>
      <p:pic>
        <p:nvPicPr>
          <p:cNvPr id="179" name="Google Shape;179;p20"/>
          <p:cNvPicPr preferRelativeResize="0"/>
          <p:nvPr/>
        </p:nvPicPr>
        <p:blipFill>
          <a:blip r:embed="rId4">
            <a:alphaModFix/>
          </a:blip>
          <a:stretch>
            <a:fillRect/>
          </a:stretch>
        </p:blipFill>
        <p:spPr>
          <a:xfrm>
            <a:off x="1963948" y="3423500"/>
            <a:ext cx="2489025" cy="1296550"/>
          </a:xfrm>
          <a:prstGeom prst="rect">
            <a:avLst/>
          </a:prstGeom>
          <a:noFill/>
          <a:ln>
            <a:noFill/>
          </a:ln>
        </p:spPr>
      </p:pic>
      <p:pic>
        <p:nvPicPr>
          <p:cNvPr id="180" name="Google Shape;180;p20" title="Page 8 (online-audio-converter.com).mp3">
            <a:hlinkClick r:id="rId5"/>
          </p:cNvPr>
          <p:cNvPicPr preferRelativeResize="0"/>
          <p:nvPr/>
        </p:nvPicPr>
        <p:blipFill>
          <a:blip r:embed="rId6">
            <a:alphaModFix/>
          </a:blip>
          <a:stretch>
            <a:fillRect/>
          </a:stretch>
        </p:blipFill>
        <p:spPr>
          <a:xfrm>
            <a:off x="8460050" y="236050"/>
            <a:ext cx="457200" cy="457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Frequency Modulation</a:t>
            </a:r>
            <a:endParaRPr/>
          </a:p>
        </p:txBody>
      </p:sp>
      <p:sp>
        <p:nvSpPr>
          <p:cNvPr id="186" name="Google Shape;186;p21"/>
          <p:cNvSpPr txBox="1"/>
          <p:nvPr>
            <p:ph idx="1" type="body"/>
          </p:nvPr>
        </p:nvSpPr>
        <p:spPr>
          <a:xfrm>
            <a:off x="819150" y="1678699"/>
            <a:ext cx="7505700" cy="17700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lang="en" sz="1400"/>
              <a:t>Frequency Modulation - Instantaneous angular frequency is the derivative of phase in respect to time</a:t>
            </a:r>
            <a:endParaRPr sz="1400"/>
          </a:p>
          <a:p>
            <a:pPr indent="-317500" lvl="0" marL="457200" rtl="0" algn="l">
              <a:lnSpc>
                <a:spcPct val="200000"/>
              </a:lnSpc>
              <a:spcBef>
                <a:spcPts val="0"/>
              </a:spcBef>
              <a:spcAft>
                <a:spcPts val="0"/>
              </a:spcAft>
              <a:buSzPts val="1400"/>
              <a:buChar char="●"/>
            </a:pPr>
            <a:r>
              <a:rPr lang="en" sz="1400">
                <a:solidFill>
                  <a:srgbClr val="000000"/>
                </a:solidFill>
                <a:highlight>
                  <a:srgbClr val="FFFFFF"/>
                </a:highlight>
              </a:rPr>
              <a:t>The modulation index can be used to make the frequency deviation more sensitive or less sensitive to variations in the baseband value.</a:t>
            </a:r>
            <a:endParaRPr sz="1400"/>
          </a:p>
        </p:txBody>
      </p:sp>
      <p:pic>
        <p:nvPicPr>
          <p:cNvPr id="187" name="Google Shape;187;p21"/>
          <p:cNvPicPr preferRelativeResize="0"/>
          <p:nvPr/>
        </p:nvPicPr>
        <p:blipFill>
          <a:blip r:embed="rId3">
            <a:alphaModFix/>
          </a:blip>
          <a:stretch>
            <a:fillRect/>
          </a:stretch>
        </p:blipFill>
        <p:spPr>
          <a:xfrm>
            <a:off x="5131550" y="845600"/>
            <a:ext cx="3193295" cy="540800"/>
          </a:xfrm>
          <a:prstGeom prst="rect">
            <a:avLst/>
          </a:prstGeom>
          <a:noFill/>
          <a:ln>
            <a:noFill/>
          </a:ln>
        </p:spPr>
      </p:pic>
      <p:pic>
        <p:nvPicPr>
          <p:cNvPr id="188" name="Google Shape;188;p21"/>
          <p:cNvPicPr preferRelativeResize="0"/>
          <p:nvPr/>
        </p:nvPicPr>
        <p:blipFill>
          <a:blip r:embed="rId4">
            <a:alphaModFix/>
          </a:blip>
          <a:stretch>
            <a:fillRect/>
          </a:stretch>
        </p:blipFill>
        <p:spPr>
          <a:xfrm>
            <a:off x="174750" y="3451375"/>
            <a:ext cx="2820024" cy="1490425"/>
          </a:xfrm>
          <a:prstGeom prst="rect">
            <a:avLst/>
          </a:prstGeom>
          <a:noFill/>
          <a:ln>
            <a:noFill/>
          </a:ln>
        </p:spPr>
      </p:pic>
      <p:pic>
        <p:nvPicPr>
          <p:cNvPr id="189" name="Google Shape;189;p21"/>
          <p:cNvPicPr preferRelativeResize="0"/>
          <p:nvPr/>
        </p:nvPicPr>
        <p:blipFill>
          <a:blip r:embed="rId5">
            <a:alphaModFix/>
          </a:blip>
          <a:stretch>
            <a:fillRect/>
          </a:stretch>
        </p:blipFill>
        <p:spPr>
          <a:xfrm>
            <a:off x="2994775" y="3467500"/>
            <a:ext cx="3193267" cy="1458150"/>
          </a:xfrm>
          <a:prstGeom prst="rect">
            <a:avLst/>
          </a:prstGeom>
          <a:noFill/>
          <a:ln>
            <a:noFill/>
          </a:ln>
        </p:spPr>
      </p:pic>
      <p:pic>
        <p:nvPicPr>
          <p:cNvPr id="190" name="Google Shape;190;p21"/>
          <p:cNvPicPr preferRelativeResize="0"/>
          <p:nvPr/>
        </p:nvPicPr>
        <p:blipFill>
          <a:blip r:embed="rId6">
            <a:alphaModFix/>
          </a:blip>
          <a:stretch>
            <a:fillRect/>
          </a:stretch>
        </p:blipFill>
        <p:spPr>
          <a:xfrm>
            <a:off x="6188050" y="3467500"/>
            <a:ext cx="2758099" cy="1458150"/>
          </a:xfrm>
          <a:prstGeom prst="rect">
            <a:avLst/>
          </a:prstGeom>
          <a:noFill/>
          <a:ln>
            <a:noFill/>
          </a:ln>
        </p:spPr>
      </p:pic>
      <p:pic>
        <p:nvPicPr>
          <p:cNvPr id="191" name="Google Shape;191;p21" title="Page 9 (online-audio-converter.com).mp3">
            <a:hlinkClick r:id="rId7"/>
          </p:cNvPr>
          <p:cNvPicPr preferRelativeResize="0"/>
          <p:nvPr/>
        </p:nvPicPr>
        <p:blipFill>
          <a:blip r:embed="rId8">
            <a:alphaModFix/>
          </a:blip>
          <a:stretch>
            <a:fillRect/>
          </a:stretch>
        </p:blipFill>
        <p:spPr>
          <a:xfrm>
            <a:off x="8488950" y="222075"/>
            <a:ext cx="457200" cy="457200"/>
          </a:xfrm>
          <a:prstGeom prst="rect">
            <a:avLst/>
          </a:prstGeom>
          <a:noFill/>
          <a:ln>
            <a:noFill/>
          </a:ln>
        </p:spPr>
      </p:pic>
      <p:sp>
        <p:nvSpPr>
          <p:cNvPr id="192" name="Google Shape;192;p21"/>
          <p:cNvSpPr txBox="1"/>
          <p:nvPr/>
        </p:nvSpPr>
        <p:spPr>
          <a:xfrm>
            <a:off x="4740100" y="3008775"/>
            <a:ext cx="4206000" cy="4203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100">
                <a:latin typeface="Calibri"/>
                <a:ea typeface="Calibri"/>
                <a:cs typeface="Calibri"/>
                <a:sym typeface="Calibri"/>
              </a:rPr>
              <a:t>Source: Practical Guide to Radio-Frequency Analysis &amp; Design.</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