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6" r:id="rId2"/>
    <p:sldId id="270" r:id="rId3"/>
    <p:sldId id="257" r:id="rId4"/>
    <p:sldId id="261" r:id="rId5"/>
    <p:sldId id="262" r:id="rId6"/>
    <p:sldId id="263" r:id="rId7"/>
    <p:sldId id="264" r:id="rId8"/>
    <p:sldId id="265" r:id="rId9"/>
    <p:sldId id="271" r:id="rId10"/>
    <p:sldId id="260" r:id="rId11"/>
    <p:sldId id="258" r:id="rId12"/>
    <p:sldId id="259" r:id="rId13"/>
    <p:sldId id="273" r:id="rId14"/>
    <p:sldId id="277" r:id="rId15"/>
    <p:sldId id="278" r:id="rId16"/>
    <p:sldId id="279" r:id="rId17"/>
    <p:sldId id="280" r:id="rId18"/>
    <p:sldId id="281" r:id="rId19"/>
    <p:sldId id="267" r:id="rId20"/>
    <p:sldId id="268"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Bartnick" initials="LB" lastIdx="1" clrIdx="0">
    <p:extLst>
      <p:ext uri="{19B8F6BF-5375-455C-9EA6-DF929625EA0E}">
        <p15:presenceInfo xmlns:p15="http://schemas.microsoft.com/office/powerpoint/2012/main" userId="S-1-5-21-698646121-1254382694-1581587538-1525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0428" autoAdjust="0"/>
  </p:normalViewPr>
  <p:slideViewPr>
    <p:cSldViewPr snapToGrid="0">
      <p:cViewPr varScale="1">
        <p:scale>
          <a:sx n="73" d="100"/>
          <a:sy n="73"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0AFE5-7583-4100-AC3D-A3C592FF1600}"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9CD27-3718-460B-998C-454F12E2A21E}" type="slidenum">
              <a:rPr lang="en-US" smtClean="0"/>
              <a:t>‹#›</a:t>
            </a:fld>
            <a:endParaRPr lang="en-US"/>
          </a:p>
        </p:txBody>
      </p:sp>
    </p:spTree>
    <p:extLst>
      <p:ext uri="{BB962C8B-B14F-4D97-AF65-F5344CB8AC3E}">
        <p14:creationId xmlns:p14="http://schemas.microsoft.com/office/powerpoint/2010/main" val="201545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r>
              <a:rPr lang="en-US" b="0" i="0" dirty="0">
                <a:solidFill>
                  <a:srgbClr val="3C4043"/>
                </a:solidFill>
                <a:effectLst/>
                <a:latin typeface="Inter"/>
              </a:rPr>
              <a:t>The Sleep Health and Lifestyle </a:t>
            </a:r>
            <a:r>
              <a:rPr lang="en-US" b="0" i="0" dirty="0" err="1">
                <a:solidFill>
                  <a:srgbClr val="3C4043"/>
                </a:solidFill>
                <a:effectLst/>
                <a:latin typeface="Inter"/>
              </a:rPr>
              <a:t>Datasetl</a:t>
            </a:r>
            <a:r>
              <a:rPr lang="en-US" b="0" i="0" dirty="0">
                <a:solidFill>
                  <a:srgbClr val="3C4043"/>
                </a:solidFill>
                <a:effectLst/>
                <a:latin typeface="Inter"/>
              </a:rPr>
              <a:t> </a:t>
            </a:r>
            <a:r>
              <a:rPr lang="en-US" b="0" i="0" dirty="0" err="1">
                <a:solidFill>
                  <a:srgbClr val="3C4043"/>
                </a:solidFill>
                <a:effectLst/>
                <a:latin typeface="Inter"/>
              </a:rPr>
              <a:t>ooks</a:t>
            </a:r>
            <a:r>
              <a:rPr lang="en-US" b="0" i="0" dirty="0">
                <a:solidFill>
                  <a:srgbClr val="3C4043"/>
                </a:solidFill>
                <a:effectLst/>
                <a:latin typeface="Inter"/>
              </a:rPr>
              <a:t> at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endParaRPr lang="en-US" b="0" i="0" dirty="0">
              <a:solidFill>
                <a:srgbClr val="3C4043"/>
              </a:solidFill>
              <a:effectLst/>
              <a:latin typeface="Inter"/>
            </a:endParaRPr>
          </a:p>
          <a:p>
            <a:r>
              <a:rPr lang="en-US" b="0" i="0" dirty="0">
                <a:solidFill>
                  <a:srgbClr val="3C4043"/>
                </a:solidFill>
                <a:effectLst/>
                <a:latin typeface="Inter"/>
              </a:rPr>
              <a:t>Our group chose to analyze this dataset so we can see how sleep affects or is affected by the factors above. </a:t>
            </a:r>
            <a:endParaRPr lang="en-US" dirty="0"/>
          </a:p>
        </p:txBody>
      </p:sp>
      <p:sp>
        <p:nvSpPr>
          <p:cNvPr id="4" name="Slide Number Placeholder 3"/>
          <p:cNvSpPr>
            <a:spLocks noGrp="1"/>
          </p:cNvSpPr>
          <p:nvPr>
            <p:ph type="sldNum" sz="quarter" idx="5"/>
          </p:nvPr>
        </p:nvSpPr>
        <p:spPr/>
        <p:txBody>
          <a:bodyPr/>
          <a:lstStyle/>
          <a:p>
            <a:fld id="{F549CD27-3718-460B-998C-454F12E2A21E}" type="slidenum">
              <a:rPr lang="en-US" smtClean="0"/>
              <a:t>2</a:t>
            </a:fld>
            <a:endParaRPr lang="en-US"/>
          </a:p>
        </p:txBody>
      </p:sp>
    </p:spTree>
    <p:extLst>
      <p:ext uri="{BB962C8B-B14F-4D97-AF65-F5344CB8AC3E}">
        <p14:creationId xmlns:p14="http://schemas.microsoft.com/office/powerpoint/2010/main" val="7500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left y-axis represents the average quality of sleep per profession, while the right y-axis represents the total count per profession. </a:t>
            </a:r>
            <a:endParaRPr lang="en-US" dirty="0"/>
          </a:p>
        </p:txBody>
      </p:sp>
      <p:sp>
        <p:nvSpPr>
          <p:cNvPr id="4" name="Slide Number Placeholder 3"/>
          <p:cNvSpPr>
            <a:spLocks noGrp="1"/>
          </p:cNvSpPr>
          <p:nvPr>
            <p:ph type="sldNum" sz="quarter" idx="10"/>
          </p:nvPr>
        </p:nvSpPr>
        <p:spPr/>
        <p:txBody>
          <a:bodyPr/>
          <a:lstStyle/>
          <a:p>
            <a:fld id="{F549CD27-3718-460B-998C-454F12E2A21E}" type="slidenum">
              <a:rPr lang="en-US" smtClean="0"/>
              <a:t>12</a:t>
            </a:fld>
            <a:endParaRPr lang="en-US"/>
          </a:p>
        </p:txBody>
      </p:sp>
    </p:spTree>
    <p:extLst>
      <p:ext uri="{BB962C8B-B14F-4D97-AF65-F5344CB8AC3E}">
        <p14:creationId xmlns:p14="http://schemas.microsoft.com/office/powerpoint/2010/main" val="295279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scatter plot that looks at the relationship between sleep duration and physical activity levels. The x-axis is sleep duration and the y-axis is physical activity levels. The linear regression has a slope of 5.56. This positive slope indicates that there is a correlation between sleep duration and physical activity levels. </a:t>
            </a:r>
          </a:p>
        </p:txBody>
      </p:sp>
      <p:sp>
        <p:nvSpPr>
          <p:cNvPr id="4" name="Slide Number Placeholder 3"/>
          <p:cNvSpPr>
            <a:spLocks noGrp="1"/>
          </p:cNvSpPr>
          <p:nvPr>
            <p:ph type="sldNum" sz="quarter" idx="5"/>
          </p:nvPr>
        </p:nvSpPr>
        <p:spPr/>
        <p:txBody>
          <a:bodyPr/>
          <a:lstStyle/>
          <a:p>
            <a:fld id="{F549CD27-3718-460B-998C-454F12E2A21E}" type="slidenum">
              <a:rPr lang="en-US" smtClean="0"/>
              <a:t>19</a:t>
            </a:fld>
            <a:endParaRPr lang="en-US"/>
          </a:p>
        </p:txBody>
      </p:sp>
    </p:spTree>
    <p:extLst>
      <p:ext uri="{BB962C8B-B14F-4D97-AF65-F5344CB8AC3E}">
        <p14:creationId xmlns:p14="http://schemas.microsoft.com/office/powerpoint/2010/main" val="66146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scatter plot that looks at the relationship between sleep quality and physical activity levels. The x-axis is sleep quality and the y-axis is physical activity levels. The linear regression has a slope of 3.36. This positive slope indicates that there is a correlation between sleep quality and physical activity levels. </a:t>
            </a:r>
          </a:p>
        </p:txBody>
      </p:sp>
      <p:sp>
        <p:nvSpPr>
          <p:cNvPr id="4" name="Slide Number Placeholder 3"/>
          <p:cNvSpPr>
            <a:spLocks noGrp="1"/>
          </p:cNvSpPr>
          <p:nvPr>
            <p:ph type="sldNum" sz="quarter" idx="5"/>
          </p:nvPr>
        </p:nvSpPr>
        <p:spPr/>
        <p:txBody>
          <a:bodyPr/>
          <a:lstStyle/>
          <a:p>
            <a:fld id="{F549CD27-3718-460B-998C-454F12E2A21E}" type="slidenum">
              <a:rPr lang="en-US" smtClean="0"/>
              <a:t>20</a:t>
            </a:fld>
            <a:endParaRPr lang="en-US"/>
          </a:p>
        </p:txBody>
      </p:sp>
    </p:spTree>
    <p:extLst>
      <p:ext uri="{BB962C8B-B14F-4D97-AF65-F5344CB8AC3E}">
        <p14:creationId xmlns:p14="http://schemas.microsoft.com/office/powerpoint/2010/main" val="4260564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0484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4001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36141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500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17073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903760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06105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8414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DC7789-059D-4A50-B347-FF0AB04E694A}" type="datetimeFigureOut">
              <a:rPr lang="en-US" smtClean="0"/>
              <a:t>8/1/23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16783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26799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DC7789-059D-4A50-B347-FF0AB04E694A}"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3521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422049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C7789-059D-4A50-B347-FF0AB04E694A}" type="datetimeFigureOut">
              <a:rPr lang="en-US" smtClean="0"/>
              <a:t>8/1/23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6959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C7789-059D-4A50-B347-FF0AB04E694A}"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168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DC7789-059D-4A50-B347-FF0AB04E694A}" type="datetimeFigureOut">
              <a:rPr lang="en-US" smtClean="0"/>
              <a:t>8/1/23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8602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89574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57511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DC7789-059D-4A50-B347-FF0AB04E694A}" type="datetimeFigureOut">
              <a:rPr lang="en-US" smtClean="0"/>
              <a:t>8/1/23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205818407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1: Sleep Study</a:t>
            </a:r>
          </a:p>
        </p:txBody>
      </p:sp>
      <p:sp>
        <p:nvSpPr>
          <p:cNvPr id="3" name="Subtitle 2"/>
          <p:cNvSpPr>
            <a:spLocks noGrp="1"/>
          </p:cNvSpPr>
          <p:nvPr>
            <p:ph type="subTitle" idx="1"/>
          </p:nvPr>
        </p:nvSpPr>
        <p:spPr>
          <a:xfrm>
            <a:off x="680322" y="4394039"/>
            <a:ext cx="8144134" cy="1360216"/>
          </a:xfrm>
        </p:spPr>
        <p:txBody>
          <a:bodyPr>
            <a:normAutofit fontScale="92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p:txBody>
      </p:sp>
    </p:spTree>
    <p:extLst>
      <p:ext uri="{BB962C8B-B14F-4D97-AF65-F5344CB8AC3E}">
        <p14:creationId xmlns:p14="http://schemas.microsoft.com/office/powerpoint/2010/main" val="134525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Sleep</a:t>
            </a:r>
          </a:p>
        </p:txBody>
      </p:sp>
      <p:sp>
        <p:nvSpPr>
          <p:cNvPr id="5" name="TextBox 4"/>
          <p:cNvSpPr txBox="1"/>
          <p:nvPr/>
        </p:nvSpPr>
        <p:spPr>
          <a:xfrm>
            <a:off x="6974237" y="3044202"/>
            <a:ext cx="438627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Quality of sleep is the measurement of how well someone sleeps at night. </a:t>
            </a:r>
          </a:p>
          <a:p>
            <a:pPr marL="342900" indent="-342900">
              <a:buFont typeface="Arial" panose="020B0604020202020204" pitchFamily="34" charset="0"/>
              <a:buChar char="•"/>
            </a:pPr>
            <a:r>
              <a:rPr lang="en-US" sz="2400" dirty="0"/>
              <a:t>The average adult needs 7 or more hours of restful and restorative sleep.</a:t>
            </a:r>
          </a:p>
        </p:txBody>
      </p:sp>
      <p:pic>
        <p:nvPicPr>
          <p:cNvPr id="7" name="Picture 6"/>
          <p:cNvPicPr>
            <a:picLocks noChangeAspect="1"/>
          </p:cNvPicPr>
          <p:nvPr/>
        </p:nvPicPr>
        <p:blipFill>
          <a:blip r:embed="rId2"/>
          <a:stretch>
            <a:fillRect/>
          </a:stretch>
        </p:blipFill>
        <p:spPr>
          <a:xfrm>
            <a:off x="325688" y="2420302"/>
            <a:ext cx="6278312" cy="3556125"/>
          </a:xfrm>
          <a:prstGeom prst="rect">
            <a:avLst/>
          </a:prstGeom>
        </p:spPr>
      </p:pic>
    </p:spTree>
    <p:extLst>
      <p:ext uri="{BB962C8B-B14F-4D97-AF65-F5344CB8AC3E}">
        <p14:creationId xmlns:p14="http://schemas.microsoft.com/office/powerpoint/2010/main" val="117410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Gender Gets the Better Quality of Sleep?</a:t>
            </a:r>
          </a:p>
        </p:txBody>
      </p:sp>
      <p:sp>
        <p:nvSpPr>
          <p:cNvPr id="5" name="TextBox 4"/>
          <p:cNvSpPr txBox="1"/>
          <p:nvPr/>
        </p:nvSpPr>
        <p:spPr>
          <a:xfrm>
            <a:off x="6748182" y="2797179"/>
            <a:ext cx="491957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In this dataset, 185 males and 189 females were analyzed. </a:t>
            </a:r>
          </a:p>
          <a:p>
            <a:pPr marL="342900" indent="-342900">
              <a:buFont typeface="Arial" panose="020B0604020202020204" pitchFamily="34" charset="0"/>
              <a:buChar char="•"/>
            </a:pPr>
            <a:r>
              <a:rPr lang="en-US" sz="2400" dirty="0"/>
              <a:t>On average, the females from the dataset get a more restful and restorative sleep. </a:t>
            </a:r>
          </a:p>
          <a:p>
            <a:pPr marL="342900" indent="-342900">
              <a:buFont typeface="Arial" panose="020B0604020202020204" pitchFamily="34" charset="0"/>
              <a:buChar char="•"/>
            </a:pPr>
            <a:r>
              <a:rPr lang="en-US" sz="2400" dirty="0"/>
              <a:t>Females, on average, received 8 hours of quality sleep, while males received 7 hours. </a:t>
            </a:r>
          </a:p>
        </p:txBody>
      </p:sp>
      <p:pic>
        <p:nvPicPr>
          <p:cNvPr id="9" name="Picture 8" descr="A blue and yellow pie chart&#10;&#10;Description automatically generated">
            <a:extLst>
              <a:ext uri="{FF2B5EF4-FFF2-40B4-BE49-F238E27FC236}">
                <a16:creationId xmlns:a16="http://schemas.microsoft.com/office/drawing/2014/main" id="{9D6C59F6-850B-156E-6E07-3E2570D3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8" y="2170234"/>
            <a:ext cx="6015893" cy="4511919"/>
          </a:xfrm>
          <a:prstGeom prst="rect">
            <a:avLst/>
          </a:prstGeom>
        </p:spPr>
      </p:pic>
    </p:spTree>
    <p:extLst>
      <p:ext uri="{BB962C8B-B14F-4D97-AF65-F5344CB8AC3E}">
        <p14:creationId xmlns:p14="http://schemas.microsoft.com/office/powerpoint/2010/main" val="68763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Profession Gets Better Quality of Sleep?</a:t>
            </a:r>
          </a:p>
        </p:txBody>
      </p:sp>
      <p:sp>
        <p:nvSpPr>
          <p:cNvPr id="7" name="TextBox 6"/>
          <p:cNvSpPr txBox="1"/>
          <p:nvPr/>
        </p:nvSpPr>
        <p:spPr>
          <a:xfrm>
            <a:off x="6501962" y="2613392"/>
            <a:ext cx="546402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Occupation with the best sleep quality is Engineer.</a:t>
            </a:r>
          </a:p>
          <a:p>
            <a:pPr marL="342900" indent="-342900">
              <a:buFont typeface="Arial" panose="020B0604020202020204" pitchFamily="34" charset="0"/>
              <a:buChar char="•"/>
            </a:pPr>
            <a:r>
              <a:rPr lang="en-US" sz="2000" dirty="0"/>
              <a:t>Occupation with the worst sleep quality is Sales Representative.</a:t>
            </a:r>
          </a:p>
          <a:p>
            <a:pPr marL="342900" indent="-342900">
              <a:buFont typeface="Arial" panose="020B0604020202020204" pitchFamily="34" charset="0"/>
              <a:buChar char="•"/>
            </a:pPr>
            <a:r>
              <a:rPr lang="en-US" sz="2000" dirty="0"/>
              <a:t>Eleven professions were analyzed from different industries. This graph represents the average quality of sleep per occupation compared to the total count of each occupation. </a:t>
            </a:r>
          </a:p>
        </p:txBody>
      </p:sp>
      <p:grpSp>
        <p:nvGrpSpPr>
          <p:cNvPr id="6" name="Group 5"/>
          <p:cNvGrpSpPr/>
          <p:nvPr/>
        </p:nvGrpSpPr>
        <p:grpSpPr>
          <a:xfrm>
            <a:off x="226010" y="2015346"/>
            <a:ext cx="6110621" cy="4752578"/>
            <a:chOff x="86978" y="2001345"/>
            <a:chExt cx="5971590" cy="4677703"/>
          </a:xfrm>
        </p:grpSpPr>
        <p:sp>
          <p:nvSpPr>
            <p:cNvPr id="8" name="TextBox 7"/>
            <p:cNvSpPr txBox="1"/>
            <p:nvPr/>
          </p:nvSpPr>
          <p:spPr>
            <a:xfrm>
              <a:off x="86978" y="5557347"/>
              <a:ext cx="1454484" cy="1120884"/>
            </a:xfrm>
            <a:prstGeom prst="rect">
              <a:avLst/>
            </a:prstGeom>
            <a:solidFill>
              <a:schemeClr val="tx1"/>
            </a:solidFill>
          </p:spPr>
          <p:txBody>
            <a:bodyPr wrap="square" rtlCol="0">
              <a:spAutoFit/>
            </a:bodyPr>
            <a:lstStyle/>
            <a:p>
              <a:endParaRPr lang="en-US" dirty="0"/>
            </a:p>
          </p:txBody>
        </p:sp>
        <p:sp>
          <p:nvSpPr>
            <p:cNvPr id="5" name="TextBox 4"/>
            <p:cNvSpPr txBox="1"/>
            <p:nvPr/>
          </p:nvSpPr>
          <p:spPr>
            <a:xfrm>
              <a:off x="4604084" y="5557347"/>
              <a:ext cx="1454484" cy="1120884"/>
            </a:xfrm>
            <a:prstGeom prst="rect">
              <a:avLst/>
            </a:prstGeom>
            <a:solidFill>
              <a:schemeClr val="tx1"/>
            </a:solid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86978" y="2001345"/>
              <a:ext cx="5971590" cy="3604128"/>
            </a:xfrm>
            <a:prstGeom prst="rect">
              <a:avLst/>
            </a:prstGeom>
          </p:spPr>
        </p:pic>
        <p:pic>
          <p:nvPicPr>
            <p:cNvPr id="4" name="Picture 3"/>
            <p:cNvPicPr>
              <a:picLocks noChangeAspect="1"/>
            </p:cNvPicPr>
            <p:nvPr/>
          </p:nvPicPr>
          <p:blipFill>
            <a:blip r:embed="rId4"/>
            <a:stretch>
              <a:fillRect/>
            </a:stretch>
          </p:blipFill>
          <p:spPr>
            <a:xfrm>
              <a:off x="278941" y="5247122"/>
              <a:ext cx="5319766" cy="1431926"/>
            </a:xfrm>
            <a:prstGeom prst="rect">
              <a:avLst/>
            </a:prstGeom>
          </p:spPr>
        </p:pic>
      </p:grpSp>
    </p:spTree>
    <p:extLst>
      <p:ext uri="{BB962C8B-B14F-4D97-AF65-F5344CB8AC3E}">
        <p14:creationId xmlns:p14="http://schemas.microsoft.com/office/powerpoint/2010/main" val="194175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55DB-A255-7462-9D50-411CA9EC6D28}"/>
              </a:ext>
            </a:extLst>
          </p:cNvPr>
          <p:cNvSpPr>
            <a:spLocks noGrp="1"/>
          </p:cNvSpPr>
          <p:nvPr>
            <p:ph type="title"/>
          </p:nvPr>
        </p:nvSpPr>
        <p:spPr/>
        <p:txBody>
          <a:bodyPr/>
          <a:lstStyle/>
          <a:p>
            <a:r>
              <a:rPr lang="en-US" dirty="0"/>
              <a:t>Occupation Conclusion</a:t>
            </a:r>
          </a:p>
        </p:txBody>
      </p:sp>
      <p:sp>
        <p:nvSpPr>
          <p:cNvPr id="3" name="Text Placeholder 2">
            <a:extLst>
              <a:ext uri="{FF2B5EF4-FFF2-40B4-BE49-F238E27FC236}">
                <a16:creationId xmlns:a16="http://schemas.microsoft.com/office/drawing/2014/main" id="{AC4B90EE-A0CD-4B23-0F2F-40FDB7E3A0A4}"/>
              </a:ext>
            </a:extLst>
          </p:cNvPr>
          <p:cNvSpPr>
            <a:spLocks noGrp="1"/>
          </p:cNvSpPr>
          <p:nvPr>
            <p:ph type="body" idx="1"/>
          </p:nvPr>
        </p:nvSpPr>
        <p:spPr/>
        <p:txBody>
          <a:bodyPr/>
          <a:lstStyle/>
          <a:p>
            <a:r>
              <a:rPr lang="en-US" sz="2000" dirty="0"/>
              <a:t>The uneven count of each profession proves to be a limitation to our data. For example, Manager occupation only has only 1 count and an average quality of sleep, where as doctor has a 71 count and a below average quality of sleep.</a:t>
            </a:r>
          </a:p>
          <a:p>
            <a:endParaRPr lang="en-US" dirty="0"/>
          </a:p>
        </p:txBody>
      </p:sp>
    </p:spTree>
    <p:extLst>
      <p:ext uri="{BB962C8B-B14F-4D97-AF65-F5344CB8AC3E}">
        <p14:creationId xmlns:p14="http://schemas.microsoft.com/office/powerpoint/2010/main" val="262946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8E6E-A451-1B4A-2252-823BB95586A2}"/>
              </a:ext>
            </a:extLst>
          </p:cNvPr>
          <p:cNvSpPr>
            <a:spLocks noGrp="1"/>
          </p:cNvSpPr>
          <p:nvPr>
            <p:ph type="ctrTitle"/>
          </p:nvPr>
        </p:nvSpPr>
        <p:spPr/>
        <p:txBody>
          <a:bodyPr/>
          <a:lstStyle/>
          <a:p>
            <a:r>
              <a:rPr lang="en-US" sz="3600" dirty="0">
                <a:effectLst/>
              </a:rPr>
              <a:t>Which career field has the leanest employees and what's the average BMI for employees?</a:t>
            </a:r>
            <a:endParaRPr lang="en-US" sz="3600" dirty="0"/>
          </a:p>
        </p:txBody>
      </p:sp>
      <p:sp>
        <p:nvSpPr>
          <p:cNvPr id="3" name="Subtitle 2">
            <a:extLst>
              <a:ext uri="{FF2B5EF4-FFF2-40B4-BE49-F238E27FC236}">
                <a16:creationId xmlns:a16="http://schemas.microsoft.com/office/drawing/2014/main" id="{81B89389-7539-F226-A09B-279837D7E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924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591B5EC-B083-A8AF-6D31-217FC0B84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3" y="191965"/>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21F1FE2-EACF-58E2-DFD5-554C3A032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2" y="3509885"/>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table of text with numbers&#10;&#10;Description automatically generated with medium confidence">
            <a:extLst>
              <a:ext uri="{FF2B5EF4-FFF2-40B4-BE49-F238E27FC236}">
                <a16:creationId xmlns:a16="http://schemas.microsoft.com/office/drawing/2014/main" id="{30AF2937-6EAD-CA8D-FF48-03BA8695F6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072" y="818399"/>
            <a:ext cx="3488656" cy="2126419"/>
          </a:xfrm>
          <a:prstGeom prst="rect">
            <a:avLst/>
          </a:prstGeom>
        </p:spPr>
      </p:pic>
      <p:sp>
        <p:nvSpPr>
          <p:cNvPr id="9" name="TextBox 8">
            <a:extLst>
              <a:ext uri="{FF2B5EF4-FFF2-40B4-BE49-F238E27FC236}">
                <a16:creationId xmlns:a16="http://schemas.microsoft.com/office/drawing/2014/main" id="{EE6525E6-CCC6-DD7D-41E4-18E9DF53F979}"/>
              </a:ext>
            </a:extLst>
          </p:cNvPr>
          <p:cNvSpPr txBox="1"/>
          <p:nvPr/>
        </p:nvSpPr>
        <p:spPr>
          <a:xfrm>
            <a:off x="6752492" y="304559"/>
            <a:ext cx="2039815" cy="646331"/>
          </a:xfrm>
          <a:prstGeom prst="rect">
            <a:avLst/>
          </a:prstGeom>
          <a:noFill/>
        </p:spPr>
        <p:txBody>
          <a:bodyPr wrap="square" rtlCol="0">
            <a:spAutoFit/>
          </a:bodyPr>
          <a:lstStyle/>
          <a:p>
            <a:pPr algn="ctr"/>
            <a:r>
              <a:rPr lang="en-US" dirty="0"/>
              <a:t>Overweight Count</a:t>
            </a:r>
          </a:p>
          <a:p>
            <a:endParaRPr lang="en-US" dirty="0"/>
          </a:p>
        </p:txBody>
      </p:sp>
      <p:pic>
        <p:nvPicPr>
          <p:cNvPr id="11" name="Picture 10" descr="A close-up of a list of words&#10;&#10;Description automatically generated">
            <a:extLst>
              <a:ext uri="{FF2B5EF4-FFF2-40B4-BE49-F238E27FC236}">
                <a16:creationId xmlns:a16="http://schemas.microsoft.com/office/drawing/2014/main" id="{50E5C134-AA0B-4092-17FE-83D81FB40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486" y="4268810"/>
            <a:ext cx="3911600" cy="1638300"/>
          </a:xfrm>
          <a:prstGeom prst="rect">
            <a:avLst/>
          </a:prstGeom>
        </p:spPr>
      </p:pic>
      <p:sp>
        <p:nvSpPr>
          <p:cNvPr id="12" name="TextBox 11">
            <a:extLst>
              <a:ext uri="{FF2B5EF4-FFF2-40B4-BE49-F238E27FC236}">
                <a16:creationId xmlns:a16="http://schemas.microsoft.com/office/drawing/2014/main" id="{B18A522E-C9B2-32EF-5C4B-048D977E61BF}"/>
              </a:ext>
            </a:extLst>
          </p:cNvPr>
          <p:cNvSpPr txBox="1"/>
          <p:nvPr/>
        </p:nvSpPr>
        <p:spPr>
          <a:xfrm>
            <a:off x="7160326" y="3746102"/>
            <a:ext cx="1611918" cy="646331"/>
          </a:xfrm>
          <a:prstGeom prst="rect">
            <a:avLst/>
          </a:prstGeom>
          <a:noFill/>
        </p:spPr>
        <p:txBody>
          <a:bodyPr wrap="square" rtlCol="0">
            <a:spAutoFit/>
          </a:bodyPr>
          <a:lstStyle/>
          <a:p>
            <a:pPr algn="ctr"/>
            <a:r>
              <a:rPr lang="en-US" dirty="0"/>
              <a:t>Obese Count</a:t>
            </a:r>
          </a:p>
          <a:p>
            <a:endParaRPr lang="en-US" dirty="0"/>
          </a:p>
        </p:txBody>
      </p:sp>
    </p:spTree>
    <p:extLst>
      <p:ext uri="{BB962C8B-B14F-4D97-AF65-F5344CB8AC3E}">
        <p14:creationId xmlns:p14="http://schemas.microsoft.com/office/powerpoint/2010/main" val="324712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F5836D9-3296-8A1C-3B13-EDFBC7DA6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3" y="3560886"/>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9276F9-A239-EB74-C4ED-ADC000D53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3" y="272849"/>
            <a:ext cx="4208202" cy="3156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up of a number&#10;&#10;Description automatically generated">
            <a:extLst>
              <a:ext uri="{FF2B5EF4-FFF2-40B4-BE49-F238E27FC236}">
                <a16:creationId xmlns:a16="http://schemas.microsoft.com/office/drawing/2014/main" id="{60830ED9-EA93-BC29-0D66-2F1716A64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819" y="1038124"/>
            <a:ext cx="3721100" cy="162560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137D1EA5-284D-0349-35B8-5B321923CF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319" y="4275361"/>
            <a:ext cx="3594100" cy="1727200"/>
          </a:xfrm>
          <a:prstGeom prst="rect">
            <a:avLst/>
          </a:prstGeom>
        </p:spPr>
      </p:pic>
      <p:sp>
        <p:nvSpPr>
          <p:cNvPr id="8" name="TextBox 7">
            <a:extLst>
              <a:ext uri="{FF2B5EF4-FFF2-40B4-BE49-F238E27FC236}">
                <a16:creationId xmlns:a16="http://schemas.microsoft.com/office/drawing/2014/main" id="{8282F8F8-DF19-DB08-C3AE-80E8EDB2EC77}"/>
              </a:ext>
            </a:extLst>
          </p:cNvPr>
          <p:cNvSpPr txBox="1"/>
          <p:nvPr/>
        </p:nvSpPr>
        <p:spPr>
          <a:xfrm>
            <a:off x="6931269" y="532273"/>
            <a:ext cx="1600200" cy="646331"/>
          </a:xfrm>
          <a:prstGeom prst="rect">
            <a:avLst/>
          </a:prstGeom>
          <a:noFill/>
        </p:spPr>
        <p:txBody>
          <a:bodyPr wrap="square" rtlCol="0">
            <a:spAutoFit/>
          </a:bodyPr>
          <a:lstStyle/>
          <a:p>
            <a:pPr algn="ctr"/>
            <a:r>
              <a:rPr lang="en-US" dirty="0"/>
              <a:t>Normal Count</a:t>
            </a:r>
          </a:p>
          <a:p>
            <a:endParaRPr lang="en-US" dirty="0"/>
          </a:p>
        </p:txBody>
      </p:sp>
      <p:sp>
        <p:nvSpPr>
          <p:cNvPr id="10" name="TextBox 9">
            <a:extLst>
              <a:ext uri="{FF2B5EF4-FFF2-40B4-BE49-F238E27FC236}">
                <a16:creationId xmlns:a16="http://schemas.microsoft.com/office/drawing/2014/main" id="{F95DB5FE-22BC-D8A0-FD4A-02230212ACBE}"/>
              </a:ext>
            </a:extLst>
          </p:cNvPr>
          <p:cNvSpPr txBox="1"/>
          <p:nvPr/>
        </p:nvSpPr>
        <p:spPr>
          <a:xfrm>
            <a:off x="6515099" y="3629030"/>
            <a:ext cx="2432539" cy="646331"/>
          </a:xfrm>
          <a:prstGeom prst="rect">
            <a:avLst/>
          </a:prstGeom>
          <a:noFill/>
        </p:spPr>
        <p:txBody>
          <a:bodyPr wrap="square" rtlCol="0">
            <a:spAutoFit/>
          </a:bodyPr>
          <a:lstStyle/>
          <a:p>
            <a:pPr algn="ctr"/>
            <a:r>
              <a:rPr lang="en-US" dirty="0"/>
              <a:t>Normal Weight Count</a:t>
            </a:r>
          </a:p>
          <a:p>
            <a:endParaRPr lang="en-US" dirty="0"/>
          </a:p>
        </p:txBody>
      </p:sp>
    </p:spTree>
    <p:extLst>
      <p:ext uri="{BB962C8B-B14F-4D97-AF65-F5344CB8AC3E}">
        <p14:creationId xmlns:p14="http://schemas.microsoft.com/office/powerpoint/2010/main" val="34578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1D-2921-80C6-6B98-C6C95C534BF0}"/>
              </a:ext>
            </a:extLst>
          </p:cNvPr>
          <p:cNvSpPr>
            <a:spLocks noGrp="1"/>
          </p:cNvSpPr>
          <p:nvPr>
            <p:ph type="ctrTitle"/>
          </p:nvPr>
        </p:nvSpPr>
        <p:spPr/>
        <p:txBody>
          <a:bodyPr/>
          <a:lstStyle/>
          <a:p>
            <a:r>
              <a:rPr lang="en-US" sz="3600" dirty="0"/>
              <a:t>BMI and Occupation Conclusion</a:t>
            </a:r>
          </a:p>
        </p:txBody>
      </p:sp>
      <p:sp>
        <p:nvSpPr>
          <p:cNvPr id="3" name="Subtitle 2">
            <a:extLst>
              <a:ext uri="{FF2B5EF4-FFF2-40B4-BE49-F238E27FC236}">
                <a16:creationId xmlns:a16="http://schemas.microsoft.com/office/drawing/2014/main" id="{A3AF772B-AD5D-FF75-8E6E-324F27DB7690}"/>
              </a:ext>
            </a:extLst>
          </p:cNvPr>
          <p:cNvSpPr>
            <a:spLocks noGrp="1"/>
          </p:cNvSpPr>
          <p:nvPr>
            <p:ph type="subTitle" idx="1"/>
          </p:nvPr>
        </p:nvSpPr>
        <p:spPr/>
        <p:txBody>
          <a:bodyPr/>
          <a:lstStyle/>
          <a:p>
            <a:r>
              <a:rPr lang="en-US" dirty="0"/>
              <a:t>One major limitation to these findings is the sample size of each occupation. </a:t>
            </a:r>
          </a:p>
        </p:txBody>
      </p:sp>
    </p:spTree>
    <p:extLst>
      <p:ext uri="{BB962C8B-B14F-4D97-AF65-F5344CB8AC3E}">
        <p14:creationId xmlns:p14="http://schemas.microsoft.com/office/powerpoint/2010/main" val="291246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D9EB-39E5-A981-4326-EEFBAE10A893}"/>
              </a:ext>
            </a:extLst>
          </p:cNvPr>
          <p:cNvSpPr>
            <a:spLocks noGrp="1"/>
          </p:cNvSpPr>
          <p:nvPr>
            <p:ph type="ctrTitle"/>
          </p:nvPr>
        </p:nvSpPr>
        <p:spPr/>
        <p:txBody>
          <a:bodyPr/>
          <a:lstStyle/>
          <a:p>
            <a:r>
              <a:rPr lang="en-US" sz="3600" dirty="0"/>
              <a:t>Is there a relationship between sleep and physical activity levels? </a:t>
            </a:r>
          </a:p>
        </p:txBody>
      </p:sp>
      <p:pic>
        <p:nvPicPr>
          <p:cNvPr id="4" name="Graphic 3" descr="Sleep">
            <a:extLst>
              <a:ext uri="{FF2B5EF4-FFF2-40B4-BE49-F238E27FC236}">
                <a16:creationId xmlns:a16="http://schemas.microsoft.com/office/drawing/2014/main" id="{0BED2770-7E52-BAEB-DF11-F0C66AE2F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0667" y="3746374"/>
            <a:ext cx="3111626" cy="3111626"/>
          </a:xfrm>
          <a:prstGeom prst="rect">
            <a:avLst/>
          </a:prstGeom>
          <a:ln>
            <a:noFill/>
          </a:ln>
          <a:effectLst>
            <a:outerShdw blurRad="76200" dist="63500" dir="5040000" algn="tl" rotWithShape="0">
              <a:srgbClr val="000000">
                <a:alpha val="41000"/>
              </a:srgbClr>
            </a:outerShdw>
          </a:effectLst>
        </p:spPr>
      </p:pic>
      <p:pic>
        <p:nvPicPr>
          <p:cNvPr id="5" name="Picture 4" descr="A black silhouette of a person running&#10;&#10;Description automatically generated">
            <a:extLst>
              <a:ext uri="{FF2B5EF4-FFF2-40B4-BE49-F238E27FC236}">
                <a16:creationId xmlns:a16="http://schemas.microsoft.com/office/drawing/2014/main" id="{94A18F56-1AE0-E51A-0C0C-9E2F13DF7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638" y="4473715"/>
            <a:ext cx="1949874" cy="1949874"/>
          </a:xfrm>
          <a:prstGeom prst="rect">
            <a:avLst/>
          </a:prstGeom>
        </p:spPr>
      </p:pic>
    </p:spTree>
    <p:extLst>
      <p:ext uri="{BB962C8B-B14F-4D97-AF65-F5344CB8AC3E}">
        <p14:creationId xmlns:p14="http://schemas.microsoft.com/office/powerpoint/2010/main" val="1840770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F5183A-FAB7-EE90-C3BF-970A3BA6EF95}"/>
              </a:ext>
            </a:extLst>
          </p:cNvPr>
          <p:cNvSpPr>
            <a:spLocks noGrp="1"/>
          </p:cNvSpPr>
          <p:nvPr>
            <p:ph type="title"/>
          </p:nvPr>
        </p:nvSpPr>
        <p:spPr>
          <a:xfrm>
            <a:off x="680321" y="753228"/>
            <a:ext cx="4136123" cy="1080938"/>
          </a:xfrm>
        </p:spPr>
        <p:txBody>
          <a:bodyPr>
            <a:normAutofit/>
          </a:bodyPr>
          <a:lstStyle/>
          <a:p>
            <a:r>
              <a:rPr lang="en-US" sz="2400"/>
              <a:t>Sleep Duration x Physical Activity Level</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5679338-5BB1-BED8-A294-DAB15BDC0B33}"/>
              </a:ext>
            </a:extLst>
          </p:cNvPr>
          <p:cNvSpPr>
            <a:spLocks noGrp="1"/>
          </p:cNvSpPr>
          <p:nvPr>
            <p:ph idx="1"/>
          </p:nvPr>
        </p:nvSpPr>
        <p:spPr>
          <a:xfrm>
            <a:off x="343402" y="2306103"/>
            <a:ext cx="4612648" cy="3599316"/>
          </a:xfrm>
        </p:spPr>
        <p:txBody>
          <a:bodyPr>
            <a:normAutofit/>
          </a:bodyPr>
          <a:lstStyle/>
          <a:p>
            <a:r>
              <a:rPr lang="en-US" sz="2000" dirty="0"/>
              <a:t>Based on this sample, there is a positive correlation between the amount of sleep a person gets and their physical activity levels. </a:t>
            </a:r>
          </a:p>
          <a:p>
            <a:r>
              <a:rPr lang="en-US" sz="2000" dirty="0"/>
              <a:t>More sleep correlates with more physical activity.</a:t>
            </a:r>
          </a:p>
          <a:p>
            <a:r>
              <a:rPr lang="en-US" sz="2000" dirty="0"/>
              <a:t>Slope of linear regression = 5.56</a:t>
            </a:r>
          </a:p>
        </p:txBody>
      </p:sp>
      <p:pic>
        <p:nvPicPr>
          <p:cNvPr id="11" name="Picture 10" descr="A graph with a line and a yellow line&#10;&#10;Description automatically generated">
            <a:extLst>
              <a:ext uri="{FF2B5EF4-FFF2-40B4-BE49-F238E27FC236}">
                <a16:creationId xmlns:a16="http://schemas.microsoft.com/office/drawing/2014/main" id="{A7A4BF5E-A2D5-28C3-E32F-6B5A514A0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6763" y="753228"/>
            <a:ext cx="5756031" cy="5756031"/>
          </a:xfrm>
          <a:prstGeom prst="rect">
            <a:avLst/>
          </a:prstGeom>
        </p:spPr>
      </p:pic>
    </p:spTree>
    <p:extLst>
      <p:ext uri="{BB962C8B-B14F-4D97-AF65-F5344CB8AC3E}">
        <p14:creationId xmlns:p14="http://schemas.microsoft.com/office/powerpoint/2010/main" val="6511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31A6-5377-0197-65D1-AC1ABC2027BA}"/>
              </a:ext>
            </a:extLst>
          </p:cNvPr>
          <p:cNvSpPr>
            <a:spLocks noGrp="1"/>
          </p:cNvSpPr>
          <p:nvPr>
            <p:ph type="title"/>
          </p:nvPr>
        </p:nvSpPr>
        <p:spPr/>
        <p:txBody>
          <a:bodyPr/>
          <a:lstStyle/>
          <a:p>
            <a:r>
              <a:rPr lang="en-US" dirty="0"/>
              <a:t>Sleep Data CSV</a:t>
            </a:r>
          </a:p>
        </p:txBody>
      </p:sp>
      <p:pic>
        <p:nvPicPr>
          <p:cNvPr id="5" name="Picture 4" descr="A table with numbers and text&#10;&#10;Description automatically generated">
            <a:extLst>
              <a:ext uri="{FF2B5EF4-FFF2-40B4-BE49-F238E27FC236}">
                <a16:creationId xmlns:a16="http://schemas.microsoft.com/office/drawing/2014/main" id="{8CEDACEB-43DD-FA46-11C9-8DF59FA2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99" y="2895080"/>
            <a:ext cx="10970402" cy="2469718"/>
          </a:xfrm>
          <a:prstGeom prst="rect">
            <a:avLst/>
          </a:prstGeom>
        </p:spPr>
      </p:pic>
    </p:spTree>
    <p:extLst>
      <p:ext uri="{BB962C8B-B14F-4D97-AF65-F5344CB8AC3E}">
        <p14:creationId xmlns:p14="http://schemas.microsoft.com/office/powerpoint/2010/main" val="3840696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4C5E29-898D-0778-30D6-43210E6D30B3}"/>
              </a:ext>
            </a:extLst>
          </p:cNvPr>
          <p:cNvSpPr>
            <a:spLocks noGrp="1"/>
          </p:cNvSpPr>
          <p:nvPr>
            <p:ph type="title"/>
          </p:nvPr>
        </p:nvSpPr>
        <p:spPr>
          <a:xfrm>
            <a:off x="680321" y="753228"/>
            <a:ext cx="4136123" cy="1080938"/>
          </a:xfrm>
        </p:spPr>
        <p:txBody>
          <a:bodyPr>
            <a:normAutofit/>
          </a:bodyPr>
          <a:lstStyle/>
          <a:p>
            <a:r>
              <a:rPr lang="en-US" sz="2400"/>
              <a:t>Sleep Quality x Physical Activity Level</a:t>
            </a:r>
          </a:p>
        </p:txBody>
      </p:sp>
      <p:pic>
        <p:nvPicPr>
          <p:cNvPr id="21" name="Picture 2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F5A04B5-EE45-3C7A-3D47-354DD723F1CA}"/>
              </a:ext>
            </a:extLst>
          </p:cNvPr>
          <p:cNvSpPr>
            <a:spLocks noGrp="1"/>
          </p:cNvSpPr>
          <p:nvPr>
            <p:ph idx="1"/>
          </p:nvPr>
        </p:nvSpPr>
        <p:spPr>
          <a:xfrm>
            <a:off x="680321" y="2336873"/>
            <a:ext cx="4136123" cy="3599316"/>
          </a:xfrm>
        </p:spPr>
        <p:txBody>
          <a:bodyPr>
            <a:normAutofit/>
          </a:bodyPr>
          <a:lstStyle/>
          <a:p>
            <a:r>
              <a:rPr lang="en-US" sz="1800" dirty="0"/>
              <a:t>While there is a positive correlation between the amount of sleep a person and their physical activity levels, there is a stronger correlation between sleep quality and physical activity levels. </a:t>
            </a:r>
          </a:p>
          <a:p>
            <a:endParaRPr lang="en-US" sz="1800" dirty="0"/>
          </a:p>
          <a:p>
            <a:r>
              <a:rPr lang="en-US" sz="1800" dirty="0"/>
              <a:t>Slope = 3.36</a:t>
            </a:r>
          </a:p>
        </p:txBody>
      </p:sp>
      <p:pic>
        <p:nvPicPr>
          <p:cNvPr id="10" name="Picture 9" descr="A graph of a sleep quality and physical activity&#10;&#10;Description automatically generated">
            <a:extLst>
              <a:ext uri="{FF2B5EF4-FFF2-40B4-BE49-F238E27FC236}">
                <a16:creationId xmlns:a16="http://schemas.microsoft.com/office/drawing/2014/main" id="{2976448E-995E-3C6F-A68A-29FB992EC4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3497" y="609600"/>
            <a:ext cx="5608320"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748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136C-7B04-595B-104E-81C9434FCFC5}"/>
              </a:ext>
            </a:extLst>
          </p:cNvPr>
          <p:cNvSpPr>
            <a:spLocks noGrp="1"/>
          </p:cNvSpPr>
          <p:nvPr>
            <p:ph type="ctrTitle"/>
          </p:nvPr>
        </p:nvSpPr>
        <p:spPr/>
        <p:txBody>
          <a:bodyPr/>
          <a:lstStyle/>
          <a:p>
            <a:r>
              <a:rPr lang="en-US" sz="3600" dirty="0"/>
              <a:t>Sleep and Physical Activity Level Conclusion</a:t>
            </a:r>
          </a:p>
        </p:txBody>
      </p:sp>
      <p:sp>
        <p:nvSpPr>
          <p:cNvPr id="3" name="Subtitle 2">
            <a:extLst>
              <a:ext uri="{FF2B5EF4-FFF2-40B4-BE49-F238E27FC236}">
                <a16:creationId xmlns:a16="http://schemas.microsoft.com/office/drawing/2014/main" id="{55A84CE3-392E-B7E7-FB50-B1BDAC09D8FF}"/>
              </a:ext>
            </a:extLst>
          </p:cNvPr>
          <p:cNvSpPr>
            <a:spLocks noGrp="1"/>
          </p:cNvSpPr>
          <p:nvPr>
            <p:ph type="subTitle" idx="1"/>
          </p:nvPr>
        </p:nvSpPr>
        <p:spPr/>
        <p:txBody>
          <a:bodyPr>
            <a:normAutofit fontScale="77500" lnSpcReduction="20000"/>
          </a:bodyPr>
          <a:lstStyle/>
          <a:p>
            <a:r>
              <a:rPr lang="en-US" sz="2900" dirty="0"/>
              <a:t>We see that there is a positive relationship between amount of sleep, quality of sleep, and physical activity levels. This is shown by the slope in the linear regression.</a:t>
            </a:r>
          </a:p>
          <a:p>
            <a:endParaRPr lang="en-US" dirty="0"/>
          </a:p>
          <a:p>
            <a:endParaRPr lang="en-US" dirty="0"/>
          </a:p>
        </p:txBody>
      </p:sp>
    </p:spTree>
    <p:extLst>
      <p:ext uri="{BB962C8B-B14F-4D97-AF65-F5344CB8AC3E}">
        <p14:creationId xmlns:p14="http://schemas.microsoft.com/office/powerpoint/2010/main" val="3915069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5BA0-5F7F-F96F-87A7-7F2F86A4883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8F95E5C-0B63-A7DD-BE6F-A8C053D6EF90}"/>
              </a:ext>
            </a:extLst>
          </p:cNvPr>
          <p:cNvSpPr>
            <a:spLocks noGrp="1"/>
          </p:cNvSpPr>
          <p:nvPr>
            <p:ph idx="1"/>
          </p:nvPr>
        </p:nvSpPr>
        <p:spPr/>
        <p:txBody>
          <a:bodyPr/>
          <a:lstStyle/>
          <a:p>
            <a:r>
              <a:rPr lang="en-US" dirty="0"/>
              <a:t>Sleep is a variable that can influence your lifestyle. While it is not the sole factor, sleep (duration and quality) are influential to a person’s stress levels, occupation, BMI, and physical activity level. </a:t>
            </a:r>
          </a:p>
          <a:p>
            <a:endParaRPr lang="en-US" dirty="0"/>
          </a:p>
        </p:txBody>
      </p:sp>
    </p:spTree>
    <p:extLst>
      <p:ext uri="{BB962C8B-B14F-4D97-AF65-F5344CB8AC3E}">
        <p14:creationId xmlns:p14="http://schemas.microsoft.com/office/powerpoint/2010/main" val="399852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sz="3200" dirty="0"/>
              <a:t>Exploring the different relationships within the dataset. </a:t>
            </a:r>
          </a:p>
          <a:p>
            <a:pPr lvl="1"/>
            <a:r>
              <a:rPr lang="en-US" sz="2800" dirty="0"/>
              <a:t>Is there a relationship between sleep duration, quality of sleep, and physical activity with different physiological responses?</a:t>
            </a:r>
          </a:p>
          <a:p>
            <a:pPr lvl="1"/>
            <a:r>
              <a:rPr lang="en-US" sz="2800" dirty="0"/>
              <a:t>Does age, gender, and profession play a role in the duration and quality of sleep?</a:t>
            </a:r>
          </a:p>
        </p:txBody>
      </p:sp>
    </p:spTree>
    <p:extLst>
      <p:ext uri="{BB962C8B-B14F-4D97-AF65-F5344CB8AC3E}">
        <p14:creationId xmlns:p14="http://schemas.microsoft.com/office/powerpoint/2010/main" val="130122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3B98-CF0D-3CB5-A082-68397B9D743E}"/>
              </a:ext>
            </a:extLst>
          </p:cNvPr>
          <p:cNvSpPr>
            <a:spLocks noGrp="1"/>
          </p:cNvSpPr>
          <p:nvPr>
            <p:ph type="title"/>
          </p:nvPr>
        </p:nvSpPr>
        <p:spPr/>
        <p:txBody>
          <a:bodyPr/>
          <a:lstStyle/>
          <a:p>
            <a:r>
              <a:rPr lang="en-US" dirty="0"/>
              <a:t>What impact does age have on</a:t>
            </a:r>
            <a:br>
              <a:rPr lang="en-US" dirty="0"/>
            </a:br>
            <a:r>
              <a:rPr lang="en-US" dirty="0"/>
              <a:t> stress and sleep?</a:t>
            </a:r>
          </a:p>
        </p:txBody>
      </p:sp>
      <p:sp>
        <p:nvSpPr>
          <p:cNvPr id="3" name="Text Placeholder 2">
            <a:extLst>
              <a:ext uri="{FF2B5EF4-FFF2-40B4-BE49-F238E27FC236}">
                <a16:creationId xmlns:a16="http://schemas.microsoft.com/office/drawing/2014/main" id="{393D4557-4D77-B615-880B-F090AE81933E}"/>
              </a:ext>
            </a:extLst>
          </p:cNvPr>
          <p:cNvSpPr>
            <a:spLocks noGrp="1"/>
          </p:cNvSpPr>
          <p:nvPr>
            <p:ph type="body" idx="1"/>
          </p:nvPr>
        </p:nvSpPr>
        <p:spPr/>
        <p:txBody>
          <a:bodyPr/>
          <a:lstStyle/>
          <a:p>
            <a:r>
              <a:rPr lang="en-US" dirty="0"/>
              <a:t>Why can’t I pull those college all </a:t>
            </a:r>
            <a:r>
              <a:rPr lang="en-US" dirty="0" err="1"/>
              <a:t>nighters</a:t>
            </a:r>
            <a:r>
              <a:rPr lang="en-US" dirty="0"/>
              <a:t> anymore?</a:t>
            </a:r>
          </a:p>
          <a:p>
            <a:r>
              <a:rPr lang="en-US" dirty="0"/>
              <a:t>Do we get more stressed out when we age due to sleep?</a:t>
            </a:r>
          </a:p>
          <a:p>
            <a:endParaRPr lang="en-US" dirty="0"/>
          </a:p>
        </p:txBody>
      </p:sp>
    </p:spTree>
    <p:extLst>
      <p:ext uri="{BB962C8B-B14F-4D97-AF65-F5344CB8AC3E}">
        <p14:creationId xmlns:p14="http://schemas.microsoft.com/office/powerpoint/2010/main" val="21733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96C8-A14D-F6E3-D61C-45769A58E357}"/>
              </a:ext>
            </a:extLst>
          </p:cNvPr>
          <p:cNvSpPr>
            <a:spLocks noGrp="1"/>
          </p:cNvSpPr>
          <p:nvPr>
            <p:ph type="title"/>
          </p:nvPr>
        </p:nvSpPr>
        <p:spPr/>
        <p:txBody>
          <a:bodyPr/>
          <a:lstStyle/>
          <a:p>
            <a:r>
              <a:rPr lang="en-US" dirty="0"/>
              <a:t>On average, people who slept more were less stressed</a:t>
            </a:r>
          </a:p>
        </p:txBody>
      </p:sp>
      <p:sp>
        <p:nvSpPr>
          <p:cNvPr id="3" name="Content Placeholder 2">
            <a:extLst>
              <a:ext uri="{FF2B5EF4-FFF2-40B4-BE49-F238E27FC236}">
                <a16:creationId xmlns:a16="http://schemas.microsoft.com/office/drawing/2014/main" id="{25345B8E-0CCE-5D00-6D37-DF422D7D9559}"/>
              </a:ext>
            </a:extLst>
          </p:cNvPr>
          <p:cNvSpPr>
            <a:spLocks noGrp="1"/>
          </p:cNvSpPr>
          <p:nvPr>
            <p:ph sz="half" idx="1"/>
          </p:nvPr>
        </p:nvSpPr>
        <p:spPr/>
        <p:txBody>
          <a:bodyPr>
            <a:normAutofit/>
          </a:bodyPr>
          <a:lstStyle/>
          <a:p>
            <a:r>
              <a:rPr lang="en-US" dirty="0"/>
              <a:t>Bar graph shows the averages of each category by age group.</a:t>
            </a:r>
          </a:p>
          <a:p>
            <a:r>
              <a:rPr lang="en-US" dirty="0"/>
              <a:t>Our data csv file included an age column</a:t>
            </a:r>
          </a:p>
          <a:p>
            <a:r>
              <a:rPr lang="en-US" dirty="0"/>
              <a:t>Created bins and calculated the average per bin</a:t>
            </a:r>
          </a:p>
          <a:p>
            <a:r>
              <a:rPr lang="en-US" dirty="0"/>
              <a:t>Why does stress increase in 40s and sleep decrease?</a:t>
            </a:r>
          </a:p>
        </p:txBody>
      </p:sp>
      <p:pic>
        <p:nvPicPr>
          <p:cNvPr id="10" name="Content Placeholder 9" descr="A graph of stress levels&#10;&#10;Description automatically generated">
            <a:extLst>
              <a:ext uri="{FF2B5EF4-FFF2-40B4-BE49-F238E27FC236}">
                <a16:creationId xmlns:a16="http://schemas.microsoft.com/office/drawing/2014/main" id="{98B4D084-899B-CDB4-E52B-1463DE0DB4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92282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763-C9ED-91B9-8011-95A898A1FE47}"/>
              </a:ext>
            </a:extLst>
          </p:cNvPr>
          <p:cNvSpPr>
            <a:spLocks noGrp="1"/>
          </p:cNvSpPr>
          <p:nvPr>
            <p:ph type="title"/>
          </p:nvPr>
        </p:nvSpPr>
        <p:spPr/>
        <p:txBody>
          <a:bodyPr/>
          <a:lstStyle/>
          <a:p>
            <a:r>
              <a:rPr lang="en-US" dirty="0"/>
              <a:t>All Participants – Sleep Duration</a:t>
            </a:r>
          </a:p>
        </p:txBody>
      </p:sp>
      <p:sp>
        <p:nvSpPr>
          <p:cNvPr id="3" name="Content Placeholder 2">
            <a:extLst>
              <a:ext uri="{FF2B5EF4-FFF2-40B4-BE49-F238E27FC236}">
                <a16:creationId xmlns:a16="http://schemas.microsoft.com/office/drawing/2014/main" id="{A6726F9E-DA1B-457E-6606-BC5C5739F5FC}"/>
              </a:ext>
            </a:extLst>
          </p:cNvPr>
          <p:cNvSpPr>
            <a:spLocks noGrp="1"/>
          </p:cNvSpPr>
          <p:nvPr>
            <p:ph sz="half" idx="1"/>
          </p:nvPr>
        </p:nvSpPr>
        <p:spPr/>
        <p:txBody>
          <a:bodyPr>
            <a:normAutofit fontScale="92500"/>
          </a:bodyPr>
          <a:lstStyle/>
          <a:p>
            <a:r>
              <a:rPr lang="en-US" dirty="0"/>
              <a:t>Negative relationship</a:t>
            </a:r>
          </a:p>
          <a:p>
            <a:r>
              <a:rPr lang="en-US" dirty="0"/>
              <a:t>~50 points used on this graph</a:t>
            </a:r>
          </a:p>
          <a:p>
            <a:r>
              <a:rPr lang="en-US" dirty="0"/>
              <a:t>354 participants</a:t>
            </a:r>
          </a:p>
          <a:p>
            <a:r>
              <a:rPr lang="en-US" dirty="0"/>
              <a:t>Used different shapes and colors to show different age groups</a:t>
            </a:r>
          </a:p>
          <a:p>
            <a:r>
              <a:rPr lang="en-US" dirty="0"/>
              <a:t>Decreased the alpha so bolder colors are more frequent and can see other symbols</a:t>
            </a:r>
          </a:p>
          <a:p>
            <a:r>
              <a:rPr lang="en-US" dirty="0"/>
              <a:t>No regression lines / </a:t>
            </a:r>
            <a:r>
              <a:rPr lang="en-US"/>
              <a:t>Too busy</a:t>
            </a:r>
            <a:endParaRPr lang="en-US" dirty="0"/>
          </a:p>
        </p:txBody>
      </p:sp>
      <p:pic>
        <p:nvPicPr>
          <p:cNvPr id="6" name="Content Placeholder 5" descr="A graph of a sleep level&#10;&#10;Description automatically generated">
            <a:extLst>
              <a:ext uri="{FF2B5EF4-FFF2-40B4-BE49-F238E27FC236}">
                <a16:creationId xmlns:a16="http://schemas.microsoft.com/office/drawing/2014/main" id="{26B50B33-7097-70FC-AC16-65D8BA7C3C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256296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3067-3A7F-AC71-6ACE-711D716F837C}"/>
              </a:ext>
            </a:extLst>
          </p:cNvPr>
          <p:cNvSpPr>
            <a:spLocks noGrp="1"/>
          </p:cNvSpPr>
          <p:nvPr>
            <p:ph type="title"/>
          </p:nvPr>
        </p:nvSpPr>
        <p:spPr/>
        <p:txBody>
          <a:bodyPr/>
          <a:lstStyle/>
          <a:p>
            <a:r>
              <a:rPr lang="en-US" dirty="0"/>
              <a:t>All participants – Quality of Sleep</a:t>
            </a:r>
          </a:p>
        </p:txBody>
      </p:sp>
      <p:sp>
        <p:nvSpPr>
          <p:cNvPr id="3" name="Content Placeholder 2">
            <a:extLst>
              <a:ext uri="{FF2B5EF4-FFF2-40B4-BE49-F238E27FC236}">
                <a16:creationId xmlns:a16="http://schemas.microsoft.com/office/drawing/2014/main" id="{9D5D139E-9127-CA29-652C-180801D057EB}"/>
              </a:ext>
            </a:extLst>
          </p:cNvPr>
          <p:cNvSpPr>
            <a:spLocks noGrp="1"/>
          </p:cNvSpPr>
          <p:nvPr>
            <p:ph sz="half" idx="1"/>
          </p:nvPr>
        </p:nvSpPr>
        <p:spPr/>
        <p:txBody>
          <a:bodyPr>
            <a:normAutofit lnSpcReduction="10000"/>
          </a:bodyPr>
          <a:lstStyle/>
          <a:p>
            <a:r>
              <a:rPr lang="en-US" dirty="0"/>
              <a:t>Only 15 points on this graph</a:t>
            </a:r>
          </a:p>
          <a:p>
            <a:r>
              <a:rPr lang="en-US" dirty="0"/>
              <a:t>Still 354 participants</a:t>
            </a:r>
          </a:p>
          <a:p>
            <a:r>
              <a:rPr lang="en-US" dirty="0"/>
              <a:t>No one in their 50s ranked their quality lower than 6.</a:t>
            </a:r>
          </a:p>
          <a:p>
            <a:r>
              <a:rPr lang="en-US" dirty="0"/>
              <a:t>No one in their 20s ranked their quality higher than 7.</a:t>
            </a:r>
          </a:p>
          <a:p>
            <a:r>
              <a:rPr lang="en-US" dirty="0"/>
              <a:t>Yet, there are no visible outliers.</a:t>
            </a:r>
          </a:p>
          <a:p>
            <a:r>
              <a:rPr lang="en-US" dirty="0"/>
              <a:t>Back to Sleep Duration… </a:t>
            </a:r>
          </a:p>
          <a:p>
            <a:endParaRPr lang="en-US" dirty="0"/>
          </a:p>
          <a:p>
            <a:endParaRPr lang="en-US" dirty="0"/>
          </a:p>
        </p:txBody>
      </p:sp>
      <p:pic>
        <p:nvPicPr>
          <p:cNvPr id="6" name="Content Placeholder 5" descr="A graph of a sleep level">
            <a:extLst>
              <a:ext uri="{FF2B5EF4-FFF2-40B4-BE49-F238E27FC236}">
                <a16:creationId xmlns:a16="http://schemas.microsoft.com/office/drawing/2014/main" id="{89A359D7-799C-486F-F47B-66996F35E5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223181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Eggs and chick">
            <a:extLst>
              <a:ext uri="{FF2B5EF4-FFF2-40B4-BE49-F238E27FC236}">
                <a16:creationId xmlns:a16="http://schemas.microsoft.com/office/drawing/2014/main" id="{CB5EDC64-A048-74E8-D825-A76A7888E0F3}"/>
              </a:ext>
            </a:extLst>
          </p:cNvPr>
          <p:cNvPicPr>
            <a:picLocks noChangeAspect="1"/>
          </p:cNvPicPr>
          <p:nvPr/>
        </p:nvPicPr>
        <p:blipFill rotWithShape="1">
          <a:blip r:embed="rId5"/>
          <a:srcRect t="15730"/>
          <a:stretch/>
        </p:blipFill>
        <p:spPr>
          <a:xfrm>
            <a:off x="-3176" y="10"/>
            <a:ext cx="12192000" cy="6857991"/>
          </a:xfrm>
          <a:prstGeom prst="rect">
            <a:avLst/>
          </a:prstGeom>
        </p:spPr>
      </p:pic>
      <p:sp>
        <p:nvSpPr>
          <p:cNvPr id="19" name="Rectangle 1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1DF85A-7AFD-8B26-6F31-F4C3B45290A7}"/>
              </a:ext>
            </a:extLst>
          </p:cNvPr>
          <p:cNvSpPr>
            <a:spLocks noGrp="1"/>
          </p:cNvSpPr>
          <p:nvPr>
            <p:ph type="title"/>
          </p:nvPr>
        </p:nvSpPr>
        <p:spPr>
          <a:xfrm>
            <a:off x="680322" y="4261987"/>
            <a:ext cx="8133478" cy="940240"/>
          </a:xfrm>
        </p:spPr>
        <p:txBody>
          <a:bodyPr vert="horz" lIns="91440" tIns="45720" rIns="91440" bIns="45720" rtlCol="0" anchor="b">
            <a:normAutofit/>
          </a:bodyPr>
          <a:lstStyle/>
          <a:p>
            <a:r>
              <a:rPr lang="en-US" sz="4800" dirty="0"/>
              <a:t>Age conclusion</a:t>
            </a:r>
          </a:p>
        </p:txBody>
      </p:sp>
      <p:sp>
        <p:nvSpPr>
          <p:cNvPr id="3" name="Text Placeholder 2">
            <a:extLst>
              <a:ext uri="{FF2B5EF4-FFF2-40B4-BE49-F238E27FC236}">
                <a16:creationId xmlns:a16="http://schemas.microsoft.com/office/drawing/2014/main" id="{DAA3291E-AFCA-B0DD-9CB2-3C86B8491763}"/>
              </a:ext>
            </a:extLst>
          </p:cNvPr>
          <p:cNvSpPr>
            <a:spLocks noGrp="1"/>
          </p:cNvSpPr>
          <p:nvPr>
            <p:ph type="body" idx="1"/>
          </p:nvPr>
        </p:nvSpPr>
        <p:spPr>
          <a:xfrm>
            <a:off x="-5480" y="5201622"/>
            <a:ext cx="8968083" cy="719828"/>
          </a:xfrm>
        </p:spPr>
        <p:txBody>
          <a:bodyPr vert="horz" lIns="91440" tIns="45720" rIns="91440" bIns="45720" rtlCol="0">
            <a:noAutofit/>
          </a:bodyPr>
          <a:lstStyle/>
          <a:p>
            <a:r>
              <a:rPr lang="en-US" dirty="0">
                <a:solidFill>
                  <a:schemeClr val="tx1"/>
                </a:solidFill>
              </a:rPr>
              <a:t>No matter how old you were, if you slept more, you were less stressed.</a:t>
            </a:r>
          </a:p>
          <a:p>
            <a:r>
              <a:rPr lang="en-US" dirty="0">
                <a:solidFill>
                  <a:schemeClr val="tx1"/>
                </a:solidFill>
              </a:rPr>
              <a:t>Chicken or the egg…</a:t>
            </a:r>
          </a:p>
          <a:p>
            <a:endParaRPr lang="en-US" dirty="0">
              <a:solidFill>
                <a:schemeClr val="tx1"/>
              </a:solidFill>
            </a:endParaRPr>
          </a:p>
          <a:p>
            <a:endParaRPr lang="en-US" dirty="0">
              <a:solidFill>
                <a:schemeClr val="tx1"/>
              </a:solidFill>
            </a:endParaRPr>
          </a:p>
        </p:txBody>
      </p:sp>
      <p:sp>
        <p:nvSpPr>
          <p:cNvPr id="21" name="Rectangle 2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78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A58E-9E1A-19A0-3D51-70C7A50446F8}"/>
              </a:ext>
            </a:extLst>
          </p:cNvPr>
          <p:cNvSpPr>
            <a:spLocks noGrp="1"/>
          </p:cNvSpPr>
          <p:nvPr>
            <p:ph type="title"/>
          </p:nvPr>
        </p:nvSpPr>
        <p:spPr/>
        <p:txBody>
          <a:bodyPr/>
          <a:lstStyle/>
          <a:p>
            <a:r>
              <a:rPr lang="en-US" dirty="0"/>
              <a:t>Does occupation affect quality of sleep?</a:t>
            </a:r>
          </a:p>
        </p:txBody>
      </p:sp>
      <p:sp>
        <p:nvSpPr>
          <p:cNvPr id="3" name="Text Placeholder 2">
            <a:extLst>
              <a:ext uri="{FF2B5EF4-FFF2-40B4-BE49-F238E27FC236}">
                <a16:creationId xmlns:a16="http://schemas.microsoft.com/office/drawing/2014/main" id="{110537A1-4568-8426-C0BA-C1F19BEC2BA1}"/>
              </a:ext>
            </a:extLst>
          </p:cNvPr>
          <p:cNvSpPr>
            <a:spLocks noGrp="1"/>
          </p:cNvSpPr>
          <p:nvPr>
            <p:ph type="body" idx="1"/>
          </p:nvPr>
        </p:nvSpPr>
        <p:spPr/>
        <p:txBody>
          <a:bodyPr/>
          <a:lstStyle/>
          <a:p>
            <a:r>
              <a:rPr lang="en-US" dirty="0"/>
              <a:t>Who has it worse… teachers or nurses?</a:t>
            </a:r>
          </a:p>
        </p:txBody>
      </p:sp>
    </p:spTree>
    <p:extLst>
      <p:ext uri="{BB962C8B-B14F-4D97-AF65-F5344CB8AC3E}">
        <p14:creationId xmlns:p14="http://schemas.microsoft.com/office/powerpoint/2010/main" val="28518743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1740</TotalTime>
  <Words>923</Words>
  <Application>Microsoft Macintosh PowerPoint</Application>
  <PresentationFormat>Widescreen</PresentationFormat>
  <Paragraphs>80</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Inter</vt:lpstr>
      <vt:lpstr>Trebuchet MS</vt:lpstr>
      <vt:lpstr>Berlin</vt:lpstr>
      <vt:lpstr>Project 1: Sleep Study</vt:lpstr>
      <vt:lpstr>Sleep Data CSV</vt:lpstr>
      <vt:lpstr>Overview</vt:lpstr>
      <vt:lpstr>What impact does age have on  stress and sleep?</vt:lpstr>
      <vt:lpstr>On average, people who slept more were less stressed</vt:lpstr>
      <vt:lpstr>All Participants – Sleep Duration</vt:lpstr>
      <vt:lpstr>All participants – Quality of Sleep</vt:lpstr>
      <vt:lpstr>Age conclusion</vt:lpstr>
      <vt:lpstr>Does occupation affect quality of sleep?</vt:lpstr>
      <vt:lpstr>Quality of Sleep</vt:lpstr>
      <vt:lpstr>Which Gender Gets the Better Quality of Sleep?</vt:lpstr>
      <vt:lpstr>Which Profession Gets Better Quality of Sleep?</vt:lpstr>
      <vt:lpstr>Occupation Conclusion</vt:lpstr>
      <vt:lpstr>Which career field has the leanest employees and what's the average BMI for employees?</vt:lpstr>
      <vt:lpstr>PowerPoint Presentation</vt:lpstr>
      <vt:lpstr>PowerPoint Presentation</vt:lpstr>
      <vt:lpstr>BMI and Occupation Conclusion</vt:lpstr>
      <vt:lpstr>Is there a relationship between sleep and physical activity levels? </vt:lpstr>
      <vt:lpstr>Sleep Duration x Physical Activity Level</vt:lpstr>
      <vt:lpstr>Sleep Quality x Physical Activity Level</vt:lpstr>
      <vt:lpstr>Sleep and Physical Activity Level Conclusion</vt:lpstr>
      <vt:lpstr>Summary</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Sleep Study</dc:title>
  <dc:creator>Lydia Bartnick</dc:creator>
  <cp:lastModifiedBy>Anna Elizabeth Collawn</cp:lastModifiedBy>
  <cp:revision>28</cp:revision>
  <dcterms:created xsi:type="dcterms:W3CDTF">2023-07-30T18:17:20Z</dcterms:created>
  <dcterms:modified xsi:type="dcterms:W3CDTF">2023-08-02T22:40:01Z</dcterms:modified>
</cp:coreProperties>
</file>