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"/>
  </p:notesMasterIdLst>
  <p:handoutMasterIdLst>
    <p:handoutMasterId r:id="rId4"/>
  </p:handoutMasterIdLst>
  <p:sldIdLst>
    <p:sldId id="4643" r:id="rId2"/>
  </p:sldIdLst>
  <p:sldSz cx="9144000" cy="7315200"/>
  <p:notesSz cx="7023100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rgbClr val="C0C0C0"/>
        </a:solidFill>
        <a:latin typeface="Times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rgbClr val="C0C0C0"/>
        </a:solidFill>
        <a:latin typeface="Times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rgbClr val="C0C0C0"/>
        </a:solidFill>
        <a:latin typeface="Times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rgbClr val="C0C0C0"/>
        </a:solidFill>
        <a:latin typeface="Times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rgbClr val="C0C0C0"/>
        </a:solidFill>
        <a:latin typeface="Times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rgbClr val="C0C0C0"/>
        </a:solidFill>
        <a:latin typeface="Times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rgbClr val="C0C0C0"/>
        </a:solidFill>
        <a:latin typeface="Times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rgbClr val="C0C0C0"/>
        </a:solidFill>
        <a:latin typeface="Times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rgbClr val="C0C0C0"/>
        </a:solidFill>
        <a:latin typeface="Times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FF00"/>
    <a:srgbClr val="FFFFCC"/>
    <a:srgbClr val="CC0000"/>
    <a:srgbClr val="9900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1" autoAdjust="0"/>
    <p:restoredTop sz="95255" autoAdjust="0"/>
  </p:normalViewPr>
  <p:slideViewPr>
    <p:cSldViewPr snapToGrid="0">
      <p:cViewPr varScale="1">
        <p:scale>
          <a:sx n="73" d="100"/>
          <a:sy n="73" d="100"/>
        </p:scale>
        <p:origin x="-134" y="-77"/>
      </p:cViewPr>
      <p:guideLst>
        <p:guide orient="horz" pos="230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165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54" tIns="46079" rIns="92154" bIns="46079" numCol="1" anchor="t" anchorCtr="0" compatLnSpc="1">
            <a:prstTxWarp prst="textNoShape">
              <a:avLst/>
            </a:prstTxWarp>
          </a:bodyPr>
          <a:lstStyle>
            <a:lvl1pPr defTabSz="925513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9863" y="0"/>
            <a:ext cx="304165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54" tIns="46079" rIns="92154" bIns="46079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165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54" tIns="46079" rIns="92154" bIns="46079" numCol="1" anchor="b" anchorCtr="0" compatLnSpc="1">
            <a:prstTxWarp prst="textNoShape">
              <a:avLst/>
            </a:prstTxWarp>
          </a:bodyPr>
          <a:lstStyle>
            <a:lvl1pPr defTabSz="925513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9863" y="8839200"/>
            <a:ext cx="304165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54" tIns="46079" rIns="92154" bIns="46079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5A448FF6-CBDD-4202-933F-08426A6D0F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5041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165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51" tIns="47719" rIns="95451" bIns="47719" numCol="1" anchor="t" anchorCtr="0" compatLnSpc="1">
            <a:prstTxWarp prst="textNoShape">
              <a:avLst/>
            </a:prstTxWarp>
          </a:bodyPr>
          <a:lstStyle>
            <a:lvl1pPr defTabSz="954088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9863" y="0"/>
            <a:ext cx="304165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51" tIns="47719" rIns="95451" bIns="47719" numCol="1" anchor="t" anchorCtr="0" compatLnSpc="1">
            <a:prstTxWarp prst="textNoShape">
              <a:avLst/>
            </a:prstTxWarp>
          </a:bodyPr>
          <a:lstStyle>
            <a:lvl1pPr algn="r" defTabSz="954088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43025" y="693738"/>
            <a:ext cx="4365625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3263" y="4419600"/>
            <a:ext cx="5616575" cy="419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51" tIns="47719" rIns="95451" bIns="47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165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51" tIns="47719" rIns="95451" bIns="47719" numCol="1" anchor="b" anchorCtr="0" compatLnSpc="1">
            <a:prstTxWarp prst="textNoShape">
              <a:avLst/>
            </a:prstTxWarp>
          </a:bodyPr>
          <a:lstStyle>
            <a:lvl1pPr defTabSz="954088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9863" y="8839200"/>
            <a:ext cx="304165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51" tIns="47719" rIns="95451" bIns="47719" numCol="1" anchor="b" anchorCtr="0" compatLnSpc="1">
            <a:prstTxWarp prst="textNoShape">
              <a:avLst/>
            </a:prstTxWarp>
          </a:bodyPr>
          <a:lstStyle>
            <a:lvl1pPr algn="r" defTabSz="954088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2FC2617F-5F03-443D-8113-ED09DCDA45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649408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RTAG_RGB_R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5463" y="425450"/>
            <a:ext cx="1865312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9975" y="3657600"/>
            <a:ext cx="7402513" cy="1493838"/>
          </a:xfrm>
          <a:ln w="12700"/>
        </p:spPr>
        <p:txBody>
          <a:bodyPr tIns="44450" rIns="90487" bIns="44450"/>
          <a:lstStyle>
            <a:lvl1pPr marL="0" indent="0">
              <a:lnSpc>
                <a:spcPct val="95000"/>
              </a:lnSpc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065213" y="2260600"/>
            <a:ext cx="7407275" cy="981075"/>
          </a:xfrm>
        </p:spPr>
        <p:txBody>
          <a:bodyPr anchor="t"/>
          <a:lstStyle>
            <a:lvl1pPr>
              <a:lnSpc>
                <a:spcPct val="95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1945DC-750A-4611-84DB-105930194536}" type="datetime1">
              <a:rPr lang="en-US"/>
              <a:pPr>
                <a:defRPr/>
              </a:pPr>
              <a:t>9/19/2011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07950"/>
            <a:ext cx="2133600" cy="61674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07950"/>
            <a:ext cx="6248400" cy="61674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80D392-F7B4-47AC-ADD1-F65FC038F2E1}" type="datetime1">
              <a:rPr lang="en-US"/>
              <a:pPr>
                <a:defRPr/>
              </a:pPr>
              <a:t>9/19/2011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225" y="397317"/>
            <a:ext cx="7075488" cy="424485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buFont typeface="Arial" pitchFamily="34" charset="0"/>
              <a:buChar char="•"/>
              <a:defRPr sz="1600"/>
            </a:lvl3pPr>
            <a:lvl4pPr>
              <a:buFont typeface="Arial" pitchFamily="34" charset="0"/>
              <a:buChar char="•"/>
              <a:defRPr sz="16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7582E-B89C-4A9C-B3AE-A1F26D88BA88}" type="datetime1">
              <a:rPr lang="en-US"/>
              <a:pPr>
                <a:defRPr/>
              </a:pPr>
              <a:t>9/19/2011</a:t>
            </a:fld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3462391" y="6503542"/>
            <a:ext cx="140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+mj-lt"/>
              </a:rPr>
              <a:t>DRAFT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700588"/>
            <a:ext cx="7772400" cy="14525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100388"/>
            <a:ext cx="7772400" cy="16002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D5769-88F9-4033-B8F5-9402D386E279}" type="datetime1">
              <a:rPr lang="en-US"/>
              <a:pPr>
                <a:defRPr/>
              </a:pPr>
              <a:t>9/19/2011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68400"/>
            <a:ext cx="4191000" cy="5106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68400"/>
            <a:ext cx="4191000" cy="5106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1C8232-9AD5-4A0F-9DC1-D867713B2EFE}" type="datetime1">
              <a:rPr lang="en-US"/>
              <a:pPr>
                <a:defRPr/>
              </a:pPr>
              <a:t>9/19/2011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3688"/>
            <a:ext cx="8229600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36713"/>
            <a:ext cx="4040188" cy="682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19338"/>
            <a:ext cx="4040188" cy="4214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36713"/>
            <a:ext cx="4041775" cy="682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19338"/>
            <a:ext cx="4041775" cy="4214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6398EE-1105-40C0-A12B-5ADC1F366EB3}" type="datetime1">
              <a:rPr lang="en-US"/>
              <a:pPr>
                <a:defRPr/>
              </a:pPr>
              <a:t>9/19/2011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1BEA0-A240-4003-BEF9-728A47BD3D34}" type="datetime1">
              <a:rPr lang="en-US"/>
              <a:pPr>
                <a:defRPr/>
              </a:pPr>
              <a:t>9/19/2011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34FB4-A0E6-4A9A-BB99-C637991A6F4E}" type="datetime1">
              <a:rPr lang="en-US"/>
              <a:pPr>
                <a:defRPr/>
              </a:pPr>
              <a:t>9/19/2011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513"/>
            <a:ext cx="3008313" cy="12398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90513"/>
            <a:ext cx="5111750" cy="6243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30350"/>
            <a:ext cx="3008313" cy="5003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72964-6F0E-4349-9509-C30EA7CA48B0}" type="datetime1">
              <a:rPr lang="en-US"/>
              <a:pPr>
                <a:defRPr/>
              </a:pPr>
              <a:t>9/19/2011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121275"/>
            <a:ext cx="5486400" cy="6032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54050"/>
            <a:ext cx="5486400" cy="43894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24525"/>
            <a:ext cx="5486400" cy="8588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C53B69-FBC3-428D-AF09-491017059D72}" type="datetime1">
              <a:rPr lang="en-US"/>
              <a:pPr>
                <a:defRPr/>
              </a:pPr>
              <a:t>9/19/2011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68400"/>
            <a:ext cx="8534400" cy="510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147" name="Line 3"/>
          <p:cNvSpPr>
            <a:spLocks noChangeShapeType="1"/>
          </p:cNvSpPr>
          <p:nvPr/>
        </p:nvSpPr>
        <p:spPr bwMode="auto">
          <a:xfrm>
            <a:off x="6350" y="847143"/>
            <a:ext cx="9137650" cy="0"/>
          </a:xfrm>
          <a:prstGeom prst="line">
            <a:avLst/>
          </a:prstGeom>
          <a:noFill/>
          <a:ln w="12700">
            <a:solidFill>
              <a:srgbClr val="FF3D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cs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07951"/>
            <a:ext cx="7075488" cy="6444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44416" rIns="90418" bIns="44416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65975" y="7072313"/>
            <a:ext cx="11874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solidFill>
                  <a:schemeClr val="tx1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fld id="{7D94C342-14F1-4BC6-B8D7-69CEBCCE1204}" type="datetime1">
              <a:rPr lang="en-US"/>
              <a:pPr>
                <a:defRPr/>
              </a:pPr>
              <a:t>9/19/2011</a:t>
            </a:fld>
            <a:endParaRPr lang="en-US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8499475" y="7072313"/>
            <a:ext cx="644525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eaLnBrk="0" hangingPunct="0">
              <a:defRPr/>
            </a:pPr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</a:rPr>
              <a:t>Page </a:t>
            </a:r>
            <a:fld id="{E8CC8C49-9A6C-4132-8493-E9AC8815C543}" type="slidenum">
              <a:rPr lang="en-US" sz="1000">
                <a:solidFill>
                  <a:schemeClr val="tx1"/>
                </a:solidFill>
                <a:latin typeface="Arial" charset="0"/>
                <a:cs typeface="Arial" charset="0"/>
              </a:rPr>
              <a:pPr eaLnBrk="0" hangingPunct="0">
                <a:defRPr/>
              </a:pPr>
              <a:t>‹#›</a:t>
            </a:fld>
            <a:endParaRPr lang="en-US" sz="100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>
            <a:off x="8428038" y="7050088"/>
            <a:ext cx="0" cy="212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cs typeface="Arial" charset="0"/>
            </a:endParaRPr>
          </a:p>
        </p:txBody>
      </p:sp>
      <p:pic>
        <p:nvPicPr>
          <p:cNvPr id="1032" name="Picture 10" descr="RTN_RGB_RED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820025" y="185738"/>
            <a:ext cx="1104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sldNum="0" hdr="0" ftr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marL="230188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38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10000"/>
        <a:buChar char="–"/>
        <a:defRPr sz="1800">
          <a:solidFill>
            <a:schemeClr val="tx1"/>
          </a:solidFill>
          <a:latin typeface="+mn-lt"/>
        </a:defRPr>
      </a:lvl2pPr>
      <a:lvl3pPr marL="790575" indent="-320675" algn="l" rtl="0" eaLnBrk="0" fontAlgn="base" hangingPunct="0">
        <a:spcBef>
          <a:spcPct val="20000"/>
        </a:spcBef>
        <a:spcAft>
          <a:spcPct val="0"/>
        </a:spcAft>
        <a:buSzPct val="110000"/>
        <a:buFont typeface="Arial" pitchFamily="34" charset="0"/>
        <a:buChar char="•"/>
        <a:defRPr>
          <a:solidFill>
            <a:schemeClr val="tx1"/>
          </a:solidFill>
          <a:latin typeface="+mn-lt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SzPct val="110000"/>
        <a:buChar char="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>
          <a:solidFill>
            <a:srgbClr val="0000CC"/>
          </a:solidFill>
          <a:latin typeface="Frutiger 87ExtraBlackCn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>
          <a:solidFill>
            <a:srgbClr val="0000CC"/>
          </a:solidFill>
          <a:latin typeface="Frutiger 87ExtraBlackCn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>
          <a:solidFill>
            <a:srgbClr val="0000CC"/>
          </a:solidFill>
          <a:latin typeface="Frutiger 87ExtraBlackCn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>
          <a:solidFill>
            <a:srgbClr val="0000CC"/>
          </a:solidFill>
          <a:latin typeface="Frutiger 87ExtraBlackCn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>
          <a:solidFill>
            <a:srgbClr val="0000CC"/>
          </a:solidFill>
          <a:latin typeface="Frutiger 87ExtraBlackCn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Backup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68400"/>
            <a:ext cx="8077200" cy="5106988"/>
          </a:xfrm>
        </p:spPr>
        <p:txBody>
          <a:bodyPr/>
          <a:lstStyle/>
          <a:p>
            <a:r>
              <a:rPr lang="en-US" dirty="0" smtClean="0"/>
              <a:t>Two modes</a:t>
            </a:r>
          </a:p>
          <a:p>
            <a:pPr marL="574675" lvl="1" indent="-342900">
              <a:buFont typeface="+mj-lt"/>
              <a:buAutoNum type="arabicPeriod"/>
            </a:pPr>
            <a:r>
              <a:rPr lang="en-US" dirty="0" smtClean="0"/>
              <a:t>AWIPS I backing up AWIPS II</a:t>
            </a:r>
          </a:p>
          <a:p>
            <a:pPr marL="574675" lvl="1" indent="-342900">
              <a:buFont typeface="+mj-lt"/>
              <a:buAutoNum type="arabicPeriod"/>
            </a:pPr>
            <a:r>
              <a:rPr lang="en-US" dirty="0" smtClean="0"/>
              <a:t>AWIPS II backing up AWIPS I</a:t>
            </a:r>
          </a:p>
          <a:p>
            <a:r>
              <a:rPr lang="en-US" dirty="0" smtClean="0"/>
              <a:t>First mode is AWIPS I business as usual</a:t>
            </a:r>
          </a:p>
          <a:p>
            <a:r>
              <a:rPr lang="en-US" dirty="0" smtClean="0"/>
              <a:t>Second Mode (GFE only – AWIPS I Black Box)</a:t>
            </a:r>
          </a:p>
          <a:p>
            <a:pPr lvl="1"/>
            <a:r>
              <a:rPr lang="en-US" dirty="0" smtClean="0"/>
              <a:t>AWIPS I site does localization on ADAM</a:t>
            </a:r>
          </a:p>
          <a:p>
            <a:pPr lvl="1"/>
            <a:r>
              <a:rPr lang="en-US" dirty="0" smtClean="0"/>
              <a:t>Backup GFE related files on ADAM (.tar file)</a:t>
            </a:r>
          </a:p>
          <a:p>
            <a:pPr lvl="1"/>
            <a:r>
              <a:rPr lang="en-US" dirty="0" smtClean="0"/>
              <a:t>Run </a:t>
            </a:r>
            <a:r>
              <a:rPr lang="en-US" smtClean="0"/>
              <a:t>script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smtClean="0"/>
              <a:t>on </a:t>
            </a:r>
            <a:r>
              <a:rPr lang="en-US" dirty="0" smtClean="0"/>
              <a:t>DX1 to transfer configuration data to the expected AWIPS II location</a:t>
            </a:r>
          </a:p>
          <a:p>
            <a:pPr lvl="1"/>
            <a:r>
              <a:rPr lang="en-US" dirty="0" smtClean="0"/>
              <a:t>AWIPS II site follows AWIPS II Service Back up procedures</a:t>
            </a:r>
          </a:p>
          <a:p>
            <a:r>
              <a:rPr lang="en-US" dirty="0" smtClean="0"/>
              <a:t>Second Mode (all configuration data, e.g. WarnGen)</a:t>
            </a:r>
          </a:p>
          <a:p>
            <a:pPr lvl="1"/>
            <a:r>
              <a:rPr lang="en-US" dirty="0" smtClean="0"/>
              <a:t>Backup ADAM (all)</a:t>
            </a:r>
          </a:p>
          <a:p>
            <a:pPr lvl="1"/>
            <a:r>
              <a:rPr lang="en-US" dirty="0" smtClean="0"/>
              <a:t>Sites perform a site to site transfer of the tar file</a:t>
            </a:r>
          </a:p>
          <a:p>
            <a:pPr lvl="1"/>
            <a:r>
              <a:rPr lang="en-US" dirty="0" smtClean="0"/>
              <a:t>Receiving site restores ADAM backup on their AWIPS II </a:t>
            </a:r>
          </a:p>
          <a:p>
            <a:pPr lvl="1"/>
            <a:r>
              <a:rPr lang="en-US" dirty="0" smtClean="0"/>
              <a:t>All configuration is in AWIPS II for the other site.</a:t>
            </a:r>
          </a:p>
          <a:p>
            <a:pPr lvl="1"/>
            <a:r>
              <a:rPr lang="en-US" dirty="0" smtClean="0"/>
              <a:t>AWIPS II site logs onto CAVE as the other site and performs backup of all functions.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97582E-B89C-4A9C-B3AE-A1F26D88BA88}" type="datetime1">
              <a:rPr lang="en-US" smtClean="0"/>
              <a:pPr>
                <a:defRPr/>
              </a:pPr>
              <a:t>9/19/2011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000000"/>
      </a:dk2>
      <a:lt2>
        <a:srgbClr val="003366"/>
      </a:lt2>
      <a:accent1>
        <a:srgbClr val="0080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AAC0AA"/>
      </a:accent5>
      <a:accent6>
        <a:srgbClr val="E7B900"/>
      </a:accent6>
      <a:hlink>
        <a:srgbClr val="336699"/>
      </a:hlink>
      <a:folHlink>
        <a:srgbClr val="660033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C0C0C0"/>
            </a:solidFill>
            <a:effectLst/>
            <a:latin typeface="Times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C0C0C0"/>
            </a:solidFill>
            <a:effectLst/>
            <a:latin typeface="Times" pitchFamily="18" charset="0"/>
            <a:cs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600" dirty="0" smtClean="0">
            <a:solidFill>
              <a:schemeClr val="tx1">
                <a:lumMod val="95000"/>
                <a:lumOff val="5000"/>
              </a:schemeClr>
            </a:solidFill>
            <a:latin typeface="+mj-lt"/>
          </a:defRPr>
        </a:defPPr>
      </a:lstStyle>
    </a:txDef>
  </a:objectDefaults>
  <a:extraClrSchemeLst>
    <a:extraClrScheme>
      <a:clrScheme name="blank 1">
        <a:dk1>
          <a:srgbClr val="000066"/>
        </a:dk1>
        <a:lt1>
          <a:srgbClr val="FFFFFF"/>
        </a:lt1>
        <a:dk2>
          <a:srgbClr val="0000FF"/>
        </a:dk2>
        <a:lt2>
          <a:srgbClr val="FFFFFF"/>
        </a:lt2>
        <a:accent1>
          <a:srgbClr val="008000"/>
        </a:accent1>
        <a:accent2>
          <a:srgbClr val="CC9900"/>
        </a:accent2>
        <a:accent3>
          <a:srgbClr val="AAAAFF"/>
        </a:accent3>
        <a:accent4>
          <a:srgbClr val="DADADA"/>
        </a:accent4>
        <a:accent5>
          <a:srgbClr val="AAC0AA"/>
        </a:accent5>
        <a:accent6>
          <a:srgbClr val="B98A00"/>
        </a:accent6>
        <a:hlink>
          <a:srgbClr val="336699"/>
        </a:hlink>
        <a:folHlink>
          <a:srgbClr val="66003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54890</TotalTime>
  <Words>141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</vt:lpstr>
      <vt:lpstr>Service Backup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Doug lawson</cp:lastModifiedBy>
  <cp:revision>4067</cp:revision>
  <cp:lastPrinted>2011-08-10T16:15:44Z</cp:lastPrinted>
  <dcterms:created xsi:type="dcterms:W3CDTF">1601-01-01T00:00:00Z</dcterms:created>
  <dcterms:modified xsi:type="dcterms:W3CDTF">2011-09-20T17:54:00Z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