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91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83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6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40" y="-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0DA0D9-E016-4C7C-BC93-B9D84BE6F034}" type="datetimeFigureOut">
              <a:rPr lang="en-US"/>
              <a:pPr/>
              <a:t>01/05/15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1CD385-CE79-4D13-A566-2E4C0604BF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7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0BE4A-4E72-487C-8313-0D159A9A0045}" type="datetimeFigureOut">
              <a:rPr lang="en-US"/>
              <a:pPr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A7E446-78CE-4CD7-9209-7584631697FA}" type="datetimeFigureOut">
              <a:rPr lang="en-US"/>
              <a:pPr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A7F9DF-DEC3-48F4-A76E-5C1FF74541B4}" type="datetimeFigureOut">
              <a:rPr lang="en-US"/>
              <a:pPr/>
              <a:t>01/05/15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04AC9C48-DB9A-4529-88C1-BFA72A6B40AD}" type="datetimeFigureOut">
              <a:rPr lang="en-US"/>
              <a:pPr/>
              <a:t>01/05/15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371600" y="3255963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>Smartling – </a:t>
            </a:r>
            <a:r>
              <a:rPr lang="en-US" dirty="0" err="1" smtClean="0">
                <a:solidFill>
                  <a:schemeClr val="bg1"/>
                </a:solidFill>
                <a:ea typeface="ＭＳ Ｐゴシック" pitchFamily="34" charset="-128"/>
              </a:rPr>
              <a:t>Zendesk</a:t>
            </a:r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> Integration</a:t>
            </a:r>
          </a:p>
          <a:p>
            <a:pPr eaLnBrk="1" hangingPunct="1"/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/>
            </a:r>
            <a:b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</a:br>
            <a:r>
              <a:rPr lang="en-US" dirty="0" smtClean="0">
                <a:solidFill>
                  <a:schemeClr val="bg1"/>
                </a:solidFill>
                <a:ea typeface="ＭＳ Ｐゴシック" pitchFamily="34" charset="-128"/>
              </a:rPr>
              <a:t>1 May 2015</a:t>
            </a:r>
            <a:endParaRPr lang="en-US" dirty="0" smtClean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2" name="Picture 1" descr="adroll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09" y="1837429"/>
            <a:ext cx="2990320" cy="10961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Command-Line Options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522180"/>
              </p:ext>
            </p:extLst>
          </p:nvPr>
        </p:nvGraphicFramePr>
        <p:xfrm>
          <a:off x="457200" y="1600200"/>
          <a:ext cx="8229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6362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Option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-t, --translate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Transfer</a:t>
                      </a:r>
                      <a:r>
                        <a:rPr lang="en-US" sz="1200" baseline="0" dirty="0" smtClean="0"/>
                        <a:t> source content from </a:t>
                      </a:r>
                      <a:r>
                        <a:rPr lang="en-US" sz="1200" baseline="0" dirty="0" err="1" smtClean="0"/>
                        <a:t>ZenDesk</a:t>
                      </a:r>
                      <a:r>
                        <a:rPr lang="en-US" sz="1200" baseline="0" dirty="0" smtClean="0"/>
                        <a:t> to Smartling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-r, --</a:t>
                      </a:r>
                      <a:r>
                        <a:rPr lang="en-US" sz="1200" dirty="0" err="1" smtClean="0"/>
                        <a:t>retrievetranslations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Transfer translations from Smartling to </a:t>
                      </a:r>
                      <a:r>
                        <a:rPr lang="en-US" sz="1200" dirty="0" err="1" smtClean="0"/>
                        <a:t>Zendesk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-l, --locales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Comma-separated</a:t>
                      </a:r>
                      <a:r>
                        <a:rPr lang="en-US" sz="1200" baseline="0" dirty="0" smtClean="0"/>
                        <a:t> list of </a:t>
                      </a:r>
                      <a:r>
                        <a:rPr lang="en-US" sz="1200" baseline="0" dirty="0" err="1" smtClean="0"/>
                        <a:t>Zendesk</a:t>
                      </a:r>
                      <a:r>
                        <a:rPr lang="en-US" sz="1200" baseline="0" dirty="0" smtClean="0"/>
                        <a:t> locales or ‘all’. Applies to the ‘-r’ option.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-a, --articles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Comma-separated</a:t>
                      </a:r>
                      <a:r>
                        <a:rPr lang="en-US" sz="1200" baseline="0" dirty="0" smtClean="0"/>
                        <a:t> list of </a:t>
                      </a:r>
                      <a:r>
                        <a:rPr lang="en-US" sz="1200" baseline="0" dirty="0" err="1" smtClean="0"/>
                        <a:t>Zendesk</a:t>
                      </a:r>
                      <a:r>
                        <a:rPr lang="en-US" sz="1200" baseline="0" dirty="0" smtClean="0"/>
                        <a:t> article IDs or ‘all’.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-c,</a:t>
                      </a:r>
                      <a:r>
                        <a:rPr lang="en-US" sz="1200" baseline="0" dirty="0" smtClean="0"/>
                        <a:t> --categories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Comma-separated</a:t>
                      </a:r>
                      <a:r>
                        <a:rPr lang="en-US" sz="1200" baseline="0" dirty="0" smtClean="0"/>
                        <a:t> list of </a:t>
                      </a:r>
                      <a:r>
                        <a:rPr lang="en-US" sz="1200" baseline="0" dirty="0" err="1" smtClean="0"/>
                        <a:t>Zendesk</a:t>
                      </a:r>
                      <a:r>
                        <a:rPr lang="en-US" sz="1200" baseline="0" dirty="0" smtClean="0"/>
                        <a:t> category IDs or ‘all’.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-s, --sections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Comma-separated</a:t>
                      </a:r>
                      <a:r>
                        <a:rPr lang="en-US" sz="1200" baseline="0" dirty="0" smtClean="0"/>
                        <a:t> list of </a:t>
                      </a:r>
                      <a:r>
                        <a:rPr lang="en-US" sz="1200" baseline="0" dirty="0" err="1" smtClean="0"/>
                        <a:t>Zendesk</a:t>
                      </a:r>
                      <a:r>
                        <a:rPr lang="en-US" sz="1200" baseline="0" dirty="0" smtClean="0"/>
                        <a:t> section IDs or ‘all’. </a:t>
                      </a:r>
                      <a:endParaRPr lang="en-US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-y, --</a:t>
                      </a:r>
                      <a:r>
                        <a:rPr lang="en-US" sz="1200" dirty="0" err="1" smtClean="0"/>
                        <a:t>retrievaltype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What type of content</a:t>
                      </a:r>
                      <a:r>
                        <a:rPr lang="en-US" sz="1200" baseline="0" dirty="0" smtClean="0"/>
                        <a:t> to pull from </a:t>
                      </a:r>
                      <a:r>
                        <a:rPr lang="en-US" sz="1200" baseline="0" dirty="0" err="1" smtClean="0"/>
                        <a:t>Smarling</a:t>
                      </a:r>
                      <a:r>
                        <a:rPr lang="en-US" sz="1200" baseline="0" dirty="0" smtClean="0"/>
                        <a:t>: </a:t>
                      </a:r>
                      <a:r>
                        <a:rPr lang="en-US" sz="1200" dirty="0" smtClean="0"/>
                        <a:t>published, pending,</a:t>
                      </a:r>
                      <a:r>
                        <a:rPr lang="en-US" sz="1200" baseline="0" dirty="0" smtClean="0"/>
                        <a:t> or pseudo (see Smartling online help)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-g, --</a:t>
                      </a:r>
                      <a:r>
                        <a:rPr lang="en-US" sz="1200" dirty="0" err="1" smtClean="0"/>
                        <a:t>loglevel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The least-critical level of log</a:t>
                      </a:r>
                      <a:r>
                        <a:rPr lang="en-US" sz="1200" baseline="0" dirty="0" smtClean="0"/>
                        <a:t> messages to include in the log file. Valid values: info, warning, error, critical, debug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bg1"/>
                </a:solidFill>
                <a:ea typeface="ＭＳ Ｐゴシック" pitchFamily="34" charset="-128"/>
                <a:cs typeface="Arial" pitchFamily="34" charset="0"/>
              </a:rPr>
              <a:t>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Agenda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51525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Project scope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Integration Architecture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Sample script usage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Configuration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*Installation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Additional Notes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2800" dirty="0" smtClean="0">
                <a:solidFill>
                  <a:srgbClr val="2A6CD0"/>
                </a:solidFill>
                <a:ea typeface="ＭＳ Ｐゴシック" pitchFamily="34" charset="-128"/>
              </a:rPr>
              <a:t>Command-line options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Project Scope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50100" cy="45259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Clr>
                <a:srgbClr val="303030"/>
              </a:buClr>
              <a:buSzPct val="87000"/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Key items in scope to address: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Image paths on translated articles are pointing to the en-us version of the image instead of the translated one</a:t>
            </a:r>
            <a:endParaRPr lang="en-US" sz="1400" b="1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Hyperlinks on translated articles are pointing to en-us pages instead of translated versions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No ability to perform incremental updates (e.g., translate for 1 article)</a:t>
            </a:r>
          </a:p>
          <a:p>
            <a:pPr marL="0" indent="0" eaLnBrk="1" hangingPunct="1">
              <a:lnSpc>
                <a:spcPct val="80000"/>
              </a:lnSpc>
              <a:buClr>
                <a:srgbClr val="303030"/>
              </a:buClr>
              <a:buSzPct val="87000"/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b="1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Clr>
                <a:srgbClr val="303030"/>
              </a:buClr>
              <a:buSzPct val="87000"/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b="1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lnSpc>
                <a:spcPct val="80000"/>
              </a:lnSpc>
              <a:buClr>
                <a:srgbClr val="303030"/>
              </a:buClr>
              <a:buSzPct val="87000"/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Items addressed: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Naming scheme devised for handling translated images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Image paths now point to the translated version of the image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Hyperlinks point to translated pages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O</a:t>
            </a: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ptions provided to allow transfer of sub-sets of articles, categories and sections</a:t>
            </a:r>
          </a:p>
          <a:p>
            <a:pPr eaLnBrk="1" hangingPunct="1">
              <a:lnSpc>
                <a:spcPct val="80000"/>
              </a:lnSpc>
              <a:buClr>
                <a:srgbClr val="303030"/>
              </a:buClr>
              <a:buSzPct val="87000"/>
              <a:tabLst>
                <a:tab pos="1295400" algn="l"/>
                <a:tab pos="1828800" algn="l"/>
              </a:tabLst>
            </a:pP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Logging improved</a:t>
            </a:r>
          </a:p>
          <a:p>
            <a:pPr marL="0" indent="0" eaLnBrk="1" hangingPunct="1">
              <a:lnSpc>
                <a:spcPct val="80000"/>
              </a:lnSpc>
              <a:buClr>
                <a:srgbClr val="303030"/>
              </a:buClr>
              <a:buSzPct val="87000"/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b="1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8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Architecture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4938"/>
            <a:ext cx="7556500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Sample Usage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392238"/>
            <a:ext cx="8686800" cy="4979913"/>
          </a:xfrm>
        </p:spPr>
        <p:txBody>
          <a:bodyPr/>
          <a:lstStyle/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all completed translations from Smartling to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: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./</a:t>
            </a: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--</a:t>
            </a: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retrievetranslations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--articles all --categories all --sections all -locales all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all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articles from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to Smartling for translation:</a:t>
            </a: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./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-t -a all -c all -s all -l all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Send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two articles and all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completed categories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from </a:t>
            </a:r>
            <a:r>
              <a:rPr lang="en-US" sz="1400" dirty="0" err="1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to Smartling, with detailed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logging:</a:t>
            </a: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</a:t>
            </a:r>
            <a:r>
              <a:rPr lang="en-US" sz="1000" dirty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/</a:t>
            </a:r>
            <a:r>
              <a:rPr lang="en-US" sz="1000" dirty="0" err="1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--translate --articles 901922090,901922091 --categories all --</a:t>
            </a:r>
            <a:r>
              <a:rPr lang="en-US" sz="1000" dirty="0" err="1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loglevel</a:t>
            </a:r>
            <a:r>
              <a:rPr lang="en-US" sz="1000" dirty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</a:t>
            </a:r>
            <a:r>
              <a:rPr lang="en-US" sz="1000" dirty="0" smtClean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debug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Or:</a:t>
            </a:r>
            <a:endParaRPr lang="en-US" sz="1000" dirty="0"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</a:t>
            </a:r>
            <a:r>
              <a:rPr lang="en-US" sz="1000" dirty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/</a:t>
            </a:r>
            <a:r>
              <a:rPr lang="en-US" sz="1000" dirty="0" err="1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-t -a 901922090,901922091 -c all -g debug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err="1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Tranfer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the published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French and German translations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for the specified article from Smartling to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:</a:t>
            </a: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./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--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retrievetranslations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--articles 901922090 --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retrievaltype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published –-locales </a:t>
            </a: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fr,de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Or:</a:t>
            </a:r>
            <a:endParaRPr lang="en-US" sz="1000" dirty="0"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smartlingzd.py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-r -a 901922090 -y published 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-l </a:t>
            </a: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fr,de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Display help on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command-line options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:</a:t>
            </a: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/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-h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   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  </a:t>
            </a: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3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Configuration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52868" cy="4525963"/>
          </a:xfrm>
        </p:spPr>
        <p:txBody>
          <a:bodyPr/>
          <a:lstStyle/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smartlingzd.cfg</a:t>
            </a: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Configuration file for the Smartling-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Zendesk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integration script.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Contains basic parameters required for the script to work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.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general]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log_file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smartlingzd.log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smartling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api_key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=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project_id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approve_for_translation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yes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zendesk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url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https://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adroll.zendesk.com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user = </a:t>
            </a:r>
            <a:endParaRPr lang="en-US" sz="1000" dirty="0" smtClean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auth_token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zd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-to-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sl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-locales]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fr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fr-fr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de = de-de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nl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nl-nl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es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es-es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ja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ja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5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Configuration (cont.)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33739" cy="4525963"/>
          </a:xfrm>
        </p:spPr>
        <p:txBody>
          <a:bodyPr/>
          <a:lstStyle/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translate.cfg</a:t>
            </a: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Optional configuration file for the Smartling-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Zendesk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integration script.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Specifies which articles include/exclude in transfers from </a:t>
            </a:r>
            <a:r>
              <a:rPr lang="en-US" sz="1000" dirty="0" err="1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Zendesk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 to Smartling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The file is used when the 'all' option is specified for articles on the command line. 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item IDs should be listed under each section, with each ID on a separate line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if nothing is included in a section, it means 'all' for 'include' sections and 'none' for 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; 'exclude' 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sections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</a:t>
            </a: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include-articles]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123456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234567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[exclude-articles</a:t>
            </a: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]</a:t>
            </a:r>
          </a:p>
          <a:p>
            <a:pPr marL="400050" lvl="1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ourier"/>
                <a:ea typeface="ＭＳ Ｐゴシック" pitchFamily="34" charset="-128"/>
                <a:cs typeface="Courier"/>
                <a:sym typeface="Arial" pitchFamily="34" charset="0"/>
              </a:rPr>
              <a:t>987654</a:t>
            </a:r>
            <a:endParaRPr lang="en-US" sz="1000" dirty="0">
              <a:solidFill>
                <a:srgbClr val="000000"/>
              </a:solidFill>
              <a:latin typeface="Courier"/>
              <a:ea typeface="ＭＳ Ｐゴシック" pitchFamily="34" charset="-128"/>
              <a:cs typeface="Courier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Installation Steps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25734" cy="4525963"/>
          </a:xfrm>
        </p:spPr>
        <p:txBody>
          <a:bodyPr/>
          <a:lstStyle/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Backup current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HelpCenter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content using existing scripts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Install prerequisite python libraries (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zdesk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,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lxml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)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Install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script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and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Smartling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SDK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Set configuration values</a:t>
            </a: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Backup existing content using new script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Test articles: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Create test workflow and make it the default temporarily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1 article from </a:t>
            </a:r>
            <a:r>
              <a:rPr lang="en-US" sz="10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to Smartling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Confirm that existing translations are picked up in Smartling (e.g., German should be 100%??)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1 translated article from Smartling to </a:t>
            </a:r>
            <a:r>
              <a:rPr lang="en-US" sz="10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, 1 locale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Confirm that translated article works as expected in </a:t>
            </a:r>
            <a:r>
              <a:rPr lang="en-US" sz="10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Zendesk</a:t>
            </a:r>
            <a:endParaRPr lang="en-US" sz="10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Repeat for a set of articles, 2 locales, many locales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Review log file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Test categories and sections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1 of each to Smartling</a:t>
            </a: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0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Review log file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all categories and sections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 all articles gradually, using exclusions initially, confirming at each step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Backup again</a:t>
            </a: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(Later) Remove old CSV files from Smartling project.</a:t>
            </a:r>
            <a:endParaRPr lang="en-US" sz="6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lvl="1"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endParaRPr lang="en-US" sz="10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eaLnBrk="1" hangingPunct="1">
              <a:buFont typeface="+mj-lt"/>
              <a:buAutoNum type="arabicPeriod"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2A6CD0"/>
                </a:solidFill>
                <a:ea typeface="ＭＳ Ｐゴシック" pitchFamily="34" charset="-128"/>
                <a:cs typeface="Arial" pitchFamily="34" charset="0"/>
              </a:rPr>
              <a:t>Additional Notes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509000" cy="4525963"/>
          </a:xfrm>
        </p:spPr>
        <p:txBody>
          <a:bodyPr/>
          <a:lstStyle/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Be aware of handling of ‘</a:t>
            </a: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draft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’ articles and </a:t>
            </a:r>
            <a:r>
              <a:rPr lang="en-US" sz="14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incomplete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translations in Smartling:</a:t>
            </a: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Transferring to Smartling:</a:t>
            </a: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‘all’ option: draft articles not included</a:t>
            </a: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Article IDs specified: draft articles are included</a:t>
            </a: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2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b="1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Transferring from Smartling:</a:t>
            </a: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‘all’ option: Only completed items included. Also, draft articles not included.</a:t>
            </a:r>
            <a:endParaRPr lang="en-US" sz="12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2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‘IDs specified: Incomplete items included (even if ‘published’ specified). Draft articles included.</a:t>
            </a: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2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400050" lvl="1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2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Exclusions apply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for both directions, so it could stop pending translations coming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back. Therefore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, don't start working on an item until its previous translations are live.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Can workaround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by pulling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specific articles</a:t>
            </a:r>
          </a:p>
          <a:p>
            <a:pPr eaLnBrk="1" hangingPunct="1">
              <a:buFontTx/>
              <a:buChar char="-"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If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 particular item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type (e.g., categories)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is not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specified then </a:t>
            </a: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none of that type are 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transferred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uthorizes to all languages in Smartling. Alternative is to set approve ‘off’ and </a:t>
            </a:r>
            <a:r>
              <a:rPr lang="en-US" sz="1400" dirty="0" err="1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authorise</a:t>
            </a: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 in Smartling.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Previously transferred content is transferred again with the ‘all’ option. There’s no ‘all since’ logic. Therefore changes made in ZD could be overwritten. These items should be excluded.</a:t>
            </a:r>
          </a:p>
          <a:p>
            <a:pPr marL="0" indent="0" eaLnBrk="1" hangingPunct="1"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r>
              <a:rPr lang="en-US" sz="1400" dirty="0" smtClean="0">
                <a:solidFill>
                  <a:srgbClr val="2A6CD0"/>
                </a:solidFill>
                <a:ea typeface="ＭＳ Ｐゴシック" pitchFamily="34" charset="-128"/>
                <a:sym typeface="Arial" pitchFamily="34" charset="0"/>
              </a:rPr>
              <a:t>Currently, all hyperlinks containing ‘/en-us/’ in the path are updated to point to the translated version instead. This may need to be refined depending on what sort of links are on the actual articles.</a:t>
            </a: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  <a:p>
            <a:pPr marL="0" indent="0" eaLnBrk="1" hangingPunct="1">
              <a:buFont typeface="Arial" pitchFamily="34" charset="0"/>
              <a:buNone/>
              <a:tabLst>
                <a:tab pos="1295400" algn="l"/>
                <a:tab pos="1828800" algn="l"/>
              </a:tabLst>
            </a:pPr>
            <a:endParaRPr lang="en-US" sz="1400" dirty="0" smtClean="0">
              <a:solidFill>
                <a:srgbClr val="2A6CD0"/>
              </a:solidFill>
              <a:ea typeface="ＭＳ Ｐゴシック" pitchFamily="34" charset="-128"/>
              <a:sym typeface="Arial" pitchFamily="34" charset="0"/>
            </a:endParaRP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-500063" y="13922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7760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4558</TotalTime>
  <Words>1065</Words>
  <Application>Microsoft Macintosh PowerPoint</Application>
  <PresentationFormat>On-screen Show (4:3)</PresentationFormat>
  <Paragraphs>159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PowerPoint Presentation</vt:lpstr>
      <vt:lpstr>Agenda</vt:lpstr>
      <vt:lpstr>Project Scope</vt:lpstr>
      <vt:lpstr>Architecture</vt:lpstr>
      <vt:lpstr>Sample Usage</vt:lpstr>
      <vt:lpstr>Configuration</vt:lpstr>
      <vt:lpstr>Configuration (cont.)</vt:lpstr>
      <vt:lpstr>Installation Steps</vt:lpstr>
      <vt:lpstr>Additional Notes</vt:lpstr>
      <vt:lpstr>Command-Line Options</vt:lpstr>
      <vt:lpstr>Next Steps</vt:lpstr>
    </vt:vector>
  </TitlesOfParts>
  <Company>Smartling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Lipscomb</dc:creator>
  <cp:lastModifiedBy>Conall O'Raghallaigh</cp:lastModifiedBy>
  <cp:revision>90</cp:revision>
  <dcterms:created xsi:type="dcterms:W3CDTF">2014-04-15T16:00:16Z</dcterms:created>
  <dcterms:modified xsi:type="dcterms:W3CDTF">2015-05-01T11:56:20Z</dcterms:modified>
</cp:coreProperties>
</file>