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iIjwD1foXUQ2nPNR2jseIX8ws0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ec7bcbe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9ec7bcbe7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ec7bcb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9ec7bcbe7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ec7bcbe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9ec7bcbe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ec7bcbe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39ec7bcbe7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ec7bcbe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9ec7bcbe7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ec7bcbe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9ec7bcbe7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ec7bcbe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39ec7bcbe7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ec7bcbe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9ec7bcbe7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ec7bcbe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9ec7bcbe7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ec7bcbe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39ec7bcbe7a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4e9517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394e9517a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4de495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394de4951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ec7bcbe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9ec7bcbe7a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5349c4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95349c4c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ec7bcbe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9ec7bcbe7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ec7bcbe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9ec7bcbe7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ec7bcbe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9ec7bcbe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ec7bcbe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9ec7bcbe7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ec7bcbe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9ec7bcbe7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CB_logo-horiz_WHT–smal.eps" id="12" name="Google Shape;1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95300" y="6159326"/>
            <a:ext cx="2247900" cy="5337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ver slide B.jp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285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46550" y="179550"/>
            <a:ext cx="825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CSCI 3753: Operating Systems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36450" y="4696000"/>
            <a:ext cx="82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1700">
                <a:solidFill>
                  <a:srgbClr val="FFFFFF"/>
                </a:solidFill>
              </a:rPr>
              <a:t>10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October </a:t>
            </a:r>
            <a:r>
              <a:rPr lang="en-US" sz="1700">
                <a:solidFill>
                  <a:srgbClr val="FFFFFF"/>
                </a:solidFill>
              </a:rPr>
              <a:t>31st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2025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ec7bcbe7a_0_38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Demand Paging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9ec7bcbe7a_0_38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5" name="Google Shape;155;g39ec7bcbe7a_0_38" title="Screenshot 2025-10-30 at 5.14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990600"/>
            <a:ext cx="6324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ec7bcbe7a_0_4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Basic Page Replacement Process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9ec7bcbe7a_0_4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2" name="Google Shape;162;g39ec7bcbe7a_0_45" title="Screenshot 2025-10-30 at 5.18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800" y="2816000"/>
            <a:ext cx="4294850" cy="31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9ec7bcbe7a_0_45"/>
          <p:cNvSpPr txBox="1"/>
          <p:nvPr/>
        </p:nvSpPr>
        <p:spPr>
          <a:xfrm>
            <a:off x="293500" y="3294975"/>
            <a:ext cx="46335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3. </a:t>
            </a:r>
            <a:r>
              <a:rPr lang="en-US" sz="1900">
                <a:solidFill>
                  <a:schemeClr val="dk1"/>
                </a:solidFill>
              </a:rPr>
              <a:t>Brind the desired page into the newly free frame and update the page and frame tables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4. Continue the process by restarting the instruction that caused the trap</a:t>
            </a:r>
            <a:endParaRPr sz="2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g39ec7bcbe7a_0_45"/>
          <p:cNvSpPr txBox="1"/>
          <p:nvPr/>
        </p:nvSpPr>
        <p:spPr>
          <a:xfrm>
            <a:off x="293500" y="1129575"/>
            <a:ext cx="89367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Locate the desired page on disk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Find a free frame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-US" sz="1900">
                <a:solidFill>
                  <a:schemeClr val="dk1"/>
                </a:solidFill>
              </a:rPr>
              <a:t>If there is a free frame, use it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-US" sz="1900">
                <a:solidFill>
                  <a:schemeClr val="dk1"/>
                </a:solidFill>
              </a:rPr>
              <a:t>If not, use a page replacement policy to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romanLcPeriod"/>
            </a:pPr>
            <a:r>
              <a:rPr lang="en-US" sz="1900">
                <a:solidFill>
                  <a:schemeClr val="dk1"/>
                </a:solidFill>
              </a:rPr>
              <a:t>Select a victim frame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romanLcPeriod"/>
            </a:pPr>
            <a:r>
              <a:rPr lang="en-US" sz="1900">
                <a:solidFill>
                  <a:schemeClr val="dk1"/>
                </a:solidFill>
              </a:rPr>
              <a:t>Write victim frame to disk if dirty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ec7bcbe7a_0_53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9ec7bcbe7a_0_53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g39ec7bcbe7a_0_53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address space &gt;&gt; Physical Memory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With demand paging, physical memory fills up </a:t>
            </a:r>
            <a:r>
              <a:rPr lang="en-US" sz="2300">
                <a:solidFill>
                  <a:schemeClr val="dk1"/>
                </a:solidFill>
              </a:rPr>
              <a:t>quickly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When a process faults and memory is full, some page must be swapped out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Handling a page fault now requires two disk accesses, not one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Which page should we replace?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Local replacement - replace a page of the </a:t>
            </a:r>
            <a:r>
              <a:rPr lang="en-US" sz="2300">
                <a:solidFill>
                  <a:schemeClr val="dk1"/>
                </a:solidFill>
              </a:rPr>
              <a:t>faulting</a:t>
            </a:r>
            <a:r>
              <a:rPr lang="en-US" sz="2300">
                <a:solidFill>
                  <a:schemeClr val="dk1"/>
                </a:solidFill>
              </a:rPr>
              <a:t> process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Global replacement - possibly replace the page of another process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ec7bcbe7a_0_6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 Evaluation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9ec7bcbe7a_0_6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g39ec7bcbe7a_0_6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Record a trace of the pages accessed by a process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Generate a page trace: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e.g. 1, 7, 7, 4, 6, 5, 8, 1, 1, 1, 7, 7, 7, 6, 5, 6</a:t>
            </a:r>
            <a:endParaRPr sz="23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Simulate</a:t>
            </a:r>
            <a:r>
              <a:rPr lang="en-US" sz="2300">
                <a:solidFill>
                  <a:schemeClr val="dk1"/>
                </a:solidFill>
              </a:rPr>
              <a:t> the behavior of a page replacement algorithm on the trace and record the number of page </a:t>
            </a:r>
            <a:r>
              <a:rPr lang="en-US" sz="2300">
                <a:solidFill>
                  <a:schemeClr val="dk1"/>
                </a:solidFill>
              </a:rPr>
              <a:t>faults generated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Parameters: algorithm, page reference string, # of memory frames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Fewer faults -&gt; better performance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ec7bcbe7a_0_68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 Algorithms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9ec7bcbe7a_0_68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g39ec7bcbe7a_0_68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 page replacement algorithm picks a page to be paged out and frees up a frame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Optimal - the one that leads to the least faults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FIFO - First In, First Out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LRU - Least Recently Used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ec7bcbe7a_0_74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 Algorithms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9ec7bcbe7a_0_74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g39ec7bcbe7a_0_74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 page replacement algorithm picks a page to be paged out and frees up a frame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Optimal - the one that leads to the least faults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FIFO - First In, First Out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LRU - Least Recently Used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ec7bcbe7a_0_86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First In First Out (FIFO)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9ec7bcbe7a_0_86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g39ec7bcbe7a_0_86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Idea: The oldest page in physical memory is the one selected for replacement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Extremely simple to implement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Keep a list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Victims are chosen from the tail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New pages are placed on the head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Performance can be poor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FIFO does not consider page usage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In the worst case, each page that is paged out could be the one that is referenced next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ec7bcbe7a_0_8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Least Recently Used (LRU)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9ec7bcbe7a_0_8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g39ec7bcbe7a_0_80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Idea: Replace the page in memory that has not been accessed for the longest time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If a page wasn’t used recently, then it is </a:t>
            </a:r>
            <a:r>
              <a:rPr lang="en-US" sz="2300">
                <a:solidFill>
                  <a:schemeClr val="dk1"/>
                </a:solidFill>
              </a:rPr>
              <a:t>unlikely</a:t>
            </a:r>
            <a:r>
              <a:rPr lang="en-US" sz="2300">
                <a:solidFill>
                  <a:schemeClr val="dk1"/>
                </a:solidFill>
              </a:rPr>
              <a:t> to be used again in the near future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If a page was used recently, then it is likely to be used again in the near future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Select victim that was used least recently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ec7bcbe7a_0_9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LRU Example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9ec7bcbe7a_0_9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g39ec7bcbe7a_0_92"/>
          <p:cNvSpPr txBox="1"/>
          <p:nvPr/>
        </p:nvSpPr>
        <p:spPr>
          <a:xfrm>
            <a:off x="457200" y="1079550"/>
            <a:ext cx="8549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Access: 1, 2, 3, 2, 1, 5, 2, 1, 6, 2, 5, 6, 3, 1, 3, 6, 1, 2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3 frames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14" name="Google Shape;214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1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3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5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8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9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1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3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6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8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0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9ec7bcbe7a_0_92"/>
          <p:cNvSpPr txBox="1"/>
          <p:nvPr/>
        </p:nvSpPr>
        <p:spPr>
          <a:xfrm>
            <a:off x="5454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4" name="Google Shape;234;g39ec7bcbe7a_0_92"/>
          <p:cNvSpPr txBox="1"/>
          <p:nvPr/>
        </p:nvSpPr>
        <p:spPr>
          <a:xfrm>
            <a:off x="10266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5" name="Google Shape;235;g39ec7bcbe7a_0_92"/>
          <p:cNvSpPr txBox="1"/>
          <p:nvPr/>
        </p:nvSpPr>
        <p:spPr>
          <a:xfrm>
            <a:off x="15078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g39ec7bcbe7a_0_92"/>
          <p:cNvSpPr txBox="1"/>
          <p:nvPr/>
        </p:nvSpPr>
        <p:spPr>
          <a:xfrm>
            <a:off x="1989088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g39ec7bcbe7a_0_92"/>
          <p:cNvSpPr txBox="1"/>
          <p:nvPr/>
        </p:nvSpPr>
        <p:spPr>
          <a:xfrm>
            <a:off x="24703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g39ec7bcbe7a_0_92"/>
          <p:cNvSpPr txBox="1"/>
          <p:nvPr/>
        </p:nvSpPr>
        <p:spPr>
          <a:xfrm>
            <a:off x="3432763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g39ec7bcbe7a_0_92"/>
          <p:cNvSpPr txBox="1"/>
          <p:nvPr/>
        </p:nvSpPr>
        <p:spPr>
          <a:xfrm>
            <a:off x="39140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g39ec7bcbe7a_0_92"/>
          <p:cNvSpPr txBox="1"/>
          <p:nvPr/>
        </p:nvSpPr>
        <p:spPr>
          <a:xfrm>
            <a:off x="29515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g39ec7bcbe7a_0_92"/>
          <p:cNvSpPr txBox="1"/>
          <p:nvPr/>
        </p:nvSpPr>
        <p:spPr>
          <a:xfrm>
            <a:off x="43952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" name="Google Shape;242;g39ec7bcbe7a_0_92"/>
          <p:cNvSpPr txBox="1"/>
          <p:nvPr/>
        </p:nvSpPr>
        <p:spPr>
          <a:xfrm>
            <a:off x="48764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g39ec7bcbe7a_0_92"/>
          <p:cNvSpPr txBox="1"/>
          <p:nvPr/>
        </p:nvSpPr>
        <p:spPr>
          <a:xfrm>
            <a:off x="53576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g39ec7bcbe7a_0_92"/>
          <p:cNvSpPr txBox="1"/>
          <p:nvPr/>
        </p:nvSpPr>
        <p:spPr>
          <a:xfrm>
            <a:off x="58389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5" name="Google Shape;245;g39ec7bcbe7a_0_92"/>
          <p:cNvSpPr txBox="1"/>
          <p:nvPr/>
        </p:nvSpPr>
        <p:spPr>
          <a:xfrm>
            <a:off x="63201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6" name="Google Shape;246;g39ec7bcbe7a_0_92"/>
          <p:cNvSpPr txBox="1"/>
          <p:nvPr/>
        </p:nvSpPr>
        <p:spPr>
          <a:xfrm>
            <a:off x="68327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7" name="Google Shape;247;g39ec7bcbe7a_0_92"/>
          <p:cNvSpPr txBox="1"/>
          <p:nvPr/>
        </p:nvSpPr>
        <p:spPr>
          <a:xfrm>
            <a:off x="72825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g39ec7bcbe7a_0_92"/>
          <p:cNvSpPr txBox="1"/>
          <p:nvPr/>
        </p:nvSpPr>
        <p:spPr>
          <a:xfrm>
            <a:off x="77638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g39ec7bcbe7a_0_92"/>
          <p:cNvSpPr txBox="1"/>
          <p:nvPr/>
        </p:nvSpPr>
        <p:spPr>
          <a:xfrm>
            <a:off x="82450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g39ec7bcbe7a_0_92"/>
          <p:cNvSpPr txBox="1"/>
          <p:nvPr/>
        </p:nvSpPr>
        <p:spPr>
          <a:xfrm>
            <a:off x="87571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g39ec7bcbe7a_0_92"/>
          <p:cNvSpPr txBox="1"/>
          <p:nvPr/>
        </p:nvSpPr>
        <p:spPr>
          <a:xfrm>
            <a:off x="54543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2" name="Google Shape;252;g39ec7bcbe7a_0_92"/>
          <p:cNvSpPr txBox="1"/>
          <p:nvPr/>
        </p:nvSpPr>
        <p:spPr>
          <a:xfrm>
            <a:off x="1026650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3" name="Google Shape;253;g39ec7bcbe7a_0_92"/>
          <p:cNvSpPr txBox="1"/>
          <p:nvPr/>
        </p:nvSpPr>
        <p:spPr>
          <a:xfrm>
            <a:off x="150788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4" name="Google Shape;254;g39ec7bcbe7a_0_92"/>
          <p:cNvSpPr txBox="1"/>
          <p:nvPr/>
        </p:nvSpPr>
        <p:spPr>
          <a:xfrm>
            <a:off x="1989100" y="3471263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5" name="Google Shape;255;g39ec7bcbe7a_0_92"/>
          <p:cNvSpPr/>
          <p:nvPr/>
        </p:nvSpPr>
        <p:spPr>
          <a:xfrm>
            <a:off x="5760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6" name="Google Shape;256;g39ec7bcbe7a_0_92"/>
          <p:cNvSpPr/>
          <p:nvPr/>
        </p:nvSpPr>
        <p:spPr>
          <a:xfrm>
            <a:off x="10572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g39ec7bcbe7a_0_92"/>
          <p:cNvSpPr/>
          <p:nvPr/>
        </p:nvSpPr>
        <p:spPr>
          <a:xfrm>
            <a:off x="15384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8" name="Google Shape;258;g39ec7bcbe7a_0_92"/>
          <p:cNvSpPr txBox="1"/>
          <p:nvPr/>
        </p:nvSpPr>
        <p:spPr>
          <a:xfrm>
            <a:off x="247033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9" name="Google Shape;259;g39ec7bcbe7a_0_92"/>
          <p:cNvSpPr txBox="1"/>
          <p:nvPr/>
        </p:nvSpPr>
        <p:spPr>
          <a:xfrm>
            <a:off x="2951563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0" name="Google Shape;260;g39ec7bcbe7a_0_92"/>
          <p:cNvSpPr/>
          <p:nvPr/>
        </p:nvSpPr>
        <p:spPr>
          <a:xfrm>
            <a:off x="29821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g39ec7bcbe7a_0_92"/>
          <p:cNvSpPr txBox="1"/>
          <p:nvPr/>
        </p:nvSpPr>
        <p:spPr>
          <a:xfrm>
            <a:off x="3432775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2" name="Google Shape;262;g39ec7bcbe7a_0_92"/>
          <p:cNvSpPr txBox="1"/>
          <p:nvPr/>
        </p:nvSpPr>
        <p:spPr>
          <a:xfrm>
            <a:off x="3914013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3" name="Google Shape;263;g39ec7bcbe7a_0_92"/>
          <p:cNvSpPr txBox="1"/>
          <p:nvPr/>
        </p:nvSpPr>
        <p:spPr>
          <a:xfrm>
            <a:off x="4395238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4" name="Google Shape;264;g39ec7bcbe7a_0_92"/>
          <p:cNvSpPr/>
          <p:nvPr/>
        </p:nvSpPr>
        <p:spPr>
          <a:xfrm>
            <a:off x="44258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Google Shape;265;g39ec7bcbe7a_0_92"/>
          <p:cNvSpPr txBox="1"/>
          <p:nvPr/>
        </p:nvSpPr>
        <p:spPr>
          <a:xfrm>
            <a:off x="4876450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6" name="Google Shape;266;g39ec7bcbe7a_0_92"/>
          <p:cNvSpPr txBox="1"/>
          <p:nvPr/>
        </p:nvSpPr>
        <p:spPr>
          <a:xfrm>
            <a:off x="5357675" y="345015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7" name="Google Shape;267;g39ec7bcbe7a_0_92"/>
          <p:cNvSpPr/>
          <p:nvPr/>
        </p:nvSpPr>
        <p:spPr>
          <a:xfrm>
            <a:off x="53882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8" name="Google Shape;268;g39ec7bcbe7a_0_92"/>
          <p:cNvSpPr txBox="1"/>
          <p:nvPr/>
        </p:nvSpPr>
        <p:spPr>
          <a:xfrm>
            <a:off x="5838913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9" name="Google Shape;269;g39ec7bcbe7a_0_92"/>
          <p:cNvSpPr txBox="1"/>
          <p:nvPr/>
        </p:nvSpPr>
        <p:spPr>
          <a:xfrm>
            <a:off x="6320138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0" name="Google Shape;270;g39ec7bcbe7a_0_92"/>
          <p:cNvSpPr/>
          <p:nvPr/>
        </p:nvSpPr>
        <p:spPr>
          <a:xfrm>
            <a:off x="6350650" y="47193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39ec7bcbe7a_0_92"/>
          <p:cNvSpPr txBox="1"/>
          <p:nvPr/>
        </p:nvSpPr>
        <p:spPr>
          <a:xfrm>
            <a:off x="6801350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2" name="Google Shape;272;g39ec7bcbe7a_0_92"/>
          <p:cNvSpPr/>
          <p:nvPr/>
        </p:nvSpPr>
        <p:spPr>
          <a:xfrm>
            <a:off x="6831950" y="47193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g39ec7bcbe7a_0_92"/>
          <p:cNvSpPr txBox="1"/>
          <p:nvPr/>
        </p:nvSpPr>
        <p:spPr>
          <a:xfrm>
            <a:off x="7282575" y="345015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4" name="Google Shape;274;g39ec7bcbe7a_0_92"/>
          <p:cNvSpPr txBox="1"/>
          <p:nvPr/>
        </p:nvSpPr>
        <p:spPr>
          <a:xfrm>
            <a:off x="7763800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5" name="Google Shape;275;g39ec7bcbe7a_0_92"/>
          <p:cNvSpPr txBox="1"/>
          <p:nvPr/>
        </p:nvSpPr>
        <p:spPr>
          <a:xfrm>
            <a:off x="8245025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6" name="Google Shape;276;g39ec7bcbe7a_0_92"/>
          <p:cNvSpPr txBox="1"/>
          <p:nvPr/>
        </p:nvSpPr>
        <p:spPr>
          <a:xfrm>
            <a:off x="8726275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7" name="Google Shape;277;g39ec7bcbe7a_0_92"/>
          <p:cNvSpPr/>
          <p:nvPr/>
        </p:nvSpPr>
        <p:spPr>
          <a:xfrm>
            <a:off x="8787725" y="4667225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8" name="Google Shape;278;g39ec7bcbe7a_0_92"/>
          <p:cNvSpPr txBox="1"/>
          <p:nvPr/>
        </p:nvSpPr>
        <p:spPr>
          <a:xfrm>
            <a:off x="3384300" y="5269175"/>
            <a:ext cx="237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Nine page faults!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ec7bcbe7a_0_169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Upcoming PAs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39ec7bcbe7a_0_169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g39ec7bcbe7a_0_169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Goal: Implement a paging strategy which a paging simulator can use to maximize the performance of the memory accesses in a set of </a:t>
            </a:r>
            <a:r>
              <a:rPr lang="en-US" sz="2300">
                <a:solidFill>
                  <a:schemeClr val="dk1"/>
                </a:solidFill>
              </a:rPr>
              <a:t>predefined</a:t>
            </a:r>
            <a:r>
              <a:rPr lang="en-US" sz="2300">
                <a:solidFill>
                  <a:schemeClr val="dk1"/>
                </a:solidFill>
              </a:rPr>
              <a:t> programs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PA7: LRU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PA8: Predictive algorithms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4e9517a56_1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Happy Halloween!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94e9517a56_1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" name="Google Shape;96;g394e9517a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4de495115_0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lang="en-US" sz="4000">
                <a:solidFill>
                  <a:schemeClr val="dk1"/>
                </a:solidFill>
              </a:rPr>
              <a:t>7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94de495115_0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92" name="Google Shape;292;g394de495115_0_0" title="Screenshot 2025-10-30 at 9.23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98" y="1111025"/>
            <a:ext cx="5450576" cy="41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94de495115_0_0"/>
          <p:cNvSpPr/>
          <p:nvPr/>
        </p:nvSpPr>
        <p:spPr>
          <a:xfrm>
            <a:off x="4566325" y="2711950"/>
            <a:ext cx="1564800" cy="943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g394de495115_0_0"/>
          <p:cNvSpPr txBox="1"/>
          <p:nvPr/>
        </p:nvSpPr>
        <p:spPr>
          <a:xfrm>
            <a:off x="6004925" y="1016650"/>
            <a:ext cx="1741500" cy="7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</a:rPr>
              <a:t>Most of y’alls work is here!</a:t>
            </a:r>
            <a:endParaRPr sz="2100">
              <a:solidFill>
                <a:schemeClr val="dk2"/>
              </a:solidFill>
            </a:endParaRPr>
          </a:p>
        </p:txBody>
      </p:sp>
      <p:cxnSp>
        <p:nvCxnSpPr>
          <p:cNvPr id="295" name="Google Shape;295;g394de495115_0_0"/>
          <p:cNvCxnSpPr>
            <a:stCxn id="294" idx="2"/>
            <a:endCxn id="293" idx="0"/>
          </p:cNvCxnSpPr>
          <p:nvPr/>
        </p:nvCxnSpPr>
        <p:spPr>
          <a:xfrm flipH="1">
            <a:off x="5348675" y="1760650"/>
            <a:ext cx="1527000" cy="95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g394de495115_0_0"/>
          <p:cNvSpPr txBox="1"/>
          <p:nvPr/>
        </p:nvSpPr>
        <p:spPr>
          <a:xfrm>
            <a:off x="111150" y="5174400"/>
            <a:ext cx="89217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Basic swapping algorithm for single process already provided in pager-basic.c!!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9ec7bcbe7a_0_17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lang="en-US" sz="4000">
                <a:solidFill>
                  <a:schemeClr val="dk1"/>
                </a:solidFill>
              </a:rPr>
              <a:t>7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9ec7bcbe7a_0_17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03" name="Google Shape;303;g39ec7bcbe7a_0_175" title="Image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0" y="986125"/>
            <a:ext cx="5997199" cy="4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80800" y="1129725"/>
            <a:ext cx="8583600" cy="4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u="sng">
                <a:solidFill>
                  <a:schemeClr val="dk1"/>
                </a:solidFill>
              </a:rPr>
              <a:t>S3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Sunday at midnight!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</a:t>
            </a:r>
            <a:r>
              <a:rPr lang="en-US" sz="2000" u="sng">
                <a:solidFill>
                  <a:schemeClr val="dk1"/>
                </a:solidFill>
              </a:rPr>
              <a:t>10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at midnight tonight!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u="sng">
                <a:solidFill>
                  <a:schemeClr val="dk1"/>
                </a:solidFill>
              </a:rPr>
              <a:t>PA7 is due NEXT sunday!</a:t>
            </a:r>
            <a:endParaRPr sz="2000" u="sng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always recitation materials are stored here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04" name="Google Shape;104;p4"/>
          <p:cNvCxnSpPr>
            <a:stCxn id="102" idx="2"/>
            <a:endCxn id="103" idx="0"/>
          </p:cNvCxnSpPr>
          <p:nvPr/>
        </p:nvCxnSpPr>
        <p:spPr>
          <a:xfrm>
            <a:off x="4772600" y="5218125"/>
            <a:ext cx="2703300" cy="1170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5349c4c8f_0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Memory Management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95349c4c8f_0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g395349c4c8f_0_0"/>
          <p:cNvSpPr txBox="1"/>
          <p:nvPr/>
        </p:nvSpPr>
        <p:spPr>
          <a:xfrm>
            <a:off x="480800" y="1129725"/>
            <a:ext cx="85836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Operating systems must manage memory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memory pages or segments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Not all memory is utilized at once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OS will operate on a subset of memory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Optimized memory usage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Reduced memory access time -&gt; better performance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ec7bcbe7a_0_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Based </a:t>
            </a:r>
            <a:r>
              <a:rPr lang="en-US" sz="4000">
                <a:solidFill>
                  <a:schemeClr val="dk1"/>
                </a:solidFill>
              </a:rPr>
              <a:t>Memory Management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9ec7bcbe7a_0_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g39ec7bcbe7a_0_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Virtual vs Physical Memory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Keep few pages in memory, rest on disk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Allocate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allocation, replacement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pages -&gt; page frames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Arbitration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Address translation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Address validation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 tables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9" name="Google Shape;119;g39ec7bcbe7a_0_2" title="Screenshot 2025-10-30 at 5.06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950" y="2787500"/>
            <a:ext cx="4009100" cy="2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ec7bcbe7a_0_9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Tables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9ec7bcbe7a_0_9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g39ec7bcbe7a_0_9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paes and physical memory page frames are of the same size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Page table is like a map that tells the OS where to find the virtual memory reference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address has an offset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27" name="Google Shape;127;g39ec7bcbe7a_0_9" title="Screenshot 2025-10-30 at 5.08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0" y="3753225"/>
            <a:ext cx="5408450" cy="22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ec7bcbe7a_0_17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Tables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9ec7bcbe7a_0_17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4" name="Google Shape;134;g39ec7bcbe7a_0_17" title="Screenshot 2025-10-30 at 5.10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750"/>
            <a:ext cx="8839198" cy="462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ec7bcbe7a_0_2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Fault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9ec7bcbe7a_0_2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g39ec7bcbe7a_0_25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 </a:t>
            </a:r>
            <a:r>
              <a:rPr lang="en-US" sz="2300">
                <a:solidFill>
                  <a:schemeClr val="dk1"/>
                </a:solidFill>
              </a:rPr>
              <a:t>referenced page is NOT loaded in memory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OS blocks the process and retrieves the referenced page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Significant performance overhead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Need to keep page fault frequency low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(e.g. less than 1 in 107 for overhead less than 10%)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ec7bcbe7a_0_3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Demand Paging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9ec7bcbe7a_0_3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g39ec7bcbe7a_0_3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&gt;&gt; Physical Memory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Virtual memory page not always in physical memory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Physical page frame can be saved and restored to/from secondary storage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Demand Paging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Pages swapped in and out of memory and swap partition (disk)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2010-10-12T21:13:14Z</dcterms:created>
  <dc:creator>waldo</dc:creator>
</cp:coreProperties>
</file>