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Arial Black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hrgRBCOGWFuqE+/+F1lRntgGHc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9ec7bcbe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39ec7bcbe7a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ec7bcbe7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39ec7bcbe7a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9ec7bcbe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39ec7bcbe7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ec7bcbe7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39ec7bcbe7a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9ec7bcbe7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39ec7bcbe7a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9ec7bcbe7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39ec7bcbe7a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9ec7bcbe7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39ec7bcbe7a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9ec7bcbe7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39ec7bcbe7a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9ec7bcbe7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39ec7bcbe7a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94de495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g394de49511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4e9517a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394e9517a5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9ec7bcbe7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39ec7bcbe7a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9f09b76c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g39f09b76c23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5349c4c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395349c4c8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9ec7bcbe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39ec7bcbe7a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ec7bcbe7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39ec7bcbe7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9ec7bcbe7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39ec7bcbe7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9ec7bcbe7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g39ec7bcbe7a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ec7bcbe7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39ec7bcbe7a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1" i="1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9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CB_logo-horiz_WHT–smal.eps" id="12" name="Google Shape;12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95300" y="6159326"/>
            <a:ext cx="2247900" cy="53374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/>
        </p:nvSpPr>
        <p:spPr>
          <a:xfrm>
            <a:off x="457200" y="228600"/>
            <a:ext cx="8686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Headline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ver slide B.jpg" id="87" name="Google Shape;8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2853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446550" y="179550"/>
            <a:ext cx="825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n-US" sz="3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CSCI 3753: Operating Systems</a:t>
            </a:r>
            <a:endParaRPr b="0" i="0" sz="3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536450" y="4696000"/>
            <a:ext cx="825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Week </a:t>
            </a:r>
            <a:r>
              <a:rPr lang="en-US" sz="1700">
                <a:solidFill>
                  <a:srgbClr val="FFFFFF"/>
                </a:solidFill>
              </a:rPr>
              <a:t>10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October </a:t>
            </a:r>
            <a:r>
              <a:rPr lang="en-US" sz="1700">
                <a:solidFill>
                  <a:srgbClr val="FFFFFF"/>
                </a:solidFill>
              </a:rPr>
              <a:t>31st</a:t>
            </a: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2025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9ec7bcbe7a_0_38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Demand Paging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9ec7bcbe7a_0_38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55" name="Google Shape;155;g39ec7bcbe7a_0_38" title="Screenshot 2025-10-30 at 5.14.4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00" y="990600"/>
            <a:ext cx="63246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9ec7bcbe7a_0_45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Basic Page Replacement Process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9ec7bcbe7a_0_45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62" name="Google Shape;162;g39ec7bcbe7a_0_45" title="Screenshot 2025-10-30 at 5.18.3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800" y="2816000"/>
            <a:ext cx="4294850" cy="31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9ec7bcbe7a_0_45"/>
          <p:cNvSpPr txBox="1"/>
          <p:nvPr/>
        </p:nvSpPr>
        <p:spPr>
          <a:xfrm>
            <a:off x="293500" y="3294975"/>
            <a:ext cx="46335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3. </a:t>
            </a:r>
            <a:r>
              <a:rPr lang="en-US" sz="1900">
                <a:solidFill>
                  <a:schemeClr val="dk1"/>
                </a:solidFill>
              </a:rPr>
              <a:t>Brind the desired page into the newly free frame and update the page and frame tables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4. Continue the process by restarting the instruction that caused the trap</a:t>
            </a:r>
            <a:endParaRPr sz="26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4" name="Google Shape;164;g39ec7bcbe7a_0_45"/>
          <p:cNvSpPr txBox="1"/>
          <p:nvPr/>
        </p:nvSpPr>
        <p:spPr>
          <a:xfrm>
            <a:off x="293500" y="1129575"/>
            <a:ext cx="8936700" cy="2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>
                <a:solidFill>
                  <a:schemeClr val="dk1"/>
                </a:solidFill>
              </a:rPr>
              <a:t>Locate the desired page on disk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1900">
                <a:solidFill>
                  <a:schemeClr val="dk1"/>
                </a:solidFill>
              </a:rPr>
              <a:t>Find a free frame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lphaLcPeriod"/>
            </a:pPr>
            <a:r>
              <a:rPr lang="en-US" sz="1900">
                <a:solidFill>
                  <a:schemeClr val="dk1"/>
                </a:solidFill>
              </a:rPr>
              <a:t>If there is a free frame, use it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lphaLcPeriod"/>
            </a:pPr>
            <a:r>
              <a:rPr lang="en-US" sz="1900">
                <a:solidFill>
                  <a:schemeClr val="dk1"/>
                </a:solidFill>
              </a:rPr>
              <a:t>If not, use a page replacement policy to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romanLcPeriod"/>
            </a:pPr>
            <a:r>
              <a:rPr lang="en-US" sz="1900">
                <a:solidFill>
                  <a:schemeClr val="dk1"/>
                </a:solidFill>
              </a:rPr>
              <a:t>Select a victim frame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romanLcPeriod"/>
            </a:pPr>
            <a:r>
              <a:rPr lang="en-US" sz="1900">
                <a:solidFill>
                  <a:schemeClr val="dk1"/>
                </a:solidFill>
              </a:rPr>
              <a:t>Write victim frame to disk if dirty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9ec7bcbe7a_0_53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Page Replacement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39ec7bcbe7a_0_53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1" name="Google Shape;171;g39ec7bcbe7a_0_53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Virtual Memory address space &gt;&gt; Physical Memory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With demand paging, physical memory fills up </a:t>
            </a:r>
            <a:r>
              <a:rPr lang="en-US" sz="2300">
                <a:solidFill>
                  <a:schemeClr val="dk1"/>
                </a:solidFill>
              </a:rPr>
              <a:t>quickly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When a process faults and memory is full, some page must be swapped out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Handling a page fault now requires two disk accesses, not one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Which page should we replace?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Local replacement - replace a page of the </a:t>
            </a:r>
            <a:r>
              <a:rPr lang="en-US" sz="2300">
                <a:solidFill>
                  <a:schemeClr val="dk1"/>
                </a:solidFill>
              </a:rPr>
              <a:t>faulting</a:t>
            </a:r>
            <a:r>
              <a:rPr lang="en-US" sz="2300">
                <a:solidFill>
                  <a:schemeClr val="dk1"/>
                </a:solidFill>
              </a:rPr>
              <a:t> process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Global replacement - possibly replace the page of another process</a:t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9ec7bcbe7a_0_62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Page Replacement Evaluation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39ec7bcbe7a_0_62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8" name="Google Shape;178;g39ec7bcbe7a_0_62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Record a trace of the pages accessed by a process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Generate a page trace:</a:t>
            </a:r>
            <a:endParaRPr sz="2300">
              <a:solidFill>
                <a:schemeClr val="dk1"/>
              </a:solidFill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-US" sz="2300">
                <a:solidFill>
                  <a:schemeClr val="dk1"/>
                </a:solidFill>
              </a:rPr>
              <a:t>e.g. 1, 7, 7, 4, 6, 5, 8, 1, 1, 1, 7, 7, 7, 6, 5, 6</a:t>
            </a:r>
            <a:endParaRPr sz="23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Simulate</a:t>
            </a:r>
            <a:r>
              <a:rPr lang="en-US" sz="2300">
                <a:solidFill>
                  <a:schemeClr val="dk1"/>
                </a:solidFill>
              </a:rPr>
              <a:t> the behavior of a page replacement algorithm on the trace and record the number of page </a:t>
            </a:r>
            <a:r>
              <a:rPr lang="en-US" sz="2300">
                <a:solidFill>
                  <a:schemeClr val="dk1"/>
                </a:solidFill>
              </a:rPr>
              <a:t>faults generated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Parameters: algorithm, page reference string, # of memory frames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Fewer faults -&gt; better performance</a:t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9ec7bcbe7a_0_68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Page Replacement Algorithms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9ec7bcbe7a_0_68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5" name="Google Shape;185;g39ec7bcbe7a_0_68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 page replacement algorithm picks a page to be paged out and frees up a frame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Optimal - the one that leads to the least faults</a:t>
            </a:r>
            <a:endParaRPr sz="23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FIFO - First In, First Out</a:t>
            </a:r>
            <a:endParaRPr sz="23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LRU - Least Recently Used</a:t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9ec7bcbe7a_0_86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First In First Out (FIFO)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39ec7bcbe7a_0_86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2" name="Google Shape;192;g39ec7bcbe7a_0_86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Idea: The oldest page in physical memory is the one selected for replacement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Extremely simple to implement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Keep a list</a:t>
            </a:r>
            <a:endParaRPr sz="2300">
              <a:solidFill>
                <a:schemeClr val="dk1"/>
              </a:solidFill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-US" sz="2300">
                <a:solidFill>
                  <a:schemeClr val="dk1"/>
                </a:solidFill>
              </a:rPr>
              <a:t>Victims are chosen from the tail</a:t>
            </a:r>
            <a:endParaRPr sz="2300">
              <a:solidFill>
                <a:schemeClr val="dk1"/>
              </a:solidFill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-US" sz="2300">
                <a:solidFill>
                  <a:schemeClr val="dk1"/>
                </a:solidFill>
              </a:rPr>
              <a:t>New pages are placed on the head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Performance can be poor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FIFO does not consider page usage</a:t>
            </a:r>
            <a:endParaRPr sz="2300">
              <a:solidFill>
                <a:schemeClr val="dk1"/>
              </a:solidFill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-US" sz="2300">
                <a:solidFill>
                  <a:schemeClr val="dk1"/>
                </a:solidFill>
              </a:rPr>
              <a:t>In the worst case, each page that is paged out could be the one that is referenced next</a:t>
            </a:r>
            <a:endParaRPr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9ec7bcbe7a_0_80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Least Recently Used (LRU)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39ec7bcbe7a_0_80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9" name="Google Shape;199;g39ec7bcbe7a_0_80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Idea: Replace the page in memory that has not been accessed for the longest time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If a page wasn’t used recently, then it is </a:t>
            </a:r>
            <a:r>
              <a:rPr lang="en-US" sz="2300">
                <a:solidFill>
                  <a:schemeClr val="dk1"/>
                </a:solidFill>
              </a:rPr>
              <a:t>unlikely</a:t>
            </a:r>
            <a:r>
              <a:rPr lang="en-US" sz="2300">
                <a:solidFill>
                  <a:schemeClr val="dk1"/>
                </a:solidFill>
              </a:rPr>
              <a:t> to be used again in the near future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If a page was used recently, then it is likely to be used again in the near future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Select victim that was used least recently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9ec7bcbe7a_0_92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LRU Example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39ec7bcbe7a_0_92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6" name="Google Shape;206;g39ec7bcbe7a_0_92"/>
          <p:cNvSpPr txBox="1"/>
          <p:nvPr/>
        </p:nvSpPr>
        <p:spPr>
          <a:xfrm>
            <a:off x="457200" y="1079550"/>
            <a:ext cx="8549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Access: 1, 2, 3, 2, 1, 5, 2, 1, 6, 2, 5, 6, 3, 1, 3, 6, 1, 2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3 frames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207" name="Google Shape;207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23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45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673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90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123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35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573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80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023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25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473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70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923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715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8373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60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823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39ec7bcbe7a_0_92" title="Screenshot 2025-10-30 at 5.3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2050" y="3429000"/>
            <a:ext cx="481223" cy="12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39ec7bcbe7a_0_92"/>
          <p:cNvSpPr txBox="1"/>
          <p:nvPr/>
        </p:nvSpPr>
        <p:spPr>
          <a:xfrm>
            <a:off x="545425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7" name="Google Shape;227;g39ec7bcbe7a_0_92"/>
          <p:cNvSpPr txBox="1"/>
          <p:nvPr/>
        </p:nvSpPr>
        <p:spPr>
          <a:xfrm>
            <a:off x="1026650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8" name="Google Shape;228;g39ec7bcbe7a_0_92"/>
          <p:cNvSpPr txBox="1"/>
          <p:nvPr/>
        </p:nvSpPr>
        <p:spPr>
          <a:xfrm>
            <a:off x="1507875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9" name="Google Shape;229;g39ec7bcbe7a_0_92"/>
          <p:cNvSpPr txBox="1"/>
          <p:nvPr/>
        </p:nvSpPr>
        <p:spPr>
          <a:xfrm>
            <a:off x="1989088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0" name="Google Shape;230;g39ec7bcbe7a_0_92"/>
          <p:cNvSpPr txBox="1"/>
          <p:nvPr/>
        </p:nvSpPr>
        <p:spPr>
          <a:xfrm>
            <a:off x="2470325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1" name="Google Shape;231;g39ec7bcbe7a_0_92"/>
          <p:cNvSpPr txBox="1"/>
          <p:nvPr/>
        </p:nvSpPr>
        <p:spPr>
          <a:xfrm>
            <a:off x="3432763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2" name="Google Shape;232;g39ec7bcbe7a_0_92"/>
          <p:cNvSpPr txBox="1"/>
          <p:nvPr/>
        </p:nvSpPr>
        <p:spPr>
          <a:xfrm>
            <a:off x="3914000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3" name="Google Shape;233;g39ec7bcbe7a_0_92"/>
          <p:cNvSpPr txBox="1"/>
          <p:nvPr/>
        </p:nvSpPr>
        <p:spPr>
          <a:xfrm>
            <a:off x="2951550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4" name="Google Shape;234;g39ec7bcbe7a_0_92"/>
          <p:cNvSpPr txBox="1"/>
          <p:nvPr/>
        </p:nvSpPr>
        <p:spPr>
          <a:xfrm>
            <a:off x="4395225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5" name="Google Shape;235;g39ec7bcbe7a_0_92"/>
          <p:cNvSpPr txBox="1"/>
          <p:nvPr/>
        </p:nvSpPr>
        <p:spPr>
          <a:xfrm>
            <a:off x="4876450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6" name="Google Shape;236;g39ec7bcbe7a_0_92"/>
          <p:cNvSpPr txBox="1"/>
          <p:nvPr/>
        </p:nvSpPr>
        <p:spPr>
          <a:xfrm>
            <a:off x="5357675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5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7" name="Google Shape;237;g39ec7bcbe7a_0_92"/>
          <p:cNvSpPr txBox="1"/>
          <p:nvPr/>
        </p:nvSpPr>
        <p:spPr>
          <a:xfrm>
            <a:off x="5838900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8" name="Google Shape;238;g39ec7bcbe7a_0_92"/>
          <p:cNvSpPr txBox="1"/>
          <p:nvPr/>
        </p:nvSpPr>
        <p:spPr>
          <a:xfrm>
            <a:off x="6320125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9" name="Google Shape;239;g39ec7bcbe7a_0_92"/>
          <p:cNvSpPr txBox="1"/>
          <p:nvPr/>
        </p:nvSpPr>
        <p:spPr>
          <a:xfrm>
            <a:off x="6832700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0" name="Google Shape;240;g39ec7bcbe7a_0_92"/>
          <p:cNvSpPr txBox="1"/>
          <p:nvPr/>
        </p:nvSpPr>
        <p:spPr>
          <a:xfrm>
            <a:off x="7282575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3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1" name="Google Shape;241;g39ec7bcbe7a_0_92"/>
          <p:cNvSpPr txBox="1"/>
          <p:nvPr/>
        </p:nvSpPr>
        <p:spPr>
          <a:xfrm>
            <a:off x="7763800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6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2" name="Google Shape;242;g39ec7bcbe7a_0_92"/>
          <p:cNvSpPr txBox="1"/>
          <p:nvPr/>
        </p:nvSpPr>
        <p:spPr>
          <a:xfrm>
            <a:off x="8245025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1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3" name="Google Shape;243;g39ec7bcbe7a_0_92"/>
          <p:cNvSpPr txBox="1"/>
          <p:nvPr/>
        </p:nvSpPr>
        <p:spPr>
          <a:xfrm>
            <a:off x="8757125" y="2972800"/>
            <a:ext cx="352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2</a:t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4" name="Google Shape;244;g39ec7bcbe7a_0_92"/>
          <p:cNvSpPr txBox="1"/>
          <p:nvPr/>
        </p:nvSpPr>
        <p:spPr>
          <a:xfrm>
            <a:off x="545438" y="3450138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45" name="Google Shape;245;g39ec7bcbe7a_0_92"/>
          <p:cNvSpPr txBox="1"/>
          <p:nvPr/>
        </p:nvSpPr>
        <p:spPr>
          <a:xfrm>
            <a:off x="1026650" y="3450138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46" name="Google Shape;246;g39ec7bcbe7a_0_92"/>
          <p:cNvSpPr txBox="1"/>
          <p:nvPr/>
        </p:nvSpPr>
        <p:spPr>
          <a:xfrm>
            <a:off x="1507888" y="3450138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3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47" name="Google Shape;247;g39ec7bcbe7a_0_92"/>
          <p:cNvSpPr txBox="1"/>
          <p:nvPr/>
        </p:nvSpPr>
        <p:spPr>
          <a:xfrm>
            <a:off x="1989100" y="3471263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3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48" name="Google Shape;248;g39ec7bcbe7a_0_92"/>
          <p:cNvSpPr/>
          <p:nvPr/>
        </p:nvSpPr>
        <p:spPr>
          <a:xfrm>
            <a:off x="576050" y="4737150"/>
            <a:ext cx="291600" cy="2838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9" name="Google Shape;249;g39ec7bcbe7a_0_92"/>
          <p:cNvSpPr/>
          <p:nvPr/>
        </p:nvSpPr>
        <p:spPr>
          <a:xfrm>
            <a:off x="1057250" y="4737150"/>
            <a:ext cx="291600" cy="2838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0" name="Google Shape;250;g39ec7bcbe7a_0_92"/>
          <p:cNvSpPr/>
          <p:nvPr/>
        </p:nvSpPr>
        <p:spPr>
          <a:xfrm>
            <a:off x="1538450" y="4737150"/>
            <a:ext cx="291600" cy="2838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1" name="Google Shape;251;g39ec7bcbe7a_0_92"/>
          <p:cNvSpPr txBox="1"/>
          <p:nvPr/>
        </p:nvSpPr>
        <p:spPr>
          <a:xfrm>
            <a:off x="2470338" y="3450138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3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52" name="Google Shape;252;g39ec7bcbe7a_0_92"/>
          <p:cNvSpPr txBox="1"/>
          <p:nvPr/>
        </p:nvSpPr>
        <p:spPr>
          <a:xfrm>
            <a:off x="2951563" y="3450138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5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53" name="Google Shape;253;g39ec7bcbe7a_0_92"/>
          <p:cNvSpPr/>
          <p:nvPr/>
        </p:nvSpPr>
        <p:spPr>
          <a:xfrm>
            <a:off x="2982150" y="4737150"/>
            <a:ext cx="291600" cy="2838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4" name="Google Shape;254;g39ec7bcbe7a_0_92"/>
          <p:cNvSpPr txBox="1"/>
          <p:nvPr/>
        </p:nvSpPr>
        <p:spPr>
          <a:xfrm>
            <a:off x="3432775" y="3450125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5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55" name="Google Shape;255;g39ec7bcbe7a_0_92"/>
          <p:cNvSpPr txBox="1"/>
          <p:nvPr/>
        </p:nvSpPr>
        <p:spPr>
          <a:xfrm>
            <a:off x="3914013" y="3450125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5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56" name="Google Shape;256;g39ec7bcbe7a_0_92"/>
          <p:cNvSpPr txBox="1"/>
          <p:nvPr/>
        </p:nvSpPr>
        <p:spPr>
          <a:xfrm>
            <a:off x="4395238" y="3450125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57" name="Google Shape;257;g39ec7bcbe7a_0_92"/>
          <p:cNvSpPr/>
          <p:nvPr/>
        </p:nvSpPr>
        <p:spPr>
          <a:xfrm>
            <a:off x="4425850" y="4737150"/>
            <a:ext cx="291600" cy="2838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8" name="Google Shape;258;g39ec7bcbe7a_0_92"/>
          <p:cNvSpPr txBox="1"/>
          <p:nvPr/>
        </p:nvSpPr>
        <p:spPr>
          <a:xfrm>
            <a:off x="4876450" y="3450125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59" name="Google Shape;259;g39ec7bcbe7a_0_92"/>
          <p:cNvSpPr txBox="1"/>
          <p:nvPr/>
        </p:nvSpPr>
        <p:spPr>
          <a:xfrm>
            <a:off x="5357675" y="3450150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5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60" name="Google Shape;260;g39ec7bcbe7a_0_92"/>
          <p:cNvSpPr/>
          <p:nvPr/>
        </p:nvSpPr>
        <p:spPr>
          <a:xfrm>
            <a:off x="5388250" y="4737150"/>
            <a:ext cx="291600" cy="2838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1" name="Google Shape;261;g39ec7bcbe7a_0_92"/>
          <p:cNvSpPr txBox="1"/>
          <p:nvPr/>
        </p:nvSpPr>
        <p:spPr>
          <a:xfrm>
            <a:off x="5838913" y="3450125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5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62" name="Google Shape;262;g39ec7bcbe7a_0_92"/>
          <p:cNvSpPr txBox="1"/>
          <p:nvPr/>
        </p:nvSpPr>
        <p:spPr>
          <a:xfrm>
            <a:off x="6320138" y="3450125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5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3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63" name="Google Shape;263;g39ec7bcbe7a_0_92"/>
          <p:cNvSpPr/>
          <p:nvPr/>
        </p:nvSpPr>
        <p:spPr>
          <a:xfrm>
            <a:off x="6350650" y="4719350"/>
            <a:ext cx="291600" cy="2838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4" name="Google Shape;264;g39ec7bcbe7a_0_92"/>
          <p:cNvSpPr txBox="1"/>
          <p:nvPr/>
        </p:nvSpPr>
        <p:spPr>
          <a:xfrm>
            <a:off x="6801350" y="3429000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3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65" name="Google Shape;265;g39ec7bcbe7a_0_92"/>
          <p:cNvSpPr/>
          <p:nvPr/>
        </p:nvSpPr>
        <p:spPr>
          <a:xfrm>
            <a:off x="6831950" y="4719350"/>
            <a:ext cx="291600" cy="2838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6" name="Google Shape;266;g39ec7bcbe7a_0_92"/>
          <p:cNvSpPr txBox="1"/>
          <p:nvPr/>
        </p:nvSpPr>
        <p:spPr>
          <a:xfrm>
            <a:off x="7282575" y="3450150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3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67" name="Google Shape;267;g39ec7bcbe7a_0_92"/>
          <p:cNvSpPr txBox="1"/>
          <p:nvPr/>
        </p:nvSpPr>
        <p:spPr>
          <a:xfrm>
            <a:off x="7763800" y="3429000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3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68" name="Google Shape;268;g39ec7bcbe7a_0_92"/>
          <p:cNvSpPr txBox="1"/>
          <p:nvPr/>
        </p:nvSpPr>
        <p:spPr>
          <a:xfrm>
            <a:off x="8245025" y="3450125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3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69" name="Google Shape;269;g39ec7bcbe7a_0_92"/>
          <p:cNvSpPr txBox="1"/>
          <p:nvPr/>
        </p:nvSpPr>
        <p:spPr>
          <a:xfrm>
            <a:off x="8726275" y="3429000"/>
            <a:ext cx="352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1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2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6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70" name="Google Shape;270;g39ec7bcbe7a_0_92"/>
          <p:cNvSpPr/>
          <p:nvPr/>
        </p:nvSpPr>
        <p:spPr>
          <a:xfrm>
            <a:off x="8787725" y="4667225"/>
            <a:ext cx="291600" cy="283800"/>
          </a:xfrm>
          <a:prstGeom prst="flowChartSummingJunction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1" name="Google Shape;271;g39ec7bcbe7a_0_92"/>
          <p:cNvSpPr txBox="1"/>
          <p:nvPr/>
        </p:nvSpPr>
        <p:spPr>
          <a:xfrm>
            <a:off x="3384300" y="5269175"/>
            <a:ext cx="2375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Nine page faults!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9ec7bcbe7a_0_169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Upcoming PAs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39ec7bcbe7a_0_169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8" name="Google Shape;278;g39ec7bcbe7a_0_169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Goal: Implement a paging strategy which a paging simulator can use to maximize the performance of the memory accesses in a set of </a:t>
            </a:r>
            <a:r>
              <a:rPr lang="en-US" sz="2300">
                <a:solidFill>
                  <a:schemeClr val="dk1"/>
                </a:solidFill>
              </a:rPr>
              <a:t>predefined</a:t>
            </a:r>
            <a:r>
              <a:rPr lang="en-US" sz="2300">
                <a:solidFill>
                  <a:schemeClr val="dk1"/>
                </a:solidFill>
              </a:rPr>
              <a:t> programs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PA7: LRU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PA8: Predictive algorithms 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94de495115_0_0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</a:t>
            </a:r>
            <a:r>
              <a:rPr lang="en-US" sz="4000">
                <a:solidFill>
                  <a:schemeClr val="dk1"/>
                </a:solidFill>
              </a:rPr>
              <a:t>7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394de495115_0_0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85" name="Google Shape;285;g394de495115_0_0" title="Screenshot 2025-10-30 at 9.23.2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98" y="1111025"/>
            <a:ext cx="5450576" cy="41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394de495115_0_0"/>
          <p:cNvSpPr/>
          <p:nvPr/>
        </p:nvSpPr>
        <p:spPr>
          <a:xfrm>
            <a:off x="4566325" y="2711950"/>
            <a:ext cx="1564800" cy="943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7" name="Google Shape;287;g394de495115_0_0"/>
          <p:cNvSpPr txBox="1"/>
          <p:nvPr/>
        </p:nvSpPr>
        <p:spPr>
          <a:xfrm>
            <a:off x="6004925" y="1016650"/>
            <a:ext cx="1741500" cy="744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2"/>
                </a:solidFill>
              </a:rPr>
              <a:t>Most of y’alls work is here!</a:t>
            </a:r>
            <a:endParaRPr sz="2100">
              <a:solidFill>
                <a:schemeClr val="dk2"/>
              </a:solidFill>
            </a:endParaRPr>
          </a:p>
        </p:txBody>
      </p:sp>
      <p:cxnSp>
        <p:nvCxnSpPr>
          <p:cNvPr id="288" name="Google Shape;288;g394de495115_0_0"/>
          <p:cNvCxnSpPr>
            <a:stCxn id="287" idx="2"/>
            <a:endCxn id="286" idx="0"/>
          </p:cNvCxnSpPr>
          <p:nvPr/>
        </p:nvCxnSpPr>
        <p:spPr>
          <a:xfrm flipH="1">
            <a:off x="5348675" y="1760650"/>
            <a:ext cx="1527000" cy="95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g394de495115_0_0"/>
          <p:cNvSpPr txBox="1"/>
          <p:nvPr/>
        </p:nvSpPr>
        <p:spPr>
          <a:xfrm>
            <a:off x="111150" y="5174400"/>
            <a:ext cx="89217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Basic swapping algorithm for single process already provided in pager-basic.c!! 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4e9517a56_1_0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Happy Halloween!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394e9517a56_1_0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6" name="Google Shape;96;g394e9517a5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9000"/>
            <a:ext cx="8839204" cy="441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9ec7bcbe7a_0_175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</a:t>
            </a:r>
            <a:r>
              <a:rPr lang="en-US" sz="4000">
                <a:solidFill>
                  <a:schemeClr val="dk1"/>
                </a:solidFill>
              </a:rPr>
              <a:t>7</a:t>
            </a: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Diagram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39ec7bcbe7a_0_175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96" name="Google Shape;296;g39ec7bcbe7a_0_175" title="Image_00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000" y="986125"/>
            <a:ext cx="5997199" cy="48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9f09b76c23_0_6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PA7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39f09b76c23_0_6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3" name="Google Shape;303;g39f09b76c23_0_6"/>
          <p:cNvSpPr txBox="1"/>
          <p:nvPr/>
        </p:nvSpPr>
        <p:spPr>
          <a:xfrm>
            <a:off x="480800" y="1129725"/>
            <a:ext cx="85497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Goal: Implement a LRU paging strategy which a paging simulator can use to improve the performance of the memory accesses in a set of predefined programs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1900">
                <a:solidFill>
                  <a:schemeClr val="dk1"/>
                </a:solidFill>
              </a:rPr>
              <a:t>pager-basic.c offers a simple, already completed pageit() function which only allows for a single process and page to be in memory at a time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en-US" sz="1900">
                <a:solidFill>
                  <a:schemeClr val="dk1"/>
                </a:solidFill>
              </a:rPr>
              <a:t>Great for seeing/understanding how to work with the data</a:t>
            </a:r>
            <a:endParaRPr sz="19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1900">
                <a:solidFill>
                  <a:schemeClr val="dk1"/>
                </a:solidFill>
              </a:rPr>
              <a:t>pager-lru.c is where you will do your work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304" name="Google Shape;304;g39f09b76c23_0_6"/>
          <p:cNvSpPr txBox="1"/>
          <p:nvPr/>
        </p:nvSpPr>
        <p:spPr>
          <a:xfrm>
            <a:off x="493325" y="4689725"/>
            <a:ext cx="8549700" cy="1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To make and run:	</a:t>
            </a:r>
            <a:r>
              <a:rPr b="1" lang="en-US">
                <a:solidFill>
                  <a:schemeClr val="dk1"/>
                </a:solidFill>
              </a:rPr>
              <a:t>make all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				./test-basic OR ./test-lru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305" name="Google Shape;305;g39f09b76c23_0_6" title="Screenshot 2025-10-31 at 9.23.07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703" y="4689725"/>
            <a:ext cx="4398322" cy="12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/>
        </p:nvSpPr>
        <p:spPr>
          <a:xfrm>
            <a:off x="457200" y="228600"/>
            <a:ext cx="8686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Announcements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480800" y="1129725"/>
            <a:ext cx="8583600" cy="4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u="sng">
                <a:solidFill>
                  <a:schemeClr val="dk1"/>
                </a:solidFill>
              </a:rPr>
              <a:t>S3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due Sunday at midnight!</a:t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Quiz </a:t>
            </a:r>
            <a:r>
              <a:rPr lang="en-US" sz="2000" u="sng">
                <a:solidFill>
                  <a:schemeClr val="dk1"/>
                </a:solidFill>
              </a:rPr>
              <a:t>10</a:t>
            </a: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due at midnight tonight!</a:t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u="sng">
                <a:solidFill>
                  <a:schemeClr val="dk1"/>
                </a:solidFill>
              </a:rPr>
              <a:t>PA7 is due NEXT Sunday!</a:t>
            </a:r>
            <a:endParaRPr sz="2000" u="sng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always recitation materials are stored here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104" name="Google Shape;104;p4"/>
          <p:cNvCxnSpPr>
            <a:stCxn id="102" idx="2"/>
            <a:endCxn id="103" idx="0"/>
          </p:cNvCxnSpPr>
          <p:nvPr/>
        </p:nvCxnSpPr>
        <p:spPr>
          <a:xfrm>
            <a:off x="4772600" y="5218125"/>
            <a:ext cx="2703300" cy="11709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5349c4c8f_0_0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Memory Management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95349c4c8f_0_0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1" name="Google Shape;111;g395349c4c8f_0_0"/>
          <p:cNvSpPr txBox="1"/>
          <p:nvPr/>
        </p:nvSpPr>
        <p:spPr>
          <a:xfrm>
            <a:off x="480800" y="1129725"/>
            <a:ext cx="85836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</a:rPr>
              <a:t>Operating systems must manage memory 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memory pages or segments</a:t>
            </a:r>
            <a:endParaRPr sz="23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Not all memory is utilized at once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OS will operate on a subset of memory</a:t>
            </a:r>
            <a:endParaRPr sz="23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Optimized memory usage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Reduced memory access time -&gt; better performance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9ec7bcbe7a_0_2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Page Based </a:t>
            </a:r>
            <a:r>
              <a:rPr lang="en-US" sz="4000">
                <a:solidFill>
                  <a:schemeClr val="dk1"/>
                </a:solidFill>
              </a:rPr>
              <a:t>Memory Management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9ec7bcbe7a_0_2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8" name="Google Shape;118;g39ec7bcbe7a_0_2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</a:rPr>
              <a:t>Virtual vs Physical Memory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Keep few pages in memory, rest on disk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Allocate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allocation, replacement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pages -&gt; page frames</a:t>
            </a:r>
            <a:endParaRPr sz="23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Arbitration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Address translation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Address validation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Page tables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19" name="Google Shape;119;g39ec7bcbe7a_0_2" title="Screenshot 2025-10-30 at 5.06.0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950" y="2787500"/>
            <a:ext cx="4009100" cy="29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ec7bcbe7a_0_9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Page Tables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39ec7bcbe7a_0_9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6" name="Google Shape;126;g39ec7bcbe7a_0_9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en-US" sz="2300">
                <a:solidFill>
                  <a:schemeClr val="dk1"/>
                </a:solidFill>
              </a:rPr>
              <a:t>Virtual memory pages and physical memory page frames are of the same size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Page table is like a map that tells the OS where to find the virtual memory reference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Virtual address has an offset</a:t>
            </a:r>
            <a:endParaRPr sz="2300">
              <a:solidFill>
                <a:schemeClr val="dk1"/>
              </a:solidFill>
            </a:endParaRPr>
          </a:p>
        </p:txBody>
      </p:sp>
      <p:pic>
        <p:nvPicPr>
          <p:cNvPr id="127" name="Google Shape;127;g39ec7bcbe7a_0_9" title="Screenshot 2025-10-30 at 5.08.1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000" y="3753225"/>
            <a:ext cx="5408450" cy="22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ec7bcbe7a_0_17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Page Tables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9ec7bcbe7a_0_17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34" name="Google Shape;134;g39ec7bcbe7a_0_17" title="Screenshot 2025-10-30 at 5.10.2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7750"/>
            <a:ext cx="8839198" cy="4622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9ec7bcbe7a_0_25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Page Fault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39ec7bcbe7a_0_25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1" name="Google Shape;141;g39ec7bcbe7a_0_25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A </a:t>
            </a:r>
            <a:r>
              <a:rPr lang="en-US" sz="2300">
                <a:solidFill>
                  <a:schemeClr val="dk1"/>
                </a:solidFill>
              </a:rPr>
              <a:t>referenced page is NOT loaded in memory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OS blocks the process and retrieves the referenced page</a:t>
            </a:r>
            <a:endParaRPr sz="2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Significant performance overhead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Need to keep page fault frequency low</a:t>
            </a:r>
            <a:endParaRPr sz="2300">
              <a:solidFill>
                <a:schemeClr val="dk1"/>
              </a:solidFill>
            </a:endParaRPr>
          </a:p>
          <a:p>
            <a:pPr indent="-3746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■"/>
            </a:pPr>
            <a:r>
              <a:rPr lang="en-US" sz="2300">
                <a:solidFill>
                  <a:schemeClr val="dk1"/>
                </a:solidFill>
              </a:rPr>
              <a:t>(e.g. less than 1 in 107 for overhead less than 10%)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9ec7bcbe7a_0_32"/>
          <p:cNvSpPr txBox="1"/>
          <p:nvPr/>
        </p:nvSpPr>
        <p:spPr>
          <a:xfrm>
            <a:off x="457200" y="228600"/>
            <a:ext cx="86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Demand Paging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9ec7bcbe7a_0_32"/>
          <p:cNvSpPr txBox="1"/>
          <p:nvPr/>
        </p:nvSpPr>
        <p:spPr>
          <a:xfrm>
            <a:off x="5808000" y="6389100"/>
            <a:ext cx="333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https://tinyurl.com/CSCI3753</a:t>
            </a:r>
            <a:endParaRPr b="0" i="0" sz="23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8" name="Google Shape;148;g39ec7bcbe7a_0_32"/>
          <p:cNvSpPr txBox="1"/>
          <p:nvPr/>
        </p:nvSpPr>
        <p:spPr>
          <a:xfrm>
            <a:off x="480800" y="1129725"/>
            <a:ext cx="85497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Virtual Memory &gt;&gt; Physical Memory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Virtual memory page not always in physical memory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Physical page frame can be saved and restored to/from secondary storage</a:t>
            </a:r>
            <a:endParaRPr sz="23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Demand Paging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Pages swapped in and out of memory and swap partition (disk)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2010-10-12T21:13:14Z</dcterms:created>
  <dc:creator>waldo</dc:creator>
</cp:coreProperties>
</file>