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sldIdLst>
    <p:sldId id="256" r:id="rId2"/>
    <p:sldId id="258" r:id="rId3"/>
    <p:sldId id="295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80" r:id="rId12"/>
    <p:sldId id="281" r:id="rId13"/>
    <p:sldId id="282" r:id="rId14"/>
    <p:sldId id="283" r:id="rId15"/>
    <p:sldId id="284" r:id="rId16"/>
    <p:sldId id="285" r:id="rId17"/>
    <p:sldId id="296" r:id="rId18"/>
    <p:sldId id="286" r:id="rId19"/>
    <p:sldId id="287" r:id="rId20"/>
    <p:sldId id="288" r:id="rId21"/>
    <p:sldId id="289" r:id="rId22"/>
    <p:sldId id="29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028D2"/>
    <a:srgbClr val="524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 varScale="1">
        <p:scale>
          <a:sx n="72" d="100"/>
          <a:sy n="72" d="100"/>
        </p:scale>
        <p:origin x="6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yed Hosseini" userId="93be352b-2439-49f8-9881-833880efc01d" providerId="ADAL" clId="{6DA1EF30-2F16-4A6D-81D3-4F59020DC00C}"/>
    <pc:docChg chg="modSld">
      <pc:chgData name="Seyed Hosseini" userId="93be352b-2439-49f8-9881-833880efc01d" providerId="ADAL" clId="{6DA1EF30-2F16-4A6D-81D3-4F59020DC00C}" dt="2025-10-03T17:48:20.516" v="12" actId="20577"/>
      <pc:docMkLst>
        <pc:docMk/>
      </pc:docMkLst>
      <pc:sldChg chg="modSp mod">
        <pc:chgData name="Seyed Hosseini" userId="93be352b-2439-49f8-9881-833880efc01d" providerId="ADAL" clId="{6DA1EF30-2F16-4A6D-81D3-4F59020DC00C}" dt="2025-10-03T17:48:20.516" v="12" actId="20577"/>
        <pc:sldMkLst>
          <pc:docMk/>
          <pc:sldMk cId="0" sldId="256"/>
        </pc:sldMkLst>
        <pc:spChg chg="mod">
          <ac:chgData name="Seyed Hosseini" userId="93be352b-2439-49f8-9881-833880efc01d" providerId="ADAL" clId="{6DA1EF30-2F16-4A6D-81D3-4F59020DC00C}" dt="2025-10-03T17:48:20.516" v="12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Operating System Concepts</a:t>
            </a:r>
            <a:br>
              <a:rPr lang="en-US" dirty="0"/>
            </a:br>
            <a:r>
              <a:rPr lang="en-US" dirty="0"/>
              <a:t>Process synchronization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OS Fall 2025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Critical-Section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Software-based solutions</a:t>
            </a:r>
          </a:p>
          <a:p>
            <a:r>
              <a:rPr lang="en-US" dirty="0"/>
              <a:t>Hardware-based solutions </a:t>
            </a:r>
          </a:p>
          <a:p>
            <a:r>
              <a:rPr lang="en-US" dirty="0"/>
              <a:t>Operating system solution</a:t>
            </a:r>
          </a:p>
          <a:p>
            <a:r>
              <a:rPr lang="en-US" dirty="0"/>
              <a:t>Programming languages solution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A synchronization tool which is provided by OS</a:t>
            </a:r>
          </a:p>
          <a:p>
            <a:r>
              <a:rPr lang="en-US" sz="3000" dirty="0"/>
              <a:t>A semaphore </a:t>
            </a:r>
            <a:r>
              <a:rPr lang="en-US" sz="3000" dirty="0">
                <a:solidFill>
                  <a:srgbClr val="0000FF"/>
                </a:solidFill>
              </a:rPr>
              <a:t>S</a:t>
            </a:r>
            <a:r>
              <a:rPr lang="en-US" sz="3000" dirty="0"/>
              <a:t> is an integer variable that, apart from initialization, is accessed only through two standard </a:t>
            </a:r>
            <a:r>
              <a:rPr lang="en-US" sz="3000" dirty="0">
                <a:solidFill>
                  <a:srgbClr val="0000FF"/>
                </a:solidFill>
              </a:rPr>
              <a:t>atomic</a:t>
            </a:r>
            <a:r>
              <a:rPr lang="en-US" sz="3000" dirty="0"/>
              <a:t> operations</a:t>
            </a:r>
          </a:p>
          <a:p>
            <a:pPr lvl="1"/>
            <a:r>
              <a:rPr lang="en-US" sz="3000" dirty="0">
                <a:solidFill>
                  <a:srgbClr val="0000FF"/>
                </a:solidFill>
              </a:rPr>
              <a:t>wait()</a:t>
            </a:r>
            <a:r>
              <a:rPr lang="en-US" sz="3000" dirty="0"/>
              <a:t> or P() </a:t>
            </a:r>
          </a:p>
          <a:p>
            <a:pPr lvl="1"/>
            <a:r>
              <a:rPr lang="en-US" sz="3000" dirty="0">
                <a:solidFill>
                  <a:srgbClr val="0000FF"/>
                </a:solidFill>
              </a:rPr>
              <a:t>signal() </a:t>
            </a:r>
            <a:r>
              <a:rPr lang="en-US" sz="3000" dirty="0"/>
              <a:t>or V()</a:t>
            </a:r>
          </a:p>
          <a:p>
            <a:pPr lvl="1"/>
            <a:endParaRPr lang="en-US" dirty="0"/>
          </a:p>
          <a:p>
            <a:pPr>
              <a:buNone/>
            </a:pPr>
            <a:r>
              <a:rPr lang="en-US" dirty="0"/>
              <a:t>	</a:t>
            </a:r>
            <a:r>
              <a:rPr lang="en-US" sz="2600" dirty="0"/>
              <a:t>wait(S) {				signal(S) {</a:t>
            </a:r>
          </a:p>
          <a:p>
            <a:pPr>
              <a:buNone/>
            </a:pPr>
            <a:r>
              <a:rPr lang="en-US" sz="2600" dirty="0"/>
              <a:t>		while (S&lt;=0) ;		     	     S++;</a:t>
            </a:r>
          </a:p>
          <a:p>
            <a:pPr>
              <a:buNone/>
            </a:pPr>
            <a:r>
              <a:rPr lang="en-US" sz="2600" dirty="0"/>
              <a:t>		S--;				}</a:t>
            </a:r>
          </a:p>
          <a:p>
            <a:pPr>
              <a:buNone/>
            </a:pPr>
            <a:r>
              <a:rPr lang="en-US" sz="2600" dirty="0"/>
              <a:t>	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Types of semaphores</a:t>
            </a:r>
          </a:p>
          <a:p>
            <a:pPr lvl="1"/>
            <a:r>
              <a:rPr lang="en-US" dirty="0">
                <a:solidFill>
                  <a:srgbClr val="3366FF"/>
                </a:solidFill>
              </a:rPr>
              <a:t>Counting (general) </a:t>
            </a:r>
            <a:r>
              <a:rPr lang="en-US" dirty="0"/>
              <a:t>semaphore – integer value can range over an unrestricted domain</a:t>
            </a:r>
          </a:p>
          <a:p>
            <a:pPr lvl="1">
              <a:tabLst>
                <a:tab pos="2862263" algn="ctr"/>
                <a:tab pos="6451600" algn="ctr"/>
              </a:tabLst>
            </a:pPr>
            <a:r>
              <a:rPr lang="en-US" dirty="0">
                <a:solidFill>
                  <a:srgbClr val="3366FF"/>
                </a:solidFill>
              </a:rPr>
              <a:t>Binary</a:t>
            </a:r>
            <a:r>
              <a:rPr lang="en-US" b="1" dirty="0">
                <a:solidFill>
                  <a:srgbClr val="3366FF"/>
                </a:solidFill>
              </a:rPr>
              <a:t> </a:t>
            </a:r>
            <a:r>
              <a:rPr lang="en-US" dirty="0"/>
              <a:t>semaphore – integer value can range only between 0 and 1; can be simpler to implement</a:t>
            </a:r>
          </a:p>
          <a:p>
            <a:pPr lvl="2">
              <a:tabLst>
                <a:tab pos="2862263" algn="ctr"/>
                <a:tab pos="6451600" algn="ctr"/>
              </a:tabLst>
            </a:pPr>
            <a:r>
              <a:rPr lang="en-US" dirty="0">
                <a:sym typeface="MT Extra" charset="0"/>
              </a:rPr>
              <a:t>Also known as </a:t>
            </a:r>
            <a:r>
              <a:rPr lang="en-US" dirty="0" err="1">
                <a:solidFill>
                  <a:srgbClr val="3366FF"/>
                </a:solidFill>
                <a:sym typeface="MT Extra" charset="0"/>
              </a:rPr>
              <a:t>mutex</a:t>
            </a:r>
            <a:r>
              <a:rPr lang="en-US" dirty="0">
                <a:solidFill>
                  <a:srgbClr val="3366FF"/>
                </a:solidFill>
                <a:sym typeface="MT Extra" charset="0"/>
              </a:rPr>
              <a:t> locks </a:t>
            </a:r>
            <a:r>
              <a:rPr lang="en-US" dirty="0">
                <a:sym typeface="MT Extra" charset="0"/>
              </a:rPr>
              <a:t>(</a:t>
            </a:r>
            <a:r>
              <a:rPr lang="en-US" dirty="0" err="1">
                <a:sym typeface="MT Extra" charset="0"/>
              </a:rPr>
              <a:t>silberschatz</a:t>
            </a:r>
            <a:r>
              <a:rPr lang="en-US" dirty="0">
                <a:sym typeface="MT Extra" charset="0"/>
              </a:rPr>
              <a:t> definition)</a:t>
            </a:r>
            <a:endParaRPr lang="en-US" dirty="0"/>
          </a:p>
          <a:p>
            <a:r>
              <a:rPr lang="en-US" dirty="0"/>
              <a:t>Binary semaphores can be used to deal with the critical-section problem (See next slide)</a:t>
            </a:r>
          </a:p>
          <a:p>
            <a:r>
              <a:rPr lang="en-US" dirty="0"/>
              <a:t>Counting semaphores can be used to control access to a given resource consisting of a finite number of instances (See producer-consumer solution using semaphores)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using Semaphores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Semaphore </a:t>
            </a:r>
            <a:r>
              <a:rPr lang="en-US" sz="2800" dirty="0" err="1">
                <a:sym typeface="MT Extra" charset="0"/>
              </a:rPr>
              <a:t>mutex</a:t>
            </a:r>
            <a:r>
              <a:rPr lang="en-US" sz="2800" dirty="0">
                <a:sym typeface="MT Extra" charset="0"/>
              </a:rPr>
              <a:t>;    //  initialized to 1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do {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	  wait (</a:t>
            </a:r>
            <a:r>
              <a:rPr lang="en-US" sz="2800" dirty="0" err="1">
                <a:sym typeface="MT Extra" charset="0"/>
              </a:rPr>
              <a:t>mutex</a:t>
            </a:r>
            <a:r>
              <a:rPr lang="en-US" sz="2800" dirty="0">
                <a:sym typeface="MT Extra" charset="0"/>
              </a:rPr>
              <a:t>);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         Critical Section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    signal (</a:t>
            </a:r>
            <a:r>
              <a:rPr lang="en-US" sz="2800" dirty="0" err="1">
                <a:sym typeface="MT Extra" charset="0"/>
              </a:rPr>
              <a:t>mutex</a:t>
            </a:r>
            <a:r>
              <a:rPr lang="en-US" sz="2800" dirty="0">
                <a:sym typeface="MT Extra" charset="0"/>
              </a:rPr>
              <a:t>);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		Remainder section</a:t>
            </a:r>
          </a:p>
          <a:p>
            <a:pPr lvl="1">
              <a:buFont typeface="Monotype Sorts" charset="2"/>
              <a:buNone/>
              <a:tabLst>
                <a:tab pos="2862263" algn="ctr"/>
                <a:tab pos="6451600" algn="ctr"/>
              </a:tabLst>
            </a:pPr>
            <a:r>
              <a:rPr lang="en-US" sz="2800" dirty="0">
                <a:sym typeface="MT Extra" charset="0"/>
              </a:rPr>
              <a:t>} while (TRUE);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371600" y="2667000"/>
            <a:ext cx="2133600" cy="457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3657600"/>
            <a:ext cx="2209800" cy="4572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Main disadvantage: </a:t>
            </a:r>
            <a:r>
              <a:rPr lang="en-US" dirty="0">
                <a:solidFill>
                  <a:srgbClr val="0000FF"/>
                </a:solidFill>
              </a:rPr>
              <a:t>busy waiting</a:t>
            </a:r>
          </a:p>
          <a:p>
            <a:pPr lvl="1"/>
            <a:r>
              <a:rPr lang="en-US" dirty="0"/>
              <a:t>While a process is in its critical section, any other process that tries to enter its critical section must loop continuously in the entry code</a:t>
            </a:r>
          </a:p>
          <a:p>
            <a:r>
              <a:rPr lang="en-US" dirty="0"/>
              <a:t>This type of semaphore is also called a </a:t>
            </a:r>
            <a:r>
              <a:rPr lang="en-US" dirty="0">
                <a:solidFill>
                  <a:srgbClr val="0000FF"/>
                </a:solidFill>
              </a:rPr>
              <a:t>spinlock</a:t>
            </a:r>
            <a:r>
              <a:rPr lang="en-US" b="1" dirty="0"/>
              <a:t> </a:t>
            </a:r>
            <a:r>
              <a:rPr lang="en-US" dirty="0"/>
              <a:t>because the process </a:t>
            </a:r>
            <a:r>
              <a:rPr lang="en-US" dirty="0">
                <a:solidFill>
                  <a:srgbClr val="0000FF"/>
                </a:solidFill>
              </a:rPr>
              <a:t>"spins" </a:t>
            </a:r>
            <a:r>
              <a:rPr lang="en-US" dirty="0"/>
              <a:t>while waiting for the lock</a:t>
            </a:r>
          </a:p>
          <a:p>
            <a:pPr lvl="1"/>
            <a:r>
              <a:rPr lang="en-US" dirty="0"/>
              <a:t>Spinlocks do have an advantage in that no context switch is required when a process must wait on a lock</a:t>
            </a:r>
          </a:p>
          <a:p>
            <a:pPr lvl="1"/>
            <a:r>
              <a:rPr lang="en-US" dirty="0"/>
              <a:t>Thus, when locks are expected to be held for short times, spinlocks are useful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Semaphore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overcome the need for busy waiting, we can modify the definition of the wait() and signal()</a:t>
            </a:r>
          </a:p>
          <a:p>
            <a:r>
              <a:rPr lang="en-US" dirty="0"/>
              <a:t>With each semaphore there is an associated </a:t>
            </a:r>
            <a:r>
              <a:rPr lang="en-US" dirty="0">
                <a:solidFill>
                  <a:srgbClr val="0000FF"/>
                </a:solidFill>
              </a:rPr>
              <a:t>waiting queue</a:t>
            </a:r>
          </a:p>
          <a:p>
            <a:r>
              <a:rPr lang="en-US" dirty="0"/>
              <a:t>Two operations are provided by the operating system as basic system calls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block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 place the process invoking the operation on the appropriate waiting queue and switch it to blocked state</a:t>
            </a:r>
          </a:p>
          <a:p>
            <a:pPr lvl="1"/>
            <a:r>
              <a:rPr lang="en-US" b="1" dirty="0">
                <a:solidFill>
                  <a:srgbClr val="3366FF"/>
                </a:solidFill>
              </a:rPr>
              <a:t>wakeup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 remove one of processes in the waiting queue and place it in the ready queue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600200"/>
            <a:ext cx="8839200" cy="4495800"/>
          </a:xfrm>
        </p:spPr>
        <p:txBody>
          <a:bodyPr>
            <a:normAutofit/>
          </a:bodyPr>
          <a:lstStyle/>
          <a:p>
            <a:pPr lvl="1">
              <a:buFont typeface="Monotype Sorts" charset="2"/>
              <a:buNone/>
            </a:pPr>
            <a:r>
              <a:rPr lang="en-US" sz="2000" dirty="0" err="1"/>
              <a:t>struct</a:t>
            </a:r>
            <a:r>
              <a:rPr lang="en-US" sz="2000" dirty="0"/>
              <a:t>   semaphore   {</a:t>
            </a:r>
          </a:p>
          <a:p>
            <a:pPr lvl="1">
              <a:buFont typeface="Monotype Sorts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   value;</a:t>
            </a:r>
          </a:p>
          <a:p>
            <a:pPr lvl="1">
              <a:buFont typeface="Monotype Sorts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queueType</a:t>
            </a:r>
            <a:r>
              <a:rPr lang="en-US" sz="2000" dirty="0"/>
              <a:t>   queue;   //a queue of blocked processes</a:t>
            </a:r>
          </a:p>
          <a:p>
            <a:pPr lvl="1">
              <a:buFont typeface="Monotype Sorts" charset="2"/>
              <a:buNone/>
            </a:pPr>
            <a:r>
              <a:rPr lang="en-US" sz="2000" dirty="0"/>
              <a:t>}</a:t>
            </a:r>
            <a:endParaRPr lang="en-US" dirty="0"/>
          </a:p>
          <a:p>
            <a:endParaRPr lang="en-US" dirty="0"/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wait(semaphore  S) { 		          Signal(semaphore S)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	</a:t>
            </a:r>
            <a:r>
              <a:rPr lang="en-US" sz="2000" dirty="0" err="1"/>
              <a:t>S.value</a:t>
            </a:r>
            <a:r>
              <a:rPr lang="en-US" sz="2000" dirty="0"/>
              <a:t> --; 				</a:t>
            </a:r>
            <a:r>
              <a:rPr lang="en-US" sz="2000" dirty="0" err="1"/>
              <a:t>S.value</a:t>
            </a:r>
            <a:r>
              <a:rPr lang="en-US" sz="2000" dirty="0"/>
              <a:t> ++;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	if (</a:t>
            </a:r>
            <a:r>
              <a:rPr lang="en-US" sz="2000" dirty="0" err="1"/>
              <a:t>S.value</a:t>
            </a:r>
            <a:r>
              <a:rPr lang="en-US" sz="2000" dirty="0"/>
              <a:t> &lt; 0) { 			if (</a:t>
            </a:r>
            <a:r>
              <a:rPr lang="en-US" sz="2000" dirty="0" err="1"/>
              <a:t>S.value</a:t>
            </a:r>
            <a:r>
              <a:rPr lang="en-US" sz="2000" dirty="0"/>
              <a:t> &lt;= 0) {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	    add this process to </a:t>
            </a:r>
            <a:r>
              <a:rPr lang="en-US" sz="2000" dirty="0" err="1"/>
              <a:t>S.queue</a:t>
            </a:r>
            <a:r>
              <a:rPr lang="en-US" sz="2000" dirty="0"/>
              <a:t>;  	     	     remove a process P from </a:t>
            </a:r>
            <a:r>
              <a:rPr lang="en-US" sz="2000" dirty="0" err="1"/>
              <a:t>S.queue</a:t>
            </a:r>
            <a:r>
              <a:rPr lang="en-US" sz="2000" dirty="0"/>
              <a:t>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	    block(); 				     wakeup(P);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	} 					}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r>
              <a:rPr lang="en-US" sz="2000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572904"/>
            <a:ext cx="5894161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Semaphore Implementation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Must guarantee that no two processes can execute </a:t>
            </a:r>
            <a:r>
              <a:rPr lang="en-US" dirty="0">
                <a:solidFill>
                  <a:srgbClr val="0000FF"/>
                </a:solidFill>
              </a:rPr>
              <a:t>wait()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signal()</a:t>
            </a:r>
            <a:r>
              <a:rPr lang="en-US" dirty="0"/>
              <a:t> on the same semaphore at the same time</a:t>
            </a:r>
          </a:p>
          <a:p>
            <a:r>
              <a:rPr lang="en-US" dirty="0"/>
              <a:t>Thus, implementation becomes the critical section problem where the wait and signal code are placed in the critical section</a:t>
            </a:r>
          </a:p>
          <a:p>
            <a:r>
              <a:rPr lang="en-US" dirty="0"/>
              <a:t>Could now have </a:t>
            </a:r>
            <a:r>
              <a:rPr lang="en-US" b="1" dirty="0">
                <a:solidFill>
                  <a:srgbClr val="3366FF"/>
                </a:solidFill>
              </a:rPr>
              <a:t>busy waiting</a:t>
            </a:r>
            <a:r>
              <a:rPr lang="en-US" dirty="0">
                <a:solidFill>
                  <a:srgbClr val="3366FF"/>
                </a:solidFill>
              </a:rPr>
              <a:t> </a:t>
            </a:r>
            <a:r>
              <a:rPr lang="en-US" dirty="0"/>
              <a:t>in critical section implementation</a:t>
            </a:r>
          </a:p>
          <a:p>
            <a:pPr lvl="1"/>
            <a:r>
              <a:rPr lang="en-US" dirty="0"/>
              <a:t>But implementation code is short</a:t>
            </a:r>
          </a:p>
          <a:p>
            <a:pPr lvl="1"/>
            <a:r>
              <a:rPr lang="en-US" dirty="0"/>
              <a:t>Thus, the critical section is almost never occupied, and busy waiting occurs rarely, and then for only a short time.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and Starvation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29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tabLst>
                <a:tab pos="2693988" algn="ctr"/>
                <a:tab pos="6529388" algn="ctr"/>
              </a:tabLst>
            </a:pPr>
            <a:r>
              <a:rPr lang="en-US" sz="2400" dirty="0">
                <a:solidFill>
                  <a:srgbClr val="0000FF"/>
                </a:solidFill>
              </a:rPr>
              <a:t>Deadlock:</a:t>
            </a:r>
            <a:r>
              <a:rPr lang="en-US" sz="2400" dirty="0"/>
              <a:t> two or more processes are waiting indefinitely for an event that can be caused by only one of the waiting processes</a:t>
            </a:r>
          </a:p>
          <a:p>
            <a:pPr>
              <a:lnSpc>
                <a:spcPct val="90000"/>
              </a:lnSpc>
              <a:tabLst>
                <a:tab pos="2693988" algn="ctr"/>
                <a:tab pos="6529388" algn="ctr"/>
              </a:tabLst>
            </a:pPr>
            <a:r>
              <a:rPr lang="en-US" sz="2400" dirty="0"/>
              <a:t>Let </a:t>
            </a:r>
            <a:r>
              <a:rPr lang="en-US" sz="2400" dirty="0">
                <a:solidFill>
                  <a:srgbClr val="0000FF"/>
                </a:solidFill>
              </a:rPr>
              <a:t>S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0000FF"/>
                </a:solidFill>
              </a:rPr>
              <a:t>Q</a:t>
            </a:r>
            <a:r>
              <a:rPr lang="en-US" sz="2400" dirty="0"/>
              <a:t> be two semaphores initialized to 1</a:t>
            </a:r>
            <a:endParaRPr lang="en-US" sz="2800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i="1" dirty="0"/>
              <a:t>	             P</a:t>
            </a:r>
            <a:r>
              <a:rPr lang="en-US" sz="2400" baseline="-25000" dirty="0"/>
              <a:t>0</a:t>
            </a:r>
            <a:r>
              <a:rPr lang="en-US" sz="2400" dirty="0"/>
              <a:t>	                            </a:t>
            </a:r>
            <a:r>
              <a:rPr lang="en-US" sz="2400" i="1" dirty="0"/>
              <a:t>P</a:t>
            </a:r>
            <a:r>
              <a:rPr lang="en-US" sz="2400" baseline="-25000" dirty="0"/>
              <a:t>1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baseline="-25000" dirty="0"/>
              <a:t>	</a:t>
            </a:r>
            <a:r>
              <a:rPr lang="en-US" sz="2400" dirty="0"/>
              <a:t>          wait (S); 	                  wait (Q);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dirty="0"/>
              <a:t>              wait (Q); 	                 wait (S);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dirty="0"/>
              <a:t>	             …	                            …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dirty="0"/>
              <a:t>	          signal (S); 	                signal (Q);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r>
              <a:rPr lang="en-US" sz="2400" dirty="0"/>
              <a:t>              signal (Q); 	               signal (S);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dirty="0">
                <a:solidFill>
                  <a:srgbClr val="0000FF"/>
                </a:solidFill>
              </a:rPr>
              <a:t>Starvation</a:t>
            </a:r>
            <a:r>
              <a:rPr lang="en-US" sz="2400" dirty="0"/>
              <a:t> or indefinite blocking: a situation in which processes wait indefinitely within the semaphore.</a:t>
            </a:r>
          </a:p>
          <a:p>
            <a:pPr>
              <a:lnSpc>
                <a:spcPct val="90000"/>
              </a:lnSpc>
              <a:tabLst>
                <a:tab pos="2693988" algn="ctr"/>
                <a:tab pos="6529388" algn="ctr"/>
              </a:tabLst>
            </a:pPr>
            <a:endParaRPr lang="en-US" sz="2000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693988" algn="ctr"/>
                <a:tab pos="6529388" algn="ctr"/>
              </a:tabLst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Shared memory is a method</a:t>
            </a:r>
          </a:p>
          <a:p>
            <a:r>
              <a:rPr lang="en-US" dirty="0"/>
              <a:t>Concurrent access to shared data may result in data inconsistency</a:t>
            </a:r>
          </a:p>
          <a:p>
            <a:r>
              <a:rPr lang="en-US" dirty="0"/>
              <a:t>Maintaining data consistency requires mechanisms to ensure the orderly execution of cooperating processes</a:t>
            </a:r>
          </a:p>
          <a:p>
            <a:r>
              <a:rPr lang="en-US" i="1" dirty="0"/>
              <a:t>Example: Producer-Consumer Problem</a:t>
            </a:r>
          </a:p>
          <a:p>
            <a:pPr lvl="1"/>
            <a:r>
              <a:rPr lang="en-US" dirty="0"/>
              <a:t>producer process produces information that is consumed by a consumer process</a:t>
            </a:r>
          </a:p>
          <a:p>
            <a:pPr lvl="2"/>
            <a:r>
              <a:rPr lang="en-US" i="1" dirty="0"/>
              <a:t>unbounded-buffer</a:t>
            </a:r>
            <a:r>
              <a:rPr lang="en-US" dirty="0"/>
              <a:t> places no practical limit on the size of the buffer</a:t>
            </a:r>
          </a:p>
          <a:p>
            <a:pPr lvl="2"/>
            <a:r>
              <a:rPr lang="en-US" i="1" dirty="0"/>
              <a:t>bounded-buffer</a:t>
            </a:r>
            <a:r>
              <a:rPr lang="en-US" dirty="0"/>
              <a:t> assumes that there is a fixed buffer size</a:t>
            </a:r>
          </a:p>
          <a:p>
            <a:endParaRPr lang="en-US" dirty="0"/>
          </a:p>
          <a:p>
            <a:endParaRPr lang="en-NZ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 Problems of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 present a number of synchronization problems as examples of a large class of concurrency-control problems</a:t>
            </a:r>
          </a:p>
          <a:p>
            <a:r>
              <a:rPr lang="en-US" dirty="0"/>
              <a:t>Classical problems used to test newly-proposed synchronization schemes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Producer-Consumer (Bounded-Buffer) Problem</a:t>
            </a:r>
          </a:p>
          <a:p>
            <a:pPr lvl="1"/>
            <a:r>
              <a:rPr lang="en-US" dirty="0"/>
              <a:t>Readers and Writers Problem</a:t>
            </a:r>
          </a:p>
          <a:p>
            <a:pPr lvl="1"/>
            <a:r>
              <a:rPr lang="en-US" dirty="0"/>
              <a:t>Dining-Philosophers Problem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02752" cy="4495800"/>
          </a:xfrm>
        </p:spPr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buffers, each can hold one item</a:t>
            </a:r>
          </a:p>
          <a:p>
            <a:r>
              <a:rPr lang="en-US" dirty="0"/>
              <a:t>Semaphore </a:t>
            </a:r>
            <a:r>
              <a:rPr lang="en-US" dirty="0" err="1">
                <a:solidFill>
                  <a:srgbClr val="0000FF"/>
                </a:solidFill>
              </a:rPr>
              <a:t>mutex</a:t>
            </a:r>
            <a:r>
              <a:rPr lang="en-US" dirty="0"/>
              <a:t> provides mutual exclusion for accesses to the buffer pool, initialized to the value 1</a:t>
            </a:r>
          </a:p>
          <a:p>
            <a:r>
              <a:rPr lang="en-US" dirty="0"/>
              <a:t>Semaphore </a:t>
            </a:r>
            <a:r>
              <a:rPr lang="en-US" dirty="0">
                <a:solidFill>
                  <a:srgbClr val="0000FF"/>
                </a:solidFill>
              </a:rPr>
              <a:t>full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counts the number of full buffers,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initialized to the value 0</a:t>
            </a:r>
          </a:p>
          <a:p>
            <a:r>
              <a:rPr lang="en-US" dirty="0"/>
              <a:t>Semaphore </a:t>
            </a:r>
            <a:r>
              <a:rPr lang="en-US" dirty="0">
                <a:solidFill>
                  <a:srgbClr val="0000FF"/>
                </a:solidFill>
              </a:rPr>
              <a:t>empty</a:t>
            </a:r>
            <a:r>
              <a:rPr lang="en-US" dirty="0"/>
              <a:t> counts the number of empty buffers, initialized to the value 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Producer-Consumer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806952" cy="4800600"/>
          </a:xfrm>
        </p:spPr>
        <p:txBody>
          <a:bodyPr>
            <a:normAutofit fontScale="92500"/>
          </a:bodyPr>
          <a:lstStyle/>
          <a:p>
            <a:pPr>
              <a:buFont typeface="Monotype Sorts" charset="2"/>
              <a:buNone/>
            </a:pPr>
            <a:r>
              <a:rPr lang="en-US" sz="2400" dirty="0">
                <a:solidFill>
                  <a:srgbClr val="0000FF"/>
                </a:solidFill>
              </a:rPr>
              <a:t>Producer: 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do  {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     //produce an item in </a:t>
            </a:r>
            <a:r>
              <a:rPr lang="en-US" sz="2400" dirty="0" err="1"/>
              <a:t>nextp</a:t>
            </a:r>
            <a:endParaRPr lang="en-US" sz="2400" dirty="0"/>
          </a:p>
          <a:p>
            <a:pPr>
              <a:buFont typeface="Monotype Sorts" charset="2"/>
              <a:buNone/>
            </a:pPr>
            <a:r>
              <a:rPr lang="en-US" sz="2400" dirty="0"/>
              <a:t>     wait (empty);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     wait (</a:t>
            </a:r>
            <a:r>
              <a:rPr lang="en-US" sz="2400" dirty="0" err="1"/>
              <a:t>mutex</a:t>
            </a:r>
            <a:r>
              <a:rPr lang="en-US" sz="2400" dirty="0"/>
              <a:t>);</a:t>
            </a:r>
          </a:p>
          <a:p>
            <a:pPr>
              <a:buFont typeface="Monotype Sorts" charset="2"/>
              <a:buNone/>
            </a:pPr>
            <a:endParaRPr lang="en-US" sz="2400" dirty="0"/>
          </a:p>
          <a:p>
            <a:pPr>
              <a:buFont typeface="Monotype Sorts" charset="2"/>
              <a:buNone/>
            </a:pPr>
            <a:r>
              <a:rPr lang="en-US" sz="2400" dirty="0"/>
              <a:t>     //add the item to the buffer</a:t>
            </a:r>
          </a:p>
          <a:p>
            <a:pPr>
              <a:buFont typeface="Monotype Sorts" charset="2"/>
              <a:buNone/>
            </a:pPr>
            <a:endParaRPr lang="en-US" sz="2400" dirty="0"/>
          </a:p>
          <a:p>
            <a:pPr>
              <a:buFont typeface="Monotype Sorts" charset="2"/>
              <a:buNone/>
            </a:pPr>
            <a:r>
              <a:rPr lang="en-US" sz="2400" dirty="0"/>
              <a:t>     signal (</a:t>
            </a:r>
            <a:r>
              <a:rPr lang="en-US" sz="2400" dirty="0" err="1"/>
              <a:t>mutex</a:t>
            </a:r>
            <a:r>
              <a:rPr lang="en-US" sz="2400" dirty="0"/>
              <a:t>);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     signal (full);</a:t>
            </a:r>
          </a:p>
          <a:p>
            <a:pPr>
              <a:buFont typeface="Monotype Sorts" charset="2"/>
              <a:buNone/>
            </a:pPr>
            <a:r>
              <a:rPr lang="en-US" sz="2400" dirty="0"/>
              <a:t>} while (TRUE);</a:t>
            </a:r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95800" y="1600200"/>
            <a:ext cx="4495800" cy="4953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>
              <a:buFont typeface="Monotype Sorts" charset="2"/>
              <a:buNone/>
            </a:pPr>
            <a:r>
              <a:rPr lang="en-US" sz="2200" dirty="0">
                <a:solidFill>
                  <a:srgbClr val="0000FF"/>
                </a:solidFill>
              </a:rPr>
              <a:t>Consumer: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do {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      wait (full);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      wait (</a:t>
            </a:r>
            <a:r>
              <a:rPr lang="en-US" sz="2200" dirty="0" err="1"/>
              <a:t>mutex</a:t>
            </a:r>
            <a:r>
              <a:rPr lang="en-US" sz="2200" dirty="0"/>
              <a:t>);</a:t>
            </a:r>
          </a:p>
          <a:p>
            <a:pPr>
              <a:buFont typeface="Monotype Sorts" charset="2"/>
              <a:buNone/>
            </a:pPr>
            <a:endParaRPr lang="en-US" sz="2200" dirty="0"/>
          </a:p>
          <a:p>
            <a:pPr>
              <a:buFont typeface="Monotype Sorts" charset="2"/>
              <a:buNone/>
            </a:pPr>
            <a:r>
              <a:rPr lang="en-US" dirty="0"/>
              <a:t>      </a:t>
            </a:r>
            <a:r>
              <a:rPr lang="en-US" sz="2000" dirty="0"/>
              <a:t>//remove an item from buffer to </a:t>
            </a:r>
            <a:r>
              <a:rPr lang="en-US" sz="2000" dirty="0" err="1"/>
              <a:t>nextc</a:t>
            </a:r>
            <a:endParaRPr lang="en-US" dirty="0"/>
          </a:p>
          <a:p>
            <a:pPr>
              <a:buFont typeface="Monotype Sorts" charset="2"/>
              <a:buNone/>
            </a:pPr>
            <a:endParaRPr lang="en-US" sz="2200" dirty="0"/>
          </a:p>
          <a:p>
            <a:pPr>
              <a:buFont typeface="Monotype Sorts" charset="2"/>
              <a:buNone/>
            </a:pPr>
            <a:r>
              <a:rPr lang="en-US" sz="2200" dirty="0"/>
              <a:t>       signal (</a:t>
            </a:r>
            <a:r>
              <a:rPr lang="en-US" sz="2200" dirty="0" err="1"/>
              <a:t>mutex</a:t>
            </a:r>
            <a:r>
              <a:rPr lang="en-US" sz="2200" dirty="0"/>
              <a:t>);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       signal (empty);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             </a:t>
            </a:r>
          </a:p>
          <a:p>
            <a:pPr>
              <a:buFont typeface="Monotype Sorts" charset="2"/>
              <a:buNone/>
            </a:pPr>
            <a:r>
              <a:rPr lang="en-US" sz="2200" dirty="0"/>
              <a:t>      //consume the item in </a:t>
            </a:r>
            <a:r>
              <a:rPr lang="en-US" sz="2200" dirty="0" err="1"/>
              <a:t>nextc</a:t>
            </a:r>
            <a:endParaRPr lang="en-US" sz="2200" dirty="0"/>
          </a:p>
          <a:p>
            <a:pPr>
              <a:buFont typeface="Monotype Sorts" charset="2"/>
              <a:buNone/>
            </a:pPr>
            <a:endParaRPr lang="en-US" sz="2200" dirty="0"/>
          </a:p>
          <a:p>
            <a:pPr>
              <a:buFont typeface="Monotype Sorts" charset="2"/>
              <a:buNone/>
            </a:pPr>
            <a:r>
              <a:rPr lang="en-US" sz="2200" dirty="0"/>
              <a:t>} while (TRUE);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438400" y="3200400"/>
            <a:ext cx="25908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286000" y="2514600"/>
            <a:ext cx="2667000" cy="312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Bounded Buffer Producer-Consumer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2590800"/>
            <a:ext cx="5638800" cy="533400"/>
          </a:xfrm>
          <a:prstGeom prst="rect">
            <a:avLst/>
          </a:prstGeom>
          <a:ln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4384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956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3528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100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2672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7244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1816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38800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35504" y="2590800"/>
            <a:ext cx="0" cy="533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057400" y="2209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87304" y="2209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51648" y="2209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03744" y="222344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n-1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101688" y="254539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051756" y="3200400"/>
            <a:ext cx="386644" cy="1071265"/>
            <a:chOff x="2438400" y="3581400"/>
            <a:chExt cx="386644" cy="1071265"/>
          </a:xfrm>
        </p:grpSpPr>
        <p:sp>
          <p:nvSpPr>
            <p:cNvPr id="22" name="Up Arrow 21"/>
            <p:cNvSpPr/>
            <p:nvPr/>
          </p:nvSpPr>
          <p:spPr>
            <a:xfrm>
              <a:off x="2514600" y="3581400"/>
              <a:ext cx="152400" cy="533400"/>
            </a:xfrm>
            <a:prstGeom prst="upArrow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438400" y="4191000"/>
              <a:ext cx="3866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110437" y="3200400"/>
            <a:ext cx="556563" cy="1071265"/>
            <a:chOff x="2438400" y="3581400"/>
            <a:chExt cx="556563" cy="1071265"/>
          </a:xfrm>
        </p:grpSpPr>
        <p:sp>
          <p:nvSpPr>
            <p:cNvPr id="30" name="Up Arrow 29"/>
            <p:cNvSpPr/>
            <p:nvPr/>
          </p:nvSpPr>
          <p:spPr>
            <a:xfrm>
              <a:off x="2514600" y="3581400"/>
              <a:ext cx="152400" cy="533400"/>
            </a:xfrm>
            <a:prstGeom prst="up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438400" y="4191000"/>
              <a:ext cx="5565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057400" y="4572000"/>
            <a:ext cx="1959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producer </a:t>
            </a:r>
            <a:r>
              <a:rPr lang="en-US" sz="2400" dirty="0">
                <a:sym typeface="Symbol"/>
              </a:rPr>
              <a:t> in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57400" y="5024735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consumer </a:t>
            </a:r>
            <a:r>
              <a:rPr lang="en-US" sz="2400" dirty="0">
                <a:sym typeface="Symbol"/>
              </a:rPr>
              <a:t> out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057400" y="5486400"/>
            <a:ext cx="21563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Buffer is circular</a:t>
            </a:r>
            <a:endParaRPr lang="en-US" sz="2400" dirty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028E-8 L 0.05 3.70028E-8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4.6901E-6 L 0.09392 4.6901E-6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4 4.6901E-6 L 0.3434 4.6901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3.70028E-8 L 0.05 3.70028E-8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861 4.6901E-6 L 0.09392 4.6901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785 -2.0629E-6 L 0.19618 -0.00023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34 -2.0629E-6 L 0.57118 -0.00023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117 -0.00023 C 0.46301 0.03377 0.35503 0.06777 0.25919 0.06938 C 0.16336 0.071 0.02708 0.0192 -0.00348 0.00972 " pathEditMode="relative" ptsTypes="aaA">
                                      <p:cBhvr>
                                        <p:cTn id="5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Font typeface="Monotype Sorts" charset="2"/>
              <a:buNone/>
            </a:pPr>
            <a:r>
              <a:rPr lang="en-US" sz="3200" dirty="0"/>
              <a:t>while (true) {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   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//produce an item and put in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nextProduced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Monotype Sorts" charset="2"/>
              <a:buNone/>
            </a:pPr>
            <a:r>
              <a:rPr lang="en-US" sz="3200" dirty="0"/>
              <a:t>	      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	while (counter == BUFFER_SIZE); </a:t>
            </a:r>
            <a:r>
              <a:rPr lang="en-US" sz="3000" dirty="0">
                <a:solidFill>
                  <a:schemeClr val="bg1">
                    <a:lumMod val="50000"/>
                  </a:schemeClr>
                </a:solidFill>
              </a:rPr>
              <a:t>//do nothing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buFont typeface="Monotype Sorts" charset="2"/>
              <a:buNone/>
            </a:pPr>
            <a:r>
              <a:rPr lang="en-US" sz="3200" dirty="0"/>
              <a:t>		buffer [in] = </a:t>
            </a:r>
            <a:r>
              <a:rPr lang="en-US" sz="3200" dirty="0" err="1"/>
              <a:t>nextProduced</a:t>
            </a:r>
            <a:r>
              <a:rPr lang="en-US" sz="3200" dirty="0"/>
              <a:t>;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	in = (in + 1) % BUFFER_SIZE;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	counter++;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None/>
            </a:pPr>
            <a:r>
              <a:rPr lang="en-US" sz="3200" dirty="0"/>
              <a:t>while (true)  {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        while (counter == 0);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// do nothing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	   </a:t>
            </a:r>
            <a:r>
              <a:rPr lang="en-US" sz="3200" dirty="0" err="1"/>
              <a:t>nextConsumed</a:t>
            </a:r>
            <a:r>
              <a:rPr lang="en-US" sz="3200" dirty="0"/>
              <a:t> =  buffer[out];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	   out = (out + 1) % BUFFER_SIZE;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	        counter--;</a:t>
            </a:r>
          </a:p>
          <a:p>
            <a:pPr>
              <a:buFont typeface="Monotype Sorts" charset="2"/>
              <a:buNone/>
            </a:pPr>
            <a:endParaRPr lang="en-US" sz="3200" dirty="0"/>
          </a:p>
          <a:p>
            <a:pPr>
              <a:buFont typeface="Monotype Sorts" charset="2"/>
              <a:buNone/>
            </a:pPr>
            <a:r>
              <a:rPr lang="en-US" sz="3200" dirty="0"/>
              <a:t>		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//consume the item in </a:t>
            </a:r>
            <a:r>
              <a:rPr lang="en-US" sz="3200" dirty="0" err="1">
                <a:solidFill>
                  <a:schemeClr val="bg1">
                    <a:lumMod val="50000"/>
                  </a:schemeClr>
                </a:solidFill>
              </a:rPr>
              <a:t>nextConsumed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>
              <a:buFont typeface="Monotype Sorts" charset="2"/>
              <a:buNone/>
            </a:pPr>
            <a:r>
              <a:rPr lang="en-US" sz="3200" dirty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378952" cy="4953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sz="2300" dirty="0">
                <a:solidFill>
                  <a:srgbClr val="0000FF"/>
                </a:solidFill>
              </a:rPr>
              <a:t>counter++</a:t>
            </a:r>
            <a:r>
              <a:rPr lang="en-US" sz="2300" dirty="0"/>
              <a:t> could be implemented as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/>
              <a:t>	     </a:t>
            </a:r>
            <a:r>
              <a:rPr lang="en-US" sz="2300" dirty="0">
                <a:solidFill>
                  <a:srgbClr val="0000FF"/>
                </a:solidFill>
              </a:rPr>
              <a:t>register1 = counter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>
                <a:solidFill>
                  <a:srgbClr val="0000FF"/>
                </a:solidFill>
              </a:rPr>
              <a:t>	     register1 = register1 + 1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>
                <a:solidFill>
                  <a:srgbClr val="0000FF"/>
                </a:solidFill>
              </a:rPr>
              <a:t>	     counter = register1</a:t>
            </a:r>
          </a:p>
          <a:p>
            <a:pPr>
              <a:lnSpc>
                <a:spcPct val="90000"/>
              </a:lnSpc>
            </a:pPr>
            <a:r>
              <a:rPr lang="en-US" sz="2300" dirty="0">
                <a:solidFill>
                  <a:schemeClr val="tx2"/>
                </a:solidFill>
              </a:rPr>
              <a:t>counter--</a:t>
            </a:r>
            <a:r>
              <a:rPr lang="en-US" sz="2300" dirty="0"/>
              <a:t> could be implemented as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/>
              <a:t>	     </a:t>
            </a:r>
            <a:r>
              <a:rPr lang="en-US" sz="2300" dirty="0">
                <a:solidFill>
                  <a:schemeClr val="tx2"/>
                </a:solidFill>
              </a:rPr>
              <a:t>register2 = counter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>
                <a:solidFill>
                  <a:schemeClr val="tx2"/>
                </a:solidFill>
              </a:rPr>
              <a:t>	     register2 = register2 – 1</a:t>
            </a:r>
          </a:p>
          <a:p>
            <a:pPr>
              <a:lnSpc>
                <a:spcPct val="90000"/>
              </a:lnSpc>
              <a:buNone/>
            </a:pPr>
            <a:r>
              <a:rPr lang="en-US" sz="2300" dirty="0">
                <a:solidFill>
                  <a:schemeClr val="tx2"/>
                </a:solidFill>
              </a:rPr>
              <a:t>	     count = register2</a:t>
            </a:r>
          </a:p>
          <a:p>
            <a:pPr>
              <a:lnSpc>
                <a:spcPct val="90000"/>
              </a:lnSpc>
            </a:pPr>
            <a:r>
              <a:rPr lang="en-US" sz="2300" dirty="0"/>
              <a:t>Consider this execution interleaving with “count = 5” initially: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300" dirty="0"/>
              <a:t>	</a:t>
            </a:r>
            <a:r>
              <a:rPr lang="en-US" dirty="0"/>
              <a:t>S0: producer execute </a:t>
            </a:r>
            <a:r>
              <a:rPr lang="en-US" dirty="0">
                <a:solidFill>
                  <a:srgbClr val="0000FF"/>
                </a:solidFill>
              </a:rPr>
              <a:t>register1 = counter</a:t>
            </a:r>
            <a:r>
              <a:rPr lang="en-US" dirty="0"/>
              <a:t>   		{register1 = 5}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S1: producer execute </a:t>
            </a:r>
            <a:r>
              <a:rPr lang="en-US" dirty="0">
                <a:solidFill>
                  <a:srgbClr val="0000FF"/>
                </a:solidFill>
              </a:rPr>
              <a:t>register1 = register1 + 1  </a:t>
            </a:r>
            <a:r>
              <a:rPr lang="en-US" dirty="0"/>
              <a:t> 	{register1 = 6}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S2: consumer execute </a:t>
            </a:r>
            <a:r>
              <a:rPr lang="en-US" dirty="0">
                <a:solidFill>
                  <a:schemeClr val="tx2"/>
                </a:solidFill>
              </a:rPr>
              <a:t>register2 = counter</a:t>
            </a:r>
            <a:r>
              <a:rPr lang="en-US" dirty="0"/>
              <a:t>   		{register2 = 5}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S3: consumer execute </a:t>
            </a:r>
            <a:r>
              <a:rPr lang="en-US" dirty="0">
                <a:solidFill>
                  <a:schemeClr val="tx2"/>
                </a:solidFill>
              </a:rPr>
              <a:t>register2 = register2 - 1</a:t>
            </a:r>
            <a:r>
              <a:rPr lang="en-US" dirty="0"/>
              <a:t>  	{register2 = 4} 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S4: consumer execute </a:t>
            </a:r>
            <a:r>
              <a:rPr lang="en-US" dirty="0">
                <a:solidFill>
                  <a:schemeClr val="tx2"/>
                </a:solidFill>
              </a:rPr>
              <a:t>counter = register2</a:t>
            </a:r>
            <a:r>
              <a:rPr lang="en-US" dirty="0"/>
              <a:t>   		{count = 4}</a:t>
            </a:r>
          </a:p>
          <a:p>
            <a:pPr lvl="1">
              <a:lnSpc>
                <a:spcPct val="90000"/>
              </a:lnSpc>
              <a:buNone/>
            </a:pPr>
            <a:r>
              <a:rPr lang="en-US" dirty="0"/>
              <a:t>	S5: producer execute </a:t>
            </a:r>
            <a:r>
              <a:rPr lang="en-US" dirty="0">
                <a:solidFill>
                  <a:srgbClr val="0000FF"/>
                </a:solidFill>
              </a:rPr>
              <a:t>counter = register1</a:t>
            </a:r>
            <a:r>
              <a:rPr lang="en-US" dirty="0"/>
              <a:t>   		{count = 6 } 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would arrive at this incorrect state because we allowed both processes to manipulate the variable counter </a:t>
            </a:r>
            <a:r>
              <a:rPr lang="en-US" dirty="0">
                <a:solidFill>
                  <a:srgbClr val="0000FF"/>
                </a:solidFill>
              </a:rPr>
              <a:t>concurrently</a:t>
            </a:r>
            <a:endParaRPr lang="en-US" dirty="0"/>
          </a:p>
          <a:p>
            <a:r>
              <a:rPr lang="en-US" dirty="0"/>
              <a:t>Race Condition</a:t>
            </a:r>
          </a:p>
          <a:p>
            <a:pPr lvl="1"/>
            <a:r>
              <a:rPr lang="en-US" dirty="0"/>
              <a:t>When several processes access and manipulate the same data concurrently and the outcome of the execution depends on the particular order in which the access takes place</a:t>
            </a:r>
            <a:endParaRPr lang="en-US" b="1" dirty="0"/>
          </a:p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To ensure that only one process at a time can be manipulating the same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Critical-Section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system of n processes {p</a:t>
            </a:r>
            <a:r>
              <a:rPr lang="en-US" baseline="-25000" dirty="0"/>
              <a:t>0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… p</a:t>
            </a:r>
            <a:r>
              <a:rPr lang="en-US" baseline="-25000" dirty="0"/>
              <a:t>n-1</a:t>
            </a:r>
            <a:r>
              <a:rPr lang="en-US" dirty="0"/>
              <a:t>}</a:t>
            </a:r>
          </a:p>
          <a:p>
            <a:r>
              <a:rPr lang="en-US" dirty="0"/>
              <a:t>Each process has </a:t>
            </a:r>
            <a:r>
              <a:rPr lang="en-US" b="1" dirty="0">
                <a:solidFill>
                  <a:srgbClr val="0000FF"/>
                </a:solidFill>
              </a:rPr>
              <a:t>critical section </a:t>
            </a:r>
            <a:r>
              <a:rPr lang="en-US" dirty="0"/>
              <a:t>segment of code</a:t>
            </a:r>
          </a:p>
          <a:p>
            <a:pPr lvl="1"/>
            <a:r>
              <a:rPr lang="en-US" dirty="0"/>
              <a:t>Process may be changing common variables, updating table, writing file, etc</a:t>
            </a:r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dirty="0"/>
              <a:t>When one process in critical section, no other may be in its critical section</a:t>
            </a:r>
          </a:p>
          <a:p>
            <a:r>
              <a:rPr lang="en-US" dirty="0"/>
              <a:t>The critical section problem is to design protocol to solve this</a:t>
            </a:r>
          </a:p>
          <a:p>
            <a:r>
              <a:rPr lang="en-US" dirty="0"/>
              <a:t>Each process must ask permission to enter critical section in </a:t>
            </a:r>
            <a:r>
              <a:rPr lang="en-US" b="1" dirty="0">
                <a:solidFill>
                  <a:srgbClr val="0000FF"/>
                </a:solidFill>
              </a:rPr>
              <a:t>entry section</a:t>
            </a:r>
            <a:r>
              <a:rPr lang="en-US" dirty="0"/>
              <a:t>, may follow critical section with </a:t>
            </a:r>
            <a:r>
              <a:rPr lang="en-US" b="1" dirty="0">
                <a:solidFill>
                  <a:srgbClr val="0000FF"/>
                </a:solidFill>
              </a:rPr>
              <a:t>exit section</a:t>
            </a:r>
            <a:r>
              <a:rPr lang="en-US" dirty="0"/>
              <a:t>, then </a:t>
            </a:r>
            <a:r>
              <a:rPr lang="en-US" b="1" dirty="0">
                <a:solidFill>
                  <a:srgbClr val="0000FF"/>
                </a:solidFill>
              </a:rPr>
              <a:t>remainder section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Critical-Section Problem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3276600"/>
            <a:ext cx="16898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critical section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468425" y="4800600"/>
            <a:ext cx="1865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}  while (TRUE);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32080" y="2800290"/>
            <a:ext cx="1430520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entry section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4129080" y="3810000"/>
            <a:ext cx="1281120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dk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i="1" dirty="0"/>
              <a:t>exit section</a:t>
            </a:r>
            <a:endParaRPr lang="en-US" b="1" i="1" dirty="0"/>
          </a:p>
        </p:txBody>
      </p:sp>
      <p:sp>
        <p:nvSpPr>
          <p:cNvPr id="9" name="TextBox 8"/>
          <p:cNvSpPr txBox="1"/>
          <p:nvPr/>
        </p:nvSpPr>
        <p:spPr>
          <a:xfrm>
            <a:off x="3429000" y="2209800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do    {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4343400"/>
            <a:ext cx="208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remainder section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33931</TotalTime>
  <Words>1411</Words>
  <Application>Microsoft Office PowerPoint</Application>
  <PresentationFormat>On-screen Show (4:3)</PresentationFormat>
  <Paragraphs>185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Monotype Sorts</vt:lpstr>
      <vt:lpstr>MT Extra</vt:lpstr>
      <vt:lpstr>Symbol</vt:lpstr>
      <vt:lpstr>Tw Cen MT</vt:lpstr>
      <vt:lpstr>Wingdings</vt:lpstr>
      <vt:lpstr>Wingdings 2</vt:lpstr>
      <vt:lpstr>Median</vt:lpstr>
      <vt:lpstr>Operating System Concepts Process synchronization</vt:lpstr>
      <vt:lpstr>Background</vt:lpstr>
      <vt:lpstr>Bounded Buffer Producer-Consumer</vt:lpstr>
      <vt:lpstr>Producer Code</vt:lpstr>
      <vt:lpstr>Consumer Code</vt:lpstr>
      <vt:lpstr>Race Condition</vt:lpstr>
      <vt:lpstr>Race Condition</vt:lpstr>
      <vt:lpstr>The Critical-Section Problem</vt:lpstr>
      <vt:lpstr>The Critical-Section Problem</vt:lpstr>
      <vt:lpstr>Solutions to Critical-Section Problem</vt:lpstr>
      <vt:lpstr>Semaphore</vt:lpstr>
      <vt:lpstr>Semaphore</vt:lpstr>
      <vt:lpstr>Mutual Exclusion using Semaphores</vt:lpstr>
      <vt:lpstr>Semaphore Implementation</vt:lpstr>
      <vt:lpstr>Semaphore Implementation </vt:lpstr>
      <vt:lpstr>Semaphore Implementation </vt:lpstr>
      <vt:lpstr>Semaphore Implementation</vt:lpstr>
      <vt:lpstr>Semaphore Implementation </vt:lpstr>
      <vt:lpstr>Deadlock and Starvation</vt:lpstr>
      <vt:lpstr>Classic Problems of Synchronization</vt:lpstr>
      <vt:lpstr>Producer-Consumer Problem</vt:lpstr>
      <vt:lpstr>Producer-Consumer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 Concepts Introduction</dc:title>
  <dc:creator>Saeid</dc:creator>
  <cp:lastModifiedBy>Seyed Hosseini</cp:lastModifiedBy>
  <cp:revision>1496</cp:revision>
  <dcterms:created xsi:type="dcterms:W3CDTF">2006-08-16T00:00:00Z</dcterms:created>
  <dcterms:modified xsi:type="dcterms:W3CDTF">2025-10-03T17:48:21Z</dcterms:modified>
</cp:coreProperties>
</file>