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28"/>
  </p:notesMasterIdLst>
  <p:sldIdLst>
    <p:sldId id="278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2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5" clrIdx="0"/>
  <p:cmAuthor id="1" name="Wen-Mei Hwu" initials="WH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164" d="100"/>
          <a:sy n="164" d="100"/>
        </p:scale>
        <p:origin x="1314" y="14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7T14:23:52.524" idx="2">
    <p:pos x="4344" y="143"/>
    <p:text>"8 x 2-bit" for clarity?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7T14:26:25.838" idx="5">
    <p:pos x="4979" y="143"/>
    <p:text>"8 x 2-bit" for clarity?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7T14:44:06.726" idx="4">
    <p:pos x="4670" y="1405"/>
    <p:text>Presumably we will have already covered what a warp is.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7T16:09:54.881" idx="6">
    <p:pos x="4634" y="939"/>
    <p:text>A little unclear to me standalone.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ED5D-1E97-443A-8D8A-BE6946E76E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90C8-2CD3-4F27-836F-9CE330C3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 eaLnBrk="0" hangingPunct="0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1pPr>
            <a:lvl2pPr marL="702756" indent="-270291" defTabSz="441475" eaLnBrk="0" hangingPunct="0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2pPr>
            <a:lvl3pPr marL="1081164" indent="-216233" defTabSz="441475" eaLnBrk="0" hangingPunct="0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3pPr>
            <a:lvl4pPr marL="1513629" indent="-216233" defTabSz="441475" eaLnBrk="0" hangingPunct="0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4pPr>
            <a:lvl5pPr marL="1946095" indent="-216233" defTabSz="441475" eaLnBrk="0" hangingPunct="0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BD21D3-E262-41DF-AD15-0DBCAF736972}" type="slidenum">
              <a:rPr lang="en-US" sz="1100">
                <a:solidFill>
                  <a:srgbClr val="000000"/>
                </a:solidFill>
              </a:rPr>
              <a:pPr eaLnBrk="1" hangingPunct="1"/>
              <a:t>11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7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4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FE043209-FF50-4EC6-8939-A938D18D0BB1}" type="slidenum">
              <a:rPr lang="en-US" sz="1100">
                <a:latin typeface="Times New Roman" pitchFamily="18" charset="0"/>
              </a:rPr>
              <a:pPr/>
              <a:t>22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Point out that I and j will become global thread indices.</a:t>
            </a:r>
          </a:p>
        </p:txBody>
      </p:sp>
    </p:spTree>
    <p:extLst>
      <p:ext uri="{BB962C8B-B14F-4D97-AF65-F5344CB8AC3E}">
        <p14:creationId xmlns:p14="http://schemas.microsoft.com/office/powerpoint/2010/main" val="133549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511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5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64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94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09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4" Type="http://schemas.openxmlformats.org/officeDocument/2006/relationships/image" Target="../../clipboard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43000" y="4019550"/>
            <a:ext cx="4821191" cy="276935"/>
          </a:xfrm>
        </p:spPr>
        <p:txBody>
          <a:bodyPr/>
          <a:lstStyle/>
          <a:p>
            <a:r>
              <a:rPr lang="en-US" dirty="0" smtClean="0"/>
              <a:t>Lecture 6.1 - DRAM </a:t>
            </a:r>
            <a:r>
              <a:rPr lang="en-US" dirty="0"/>
              <a:t>Bandwidth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43000" y="3555400"/>
            <a:ext cx="5715000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6 </a:t>
            </a:r>
            <a:r>
              <a:rPr lang="en-US" sz="2000" dirty="0"/>
              <a:t>– Memory Access Performance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35270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 advTm="22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DRAM Bursting with Banking</a:t>
            </a:r>
          </a:p>
        </p:txBody>
      </p:sp>
      <p:sp>
        <p:nvSpPr>
          <p:cNvPr id="64526" name="Rectangle 29"/>
          <p:cNvSpPr>
            <a:spLocks noChangeArrowheads="1"/>
          </p:cNvSpPr>
          <p:nvPr/>
        </p:nvSpPr>
        <p:spPr bwMode="auto">
          <a:xfrm>
            <a:off x="609600" y="1457964"/>
            <a:ext cx="18859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27" name="Rectangle 30"/>
          <p:cNvSpPr>
            <a:spLocks noChangeArrowheads="1"/>
          </p:cNvSpPr>
          <p:nvPr/>
        </p:nvSpPr>
        <p:spPr bwMode="auto">
          <a:xfrm>
            <a:off x="249555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28" name="Rectangle 31"/>
          <p:cNvSpPr>
            <a:spLocks noChangeArrowheads="1"/>
          </p:cNvSpPr>
          <p:nvPr/>
        </p:nvSpPr>
        <p:spPr bwMode="auto">
          <a:xfrm>
            <a:off x="272415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29" name="Rectangle 33"/>
          <p:cNvSpPr>
            <a:spLocks noChangeArrowheads="1"/>
          </p:cNvSpPr>
          <p:nvPr/>
        </p:nvSpPr>
        <p:spPr bwMode="auto">
          <a:xfrm>
            <a:off x="1695450" y="1629415"/>
            <a:ext cx="3538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Single-Bank burst timing, dead time on interface</a:t>
            </a:r>
          </a:p>
        </p:txBody>
      </p:sp>
      <p:sp>
        <p:nvSpPr>
          <p:cNvPr id="64530" name="Rectangle 25"/>
          <p:cNvSpPr>
            <a:spLocks noChangeArrowheads="1"/>
          </p:cNvSpPr>
          <p:nvPr/>
        </p:nvSpPr>
        <p:spPr bwMode="auto">
          <a:xfrm>
            <a:off x="295275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31" name="Rectangle 27"/>
          <p:cNvSpPr>
            <a:spLocks noChangeArrowheads="1"/>
          </p:cNvSpPr>
          <p:nvPr/>
        </p:nvSpPr>
        <p:spPr bwMode="auto">
          <a:xfrm>
            <a:off x="318135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32" name="Rectangle 36"/>
          <p:cNvSpPr>
            <a:spLocks noChangeArrowheads="1"/>
          </p:cNvSpPr>
          <p:nvPr/>
        </p:nvSpPr>
        <p:spPr bwMode="auto">
          <a:xfrm>
            <a:off x="3409950" y="1457964"/>
            <a:ext cx="18859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33" name="Rectangle 37"/>
          <p:cNvSpPr>
            <a:spLocks noChangeArrowheads="1"/>
          </p:cNvSpPr>
          <p:nvPr/>
        </p:nvSpPr>
        <p:spPr bwMode="auto">
          <a:xfrm>
            <a:off x="529590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34" name="Rectangle 38"/>
          <p:cNvSpPr>
            <a:spLocks noChangeArrowheads="1"/>
          </p:cNvSpPr>
          <p:nvPr/>
        </p:nvSpPr>
        <p:spPr bwMode="auto">
          <a:xfrm>
            <a:off x="552450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35" name="Rectangle 39"/>
          <p:cNvSpPr>
            <a:spLocks noChangeArrowheads="1"/>
          </p:cNvSpPr>
          <p:nvPr/>
        </p:nvSpPr>
        <p:spPr bwMode="auto">
          <a:xfrm>
            <a:off x="575310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36" name="Rectangle 40"/>
          <p:cNvSpPr>
            <a:spLocks noChangeArrowheads="1"/>
          </p:cNvSpPr>
          <p:nvPr/>
        </p:nvSpPr>
        <p:spPr bwMode="auto">
          <a:xfrm>
            <a:off x="598170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37" name="Rectangle 41"/>
          <p:cNvSpPr>
            <a:spLocks noChangeArrowheads="1"/>
          </p:cNvSpPr>
          <p:nvPr/>
        </p:nvSpPr>
        <p:spPr bwMode="auto">
          <a:xfrm>
            <a:off x="609600" y="2551924"/>
            <a:ext cx="18859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38" name="Rectangle 42"/>
          <p:cNvSpPr>
            <a:spLocks noChangeArrowheads="1"/>
          </p:cNvSpPr>
          <p:nvPr/>
        </p:nvSpPr>
        <p:spPr bwMode="auto">
          <a:xfrm>
            <a:off x="249555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39" name="Rectangle 43"/>
          <p:cNvSpPr>
            <a:spLocks noChangeArrowheads="1"/>
          </p:cNvSpPr>
          <p:nvPr/>
        </p:nvSpPr>
        <p:spPr bwMode="auto">
          <a:xfrm>
            <a:off x="272415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40" name="Rectangle 44"/>
          <p:cNvSpPr>
            <a:spLocks noChangeArrowheads="1"/>
          </p:cNvSpPr>
          <p:nvPr/>
        </p:nvSpPr>
        <p:spPr bwMode="auto">
          <a:xfrm>
            <a:off x="295275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41" name="Rectangle 45"/>
          <p:cNvSpPr>
            <a:spLocks noChangeArrowheads="1"/>
          </p:cNvSpPr>
          <p:nvPr/>
        </p:nvSpPr>
        <p:spPr bwMode="auto">
          <a:xfrm>
            <a:off x="318135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42" name="Rectangle 46"/>
          <p:cNvSpPr>
            <a:spLocks noChangeArrowheads="1"/>
          </p:cNvSpPr>
          <p:nvPr/>
        </p:nvSpPr>
        <p:spPr bwMode="auto">
          <a:xfrm>
            <a:off x="3409950" y="2551924"/>
            <a:ext cx="18859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43" name="Rectangle 47"/>
          <p:cNvSpPr>
            <a:spLocks noChangeArrowheads="1"/>
          </p:cNvSpPr>
          <p:nvPr/>
        </p:nvSpPr>
        <p:spPr bwMode="auto">
          <a:xfrm>
            <a:off x="529590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44" name="Rectangle 48"/>
          <p:cNvSpPr>
            <a:spLocks noChangeArrowheads="1"/>
          </p:cNvSpPr>
          <p:nvPr/>
        </p:nvSpPr>
        <p:spPr bwMode="auto">
          <a:xfrm>
            <a:off x="552450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45" name="Rectangle 49"/>
          <p:cNvSpPr>
            <a:spLocks noChangeArrowheads="1"/>
          </p:cNvSpPr>
          <p:nvPr/>
        </p:nvSpPr>
        <p:spPr bwMode="auto">
          <a:xfrm>
            <a:off x="575310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46" name="Rectangle 50"/>
          <p:cNvSpPr>
            <a:spLocks noChangeArrowheads="1"/>
          </p:cNvSpPr>
          <p:nvPr/>
        </p:nvSpPr>
        <p:spPr bwMode="auto">
          <a:xfrm>
            <a:off x="598170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47" name="Rectangle 51"/>
          <p:cNvSpPr>
            <a:spLocks noChangeArrowheads="1"/>
          </p:cNvSpPr>
          <p:nvPr/>
        </p:nvSpPr>
        <p:spPr bwMode="auto">
          <a:xfrm>
            <a:off x="609600" y="2851962"/>
            <a:ext cx="9715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48" name="Rectangle 52"/>
          <p:cNvSpPr>
            <a:spLocks noChangeArrowheads="1"/>
          </p:cNvSpPr>
          <p:nvPr/>
        </p:nvSpPr>
        <p:spPr bwMode="auto">
          <a:xfrm>
            <a:off x="158115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49" name="Rectangle 53"/>
          <p:cNvSpPr>
            <a:spLocks noChangeArrowheads="1"/>
          </p:cNvSpPr>
          <p:nvPr/>
        </p:nvSpPr>
        <p:spPr bwMode="auto">
          <a:xfrm>
            <a:off x="180975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50" name="Rectangle 54"/>
          <p:cNvSpPr>
            <a:spLocks noChangeArrowheads="1"/>
          </p:cNvSpPr>
          <p:nvPr/>
        </p:nvSpPr>
        <p:spPr bwMode="auto">
          <a:xfrm>
            <a:off x="203835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51" name="Rectangle 55"/>
          <p:cNvSpPr>
            <a:spLocks noChangeArrowheads="1"/>
          </p:cNvSpPr>
          <p:nvPr/>
        </p:nvSpPr>
        <p:spPr bwMode="auto">
          <a:xfrm>
            <a:off x="226695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52" name="Rectangle 56"/>
          <p:cNvSpPr>
            <a:spLocks noChangeArrowheads="1"/>
          </p:cNvSpPr>
          <p:nvPr/>
        </p:nvSpPr>
        <p:spPr bwMode="auto">
          <a:xfrm>
            <a:off x="2495550" y="2851962"/>
            <a:ext cx="18859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53" name="Rectangle 57"/>
          <p:cNvSpPr>
            <a:spLocks noChangeArrowheads="1"/>
          </p:cNvSpPr>
          <p:nvPr/>
        </p:nvSpPr>
        <p:spPr bwMode="auto">
          <a:xfrm>
            <a:off x="438150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54" name="Rectangle 58"/>
          <p:cNvSpPr>
            <a:spLocks noChangeArrowheads="1"/>
          </p:cNvSpPr>
          <p:nvPr/>
        </p:nvSpPr>
        <p:spPr bwMode="auto">
          <a:xfrm>
            <a:off x="461010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55" name="Rectangle 59"/>
          <p:cNvSpPr>
            <a:spLocks noChangeArrowheads="1"/>
          </p:cNvSpPr>
          <p:nvPr/>
        </p:nvSpPr>
        <p:spPr bwMode="auto">
          <a:xfrm>
            <a:off x="483870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56" name="Rectangle 60"/>
          <p:cNvSpPr>
            <a:spLocks noChangeArrowheads="1"/>
          </p:cNvSpPr>
          <p:nvPr/>
        </p:nvSpPr>
        <p:spPr bwMode="auto">
          <a:xfrm>
            <a:off x="506730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57" name="Rectangle 61"/>
          <p:cNvSpPr>
            <a:spLocks noChangeArrowheads="1"/>
          </p:cNvSpPr>
          <p:nvPr/>
        </p:nvSpPr>
        <p:spPr bwMode="auto">
          <a:xfrm>
            <a:off x="5295900" y="2851962"/>
            <a:ext cx="9715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4558" name="Rectangle 62"/>
          <p:cNvSpPr>
            <a:spLocks noChangeArrowheads="1"/>
          </p:cNvSpPr>
          <p:nvPr/>
        </p:nvSpPr>
        <p:spPr bwMode="auto">
          <a:xfrm>
            <a:off x="1981201" y="2980551"/>
            <a:ext cx="3236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Multi-Bank burst timing, reduced dead time </a:t>
            </a:r>
          </a:p>
        </p:txBody>
      </p:sp>
    </p:spTree>
    <p:extLst>
      <p:ext uri="{BB962C8B-B14F-4D97-AF65-F5344CB8AC3E}">
        <p14:creationId xmlns:p14="http://schemas.microsoft.com/office/powerpoint/2010/main" val="42865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187">
        <p:fade/>
      </p:transition>
    </mc:Choice>
    <mc:Fallback xmlns="">
      <p:transition spd="med" advTm="1311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 off-chip memory subsystem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NVIDIA GTX280 GPU: </a:t>
            </a:r>
          </a:p>
          <a:p>
            <a:pPr lvl="1"/>
            <a:r>
              <a:rPr lang="en-US" sz="1050" dirty="0"/>
              <a:t>Peak global memory bandwidth = 141.7GB/s</a:t>
            </a:r>
          </a:p>
          <a:p>
            <a:pPr lvl="1"/>
            <a:endParaRPr lang="en-US" sz="1050" dirty="0"/>
          </a:p>
          <a:p>
            <a:r>
              <a:rPr lang="en-US" dirty="0" smtClean="0"/>
              <a:t>Global memory (GDDR3) interface @ 1.1GHz</a:t>
            </a:r>
          </a:p>
          <a:p>
            <a:pPr lvl="1"/>
            <a:r>
              <a:rPr lang="en-US" sz="1050" dirty="0"/>
              <a:t>(Core speed @ 276Mhz)</a:t>
            </a:r>
          </a:p>
          <a:p>
            <a:pPr lvl="1"/>
            <a:r>
              <a:rPr lang="en-US" sz="1050" dirty="0"/>
              <a:t>For a typical 64-bit interface, we can sustain only about 17.6 GB/s (Recall DDR - 2 transfers per clock)</a:t>
            </a:r>
          </a:p>
          <a:p>
            <a:pPr lvl="1"/>
            <a:r>
              <a:rPr lang="en-US" sz="1050" dirty="0"/>
              <a:t>We need a lot more bandwidth (141.7 GB/s) – thus 8 memory channels</a:t>
            </a:r>
          </a:p>
          <a:p>
            <a:endParaRPr lang="en-US" sz="1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38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9675">
        <p:fade/>
      </p:transition>
    </mc:Choice>
    <mc:Fallback xmlns="">
      <p:transition spd="med" advTm="2496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14400" y="4095750"/>
            <a:ext cx="5145529" cy="276935"/>
          </a:xfrm>
        </p:spPr>
        <p:txBody>
          <a:bodyPr/>
          <a:lstStyle/>
          <a:p>
            <a:r>
              <a:rPr lang="en-US" dirty="0" smtClean="0"/>
              <a:t>Lecture 6.1 - Memory </a:t>
            </a:r>
            <a:r>
              <a:rPr lang="en-US" dirty="0"/>
              <a:t>Coalescing in CUDA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4400" y="3659198"/>
            <a:ext cx="5943600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6 – </a:t>
            </a:r>
            <a:r>
              <a:rPr lang="en-US" sz="2000" dirty="0"/>
              <a:t>Memory Access Performance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2521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that memory coalescing is important for effectively utilizing memory bandwidth in CUDA</a:t>
            </a:r>
          </a:p>
          <a:p>
            <a:pPr lvl="1"/>
            <a:r>
              <a:rPr lang="en-US" dirty="0" smtClean="0"/>
              <a:t>Its origin in DRAM burst</a:t>
            </a:r>
          </a:p>
          <a:p>
            <a:pPr lvl="1"/>
            <a:r>
              <a:rPr lang="en-US" dirty="0" smtClean="0"/>
              <a:t>Checking if a CUDA memory access is coalesced</a:t>
            </a:r>
          </a:p>
          <a:p>
            <a:pPr lvl="1"/>
            <a:r>
              <a:rPr lang="en-US" dirty="0" smtClean="0"/>
              <a:t>Techniques for improving memory coalescing in CUDA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2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950">
        <p:fade/>
      </p:transition>
    </mc:Choice>
    <mc:Fallback xmlns="">
      <p:transition spd="med" advTm="349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DRAM Burst </a:t>
            </a:r>
            <a:r>
              <a:rPr lang="en-US"/>
              <a:t>– A System </a:t>
            </a:r>
            <a:r>
              <a:rPr lang="en-US" dirty="0"/>
              <a:t>View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319878" y="2419350"/>
            <a:ext cx="6217920" cy="2414195"/>
          </a:xfrm>
        </p:spPr>
        <p:txBody>
          <a:bodyPr>
            <a:normAutofit/>
          </a:bodyPr>
          <a:lstStyle/>
          <a:p>
            <a:r>
              <a:rPr lang="en-US" dirty="0"/>
              <a:t>Each address space is partitioned into burst sections </a:t>
            </a:r>
          </a:p>
          <a:p>
            <a:pPr lvl="1"/>
            <a:r>
              <a:rPr lang="en-US" sz="1500" dirty="0">
                <a:solidFill>
                  <a:srgbClr val="6F6F6F"/>
                </a:solidFill>
                <a:ea typeface="+mn-ea"/>
              </a:rPr>
              <a:t>Whenever a location is accessed, all other locations in the same section are also delivered to the processor </a:t>
            </a:r>
          </a:p>
          <a:p>
            <a:r>
              <a:rPr lang="en-US" dirty="0" smtClean="0"/>
              <a:t>Basic </a:t>
            </a:r>
            <a:r>
              <a:rPr lang="en-US" dirty="0"/>
              <a:t>example: a 16-byte address space, 4-byte burst sections</a:t>
            </a:r>
          </a:p>
          <a:p>
            <a:pPr lvl="1"/>
            <a:r>
              <a:rPr lang="en-US" sz="1500" dirty="0">
                <a:solidFill>
                  <a:srgbClr val="6F6F6F"/>
                </a:solidFill>
                <a:ea typeface="+mn-ea"/>
              </a:rPr>
              <a:t>In practice, we have at least 4GB address space, </a:t>
            </a:r>
            <a:r>
              <a:rPr lang="en-US" sz="1500" dirty="0" smtClean="0">
                <a:solidFill>
                  <a:srgbClr val="6F6F6F"/>
                </a:solidFill>
                <a:ea typeface="+mn-ea"/>
              </a:rPr>
              <a:t> burst section sizes of 128-bytes or more</a:t>
            </a:r>
            <a:endParaRPr lang="en-US" sz="1500" dirty="0">
              <a:solidFill>
                <a:srgbClr val="6F6F6F"/>
              </a:solidFill>
              <a:ea typeface="+mn-ea"/>
            </a:endParaRPr>
          </a:p>
          <a:p>
            <a:endParaRPr lang="en-US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858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0287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13716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7145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0574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4003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27432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30861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34290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7719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1148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44577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1371600" y="161925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1028700" y="161925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685800" y="161925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1714500" y="161925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2400300" y="161925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5</a:t>
            </a:r>
            <a:endParaRPr lang="en-US" sz="1200" baseline="-25000" dirty="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2057400" y="161925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4</a:t>
            </a:r>
            <a:endParaRPr lang="en-US" sz="1200" baseline="-25000" dirty="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2743200" y="161925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6</a:t>
            </a:r>
            <a:endParaRPr lang="en-US" sz="1200" baseline="-25000" dirty="0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3086100" y="161925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7</a:t>
            </a:r>
            <a:endParaRPr lang="en-US" sz="1200" baseline="-25000" dirty="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3771900" y="161925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9</a:t>
            </a:r>
            <a:endParaRPr lang="en-US" sz="1200" baseline="-25000" dirty="0"/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429000" y="161925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8</a:t>
            </a:r>
            <a:endParaRPr lang="en-US" sz="1200" baseline="-25000" dirty="0"/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4114800" y="161925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10</a:t>
            </a:r>
            <a:endParaRPr lang="en-US" sz="1200" baseline="-25000" dirty="0"/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4457700" y="161925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11</a:t>
            </a:r>
            <a:endParaRPr lang="en-US" sz="1200" baseline="-25000" dirty="0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48006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51435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54864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58293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Rectangle 63"/>
          <p:cNvSpPr>
            <a:spLocks noChangeArrowheads="1"/>
          </p:cNvSpPr>
          <p:nvPr/>
        </p:nvSpPr>
        <p:spPr bwMode="auto">
          <a:xfrm>
            <a:off x="48006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6" name="Rectangle 64"/>
          <p:cNvSpPr>
            <a:spLocks noChangeArrowheads="1"/>
          </p:cNvSpPr>
          <p:nvPr/>
        </p:nvSpPr>
        <p:spPr bwMode="auto">
          <a:xfrm>
            <a:off x="51435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54864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5829300" y="1619250"/>
            <a:ext cx="3429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5143500" y="161925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13</a:t>
            </a:r>
            <a:endParaRPr lang="en-US" sz="1200" baseline="-25000" dirty="0"/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4800600" y="161925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12</a:t>
            </a:r>
            <a:endParaRPr lang="en-US" sz="1200" baseline="-25000" dirty="0"/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5486400" y="161925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14</a:t>
            </a:r>
            <a:endParaRPr lang="en-US" sz="1200" baseline="-25000" dirty="0"/>
          </a:p>
        </p:txBody>
      </p:sp>
      <p:sp>
        <p:nvSpPr>
          <p:cNvPr id="42" name="Rectangle 70"/>
          <p:cNvSpPr>
            <a:spLocks noChangeArrowheads="1"/>
          </p:cNvSpPr>
          <p:nvPr/>
        </p:nvSpPr>
        <p:spPr bwMode="auto">
          <a:xfrm>
            <a:off x="5829300" y="161925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15</a:t>
            </a:r>
            <a:endParaRPr lang="en-US" sz="1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57250" y="1361360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0" y="1356538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00450" y="1361360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64906" y="1361360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</p:spTree>
    <p:extLst>
      <p:ext uri="{BB962C8B-B14F-4D97-AF65-F5344CB8AC3E}">
        <p14:creationId xmlns:p14="http://schemas.microsoft.com/office/powerpoint/2010/main" val="10492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176">
        <p:fade/>
      </p:transition>
    </mc:Choice>
    <mc:Fallback xmlns="">
      <p:transition spd="med" advTm="1151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Memory Coalescing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319878" y="2858299"/>
            <a:ext cx="6217920" cy="19752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When all threads of a warp execute a </a:t>
            </a:r>
            <a:r>
              <a:rPr lang="en-US" dirty="0" smtClean="0"/>
              <a:t>load instruction, </a:t>
            </a:r>
            <a:r>
              <a:rPr lang="en-US" dirty="0"/>
              <a:t>if all accessed locations fall into the same burst section, only one DRAM request will be made and the access is fully coalesced.</a:t>
            </a:r>
          </a:p>
          <a:p>
            <a:endParaRPr lang="en-US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586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0015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13444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6873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0302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3731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27160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30589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34018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7447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0876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44305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1344428" y="1943168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1001528" y="1943168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658628" y="1943168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1687328" y="1943168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2373128" y="1943168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5</a:t>
            </a:r>
            <a:endParaRPr lang="en-US" sz="1200" baseline="-25000" dirty="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2030228" y="1943168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4</a:t>
            </a:r>
            <a:endParaRPr lang="en-US" sz="1200" baseline="-25000" dirty="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2716028" y="1943168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6</a:t>
            </a:r>
            <a:endParaRPr lang="en-US" sz="1200" baseline="-25000" dirty="0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3058928" y="1943168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7</a:t>
            </a:r>
            <a:endParaRPr lang="en-US" sz="1200" baseline="-25000" dirty="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3744728" y="1943168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9</a:t>
            </a:r>
            <a:endParaRPr lang="en-US" sz="1200" baseline="-25000" dirty="0"/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401828" y="1943168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8</a:t>
            </a:r>
            <a:endParaRPr lang="en-US" sz="1200" baseline="-25000" dirty="0"/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4087628" y="1943168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10</a:t>
            </a:r>
            <a:endParaRPr lang="en-US" sz="1200" baseline="-25000" dirty="0"/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4430528" y="1943168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11</a:t>
            </a:r>
            <a:endParaRPr lang="en-US" sz="1200" baseline="-25000" dirty="0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47734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51163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54592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58021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Rectangle 63"/>
          <p:cNvSpPr>
            <a:spLocks noChangeArrowheads="1"/>
          </p:cNvSpPr>
          <p:nvPr/>
        </p:nvSpPr>
        <p:spPr bwMode="auto">
          <a:xfrm>
            <a:off x="47734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6" name="Rectangle 64"/>
          <p:cNvSpPr>
            <a:spLocks noChangeArrowheads="1"/>
          </p:cNvSpPr>
          <p:nvPr/>
        </p:nvSpPr>
        <p:spPr bwMode="auto">
          <a:xfrm>
            <a:off x="51163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54592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5802128" y="1943168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5116328" y="1943168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13</a:t>
            </a:r>
            <a:endParaRPr lang="en-US" sz="1200" baseline="-25000" dirty="0"/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4773428" y="1943168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12</a:t>
            </a:r>
            <a:endParaRPr lang="en-US" sz="1200" baseline="-25000" dirty="0"/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5459228" y="1943168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14</a:t>
            </a:r>
            <a:endParaRPr lang="en-US" sz="1200" baseline="-25000" dirty="0"/>
          </a:p>
        </p:txBody>
      </p:sp>
      <p:sp>
        <p:nvSpPr>
          <p:cNvPr id="42" name="Rectangle 70"/>
          <p:cNvSpPr>
            <a:spLocks noChangeArrowheads="1"/>
          </p:cNvSpPr>
          <p:nvPr/>
        </p:nvSpPr>
        <p:spPr bwMode="auto">
          <a:xfrm>
            <a:off x="5802128" y="1943168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15</a:t>
            </a:r>
            <a:endParaRPr lang="en-US" sz="1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18689" y="230235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47439" y="2297530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61889" y="230235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26346" y="230235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6" name="Text Box 73"/>
          <p:cNvSpPr txBox="1">
            <a:spLocks noChangeArrowheads="1"/>
          </p:cNvSpPr>
          <p:nvPr/>
        </p:nvSpPr>
        <p:spPr bwMode="auto">
          <a:xfrm>
            <a:off x="736791" y="1267127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5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1079691" y="1267127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 Box 75"/>
          <p:cNvSpPr txBox="1">
            <a:spLocks noChangeArrowheads="1"/>
          </p:cNvSpPr>
          <p:nvPr/>
        </p:nvSpPr>
        <p:spPr bwMode="auto">
          <a:xfrm>
            <a:off x="1422591" y="1267127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1765491" y="1267127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3" name="Text Box 79"/>
          <p:cNvSpPr txBox="1">
            <a:spLocks noChangeArrowheads="1"/>
          </p:cNvSpPr>
          <p:nvPr/>
        </p:nvSpPr>
        <p:spPr bwMode="auto">
          <a:xfrm>
            <a:off x="741865" y="1123950"/>
            <a:ext cx="122982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 Loads</a:t>
            </a:r>
          </a:p>
        </p:txBody>
      </p:sp>
      <p:sp>
        <p:nvSpPr>
          <p:cNvPr id="54" name="Rectangle 94"/>
          <p:cNvSpPr>
            <a:spLocks noChangeArrowheads="1"/>
          </p:cNvSpPr>
          <p:nvPr/>
        </p:nvSpPr>
        <p:spPr bwMode="auto">
          <a:xfrm>
            <a:off x="655063" y="1129240"/>
            <a:ext cx="1543050" cy="3782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7" idx="0"/>
          </p:cNvCxnSpPr>
          <p:nvPr/>
        </p:nvCxnSpPr>
        <p:spPr>
          <a:xfrm flipV="1">
            <a:off x="830078" y="1507525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172978" y="1507525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504490" y="1506727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847390" y="1498786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3500336" y="1280645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5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3843236" y="1280645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Text Box 75"/>
          <p:cNvSpPr txBox="1">
            <a:spLocks noChangeArrowheads="1"/>
          </p:cNvSpPr>
          <p:nvPr/>
        </p:nvSpPr>
        <p:spPr bwMode="auto">
          <a:xfrm>
            <a:off x="4186136" y="1280645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Text Box 76"/>
          <p:cNvSpPr txBox="1">
            <a:spLocks noChangeArrowheads="1"/>
          </p:cNvSpPr>
          <p:nvPr/>
        </p:nvSpPr>
        <p:spPr bwMode="auto">
          <a:xfrm>
            <a:off x="4529036" y="1280645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2" name="Text Box 79"/>
          <p:cNvSpPr txBox="1">
            <a:spLocks noChangeArrowheads="1"/>
          </p:cNvSpPr>
          <p:nvPr/>
        </p:nvSpPr>
        <p:spPr bwMode="auto">
          <a:xfrm>
            <a:off x="3505410" y="1137468"/>
            <a:ext cx="122982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 Loads</a:t>
            </a:r>
          </a:p>
        </p:txBody>
      </p:sp>
      <p:sp>
        <p:nvSpPr>
          <p:cNvPr id="64" name="Rectangle 94"/>
          <p:cNvSpPr>
            <a:spLocks noChangeArrowheads="1"/>
          </p:cNvSpPr>
          <p:nvPr/>
        </p:nvSpPr>
        <p:spPr bwMode="auto">
          <a:xfrm>
            <a:off x="3418608" y="1142758"/>
            <a:ext cx="1543050" cy="3782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593623" y="1521043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936523" y="1521043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8035" y="1520245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610935" y="1512304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92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023">
        <p:fade/>
      </p:transition>
    </mc:Choice>
    <mc:Fallback xmlns="">
      <p:transition spd="med" advTm="960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Un-coalesced Accesses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319878" y="3119876"/>
            <a:ext cx="6217920" cy="171367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When the accessed locations spread across burst section </a:t>
            </a:r>
            <a:r>
              <a:rPr lang="en-US" dirty="0" smtClean="0"/>
              <a:t>boundaries:</a:t>
            </a:r>
          </a:p>
          <a:p>
            <a:pPr lvl="1"/>
            <a:r>
              <a:rPr lang="en-US" dirty="0" smtClean="0"/>
              <a:t>Coalescing fails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DRAM requests are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access is not fully coalesced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of the bytes accessed and transferred are not used by the threads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586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0015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13444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6873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0302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3731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27160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30589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34018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7447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0876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44305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1344428" y="210628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1001528" y="210628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658628" y="210628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1687328" y="210628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2373128" y="210628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5</a:t>
            </a:r>
            <a:endParaRPr lang="en-US" sz="1200" baseline="-25000" dirty="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2030228" y="210628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4</a:t>
            </a:r>
            <a:endParaRPr lang="en-US" sz="1200" baseline="-25000" dirty="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2716028" y="210628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6</a:t>
            </a:r>
            <a:endParaRPr lang="en-US" sz="1200" baseline="-25000" dirty="0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3058928" y="210628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7</a:t>
            </a:r>
            <a:endParaRPr lang="en-US" sz="1200" baseline="-25000" dirty="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3744728" y="210628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9</a:t>
            </a:r>
            <a:endParaRPr lang="en-US" sz="1200" baseline="-25000" dirty="0"/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401828" y="210628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8</a:t>
            </a:r>
            <a:endParaRPr lang="en-US" sz="1200" baseline="-25000" dirty="0"/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4087628" y="210628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10</a:t>
            </a:r>
            <a:endParaRPr lang="en-US" sz="1200" baseline="-25000" dirty="0"/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4430528" y="210628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11</a:t>
            </a:r>
            <a:endParaRPr lang="en-US" sz="1200" baseline="-25000" dirty="0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47734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51163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54592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58021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Rectangle 63"/>
          <p:cNvSpPr>
            <a:spLocks noChangeArrowheads="1"/>
          </p:cNvSpPr>
          <p:nvPr/>
        </p:nvSpPr>
        <p:spPr bwMode="auto">
          <a:xfrm>
            <a:off x="47734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6" name="Rectangle 64"/>
          <p:cNvSpPr>
            <a:spLocks noChangeArrowheads="1"/>
          </p:cNvSpPr>
          <p:nvPr/>
        </p:nvSpPr>
        <p:spPr bwMode="auto">
          <a:xfrm>
            <a:off x="51163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54592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5802128" y="2106280"/>
            <a:ext cx="34290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5116328" y="210628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13</a:t>
            </a:r>
            <a:endParaRPr lang="en-US" sz="1200" baseline="-25000" dirty="0"/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4773428" y="210628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12</a:t>
            </a:r>
            <a:endParaRPr lang="en-US" sz="1200" baseline="-25000" dirty="0"/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5459228" y="210628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14</a:t>
            </a:r>
            <a:endParaRPr lang="en-US" sz="1200" baseline="-25000" dirty="0"/>
          </a:p>
        </p:txBody>
      </p:sp>
      <p:sp>
        <p:nvSpPr>
          <p:cNvPr id="42" name="Rectangle 70"/>
          <p:cNvSpPr>
            <a:spLocks noChangeArrowheads="1"/>
          </p:cNvSpPr>
          <p:nvPr/>
        </p:nvSpPr>
        <p:spPr bwMode="auto">
          <a:xfrm>
            <a:off x="5802128" y="210628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15</a:t>
            </a:r>
            <a:endParaRPr lang="en-US" sz="1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18689" y="2465464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47439" y="246064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61889" y="2465464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26346" y="2465464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6" name="Text Box 73"/>
          <p:cNvSpPr txBox="1">
            <a:spLocks noChangeArrowheads="1"/>
          </p:cNvSpPr>
          <p:nvPr/>
        </p:nvSpPr>
        <p:spPr bwMode="auto">
          <a:xfrm>
            <a:off x="4079804" y="1380351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4422704" y="1380351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 Box 75"/>
          <p:cNvSpPr txBox="1">
            <a:spLocks noChangeArrowheads="1"/>
          </p:cNvSpPr>
          <p:nvPr/>
        </p:nvSpPr>
        <p:spPr bwMode="auto">
          <a:xfrm>
            <a:off x="4765604" y="1380351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5108504" y="1380351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3" name="Text Box 79"/>
          <p:cNvSpPr txBox="1">
            <a:spLocks noChangeArrowheads="1"/>
          </p:cNvSpPr>
          <p:nvPr/>
        </p:nvSpPr>
        <p:spPr bwMode="auto">
          <a:xfrm>
            <a:off x="4128132" y="1158586"/>
            <a:ext cx="143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Un-coalesced Loads</a:t>
            </a:r>
          </a:p>
        </p:txBody>
      </p:sp>
      <p:sp>
        <p:nvSpPr>
          <p:cNvPr id="54" name="Rectangle 94"/>
          <p:cNvSpPr>
            <a:spLocks noChangeArrowheads="1"/>
          </p:cNvSpPr>
          <p:nvPr/>
        </p:nvSpPr>
        <p:spPr bwMode="auto">
          <a:xfrm>
            <a:off x="4079804" y="1157415"/>
            <a:ext cx="1488146" cy="50726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254819" y="1671822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597719" y="1671822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929231" y="1671024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272131" y="1663083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657245" y="1355857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1346282" y="1355857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Text Box 75"/>
          <p:cNvSpPr txBox="1">
            <a:spLocks noChangeArrowheads="1"/>
          </p:cNvSpPr>
          <p:nvPr/>
        </p:nvSpPr>
        <p:spPr bwMode="auto">
          <a:xfrm>
            <a:off x="1998581" y="1355857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Text Box 76"/>
          <p:cNvSpPr txBox="1">
            <a:spLocks noChangeArrowheads="1"/>
          </p:cNvSpPr>
          <p:nvPr/>
        </p:nvSpPr>
        <p:spPr bwMode="auto">
          <a:xfrm>
            <a:off x="2699978" y="1355857"/>
            <a:ext cx="368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79"/>
          <p:cNvSpPr txBox="1">
            <a:spLocks noChangeArrowheads="1"/>
          </p:cNvSpPr>
          <p:nvPr/>
        </p:nvSpPr>
        <p:spPr bwMode="auto">
          <a:xfrm>
            <a:off x="1176904" y="1123950"/>
            <a:ext cx="15808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 Loads</a:t>
            </a:r>
          </a:p>
        </p:txBody>
      </p:sp>
      <p:sp>
        <p:nvSpPr>
          <p:cNvPr id="63" name="Rectangle 94"/>
          <p:cNvSpPr>
            <a:spLocks noChangeArrowheads="1"/>
          </p:cNvSpPr>
          <p:nvPr/>
        </p:nvSpPr>
        <p:spPr bwMode="auto">
          <a:xfrm>
            <a:off x="657244" y="1145936"/>
            <a:ext cx="2723645" cy="5250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32259" y="1655940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494939" y="1647586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180739" y="1671822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866539" y="1647585"/>
            <a:ext cx="0" cy="43564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251">
        <p:fade/>
      </p:transition>
    </mc:Choice>
    <mc:Fallback xmlns="">
      <p:transition spd="med" advTm="13325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286" y="133350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How to j</a:t>
            </a:r>
            <a:r>
              <a:rPr lang="en-US" dirty="0" smtClean="0"/>
              <a:t>udge if an access is coalesced?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Accesses in a warp are to consecutive locations if the index in an array access is in the form of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[(expression with terms </a:t>
            </a:r>
            <a:r>
              <a:rPr lang="en-US" dirty="0"/>
              <a:t>independent of </a:t>
            </a:r>
            <a:r>
              <a:rPr lang="en-US" dirty="0" err="1"/>
              <a:t>threadIdx.x</a:t>
            </a:r>
            <a:r>
              <a:rPr lang="en-US" dirty="0" smtClean="0"/>
              <a:t>) + </a:t>
            </a:r>
            <a:r>
              <a:rPr lang="en-US" dirty="0" err="1"/>
              <a:t>threadIdx.x</a:t>
            </a:r>
            <a:r>
              <a:rPr lang="en-US" dirty="0"/>
              <a:t>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538">
        <p:fade/>
      </p:transition>
    </mc:Choice>
    <mc:Fallback xmlns="">
      <p:transition spd="med" advTm="845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743200" y="20804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86100" y="20804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29000" y="13089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M</a:t>
            </a:r>
            <a:r>
              <a:rPr lang="en-US" sz="12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86100" y="18232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086100" y="1566088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1,1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086100" y="13089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M</a:t>
            </a:r>
            <a:r>
              <a:rPr lang="en-US" sz="12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743200" y="13089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M</a:t>
            </a:r>
            <a:r>
              <a:rPr lang="en-US" sz="12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743200" y="1566088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1,0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743200" y="18232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771900" y="13089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M</a:t>
            </a:r>
            <a:r>
              <a:rPr lang="en-US" sz="12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429000" y="20804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429000" y="18232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29000" y="1566088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1,2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771900" y="20804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771900" y="18232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771900" y="1566088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1,3</a:t>
            </a:r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6858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10287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236" name="Rectangle 21"/>
          <p:cNvSpPr>
            <a:spLocks noChangeArrowheads="1"/>
          </p:cNvSpPr>
          <p:nvPr/>
        </p:nvSpPr>
        <p:spPr bwMode="auto">
          <a:xfrm>
            <a:off x="13716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237" name="Rectangle 22"/>
          <p:cNvSpPr>
            <a:spLocks noChangeArrowheads="1"/>
          </p:cNvSpPr>
          <p:nvPr/>
        </p:nvSpPr>
        <p:spPr bwMode="auto">
          <a:xfrm>
            <a:off x="17145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238" name="Rectangle 23"/>
          <p:cNvSpPr>
            <a:spLocks noChangeArrowheads="1"/>
          </p:cNvSpPr>
          <p:nvPr/>
        </p:nvSpPr>
        <p:spPr bwMode="auto">
          <a:xfrm>
            <a:off x="20574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239" name="Rectangle 24"/>
          <p:cNvSpPr>
            <a:spLocks noChangeArrowheads="1"/>
          </p:cNvSpPr>
          <p:nvPr/>
        </p:nvSpPr>
        <p:spPr bwMode="auto">
          <a:xfrm>
            <a:off x="24003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40" name="Rectangle 25"/>
          <p:cNvSpPr>
            <a:spLocks noChangeArrowheads="1"/>
          </p:cNvSpPr>
          <p:nvPr/>
        </p:nvSpPr>
        <p:spPr bwMode="auto">
          <a:xfrm>
            <a:off x="27432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41" name="Rectangle 26"/>
          <p:cNvSpPr>
            <a:spLocks noChangeArrowheads="1"/>
          </p:cNvSpPr>
          <p:nvPr/>
        </p:nvSpPr>
        <p:spPr bwMode="auto">
          <a:xfrm>
            <a:off x="30861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42" name="Rectangle 27"/>
          <p:cNvSpPr>
            <a:spLocks noChangeArrowheads="1"/>
          </p:cNvSpPr>
          <p:nvPr/>
        </p:nvSpPr>
        <p:spPr bwMode="auto">
          <a:xfrm>
            <a:off x="34290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37719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44" name="Rectangle 29"/>
          <p:cNvSpPr>
            <a:spLocks noChangeArrowheads="1"/>
          </p:cNvSpPr>
          <p:nvPr/>
        </p:nvSpPr>
        <p:spPr bwMode="auto">
          <a:xfrm>
            <a:off x="41148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44577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46" name="Rectangle 31"/>
          <p:cNvSpPr>
            <a:spLocks noChangeArrowheads="1"/>
          </p:cNvSpPr>
          <p:nvPr/>
        </p:nvSpPr>
        <p:spPr bwMode="auto">
          <a:xfrm>
            <a:off x="1371600" y="26805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M</a:t>
            </a:r>
            <a:r>
              <a:rPr lang="en-US" sz="12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>
            <a:off x="1028700" y="26805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M</a:t>
            </a:r>
            <a:r>
              <a:rPr lang="en-US" sz="12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9248" name="Rectangle 33"/>
          <p:cNvSpPr>
            <a:spLocks noChangeArrowheads="1"/>
          </p:cNvSpPr>
          <p:nvPr/>
        </p:nvSpPr>
        <p:spPr bwMode="auto">
          <a:xfrm>
            <a:off x="685800" y="26805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M</a:t>
            </a:r>
            <a:r>
              <a:rPr lang="en-US" sz="12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9249" name="Rectangle 34"/>
          <p:cNvSpPr>
            <a:spLocks noChangeArrowheads="1"/>
          </p:cNvSpPr>
          <p:nvPr/>
        </p:nvSpPr>
        <p:spPr bwMode="auto">
          <a:xfrm>
            <a:off x="1714500" y="26805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M</a:t>
            </a:r>
            <a:r>
              <a:rPr lang="en-US" sz="12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9250" name="Rectangle 35"/>
          <p:cNvSpPr>
            <a:spLocks noChangeArrowheads="1"/>
          </p:cNvSpPr>
          <p:nvPr/>
        </p:nvSpPr>
        <p:spPr bwMode="auto">
          <a:xfrm>
            <a:off x="2400300" y="268051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1,1</a:t>
            </a:r>
          </a:p>
        </p:txBody>
      </p:sp>
      <p:sp>
        <p:nvSpPr>
          <p:cNvPr id="9251" name="Rectangle 36"/>
          <p:cNvSpPr>
            <a:spLocks noChangeArrowheads="1"/>
          </p:cNvSpPr>
          <p:nvPr/>
        </p:nvSpPr>
        <p:spPr bwMode="auto">
          <a:xfrm>
            <a:off x="2057400" y="268051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1,0</a:t>
            </a:r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2743200" y="268051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1,2</a:t>
            </a:r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3086100" y="268051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1,3</a:t>
            </a:r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3771900" y="268051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2,1</a:t>
            </a:r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3429000" y="268051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2,0</a:t>
            </a:r>
          </a:p>
        </p:txBody>
      </p:sp>
      <p:sp>
        <p:nvSpPr>
          <p:cNvPr id="9256" name="Rectangle 41"/>
          <p:cNvSpPr>
            <a:spLocks noChangeArrowheads="1"/>
          </p:cNvSpPr>
          <p:nvPr/>
        </p:nvSpPr>
        <p:spPr bwMode="auto">
          <a:xfrm>
            <a:off x="4114800" y="268051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2,2</a:t>
            </a:r>
          </a:p>
        </p:txBody>
      </p:sp>
      <p:sp>
        <p:nvSpPr>
          <p:cNvPr id="9257" name="Rectangle 42"/>
          <p:cNvSpPr>
            <a:spLocks noChangeArrowheads="1"/>
          </p:cNvSpPr>
          <p:nvPr/>
        </p:nvSpPr>
        <p:spPr bwMode="auto">
          <a:xfrm>
            <a:off x="4457700" y="268051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2,3</a:t>
            </a:r>
          </a:p>
        </p:txBody>
      </p:sp>
      <p:sp>
        <p:nvSpPr>
          <p:cNvPr id="9258" name="Rectangle 43"/>
          <p:cNvSpPr>
            <a:spLocks noChangeArrowheads="1"/>
          </p:cNvSpPr>
          <p:nvPr/>
        </p:nvSpPr>
        <p:spPr bwMode="auto">
          <a:xfrm>
            <a:off x="2743200" y="18232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59" name="Rectangle 44"/>
          <p:cNvSpPr>
            <a:spLocks noChangeArrowheads="1"/>
          </p:cNvSpPr>
          <p:nvPr/>
        </p:nvSpPr>
        <p:spPr bwMode="auto">
          <a:xfrm>
            <a:off x="3086100" y="18232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60" name="Rectangle 45"/>
          <p:cNvSpPr>
            <a:spLocks noChangeArrowheads="1"/>
          </p:cNvSpPr>
          <p:nvPr/>
        </p:nvSpPr>
        <p:spPr bwMode="auto">
          <a:xfrm>
            <a:off x="3429000" y="18232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>
            <a:off x="3771900" y="182326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>
            <a:off x="3086100" y="182326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2,1</a:t>
            </a:r>
          </a:p>
        </p:txBody>
      </p:sp>
      <p:sp>
        <p:nvSpPr>
          <p:cNvPr id="9263" name="Rectangle 48"/>
          <p:cNvSpPr>
            <a:spLocks noChangeArrowheads="1"/>
          </p:cNvSpPr>
          <p:nvPr/>
        </p:nvSpPr>
        <p:spPr bwMode="auto">
          <a:xfrm>
            <a:off x="2743200" y="182326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2,0</a:t>
            </a:r>
          </a:p>
        </p:txBody>
      </p:sp>
      <p:sp>
        <p:nvSpPr>
          <p:cNvPr id="9264" name="Rectangle 49"/>
          <p:cNvSpPr>
            <a:spLocks noChangeArrowheads="1"/>
          </p:cNvSpPr>
          <p:nvPr/>
        </p:nvSpPr>
        <p:spPr bwMode="auto">
          <a:xfrm>
            <a:off x="3429000" y="182326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2,2</a:t>
            </a:r>
          </a:p>
        </p:txBody>
      </p:sp>
      <p:sp>
        <p:nvSpPr>
          <p:cNvPr id="9265" name="Rectangle 50"/>
          <p:cNvSpPr>
            <a:spLocks noChangeArrowheads="1"/>
          </p:cNvSpPr>
          <p:nvPr/>
        </p:nvSpPr>
        <p:spPr bwMode="auto">
          <a:xfrm>
            <a:off x="3771900" y="182326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2,3</a:t>
            </a:r>
          </a:p>
        </p:txBody>
      </p:sp>
      <p:sp>
        <p:nvSpPr>
          <p:cNvPr id="9266" name="Rectangle 51"/>
          <p:cNvSpPr>
            <a:spLocks noChangeArrowheads="1"/>
          </p:cNvSpPr>
          <p:nvPr/>
        </p:nvSpPr>
        <p:spPr bwMode="auto">
          <a:xfrm>
            <a:off x="2743200" y="20804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67" name="Rectangle 52"/>
          <p:cNvSpPr>
            <a:spLocks noChangeArrowheads="1"/>
          </p:cNvSpPr>
          <p:nvPr/>
        </p:nvSpPr>
        <p:spPr bwMode="auto">
          <a:xfrm>
            <a:off x="3086100" y="20804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68" name="Rectangle 53"/>
          <p:cNvSpPr>
            <a:spLocks noChangeArrowheads="1"/>
          </p:cNvSpPr>
          <p:nvPr/>
        </p:nvSpPr>
        <p:spPr bwMode="auto">
          <a:xfrm>
            <a:off x="3429000" y="20804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69" name="Rectangle 54"/>
          <p:cNvSpPr>
            <a:spLocks noChangeArrowheads="1"/>
          </p:cNvSpPr>
          <p:nvPr/>
        </p:nvSpPr>
        <p:spPr bwMode="auto">
          <a:xfrm>
            <a:off x="3771900" y="2080438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0" name="Rectangle 55"/>
          <p:cNvSpPr>
            <a:spLocks noChangeArrowheads="1"/>
          </p:cNvSpPr>
          <p:nvPr/>
        </p:nvSpPr>
        <p:spPr bwMode="auto">
          <a:xfrm>
            <a:off x="3086100" y="2080438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3,1</a:t>
            </a:r>
          </a:p>
        </p:txBody>
      </p:sp>
      <p:sp>
        <p:nvSpPr>
          <p:cNvPr id="9271" name="Rectangle 56"/>
          <p:cNvSpPr>
            <a:spLocks noChangeArrowheads="1"/>
          </p:cNvSpPr>
          <p:nvPr/>
        </p:nvSpPr>
        <p:spPr bwMode="auto">
          <a:xfrm>
            <a:off x="2743200" y="2080438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3,0</a:t>
            </a:r>
          </a:p>
        </p:txBody>
      </p:sp>
      <p:sp>
        <p:nvSpPr>
          <p:cNvPr id="9272" name="Rectangle 57"/>
          <p:cNvSpPr>
            <a:spLocks noChangeArrowheads="1"/>
          </p:cNvSpPr>
          <p:nvPr/>
        </p:nvSpPr>
        <p:spPr bwMode="auto">
          <a:xfrm>
            <a:off x="3429000" y="2080438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3,2</a:t>
            </a:r>
          </a:p>
        </p:txBody>
      </p:sp>
      <p:sp>
        <p:nvSpPr>
          <p:cNvPr id="9273" name="Rectangle 58"/>
          <p:cNvSpPr>
            <a:spLocks noChangeArrowheads="1"/>
          </p:cNvSpPr>
          <p:nvPr/>
        </p:nvSpPr>
        <p:spPr bwMode="auto">
          <a:xfrm>
            <a:off x="3771900" y="2080438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3,3</a:t>
            </a:r>
          </a:p>
        </p:txBody>
      </p:sp>
      <p:sp>
        <p:nvSpPr>
          <p:cNvPr id="9274" name="Rectangle 59"/>
          <p:cNvSpPr>
            <a:spLocks noChangeArrowheads="1"/>
          </p:cNvSpPr>
          <p:nvPr/>
        </p:nvSpPr>
        <p:spPr bwMode="auto">
          <a:xfrm>
            <a:off x="48006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5" name="Rectangle 60"/>
          <p:cNvSpPr>
            <a:spLocks noChangeArrowheads="1"/>
          </p:cNvSpPr>
          <p:nvPr/>
        </p:nvSpPr>
        <p:spPr bwMode="auto">
          <a:xfrm>
            <a:off x="51435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6" name="Rectangle 61"/>
          <p:cNvSpPr>
            <a:spLocks noChangeArrowheads="1"/>
          </p:cNvSpPr>
          <p:nvPr/>
        </p:nvSpPr>
        <p:spPr bwMode="auto">
          <a:xfrm>
            <a:off x="54864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" name="Rectangle 62"/>
          <p:cNvSpPr>
            <a:spLocks noChangeArrowheads="1"/>
          </p:cNvSpPr>
          <p:nvPr/>
        </p:nvSpPr>
        <p:spPr bwMode="auto">
          <a:xfrm>
            <a:off x="58293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278" name="Rectangle 63"/>
          <p:cNvSpPr>
            <a:spLocks noChangeArrowheads="1"/>
          </p:cNvSpPr>
          <p:nvPr/>
        </p:nvSpPr>
        <p:spPr bwMode="auto">
          <a:xfrm>
            <a:off x="48006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9" name="Rectangle 64"/>
          <p:cNvSpPr>
            <a:spLocks noChangeArrowheads="1"/>
          </p:cNvSpPr>
          <p:nvPr/>
        </p:nvSpPr>
        <p:spPr bwMode="auto">
          <a:xfrm>
            <a:off x="51435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80" name="Rectangle 65"/>
          <p:cNvSpPr>
            <a:spLocks noChangeArrowheads="1"/>
          </p:cNvSpPr>
          <p:nvPr/>
        </p:nvSpPr>
        <p:spPr bwMode="auto">
          <a:xfrm>
            <a:off x="54864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81" name="Rectangle 66"/>
          <p:cNvSpPr>
            <a:spLocks noChangeArrowheads="1"/>
          </p:cNvSpPr>
          <p:nvPr/>
        </p:nvSpPr>
        <p:spPr bwMode="auto">
          <a:xfrm>
            <a:off x="5829300" y="2680513"/>
            <a:ext cx="342900" cy="257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282" name="Rectangle 67"/>
          <p:cNvSpPr>
            <a:spLocks noChangeArrowheads="1"/>
          </p:cNvSpPr>
          <p:nvPr/>
        </p:nvSpPr>
        <p:spPr bwMode="auto">
          <a:xfrm>
            <a:off x="5143500" y="268051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3,1</a:t>
            </a:r>
          </a:p>
        </p:txBody>
      </p:sp>
      <p:sp>
        <p:nvSpPr>
          <p:cNvPr id="9283" name="Rectangle 68"/>
          <p:cNvSpPr>
            <a:spLocks noChangeArrowheads="1"/>
          </p:cNvSpPr>
          <p:nvPr/>
        </p:nvSpPr>
        <p:spPr bwMode="auto">
          <a:xfrm>
            <a:off x="4800600" y="268051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3,0</a:t>
            </a:r>
          </a:p>
        </p:txBody>
      </p:sp>
      <p:sp>
        <p:nvSpPr>
          <p:cNvPr id="9284" name="Rectangle 69"/>
          <p:cNvSpPr>
            <a:spLocks noChangeArrowheads="1"/>
          </p:cNvSpPr>
          <p:nvPr/>
        </p:nvSpPr>
        <p:spPr bwMode="auto">
          <a:xfrm>
            <a:off x="5486400" y="268051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M</a:t>
            </a:r>
            <a:r>
              <a:rPr lang="en-US" sz="1200" baseline="-25000"/>
              <a:t>3,2</a:t>
            </a:r>
          </a:p>
        </p:txBody>
      </p:sp>
      <p:sp>
        <p:nvSpPr>
          <p:cNvPr id="9285" name="Rectangle 70"/>
          <p:cNvSpPr>
            <a:spLocks noChangeArrowheads="1"/>
          </p:cNvSpPr>
          <p:nvPr/>
        </p:nvSpPr>
        <p:spPr bwMode="auto">
          <a:xfrm>
            <a:off x="5829300" y="268051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3,3</a:t>
            </a:r>
          </a:p>
        </p:txBody>
      </p:sp>
      <p:sp>
        <p:nvSpPr>
          <p:cNvPr id="9286" name="Line 71"/>
          <p:cNvSpPr>
            <a:spLocks noChangeShapeType="1"/>
          </p:cNvSpPr>
          <p:nvPr/>
        </p:nvSpPr>
        <p:spPr bwMode="auto">
          <a:xfrm>
            <a:off x="685800" y="2466200"/>
            <a:ext cx="0" cy="171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287" name="Text Box 72"/>
          <p:cNvSpPr txBox="1">
            <a:spLocks noChangeArrowheads="1"/>
          </p:cNvSpPr>
          <p:nvPr/>
        </p:nvSpPr>
        <p:spPr bwMode="auto">
          <a:xfrm>
            <a:off x="502444" y="2190273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288" name="AutoShape 74"/>
          <p:cNvSpPr>
            <a:spLocks noChangeArrowheads="1"/>
          </p:cNvSpPr>
          <p:nvPr/>
        </p:nvSpPr>
        <p:spPr bwMode="auto">
          <a:xfrm>
            <a:off x="3257550" y="2423338"/>
            <a:ext cx="342900" cy="1714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289" name="Text Box 75"/>
          <p:cNvSpPr txBox="1">
            <a:spLocks noChangeArrowheads="1"/>
          </p:cNvSpPr>
          <p:nvPr/>
        </p:nvSpPr>
        <p:spPr bwMode="auto">
          <a:xfrm>
            <a:off x="1896667" y="2980551"/>
            <a:ext cx="27302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linearized order in increasing address</a:t>
            </a:r>
          </a:p>
        </p:txBody>
      </p:sp>
      <p:sp>
        <p:nvSpPr>
          <p:cNvPr id="9291" name="Line 74"/>
          <p:cNvSpPr>
            <a:spLocks noChangeShapeType="1"/>
          </p:cNvSpPr>
          <p:nvPr/>
        </p:nvSpPr>
        <p:spPr bwMode="auto">
          <a:xfrm>
            <a:off x="2514600" y="2980550"/>
            <a:ext cx="148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5" name="Straight Arrow Connector 4"/>
          <p:cNvCxnSpPr>
            <a:stCxn id="9224" idx="1"/>
            <a:endCxn id="9234" idx="0"/>
          </p:cNvCxnSpPr>
          <p:nvPr/>
        </p:nvCxnSpPr>
        <p:spPr>
          <a:xfrm flipH="1">
            <a:off x="857250" y="1437500"/>
            <a:ext cx="1885950" cy="12430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225" idx="1"/>
            <a:endCxn id="9238" idx="0"/>
          </p:cNvCxnSpPr>
          <p:nvPr/>
        </p:nvCxnSpPr>
        <p:spPr>
          <a:xfrm flipH="1">
            <a:off x="2228850" y="1694675"/>
            <a:ext cx="514350" cy="98583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263" idx="1"/>
            <a:endCxn id="9255" idx="0"/>
          </p:cNvCxnSpPr>
          <p:nvPr/>
        </p:nvCxnSpPr>
        <p:spPr>
          <a:xfrm>
            <a:off x="2743200" y="1951850"/>
            <a:ext cx="857250" cy="72866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218" idx="1"/>
            <a:endCxn id="9274" idx="0"/>
          </p:cNvCxnSpPr>
          <p:nvPr/>
        </p:nvCxnSpPr>
        <p:spPr>
          <a:xfrm>
            <a:off x="2743200" y="2209025"/>
            <a:ext cx="2228850" cy="4714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6B900"/>
                </a:solidFill>
              </a:rPr>
              <a:t>A 2D C Array in Linear Memory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250">
        <p:fade/>
      </p:transition>
    </mc:Choice>
    <mc:Fallback xmlns="">
      <p:transition spd="med" advTm="49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Two Access Patterns of Basic Matrix Multiplication </a:t>
            </a:r>
          </a:p>
        </p:txBody>
      </p:sp>
      <p:sp>
        <p:nvSpPr>
          <p:cNvPr id="10243" name="Freeform 4"/>
          <p:cNvSpPr>
            <a:spLocks/>
          </p:cNvSpPr>
          <p:nvPr/>
        </p:nvSpPr>
        <p:spPr bwMode="auto">
          <a:xfrm>
            <a:off x="1825380" y="1065673"/>
            <a:ext cx="1607344" cy="1110854"/>
          </a:xfrm>
          <a:custGeom>
            <a:avLst/>
            <a:gdLst>
              <a:gd name="T0" fmla="*/ 0 w 1350"/>
              <a:gd name="T1" fmla="*/ 0 h 1244"/>
              <a:gd name="T2" fmla="*/ 0 w 1350"/>
              <a:gd name="T3" fmla="*/ 2147483647 h 1244"/>
              <a:gd name="T4" fmla="*/ 2147483647 w 1350"/>
              <a:gd name="T5" fmla="*/ 2147483647 h 1244"/>
              <a:gd name="T6" fmla="*/ 2147483647 w 1350"/>
              <a:gd name="T7" fmla="*/ 0 h 1244"/>
              <a:gd name="T8" fmla="*/ 0 w 1350"/>
              <a:gd name="T9" fmla="*/ 0 h 1244"/>
              <a:gd name="T10" fmla="*/ 0 w 1350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1244">
                <a:moveTo>
                  <a:pt x="0" y="0"/>
                </a:moveTo>
                <a:lnTo>
                  <a:pt x="0" y="1244"/>
                </a:lnTo>
                <a:lnTo>
                  <a:pt x="1350" y="1244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825380" y="1065673"/>
            <a:ext cx="1607344" cy="1110854"/>
          </a:xfrm>
          <a:prstGeom prst="rect">
            <a:avLst/>
          </a:prstGeom>
          <a:noFill/>
          <a:ln w="9525" cap="rnd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920630" y="1096927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246" name="Freeform 7"/>
          <p:cNvSpPr>
            <a:spLocks/>
          </p:cNvSpPr>
          <p:nvPr/>
        </p:nvSpPr>
        <p:spPr bwMode="auto">
          <a:xfrm>
            <a:off x="3673230" y="1067460"/>
            <a:ext cx="1608535" cy="1109067"/>
          </a:xfrm>
          <a:custGeom>
            <a:avLst/>
            <a:gdLst>
              <a:gd name="T0" fmla="*/ 0 w 1351"/>
              <a:gd name="T1" fmla="*/ 0 h 1242"/>
              <a:gd name="T2" fmla="*/ 0 w 1351"/>
              <a:gd name="T3" fmla="*/ 2147483647 h 1242"/>
              <a:gd name="T4" fmla="*/ 2147483647 w 1351"/>
              <a:gd name="T5" fmla="*/ 2147483647 h 1242"/>
              <a:gd name="T6" fmla="*/ 2147483647 w 1351"/>
              <a:gd name="T7" fmla="*/ 0 h 1242"/>
              <a:gd name="T8" fmla="*/ 0 w 1351"/>
              <a:gd name="T9" fmla="*/ 0 h 1242"/>
              <a:gd name="T10" fmla="*/ 0 w 1351"/>
              <a:gd name="T11" fmla="*/ 0 h 1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1" h="1242">
                <a:moveTo>
                  <a:pt x="0" y="0"/>
                </a:moveTo>
                <a:lnTo>
                  <a:pt x="0" y="1242"/>
                </a:lnTo>
                <a:lnTo>
                  <a:pt x="1351" y="1242"/>
                </a:lnTo>
                <a:lnTo>
                  <a:pt x="1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3673230" y="1067460"/>
            <a:ext cx="1608535" cy="1109067"/>
          </a:xfrm>
          <a:prstGeom prst="rect">
            <a:avLst/>
          </a:prstGeom>
          <a:noFill/>
          <a:ln w="9525" cap="rnd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3769670" y="1100499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249" name="Freeform 10"/>
          <p:cNvSpPr>
            <a:spLocks/>
          </p:cNvSpPr>
          <p:nvPr/>
        </p:nvSpPr>
        <p:spPr bwMode="auto">
          <a:xfrm>
            <a:off x="4557865" y="1065673"/>
            <a:ext cx="40481" cy="1110854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2483795" y="2063119"/>
            <a:ext cx="27411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Times New Roman" pitchFamily="18" charset="0"/>
              </a:rPr>
              <a:t>WIDTH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0257" name="Freeform 18"/>
          <p:cNvSpPr>
            <a:spLocks/>
          </p:cNvSpPr>
          <p:nvPr/>
        </p:nvSpPr>
        <p:spPr bwMode="auto">
          <a:xfrm>
            <a:off x="1825380" y="1580024"/>
            <a:ext cx="1607344" cy="26789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2168279" y="1580023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841924" y="1458580"/>
            <a:ext cx="8723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0260" name="Text Box 21"/>
          <p:cNvSpPr txBox="1">
            <a:spLocks noChangeArrowheads="1"/>
          </p:cNvSpPr>
          <p:nvPr/>
        </p:nvSpPr>
        <p:spPr bwMode="auto">
          <a:xfrm>
            <a:off x="841924" y="1672893"/>
            <a:ext cx="8723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0261" name="Freeform 22"/>
          <p:cNvSpPr>
            <a:spLocks/>
          </p:cNvSpPr>
          <p:nvPr/>
        </p:nvSpPr>
        <p:spPr bwMode="auto">
          <a:xfrm>
            <a:off x="4339980" y="1065673"/>
            <a:ext cx="40481" cy="1110854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>
            <a:off x="4339979" y="1237123"/>
            <a:ext cx="0" cy="128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2833" y="2216987"/>
            <a:ext cx="122661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A[Row*</a:t>
            </a:r>
            <a:r>
              <a:rPr lang="en-US" sz="135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n+i</a:t>
            </a:r>
            <a:r>
              <a:rPr lang="en-US" sz="135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3544" y="2209621"/>
            <a:ext cx="122661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B[i*</a:t>
            </a:r>
            <a:r>
              <a:rPr lang="en-US" sz="135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k+Col</a:t>
            </a:r>
            <a:r>
              <a:rPr lang="en-US" sz="135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sz="13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1042" y="2486620"/>
                <a:ext cx="524214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smtClean="0">
                    <a:solidFill>
                      <a:schemeClr val="bg1"/>
                    </a:solidFill>
                  </a:rPr>
                  <a:t>i is the loop counter in the inner product loop of the kernel code</a:t>
                </a:r>
              </a:p>
              <a:p>
                <a:endParaRPr lang="en-US" sz="135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A is </a:t>
                </a:r>
                <a:r>
                  <a:rPr lang="en-US" sz="1350" dirty="0" smtClean="0">
                    <a:solidFill>
                      <a:schemeClr val="bg1"/>
                    </a:solidFill>
                  </a:rPr>
                  <a:t>m </a:t>
                </a:r>
                <a14:m>
                  <m:oMath xmlns:m="http://schemas.openxmlformats.org/officeDocument/2006/math">
                    <m:r>
                      <a:rPr lang="en-US" sz="135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350" dirty="0" smtClean="0">
                    <a:solidFill>
                      <a:schemeClr val="bg1"/>
                    </a:solidFill>
                  </a:rPr>
                  <a:t> n</a:t>
                </a:r>
                <a:r>
                  <a:rPr lang="en-US" sz="1350" dirty="0">
                    <a:solidFill>
                      <a:schemeClr val="bg1"/>
                    </a:solidFill>
                  </a:rPr>
                  <a:t>, B is </a:t>
                </a:r>
                <a:r>
                  <a:rPr lang="en-US" sz="1350" dirty="0" smtClean="0">
                    <a:solidFill>
                      <a:schemeClr val="bg1"/>
                    </a:solidFill>
                  </a:rPr>
                  <a:t>n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350" dirty="0" smtClean="0">
                    <a:solidFill>
                      <a:schemeClr val="bg1"/>
                    </a:solidFill>
                  </a:rPr>
                  <a:t> k </a:t>
                </a:r>
                <a:endParaRPr lang="en-US" sz="135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Col = </a:t>
                </a:r>
                <a:r>
                  <a:rPr lang="en-US" sz="1350" dirty="0" err="1">
                    <a:solidFill>
                      <a:schemeClr val="bg1"/>
                    </a:solidFill>
                  </a:rPr>
                  <a:t>blockIdx.x</a:t>
                </a:r>
                <a:r>
                  <a:rPr lang="en-US" sz="1350" dirty="0">
                    <a:solidFill>
                      <a:schemeClr val="bg1"/>
                    </a:solidFill>
                  </a:rPr>
                  <a:t>*</a:t>
                </a:r>
                <a:r>
                  <a:rPr lang="en-US" sz="1350" dirty="0" err="1">
                    <a:solidFill>
                      <a:schemeClr val="bg1"/>
                    </a:solidFill>
                  </a:rPr>
                  <a:t>blockDim.x</a:t>
                </a:r>
                <a:r>
                  <a:rPr lang="en-US" sz="1350" dirty="0">
                    <a:solidFill>
                      <a:schemeClr val="bg1"/>
                    </a:solidFill>
                  </a:rPr>
                  <a:t> + </a:t>
                </a:r>
                <a:r>
                  <a:rPr lang="en-US" sz="1350" dirty="0" err="1">
                    <a:solidFill>
                      <a:schemeClr val="bg1"/>
                    </a:solidFill>
                  </a:rPr>
                  <a:t>threadIdx.x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42" y="2486620"/>
                <a:ext cx="5242141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349" t="-1987" b="-59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18"/>
          <p:cNvSpPr>
            <a:spLocks/>
          </p:cNvSpPr>
          <p:nvPr/>
        </p:nvSpPr>
        <p:spPr bwMode="auto">
          <a:xfrm>
            <a:off x="1817180" y="1812826"/>
            <a:ext cx="1607344" cy="26789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 rot="16200000">
            <a:off x="4992655" y="1598617"/>
            <a:ext cx="310983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1" dirty="0" smtClean="0">
                <a:solidFill>
                  <a:schemeClr val="bg1"/>
                </a:solidFill>
                <a:latin typeface="Times New Roman" pitchFamily="18" charset="0"/>
              </a:rPr>
              <a:t>HEIGHT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292">
        <p:fade/>
      </p:transition>
    </mc:Choice>
    <mc:Fallback xmlns="">
      <p:transition spd="med" advTm="88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that memory bandwidth is a first-order performance factor in a massively parallel processor</a:t>
            </a:r>
          </a:p>
          <a:p>
            <a:pPr lvl="1"/>
            <a:r>
              <a:rPr lang="en-US" dirty="0" smtClean="0"/>
              <a:t>DRAM bursts, banks, and channels</a:t>
            </a:r>
          </a:p>
          <a:p>
            <a:pPr lvl="1"/>
            <a:r>
              <a:rPr lang="en-US" dirty="0" smtClean="0"/>
              <a:t>All concepts are also applicable to modern multicore processors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810">
        <p:fade/>
      </p:transition>
    </mc:Choice>
    <mc:Fallback xmlns="">
      <p:transition spd="med" advTm="318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 accesses are coalesced</a:t>
            </a:r>
          </a:p>
        </p:txBody>
      </p:sp>
      <p:grpSp>
        <p:nvGrpSpPr>
          <p:cNvPr id="11267" name="Group 1"/>
          <p:cNvGrpSpPr>
            <a:grpSpLocks/>
          </p:cNvGrpSpPr>
          <p:nvPr/>
        </p:nvGrpSpPr>
        <p:grpSpPr bwMode="auto">
          <a:xfrm>
            <a:off x="628650" y="1129656"/>
            <a:ext cx="5676900" cy="2352275"/>
            <a:chOff x="965200" y="2840037"/>
            <a:chExt cx="7569200" cy="4181584"/>
          </a:xfrm>
        </p:grpSpPr>
        <p:sp>
          <p:nvSpPr>
            <p:cNvPr id="11268" name="Line 71"/>
            <p:cNvSpPr>
              <a:spLocks noChangeShapeType="1"/>
            </p:cNvSpPr>
            <p:nvPr/>
          </p:nvSpPr>
          <p:spPr bwMode="auto">
            <a:xfrm>
              <a:off x="1209675" y="41354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69" name="Text Box 72"/>
            <p:cNvSpPr txBox="1">
              <a:spLocks noChangeArrowheads="1"/>
            </p:cNvSpPr>
            <p:nvPr/>
          </p:nvSpPr>
          <p:spPr bwMode="auto">
            <a:xfrm>
              <a:off x="965200" y="3644900"/>
              <a:ext cx="468504" cy="656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/>
                <a:t>N</a:t>
              </a:r>
            </a:p>
          </p:txBody>
        </p:sp>
        <p:sp>
          <p:nvSpPr>
            <p:cNvPr id="11270" name="Text Box 73"/>
            <p:cNvSpPr txBox="1">
              <a:spLocks noChangeArrowheads="1"/>
            </p:cNvSpPr>
            <p:nvPr/>
          </p:nvSpPr>
          <p:spPr bwMode="auto">
            <a:xfrm>
              <a:off x="12409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/>
                <a:t>T</a:t>
              </a:r>
              <a:r>
                <a:rPr lang="en-US" sz="1200" baseline="-25000" dirty="0"/>
                <a:t>0</a:t>
              </a:r>
            </a:p>
          </p:txBody>
        </p:sp>
        <p:sp>
          <p:nvSpPr>
            <p:cNvPr id="11271" name="Text Box 74"/>
            <p:cNvSpPr txBox="1">
              <a:spLocks noChangeArrowheads="1"/>
            </p:cNvSpPr>
            <p:nvPr/>
          </p:nvSpPr>
          <p:spPr bwMode="auto">
            <a:xfrm>
              <a:off x="16981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11272" name="Text Box 75"/>
            <p:cNvSpPr txBox="1">
              <a:spLocks noChangeArrowheads="1"/>
            </p:cNvSpPr>
            <p:nvPr/>
          </p:nvSpPr>
          <p:spPr bwMode="auto">
            <a:xfrm>
              <a:off x="21553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2</a:t>
              </a:r>
            </a:p>
          </p:txBody>
        </p:sp>
        <p:sp>
          <p:nvSpPr>
            <p:cNvPr id="11273" name="Text Box 76"/>
            <p:cNvSpPr txBox="1">
              <a:spLocks noChangeArrowheads="1"/>
            </p:cNvSpPr>
            <p:nvPr/>
          </p:nvSpPr>
          <p:spPr bwMode="auto">
            <a:xfrm>
              <a:off x="26125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3</a:t>
              </a:r>
            </a:p>
          </p:txBody>
        </p:sp>
        <p:sp>
          <p:nvSpPr>
            <p:cNvPr id="11274" name="Text Box 79"/>
            <p:cNvSpPr txBox="1">
              <a:spLocks noChangeArrowheads="1"/>
            </p:cNvSpPr>
            <p:nvPr/>
          </p:nvSpPr>
          <p:spPr bwMode="auto">
            <a:xfrm>
              <a:off x="1285875" y="2840037"/>
              <a:ext cx="1654727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 iteration 0</a:t>
              </a:r>
            </a:p>
          </p:txBody>
        </p:sp>
        <p:sp>
          <p:nvSpPr>
            <p:cNvPr id="11275" name="Text Box 80"/>
            <p:cNvSpPr txBox="1">
              <a:spLocks noChangeArrowheads="1"/>
            </p:cNvSpPr>
            <p:nvPr/>
          </p:nvSpPr>
          <p:spPr bwMode="auto">
            <a:xfrm>
              <a:off x="31459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0</a:t>
              </a:r>
            </a:p>
          </p:txBody>
        </p:sp>
        <p:sp>
          <p:nvSpPr>
            <p:cNvPr id="11276" name="Text Box 81"/>
            <p:cNvSpPr txBox="1">
              <a:spLocks noChangeArrowheads="1"/>
            </p:cNvSpPr>
            <p:nvPr/>
          </p:nvSpPr>
          <p:spPr bwMode="auto">
            <a:xfrm>
              <a:off x="36031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11277" name="Text Box 82"/>
            <p:cNvSpPr txBox="1">
              <a:spLocks noChangeArrowheads="1"/>
            </p:cNvSpPr>
            <p:nvPr/>
          </p:nvSpPr>
          <p:spPr bwMode="auto">
            <a:xfrm>
              <a:off x="40603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2</a:t>
              </a:r>
            </a:p>
          </p:txBody>
        </p:sp>
        <p:sp>
          <p:nvSpPr>
            <p:cNvPr id="11278" name="Text Box 83"/>
            <p:cNvSpPr txBox="1">
              <a:spLocks noChangeArrowheads="1"/>
            </p:cNvSpPr>
            <p:nvPr/>
          </p:nvSpPr>
          <p:spPr bwMode="auto">
            <a:xfrm>
              <a:off x="4486275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3</a:t>
              </a:r>
            </a:p>
          </p:txBody>
        </p:sp>
        <p:sp>
          <p:nvSpPr>
            <p:cNvPr id="11279" name="Text Box 84"/>
            <p:cNvSpPr txBox="1">
              <a:spLocks noChangeArrowheads="1"/>
            </p:cNvSpPr>
            <p:nvPr/>
          </p:nvSpPr>
          <p:spPr bwMode="auto">
            <a:xfrm>
              <a:off x="3190875" y="2840037"/>
              <a:ext cx="1654727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 iteration 1</a:t>
              </a:r>
            </a:p>
          </p:txBody>
        </p:sp>
        <p:sp>
          <p:nvSpPr>
            <p:cNvPr id="11280" name="Text Box 85"/>
            <p:cNvSpPr txBox="1">
              <a:spLocks noChangeArrowheads="1"/>
            </p:cNvSpPr>
            <p:nvPr/>
          </p:nvSpPr>
          <p:spPr bwMode="auto">
            <a:xfrm>
              <a:off x="4576665" y="5229696"/>
              <a:ext cx="1524000" cy="1148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Access direction in kernel code</a:t>
              </a:r>
            </a:p>
          </p:txBody>
        </p:sp>
        <p:sp>
          <p:nvSpPr>
            <p:cNvPr id="11281" name="Line 86"/>
            <p:cNvSpPr>
              <a:spLocks noChangeShapeType="1"/>
            </p:cNvSpPr>
            <p:nvPr/>
          </p:nvSpPr>
          <p:spPr bwMode="auto">
            <a:xfrm flipV="1">
              <a:off x="14382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2" name="Line 87"/>
            <p:cNvSpPr>
              <a:spLocks noChangeShapeType="1"/>
            </p:cNvSpPr>
            <p:nvPr/>
          </p:nvSpPr>
          <p:spPr bwMode="auto">
            <a:xfrm flipV="1">
              <a:off x="18954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3" name="Line 88"/>
            <p:cNvSpPr>
              <a:spLocks noChangeShapeType="1"/>
            </p:cNvSpPr>
            <p:nvPr/>
          </p:nvSpPr>
          <p:spPr bwMode="auto">
            <a:xfrm flipV="1">
              <a:off x="23526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4" name="Line 89"/>
            <p:cNvSpPr>
              <a:spLocks noChangeShapeType="1"/>
            </p:cNvSpPr>
            <p:nvPr/>
          </p:nvSpPr>
          <p:spPr bwMode="auto">
            <a:xfrm flipV="1">
              <a:off x="28098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5" name="Line 90"/>
            <p:cNvSpPr>
              <a:spLocks noChangeShapeType="1"/>
            </p:cNvSpPr>
            <p:nvPr/>
          </p:nvSpPr>
          <p:spPr bwMode="auto">
            <a:xfrm flipV="1">
              <a:off x="33432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6" name="Line 91"/>
            <p:cNvSpPr>
              <a:spLocks noChangeShapeType="1"/>
            </p:cNvSpPr>
            <p:nvPr/>
          </p:nvSpPr>
          <p:spPr bwMode="auto">
            <a:xfrm flipV="1">
              <a:off x="38004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7" name="Line 92"/>
            <p:cNvSpPr>
              <a:spLocks noChangeShapeType="1"/>
            </p:cNvSpPr>
            <p:nvPr/>
          </p:nvSpPr>
          <p:spPr bwMode="auto">
            <a:xfrm flipV="1">
              <a:off x="42576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8" name="Line 93"/>
            <p:cNvSpPr>
              <a:spLocks noChangeShapeType="1"/>
            </p:cNvSpPr>
            <p:nvPr/>
          </p:nvSpPr>
          <p:spPr bwMode="auto">
            <a:xfrm flipV="1">
              <a:off x="47148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9" name="Rectangle 94"/>
            <p:cNvSpPr>
              <a:spLocks noChangeArrowheads="1"/>
            </p:cNvSpPr>
            <p:nvPr/>
          </p:nvSpPr>
          <p:spPr bwMode="auto">
            <a:xfrm>
              <a:off x="1209675" y="2840037"/>
              <a:ext cx="1828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90" name="Rectangle 95"/>
            <p:cNvSpPr>
              <a:spLocks noChangeArrowheads="1"/>
            </p:cNvSpPr>
            <p:nvPr/>
          </p:nvSpPr>
          <p:spPr bwMode="auto">
            <a:xfrm>
              <a:off x="3114675" y="2840037"/>
              <a:ext cx="1828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95" name="Rectangle 4"/>
            <p:cNvSpPr>
              <a:spLocks noChangeArrowheads="1"/>
            </p:cNvSpPr>
            <p:nvPr/>
          </p:nvSpPr>
          <p:spPr bwMode="auto">
            <a:xfrm>
              <a:off x="7088187" y="519281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0,2</a:t>
              </a:r>
            </a:p>
          </p:txBody>
        </p:sp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6630987" y="565001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6630987" y="519281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0,1</a:t>
              </a: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6173787" y="519281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0,0</a:t>
              </a: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6173787" y="565001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7545387" y="519281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0,3</a:t>
              </a:r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7088187" y="5650021"/>
              <a:ext cx="457200" cy="4572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7545387" y="5650021"/>
              <a:ext cx="457200" cy="4572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auto">
            <a:xfrm>
              <a:off x="6630987" y="6107219"/>
              <a:ext cx="457200" cy="4572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auto">
            <a:xfrm>
              <a:off x="6173787" y="6107219"/>
              <a:ext cx="457200" cy="4572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2,0</a:t>
              </a: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auto">
            <a:xfrm>
              <a:off x="7088187" y="6107220"/>
              <a:ext cx="457200" cy="4572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2,2</a:t>
              </a:r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auto">
            <a:xfrm>
              <a:off x="7545387" y="6107220"/>
              <a:ext cx="457200" cy="4572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2,3</a:t>
              </a:r>
            </a:p>
          </p:txBody>
        </p:sp>
        <p:sp>
          <p:nvSpPr>
            <p:cNvPr id="11321" name="Rectangle 55"/>
            <p:cNvSpPr>
              <a:spLocks noChangeArrowheads="1"/>
            </p:cNvSpPr>
            <p:nvPr/>
          </p:nvSpPr>
          <p:spPr bwMode="auto">
            <a:xfrm>
              <a:off x="6630987" y="6564420"/>
              <a:ext cx="457200" cy="45720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1322" name="Rectangle 56"/>
            <p:cNvSpPr>
              <a:spLocks noChangeArrowheads="1"/>
            </p:cNvSpPr>
            <p:nvPr/>
          </p:nvSpPr>
          <p:spPr bwMode="auto">
            <a:xfrm>
              <a:off x="6173787" y="6564420"/>
              <a:ext cx="457200" cy="45720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3,0</a:t>
              </a:r>
            </a:p>
          </p:txBody>
        </p:sp>
        <p:sp>
          <p:nvSpPr>
            <p:cNvPr id="11323" name="Rectangle 57"/>
            <p:cNvSpPr>
              <a:spLocks noChangeArrowheads="1"/>
            </p:cNvSpPr>
            <p:nvPr/>
          </p:nvSpPr>
          <p:spPr bwMode="auto">
            <a:xfrm>
              <a:off x="7088187" y="6564420"/>
              <a:ext cx="457200" cy="45720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3,2</a:t>
              </a:r>
            </a:p>
          </p:txBody>
        </p:sp>
        <p:sp>
          <p:nvSpPr>
            <p:cNvPr id="11324" name="Rectangle 58"/>
            <p:cNvSpPr>
              <a:spLocks noChangeArrowheads="1"/>
            </p:cNvSpPr>
            <p:nvPr/>
          </p:nvSpPr>
          <p:spPr bwMode="auto">
            <a:xfrm>
              <a:off x="7545387" y="6564420"/>
              <a:ext cx="457200" cy="45720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3,3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6005512" y="5186901"/>
              <a:ext cx="0" cy="182869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6" name="Rectangle 19"/>
            <p:cNvSpPr>
              <a:spLocks noChangeArrowheads="1"/>
            </p:cNvSpPr>
            <p:nvPr/>
          </p:nvSpPr>
          <p:spPr bwMode="auto">
            <a:xfrm>
              <a:off x="1219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27" name="Rectangle 20"/>
            <p:cNvSpPr>
              <a:spLocks noChangeArrowheads="1"/>
            </p:cNvSpPr>
            <p:nvPr/>
          </p:nvSpPr>
          <p:spPr bwMode="auto">
            <a:xfrm>
              <a:off x="1676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28" name="Rectangle 21"/>
            <p:cNvSpPr>
              <a:spLocks noChangeArrowheads="1"/>
            </p:cNvSpPr>
            <p:nvPr/>
          </p:nvSpPr>
          <p:spPr bwMode="auto">
            <a:xfrm>
              <a:off x="2133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29" name="Rectangle 22"/>
            <p:cNvSpPr>
              <a:spLocks noChangeArrowheads="1"/>
            </p:cNvSpPr>
            <p:nvPr/>
          </p:nvSpPr>
          <p:spPr bwMode="auto">
            <a:xfrm>
              <a:off x="2590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0" name="Rectangle 23"/>
            <p:cNvSpPr>
              <a:spLocks noChangeArrowheads="1"/>
            </p:cNvSpPr>
            <p:nvPr/>
          </p:nvSpPr>
          <p:spPr bwMode="auto">
            <a:xfrm>
              <a:off x="3048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1" name="Rectangle 24"/>
            <p:cNvSpPr>
              <a:spLocks noChangeArrowheads="1"/>
            </p:cNvSpPr>
            <p:nvPr/>
          </p:nvSpPr>
          <p:spPr bwMode="auto">
            <a:xfrm>
              <a:off x="3505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2" name="Rectangle 25"/>
            <p:cNvSpPr>
              <a:spLocks noChangeArrowheads="1"/>
            </p:cNvSpPr>
            <p:nvPr/>
          </p:nvSpPr>
          <p:spPr bwMode="auto">
            <a:xfrm>
              <a:off x="3962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3" name="Rectangle 26"/>
            <p:cNvSpPr>
              <a:spLocks noChangeArrowheads="1"/>
            </p:cNvSpPr>
            <p:nvPr/>
          </p:nvSpPr>
          <p:spPr bwMode="auto">
            <a:xfrm>
              <a:off x="4419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4" name="Rectangle 27"/>
            <p:cNvSpPr>
              <a:spLocks noChangeArrowheads="1"/>
            </p:cNvSpPr>
            <p:nvPr/>
          </p:nvSpPr>
          <p:spPr bwMode="auto">
            <a:xfrm>
              <a:off x="4876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5" name="Rectangle 28"/>
            <p:cNvSpPr>
              <a:spLocks noChangeArrowheads="1"/>
            </p:cNvSpPr>
            <p:nvPr/>
          </p:nvSpPr>
          <p:spPr bwMode="auto">
            <a:xfrm>
              <a:off x="5334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6" name="Rectangle 29"/>
            <p:cNvSpPr>
              <a:spLocks noChangeArrowheads="1"/>
            </p:cNvSpPr>
            <p:nvPr/>
          </p:nvSpPr>
          <p:spPr bwMode="auto">
            <a:xfrm>
              <a:off x="5791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7" name="Rectangle 30"/>
            <p:cNvSpPr>
              <a:spLocks noChangeArrowheads="1"/>
            </p:cNvSpPr>
            <p:nvPr/>
          </p:nvSpPr>
          <p:spPr bwMode="auto">
            <a:xfrm>
              <a:off x="6248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8" name="Rectangle 31"/>
            <p:cNvSpPr>
              <a:spLocks noChangeArrowheads="1"/>
            </p:cNvSpPr>
            <p:nvPr/>
          </p:nvSpPr>
          <p:spPr bwMode="auto">
            <a:xfrm>
              <a:off x="21336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0,2</a:t>
              </a:r>
            </a:p>
          </p:txBody>
        </p:sp>
        <p:sp>
          <p:nvSpPr>
            <p:cNvPr id="11339" name="Rectangle 32"/>
            <p:cNvSpPr>
              <a:spLocks noChangeArrowheads="1"/>
            </p:cNvSpPr>
            <p:nvPr/>
          </p:nvSpPr>
          <p:spPr bwMode="auto">
            <a:xfrm>
              <a:off x="16764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0,1</a:t>
              </a:r>
            </a:p>
          </p:txBody>
        </p:sp>
        <p:sp>
          <p:nvSpPr>
            <p:cNvPr id="11340" name="Rectangle 33"/>
            <p:cNvSpPr>
              <a:spLocks noChangeArrowheads="1"/>
            </p:cNvSpPr>
            <p:nvPr/>
          </p:nvSpPr>
          <p:spPr bwMode="auto">
            <a:xfrm>
              <a:off x="12192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0,0</a:t>
              </a:r>
            </a:p>
          </p:txBody>
        </p:sp>
        <p:sp>
          <p:nvSpPr>
            <p:cNvPr id="11341" name="Rectangle 34"/>
            <p:cNvSpPr>
              <a:spLocks noChangeArrowheads="1"/>
            </p:cNvSpPr>
            <p:nvPr/>
          </p:nvSpPr>
          <p:spPr bwMode="auto">
            <a:xfrm>
              <a:off x="25908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0,3</a:t>
              </a:r>
            </a:p>
          </p:txBody>
        </p:sp>
        <p:sp>
          <p:nvSpPr>
            <p:cNvPr id="11342" name="Rectangle 35"/>
            <p:cNvSpPr>
              <a:spLocks noChangeArrowheads="1"/>
            </p:cNvSpPr>
            <p:nvPr/>
          </p:nvSpPr>
          <p:spPr bwMode="auto">
            <a:xfrm>
              <a:off x="35052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1343" name="Rectangle 36"/>
            <p:cNvSpPr>
              <a:spLocks noChangeArrowheads="1"/>
            </p:cNvSpPr>
            <p:nvPr/>
          </p:nvSpPr>
          <p:spPr bwMode="auto">
            <a:xfrm>
              <a:off x="30480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1344" name="Rectangle 37"/>
            <p:cNvSpPr>
              <a:spLocks noChangeArrowheads="1"/>
            </p:cNvSpPr>
            <p:nvPr/>
          </p:nvSpPr>
          <p:spPr bwMode="auto">
            <a:xfrm>
              <a:off x="39624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1345" name="Rectangle 38"/>
            <p:cNvSpPr>
              <a:spLocks noChangeArrowheads="1"/>
            </p:cNvSpPr>
            <p:nvPr/>
          </p:nvSpPr>
          <p:spPr bwMode="auto">
            <a:xfrm>
              <a:off x="44196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1346" name="Rectangle 39"/>
            <p:cNvSpPr>
              <a:spLocks noChangeArrowheads="1"/>
            </p:cNvSpPr>
            <p:nvPr/>
          </p:nvSpPr>
          <p:spPr bwMode="auto">
            <a:xfrm>
              <a:off x="53340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1347" name="Rectangle 40"/>
            <p:cNvSpPr>
              <a:spLocks noChangeArrowheads="1"/>
            </p:cNvSpPr>
            <p:nvPr/>
          </p:nvSpPr>
          <p:spPr bwMode="auto">
            <a:xfrm>
              <a:off x="48768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2,0</a:t>
              </a:r>
            </a:p>
          </p:txBody>
        </p:sp>
        <p:sp>
          <p:nvSpPr>
            <p:cNvPr id="11348" name="Rectangle 41"/>
            <p:cNvSpPr>
              <a:spLocks noChangeArrowheads="1"/>
            </p:cNvSpPr>
            <p:nvPr/>
          </p:nvSpPr>
          <p:spPr bwMode="auto">
            <a:xfrm>
              <a:off x="57912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2,2</a:t>
              </a:r>
            </a:p>
          </p:txBody>
        </p:sp>
        <p:sp>
          <p:nvSpPr>
            <p:cNvPr id="11349" name="Rectangle 42"/>
            <p:cNvSpPr>
              <a:spLocks noChangeArrowheads="1"/>
            </p:cNvSpPr>
            <p:nvPr/>
          </p:nvSpPr>
          <p:spPr bwMode="auto">
            <a:xfrm>
              <a:off x="62484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2,3</a:t>
              </a:r>
            </a:p>
          </p:txBody>
        </p:sp>
        <p:sp>
          <p:nvSpPr>
            <p:cNvPr id="11350" name="Rectangle 59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1" name="Rectangle 60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2" name="Rectangle 61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3" name="Rectangle 62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4" name="Rectangle 63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5" name="Rectangle 64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6" name="Rectangle 65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7" name="Rectangle 66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8" name="Rectangle 67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1359" name="Rectangle 68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3,0</a:t>
              </a:r>
            </a:p>
          </p:txBody>
        </p:sp>
        <p:sp>
          <p:nvSpPr>
            <p:cNvPr id="11360" name="Rectangle 69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3,2</a:t>
              </a:r>
            </a:p>
          </p:txBody>
        </p:sp>
        <p:sp>
          <p:nvSpPr>
            <p:cNvPr id="11361" name="Rectangle 70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3,3</a:t>
              </a:r>
            </a:p>
          </p:txBody>
        </p:sp>
        <p:sp>
          <p:nvSpPr>
            <p:cNvPr id="11362" name="Line 74"/>
            <p:cNvSpPr>
              <a:spLocks noChangeShapeType="1"/>
            </p:cNvSpPr>
            <p:nvPr/>
          </p:nvSpPr>
          <p:spPr bwMode="auto">
            <a:xfrm>
              <a:off x="3657600" y="4973637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4109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350">
        <p:fade/>
      </p:transition>
    </mc:Choice>
    <mc:Fallback xmlns="">
      <p:transition spd="med" advTm="443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A</a:t>
            </a:r>
            <a:r>
              <a:rPr lang="en-US" dirty="0" smtClean="0"/>
              <a:t>ccesses </a:t>
            </a:r>
            <a:r>
              <a:rPr lang="en-US" dirty="0"/>
              <a:t>are </a:t>
            </a:r>
            <a:r>
              <a:rPr lang="en-US" dirty="0" smtClean="0"/>
              <a:t>Not Coalesced</a:t>
            </a:r>
            <a:endParaRPr lang="en-US" dirty="0"/>
          </a:p>
        </p:txBody>
      </p:sp>
      <p:grpSp>
        <p:nvGrpSpPr>
          <p:cNvPr id="12291" name="Group 1"/>
          <p:cNvGrpSpPr>
            <a:grpSpLocks/>
          </p:cNvGrpSpPr>
          <p:nvPr/>
        </p:nvGrpSpPr>
        <p:grpSpPr bwMode="auto">
          <a:xfrm>
            <a:off x="457200" y="1159044"/>
            <a:ext cx="5901898" cy="2708106"/>
            <a:chOff x="838200" y="1752600"/>
            <a:chExt cx="7869196" cy="4814411"/>
          </a:xfrm>
        </p:grpSpPr>
        <p:sp>
          <p:nvSpPr>
            <p:cNvPr id="12294" name="Text Box 73"/>
            <p:cNvSpPr txBox="1">
              <a:spLocks noChangeArrowheads="1"/>
            </p:cNvSpPr>
            <p:nvPr/>
          </p:nvSpPr>
          <p:spPr bwMode="auto">
            <a:xfrm>
              <a:off x="838200" y="328802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295" name="Text Box 74"/>
            <p:cNvSpPr txBox="1">
              <a:spLocks noChangeArrowheads="1"/>
            </p:cNvSpPr>
            <p:nvPr/>
          </p:nvSpPr>
          <p:spPr bwMode="auto">
            <a:xfrm>
              <a:off x="2743200" y="328802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96" name="Text Box 75"/>
            <p:cNvSpPr txBox="1">
              <a:spLocks noChangeArrowheads="1"/>
            </p:cNvSpPr>
            <p:nvPr/>
          </p:nvSpPr>
          <p:spPr bwMode="auto">
            <a:xfrm>
              <a:off x="4419599" y="328802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297" name="Text Box 76"/>
            <p:cNvSpPr txBox="1">
              <a:spLocks noChangeArrowheads="1"/>
            </p:cNvSpPr>
            <p:nvPr/>
          </p:nvSpPr>
          <p:spPr bwMode="auto">
            <a:xfrm>
              <a:off x="6324600" y="328802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298" name="Text Box 78"/>
            <p:cNvSpPr txBox="1">
              <a:spLocks noChangeArrowheads="1"/>
            </p:cNvSpPr>
            <p:nvPr/>
          </p:nvSpPr>
          <p:spPr bwMode="auto">
            <a:xfrm>
              <a:off x="1600200" y="3047999"/>
              <a:ext cx="165472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iteration 0</a:t>
              </a:r>
            </a:p>
          </p:txBody>
        </p:sp>
        <p:sp>
          <p:nvSpPr>
            <p:cNvPr id="12299" name="Text Box 79"/>
            <p:cNvSpPr txBox="1">
              <a:spLocks noChangeArrowheads="1"/>
            </p:cNvSpPr>
            <p:nvPr/>
          </p:nvSpPr>
          <p:spPr bwMode="auto">
            <a:xfrm>
              <a:off x="1371600" y="236754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300" name="Text Box 80"/>
            <p:cNvSpPr txBox="1">
              <a:spLocks noChangeArrowheads="1"/>
            </p:cNvSpPr>
            <p:nvPr/>
          </p:nvSpPr>
          <p:spPr bwMode="auto">
            <a:xfrm>
              <a:off x="3200400" y="236754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301" name="Text Box 81"/>
            <p:cNvSpPr txBox="1">
              <a:spLocks noChangeArrowheads="1"/>
            </p:cNvSpPr>
            <p:nvPr/>
          </p:nvSpPr>
          <p:spPr bwMode="auto">
            <a:xfrm>
              <a:off x="4876801" y="236754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302" name="Text Box 82"/>
            <p:cNvSpPr txBox="1">
              <a:spLocks noChangeArrowheads="1"/>
            </p:cNvSpPr>
            <p:nvPr/>
          </p:nvSpPr>
          <p:spPr bwMode="auto">
            <a:xfrm>
              <a:off x="6857999" y="236754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03" name="Text Box 83"/>
            <p:cNvSpPr txBox="1">
              <a:spLocks noChangeArrowheads="1"/>
            </p:cNvSpPr>
            <p:nvPr/>
          </p:nvSpPr>
          <p:spPr bwMode="auto">
            <a:xfrm>
              <a:off x="2819400" y="2057400"/>
              <a:ext cx="165472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iteration 1</a:t>
              </a:r>
            </a:p>
          </p:txBody>
        </p:sp>
        <p:sp>
          <p:nvSpPr>
            <p:cNvPr id="12304" name="Text Box 84"/>
            <p:cNvSpPr txBox="1">
              <a:spLocks noChangeArrowheads="1"/>
            </p:cNvSpPr>
            <p:nvPr/>
          </p:nvSpPr>
          <p:spPr bwMode="auto">
            <a:xfrm>
              <a:off x="4594245" y="5001814"/>
              <a:ext cx="1524000" cy="1149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direction in kernel code</a:t>
              </a:r>
            </a:p>
          </p:txBody>
        </p:sp>
        <p:sp>
          <p:nvSpPr>
            <p:cNvPr id="12305" name="Line 85"/>
            <p:cNvSpPr>
              <a:spLocks noChangeShapeType="1"/>
            </p:cNvSpPr>
            <p:nvPr/>
          </p:nvSpPr>
          <p:spPr bwMode="auto">
            <a:xfrm flipV="1">
              <a:off x="1066800" y="3733800"/>
              <a:ext cx="0" cy="43156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306" name="Line 86"/>
            <p:cNvSpPr>
              <a:spLocks noChangeShapeType="1"/>
            </p:cNvSpPr>
            <p:nvPr/>
          </p:nvSpPr>
          <p:spPr bwMode="auto">
            <a:xfrm flipV="1">
              <a:off x="1524000" y="2819400"/>
              <a:ext cx="0" cy="134596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307" name="Line 87"/>
            <p:cNvSpPr>
              <a:spLocks noChangeShapeType="1"/>
            </p:cNvSpPr>
            <p:nvPr/>
          </p:nvSpPr>
          <p:spPr bwMode="auto">
            <a:xfrm flipV="1">
              <a:off x="5105400" y="2819400"/>
              <a:ext cx="0" cy="134596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308" name="Line 88"/>
            <p:cNvSpPr>
              <a:spLocks noChangeShapeType="1"/>
            </p:cNvSpPr>
            <p:nvPr/>
          </p:nvSpPr>
          <p:spPr bwMode="auto">
            <a:xfrm flipV="1">
              <a:off x="6553200" y="3733800"/>
              <a:ext cx="0" cy="43156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309" name="Line 89"/>
            <p:cNvSpPr>
              <a:spLocks noChangeShapeType="1"/>
            </p:cNvSpPr>
            <p:nvPr/>
          </p:nvSpPr>
          <p:spPr bwMode="auto">
            <a:xfrm flipV="1">
              <a:off x="2971800" y="3733800"/>
              <a:ext cx="0" cy="43156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310" name="Line 90"/>
            <p:cNvSpPr>
              <a:spLocks noChangeShapeType="1"/>
            </p:cNvSpPr>
            <p:nvPr/>
          </p:nvSpPr>
          <p:spPr bwMode="auto">
            <a:xfrm flipV="1">
              <a:off x="3418569" y="2819400"/>
              <a:ext cx="10431" cy="134596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311" name="Line 91"/>
            <p:cNvSpPr>
              <a:spLocks noChangeShapeType="1"/>
            </p:cNvSpPr>
            <p:nvPr/>
          </p:nvSpPr>
          <p:spPr bwMode="auto">
            <a:xfrm flipV="1">
              <a:off x="7010400" y="2819400"/>
              <a:ext cx="0" cy="134596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312" name="Line 92"/>
            <p:cNvSpPr>
              <a:spLocks noChangeShapeType="1"/>
            </p:cNvSpPr>
            <p:nvPr/>
          </p:nvSpPr>
          <p:spPr bwMode="auto">
            <a:xfrm flipV="1">
              <a:off x="4648200" y="3733800"/>
              <a:ext cx="0" cy="43156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313" name="Rectangle 93"/>
            <p:cNvSpPr>
              <a:spLocks noChangeArrowheads="1"/>
            </p:cNvSpPr>
            <p:nvPr/>
          </p:nvSpPr>
          <p:spPr bwMode="auto">
            <a:xfrm>
              <a:off x="838200" y="2971800"/>
              <a:ext cx="6553200" cy="7620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314" name="Rectangle 94"/>
            <p:cNvSpPr>
              <a:spLocks noChangeArrowheads="1"/>
            </p:cNvSpPr>
            <p:nvPr/>
          </p:nvSpPr>
          <p:spPr bwMode="auto">
            <a:xfrm>
              <a:off x="1371600" y="2057400"/>
              <a:ext cx="6400800" cy="7620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315" name="Text Box 95"/>
            <p:cNvSpPr txBox="1">
              <a:spLocks noChangeArrowheads="1"/>
            </p:cNvSpPr>
            <p:nvPr/>
          </p:nvSpPr>
          <p:spPr bwMode="auto">
            <a:xfrm>
              <a:off x="8153399" y="1752600"/>
              <a:ext cx="553997" cy="65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12319" name="Rectangle 4"/>
            <p:cNvSpPr>
              <a:spLocks noChangeArrowheads="1"/>
            </p:cNvSpPr>
            <p:nvPr/>
          </p:nvSpPr>
          <p:spPr bwMode="auto">
            <a:xfrm>
              <a:off x="7010400" y="4738211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>
                  <a:solidFill>
                    <a:schemeClr val="bg1"/>
                  </a:solidFill>
                </a:rPr>
                <a:t>0,2</a:t>
              </a:r>
            </a:p>
          </p:txBody>
        </p:sp>
        <p:sp>
          <p:nvSpPr>
            <p:cNvPr id="12321" name="Rectangle 6"/>
            <p:cNvSpPr>
              <a:spLocks noChangeArrowheads="1"/>
            </p:cNvSpPr>
            <p:nvPr/>
          </p:nvSpPr>
          <p:spPr bwMode="auto">
            <a:xfrm>
              <a:off x="6553200" y="5195411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1,1</a:t>
              </a:r>
            </a:p>
          </p:txBody>
        </p:sp>
        <p:sp>
          <p:nvSpPr>
            <p:cNvPr id="12322" name="Rectangle 7"/>
            <p:cNvSpPr>
              <a:spLocks noChangeArrowheads="1"/>
            </p:cNvSpPr>
            <p:nvPr/>
          </p:nvSpPr>
          <p:spPr bwMode="auto">
            <a:xfrm>
              <a:off x="6553200" y="4738211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12323" name="Rectangle 8"/>
            <p:cNvSpPr>
              <a:spLocks noChangeArrowheads="1"/>
            </p:cNvSpPr>
            <p:nvPr/>
          </p:nvSpPr>
          <p:spPr bwMode="auto">
            <a:xfrm>
              <a:off x="6096000" y="4738211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>
                  <a:solidFill>
                    <a:schemeClr val="bg1"/>
                  </a:solidFill>
                </a:rPr>
                <a:t>0,0</a:t>
              </a:r>
            </a:p>
          </p:txBody>
        </p:sp>
        <p:sp>
          <p:nvSpPr>
            <p:cNvPr id="12324" name="Rectangle 9"/>
            <p:cNvSpPr>
              <a:spLocks noChangeArrowheads="1"/>
            </p:cNvSpPr>
            <p:nvPr/>
          </p:nvSpPr>
          <p:spPr bwMode="auto">
            <a:xfrm>
              <a:off x="6096000" y="5195411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1,0</a:t>
              </a:r>
            </a:p>
          </p:txBody>
        </p:sp>
        <p:sp>
          <p:nvSpPr>
            <p:cNvPr id="12326" name="Rectangle 11"/>
            <p:cNvSpPr>
              <a:spLocks noChangeArrowheads="1"/>
            </p:cNvSpPr>
            <p:nvPr/>
          </p:nvSpPr>
          <p:spPr bwMode="auto">
            <a:xfrm>
              <a:off x="7467600" y="4738211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>
                  <a:solidFill>
                    <a:schemeClr val="bg1"/>
                  </a:solidFill>
                </a:rPr>
                <a:t>0,3</a:t>
              </a:r>
            </a:p>
          </p:txBody>
        </p:sp>
        <p:sp>
          <p:nvSpPr>
            <p:cNvPr id="12329" name="Rectangle 14"/>
            <p:cNvSpPr>
              <a:spLocks noChangeArrowheads="1"/>
            </p:cNvSpPr>
            <p:nvPr/>
          </p:nvSpPr>
          <p:spPr bwMode="auto">
            <a:xfrm>
              <a:off x="7010400" y="5195411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1,2</a:t>
              </a:r>
            </a:p>
          </p:txBody>
        </p:sp>
        <p:sp>
          <p:nvSpPr>
            <p:cNvPr id="12332" name="Rectangle 17"/>
            <p:cNvSpPr>
              <a:spLocks noChangeArrowheads="1"/>
            </p:cNvSpPr>
            <p:nvPr/>
          </p:nvSpPr>
          <p:spPr bwMode="auto">
            <a:xfrm>
              <a:off x="7467600" y="5195411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1,3</a:t>
              </a:r>
            </a:p>
          </p:txBody>
        </p:sp>
        <p:sp>
          <p:nvSpPr>
            <p:cNvPr id="12337" name="Rectangle 47"/>
            <p:cNvSpPr>
              <a:spLocks noChangeArrowheads="1"/>
            </p:cNvSpPr>
            <p:nvPr/>
          </p:nvSpPr>
          <p:spPr bwMode="auto">
            <a:xfrm>
              <a:off x="6553200" y="5652611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2,1</a:t>
              </a:r>
            </a:p>
          </p:txBody>
        </p:sp>
        <p:sp>
          <p:nvSpPr>
            <p:cNvPr id="12338" name="Rectangle 48"/>
            <p:cNvSpPr>
              <a:spLocks noChangeArrowheads="1"/>
            </p:cNvSpPr>
            <p:nvPr/>
          </p:nvSpPr>
          <p:spPr bwMode="auto">
            <a:xfrm>
              <a:off x="6096000" y="5652611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2,0</a:t>
              </a:r>
            </a:p>
          </p:txBody>
        </p:sp>
        <p:sp>
          <p:nvSpPr>
            <p:cNvPr id="12339" name="Rectangle 49"/>
            <p:cNvSpPr>
              <a:spLocks noChangeArrowheads="1"/>
            </p:cNvSpPr>
            <p:nvPr/>
          </p:nvSpPr>
          <p:spPr bwMode="auto">
            <a:xfrm>
              <a:off x="7010400" y="5652611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2,2</a:t>
              </a:r>
            </a:p>
          </p:txBody>
        </p:sp>
        <p:sp>
          <p:nvSpPr>
            <p:cNvPr id="12340" name="Rectangle 50"/>
            <p:cNvSpPr>
              <a:spLocks noChangeArrowheads="1"/>
            </p:cNvSpPr>
            <p:nvPr/>
          </p:nvSpPr>
          <p:spPr bwMode="auto">
            <a:xfrm>
              <a:off x="7467600" y="5652611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2,3</a:t>
              </a:r>
            </a:p>
          </p:txBody>
        </p:sp>
        <p:sp>
          <p:nvSpPr>
            <p:cNvPr id="12345" name="Rectangle 55"/>
            <p:cNvSpPr>
              <a:spLocks noChangeArrowheads="1"/>
            </p:cNvSpPr>
            <p:nvPr/>
          </p:nvSpPr>
          <p:spPr bwMode="auto">
            <a:xfrm>
              <a:off x="6553200" y="6109811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3,1</a:t>
              </a:r>
            </a:p>
          </p:txBody>
        </p:sp>
        <p:sp>
          <p:nvSpPr>
            <p:cNvPr id="12346" name="Rectangle 56"/>
            <p:cNvSpPr>
              <a:spLocks noChangeArrowheads="1"/>
            </p:cNvSpPr>
            <p:nvPr/>
          </p:nvSpPr>
          <p:spPr bwMode="auto">
            <a:xfrm>
              <a:off x="6096000" y="6109811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3,0</a:t>
              </a:r>
            </a:p>
          </p:txBody>
        </p:sp>
        <p:sp>
          <p:nvSpPr>
            <p:cNvPr id="12347" name="Rectangle 57"/>
            <p:cNvSpPr>
              <a:spLocks noChangeArrowheads="1"/>
            </p:cNvSpPr>
            <p:nvPr/>
          </p:nvSpPr>
          <p:spPr bwMode="auto">
            <a:xfrm>
              <a:off x="7010400" y="6109811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3,2</a:t>
              </a:r>
            </a:p>
          </p:txBody>
        </p:sp>
        <p:sp>
          <p:nvSpPr>
            <p:cNvPr id="12348" name="Rectangle 58"/>
            <p:cNvSpPr>
              <a:spLocks noChangeArrowheads="1"/>
            </p:cNvSpPr>
            <p:nvPr/>
          </p:nvSpPr>
          <p:spPr bwMode="auto">
            <a:xfrm>
              <a:off x="7467600" y="6109811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3,3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855938" y="4873346"/>
              <a:ext cx="1240062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62" name="Rectangle 31"/>
            <p:cNvSpPr>
              <a:spLocks noChangeArrowheads="1"/>
            </p:cNvSpPr>
            <p:nvPr/>
          </p:nvSpPr>
          <p:spPr bwMode="auto">
            <a:xfrm>
              <a:off x="1752600" y="41656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>
                  <a:solidFill>
                    <a:schemeClr val="bg1"/>
                  </a:solidFill>
                </a:rPr>
                <a:t>0,2</a:t>
              </a:r>
            </a:p>
          </p:txBody>
        </p:sp>
        <p:sp>
          <p:nvSpPr>
            <p:cNvPr id="12363" name="Rectangle 32"/>
            <p:cNvSpPr>
              <a:spLocks noChangeArrowheads="1"/>
            </p:cNvSpPr>
            <p:nvPr/>
          </p:nvSpPr>
          <p:spPr bwMode="auto">
            <a:xfrm>
              <a:off x="1295400" y="41656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12364" name="Rectangle 33"/>
            <p:cNvSpPr>
              <a:spLocks noChangeArrowheads="1"/>
            </p:cNvSpPr>
            <p:nvPr/>
          </p:nvSpPr>
          <p:spPr bwMode="auto">
            <a:xfrm>
              <a:off x="838200" y="41656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>
                  <a:solidFill>
                    <a:schemeClr val="bg1"/>
                  </a:solidFill>
                </a:rPr>
                <a:t>0,0</a:t>
              </a:r>
            </a:p>
          </p:txBody>
        </p:sp>
        <p:sp>
          <p:nvSpPr>
            <p:cNvPr id="12365" name="Rectangle 34"/>
            <p:cNvSpPr>
              <a:spLocks noChangeArrowheads="1"/>
            </p:cNvSpPr>
            <p:nvPr/>
          </p:nvSpPr>
          <p:spPr bwMode="auto">
            <a:xfrm>
              <a:off x="2209800" y="41656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>
                  <a:solidFill>
                    <a:schemeClr val="bg1"/>
                  </a:solidFill>
                </a:rPr>
                <a:t>0,3</a:t>
              </a:r>
            </a:p>
          </p:txBody>
        </p:sp>
        <p:sp>
          <p:nvSpPr>
            <p:cNvPr id="12366" name="Rectangle 35"/>
            <p:cNvSpPr>
              <a:spLocks noChangeArrowheads="1"/>
            </p:cNvSpPr>
            <p:nvPr/>
          </p:nvSpPr>
          <p:spPr bwMode="auto">
            <a:xfrm>
              <a:off x="3124200" y="41656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1,1</a:t>
              </a:r>
            </a:p>
          </p:txBody>
        </p:sp>
        <p:sp>
          <p:nvSpPr>
            <p:cNvPr id="12367" name="Rectangle 36"/>
            <p:cNvSpPr>
              <a:spLocks noChangeArrowheads="1"/>
            </p:cNvSpPr>
            <p:nvPr/>
          </p:nvSpPr>
          <p:spPr bwMode="auto">
            <a:xfrm>
              <a:off x="2667000" y="41656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1,0</a:t>
              </a:r>
            </a:p>
          </p:txBody>
        </p:sp>
        <p:sp>
          <p:nvSpPr>
            <p:cNvPr id="12368" name="Rectangle 37"/>
            <p:cNvSpPr>
              <a:spLocks noChangeArrowheads="1"/>
            </p:cNvSpPr>
            <p:nvPr/>
          </p:nvSpPr>
          <p:spPr bwMode="auto">
            <a:xfrm>
              <a:off x="3581400" y="41656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1,2</a:t>
              </a:r>
            </a:p>
          </p:txBody>
        </p:sp>
        <p:sp>
          <p:nvSpPr>
            <p:cNvPr id="12369" name="Rectangle 38"/>
            <p:cNvSpPr>
              <a:spLocks noChangeArrowheads="1"/>
            </p:cNvSpPr>
            <p:nvPr/>
          </p:nvSpPr>
          <p:spPr bwMode="auto">
            <a:xfrm>
              <a:off x="4038600" y="41656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1,3</a:t>
              </a:r>
            </a:p>
          </p:txBody>
        </p:sp>
        <p:sp>
          <p:nvSpPr>
            <p:cNvPr id="12370" name="Rectangle 39"/>
            <p:cNvSpPr>
              <a:spLocks noChangeArrowheads="1"/>
            </p:cNvSpPr>
            <p:nvPr/>
          </p:nvSpPr>
          <p:spPr bwMode="auto">
            <a:xfrm>
              <a:off x="4949547" y="4165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2,1</a:t>
              </a:r>
            </a:p>
          </p:txBody>
        </p:sp>
        <p:sp>
          <p:nvSpPr>
            <p:cNvPr id="12371" name="Rectangle 40"/>
            <p:cNvSpPr>
              <a:spLocks noChangeArrowheads="1"/>
            </p:cNvSpPr>
            <p:nvPr/>
          </p:nvSpPr>
          <p:spPr bwMode="auto">
            <a:xfrm>
              <a:off x="4492347" y="4165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2,0</a:t>
              </a:r>
            </a:p>
          </p:txBody>
        </p:sp>
        <p:sp>
          <p:nvSpPr>
            <p:cNvPr id="12372" name="Rectangle 41"/>
            <p:cNvSpPr>
              <a:spLocks noChangeArrowheads="1"/>
            </p:cNvSpPr>
            <p:nvPr/>
          </p:nvSpPr>
          <p:spPr bwMode="auto">
            <a:xfrm>
              <a:off x="5410200" y="4165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2,2</a:t>
              </a:r>
            </a:p>
          </p:txBody>
        </p:sp>
        <p:sp>
          <p:nvSpPr>
            <p:cNvPr id="12373" name="Rectangle 42"/>
            <p:cNvSpPr>
              <a:spLocks noChangeArrowheads="1"/>
            </p:cNvSpPr>
            <p:nvPr/>
          </p:nvSpPr>
          <p:spPr bwMode="auto">
            <a:xfrm>
              <a:off x="5867400" y="4165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2,3</a:t>
              </a:r>
            </a:p>
          </p:txBody>
        </p:sp>
        <p:sp>
          <p:nvSpPr>
            <p:cNvPr id="12382" name="Rectangle 67"/>
            <p:cNvSpPr>
              <a:spLocks noChangeArrowheads="1"/>
            </p:cNvSpPr>
            <p:nvPr/>
          </p:nvSpPr>
          <p:spPr bwMode="auto">
            <a:xfrm>
              <a:off x="6778347" y="41656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3,1</a:t>
              </a:r>
            </a:p>
          </p:txBody>
        </p:sp>
        <p:sp>
          <p:nvSpPr>
            <p:cNvPr id="12383" name="Rectangle 68"/>
            <p:cNvSpPr>
              <a:spLocks noChangeArrowheads="1"/>
            </p:cNvSpPr>
            <p:nvPr/>
          </p:nvSpPr>
          <p:spPr bwMode="auto">
            <a:xfrm>
              <a:off x="6321147" y="41656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3,0</a:t>
              </a:r>
            </a:p>
          </p:txBody>
        </p:sp>
        <p:sp>
          <p:nvSpPr>
            <p:cNvPr id="12384" name="Rectangle 69"/>
            <p:cNvSpPr>
              <a:spLocks noChangeArrowheads="1"/>
            </p:cNvSpPr>
            <p:nvPr/>
          </p:nvSpPr>
          <p:spPr bwMode="auto">
            <a:xfrm>
              <a:off x="7239000" y="41656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3,2</a:t>
              </a:r>
            </a:p>
          </p:txBody>
        </p:sp>
        <p:sp>
          <p:nvSpPr>
            <p:cNvPr id="12385" name="Rectangle 70"/>
            <p:cNvSpPr>
              <a:spLocks noChangeArrowheads="1"/>
            </p:cNvSpPr>
            <p:nvPr/>
          </p:nvSpPr>
          <p:spPr bwMode="auto">
            <a:xfrm>
              <a:off x="7696200" y="41656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3,3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88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556">
        <p:fade/>
      </p:transition>
    </mc:Choice>
    <mc:Fallback xmlns="">
      <p:transition spd="med" advTm="1135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Loading an Input Tile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1909617" y="2893238"/>
            <a:ext cx="1851422" cy="1057608"/>
          </a:xfrm>
          <a:prstGeom prst="rect">
            <a:avLst/>
          </a:prstGeom>
          <a:solidFill>
            <a:srgbClr val="99FF66"/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lIns="67500" tIns="35100" rIns="67500" bIns="351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1350" b="1" dirty="0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3794376" y="1478775"/>
            <a:ext cx="1451372" cy="1388567"/>
          </a:xfrm>
          <a:prstGeom prst="rect">
            <a:avLst/>
          </a:prstGeom>
          <a:solidFill>
            <a:srgbClr val="99FF66"/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lIns="67500" tIns="35100" rIns="67500" bIns="351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1350" b="1" dirty="0">
                <a:solidFill>
                  <a:schemeClr val="bg1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2" name="Text Box 86"/>
          <p:cNvSpPr txBox="1">
            <a:spLocks noChangeArrowheads="1"/>
          </p:cNvSpPr>
          <p:nvPr/>
        </p:nvSpPr>
        <p:spPr bwMode="auto">
          <a:xfrm>
            <a:off x="4490224" y="1478775"/>
            <a:ext cx="610791" cy="495598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3794376" y="2893238"/>
            <a:ext cx="1451372" cy="1057275"/>
          </a:xfrm>
          <a:prstGeom prst="rect">
            <a:avLst/>
          </a:prstGeom>
          <a:solidFill>
            <a:srgbClr val="99FF66"/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lIns="67500" tIns="35100" rIns="67500" bIns="351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1350" b="1" dirty="0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4474469" y="3383062"/>
            <a:ext cx="617935" cy="462558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4864747" y="2867342"/>
            <a:ext cx="1191" cy="797422"/>
          </a:xfrm>
          <a:prstGeom prst="line">
            <a:avLst/>
          </a:prstGeom>
          <a:noFill/>
          <a:ln w="9360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4823077" y="2850376"/>
            <a:ext cx="1190" cy="797421"/>
          </a:xfrm>
          <a:prstGeom prst="line">
            <a:avLst/>
          </a:prstGeom>
          <a:noFill/>
          <a:ln w="9360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H="1">
            <a:off x="3762443" y="3849118"/>
            <a:ext cx="1483304" cy="893"/>
          </a:xfrm>
          <a:prstGeom prst="line">
            <a:avLst/>
          </a:prstGeom>
          <a:noFill/>
          <a:ln w="6480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6396" name="Text Box 10"/>
          <p:cNvSpPr txBox="1">
            <a:spLocks noChangeArrowheads="1"/>
          </p:cNvSpPr>
          <p:nvPr/>
        </p:nvSpPr>
        <p:spPr bwMode="auto">
          <a:xfrm>
            <a:off x="4823076" y="3664764"/>
            <a:ext cx="41672" cy="30361"/>
          </a:xfrm>
          <a:prstGeom prst="rect">
            <a:avLst/>
          </a:prstGeom>
          <a:solidFill>
            <a:srgbClr val="FF6600"/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 sz="900">
              <a:solidFill>
                <a:schemeClr val="bg1"/>
              </a:solidFill>
            </a:endParaRPr>
          </a:p>
          <a:p>
            <a:pPr eaLnBrk="1" hangingPunct="1"/>
            <a:endParaRPr lang="en-US" sz="900">
              <a:solidFill>
                <a:schemeClr val="bg1"/>
              </a:solidFill>
            </a:endParaRPr>
          </a:p>
          <a:p>
            <a:pPr eaLnBrk="1" hangingPunct="1"/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3752703" y="3664763"/>
            <a:ext cx="1063229" cy="893"/>
          </a:xfrm>
          <a:prstGeom prst="line">
            <a:avLst/>
          </a:prstGeom>
          <a:noFill/>
          <a:ln w="9360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3752703" y="3695124"/>
            <a:ext cx="1063229" cy="893"/>
          </a:xfrm>
          <a:prstGeom prst="line">
            <a:avLst/>
          </a:prstGeom>
          <a:noFill/>
          <a:ln w="9360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 flipH="1" flipV="1">
            <a:off x="5118873" y="1482530"/>
            <a:ext cx="5954" cy="1390353"/>
          </a:xfrm>
          <a:prstGeom prst="line">
            <a:avLst/>
          </a:prstGeom>
          <a:noFill/>
          <a:ln w="6480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 flipV="1">
            <a:off x="5112920" y="2893238"/>
            <a:ext cx="5954" cy="1057275"/>
          </a:xfrm>
          <a:prstGeom prst="line">
            <a:avLst/>
          </a:prstGeom>
          <a:noFill/>
          <a:ln w="6480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 flipH="1">
            <a:off x="1908426" y="3869472"/>
            <a:ext cx="1853803" cy="893"/>
          </a:xfrm>
          <a:prstGeom prst="line">
            <a:avLst/>
          </a:prstGeom>
          <a:noFill/>
          <a:ln w="6480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 rot="-5400000">
            <a:off x="5280573" y="3531566"/>
            <a:ext cx="307778" cy="10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675" b="1">
                <a:solidFill>
                  <a:schemeClr val="bg1"/>
                </a:solidFill>
              </a:rPr>
              <a:t>WIDTH</a:t>
            </a:r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>
            <a:off x="3276656" y="2918389"/>
            <a:ext cx="1191" cy="728663"/>
          </a:xfrm>
          <a:prstGeom prst="line">
            <a:avLst/>
          </a:prstGeom>
          <a:noFill/>
          <a:ln w="936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2710400" y="2989705"/>
            <a:ext cx="572335" cy="347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Row</a:t>
            </a:r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3991405" y="1691289"/>
            <a:ext cx="469743" cy="347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Col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9833" y="3900884"/>
            <a:ext cx="27924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 flipV="1">
            <a:off x="3644357" y="2872884"/>
            <a:ext cx="24903" cy="1077962"/>
          </a:xfrm>
          <a:prstGeom prst="line">
            <a:avLst/>
          </a:prstGeom>
          <a:noFill/>
          <a:ln w="6480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9626" y="3249086"/>
            <a:ext cx="328936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495068" y="1970356"/>
            <a:ext cx="610791" cy="495598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97812" y="1998250"/>
            <a:ext cx="27924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45181" y="2414056"/>
            <a:ext cx="27122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94254" y="3908993"/>
            <a:ext cx="27122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29555" y="3157088"/>
            <a:ext cx="328936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2"/>
          <p:cNvSpPr txBox="1">
            <a:spLocks noChangeArrowheads="1"/>
          </p:cNvSpPr>
          <p:nvPr/>
        </p:nvSpPr>
        <p:spPr bwMode="auto">
          <a:xfrm>
            <a:off x="1623482" y="1963647"/>
            <a:ext cx="1911101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ty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threadIdx.y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Accessing tile 0 2D indexing:</a:t>
            </a:r>
          </a:p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	A[Row][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	B[ty][Col]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H="1" flipV="1">
            <a:off x="3793185" y="2691055"/>
            <a:ext cx="1452563" cy="2832"/>
          </a:xfrm>
          <a:prstGeom prst="line">
            <a:avLst/>
          </a:prstGeom>
          <a:noFill/>
          <a:ln w="6480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4823077" y="1478775"/>
            <a:ext cx="40481" cy="1388567"/>
          </a:xfrm>
          <a:prstGeom prst="rect">
            <a:avLst/>
          </a:prstGeom>
          <a:solidFill>
            <a:srgbClr val="FFFF00"/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0" name="Text Box 85"/>
          <p:cNvSpPr txBox="1">
            <a:spLocks noChangeArrowheads="1"/>
          </p:cNvSpPr>
          <p:nvPr/>
        </p:nvSpPr>
        <p:spPr bwMode="auto">
          <a:xfrm>
            <a:off x="1895139" y="3403837"/>
            <a:ext cx="615554" cy="447377"/>
          </a:xfrm>
          <a:prstGeom prst="rect">
            <a:avLst/>
          </a:prstGeom>
          <a:solidFill>
            <a:srgbClr val="00008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505452" y="3414207"/>
            <a:ext cx="615554" cy="447377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350">
              <a:latin typeface="Arial" pitchFamily="34" charset="0"/>
            </a:endParaRPr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1909617" y="3664763"/>
            <a:ext cx="1851422" cy="31254"/>
          </a:xfrm>
          <a:prstGeom prst="rect">
            <a:avLst/>
          </a:prstGeom>
          <a:solidFill>
            <a:srgbClr val="FFFF00"/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6413" name="Line 27"/>
          <p:cNvSpPr>
            <a:spLocks noChangeShapeType="1"/>
          </p:cNvSpPr>
          <p:nvPr/>
        </p:nvSpPr>
        <p:spPr bwMode="auto">
          <a:xfrm>
            <a:off x="3759847" y="2052955"/>
            <a:ext cx="1085850" cy="893"/>
          </a:xfrm>
          <a:prstGeom prst="line">
            <a:avLst/>
          </a:prstGeom>
          <a:noFill/>
          <a:ln w="936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4795620" y="1784905"/>
            <a:ext cx="69056" cy="52016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1868" y="1257300"/>
            <a:ext cx="2475358" cy="5770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Have each thread </a:t>
            </a:r>
            <a:r>
              <a:rPr lang="en-US" sz="1050" dirty="0" smtClean="0">
                <a:solidFill>
                  <a:schemeClr val="bg1"/>
                </a:solidFill>
              </a:rPr>
              <a:t>load </a:t>
            </a:r>
            <a:r>
              <a:rPr lang="en-US" sz="1050" dirty="0">
                <a:solidFill>
                  <a:schemeClr val="bg1"/>
                </a:solidFill>
              </a:rPr>
              <a:t>an A element </a:t>
            </a:r>
          </a:p>
          <a:p>
            <a:r>
              <a:rPr lang="en-US" sz="1050" dirty="0">
                <a:solidFill>
                  <a:schemeClr val="bg1"/>
                </a:solidFill>
              </a:rPr>
              <a:t>and a B element at the same relative </a:t>
            </a:r>
          </a:p>
          <a:p>
            <a:r>
              <a:rPr lang="en-US" sz="1050" dirty="0">
                <a:solidFill>
                  <a:schemeClr val="bg1"/>
                </a:solidFill>
              </a:rPr>
              <a:t>position as its C element.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2291146" y="3653935"/>
            <a:ext cx="69056" cy="52016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47452"/>
      </p:ext>
    </p:extLst>
  </p:cSld>
  <p:clrMapOvr>
    <a:masterClrMapping/>
  </p:clrMapOvr>
  <p:transition spd="med" advTm="11585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Corner Turning</a:t>
            </a:r>
          </a:p>
        </p:txBody>
      </p:sp>
      <p:grpSp>
        <p:nvGrpSpPr>
          <p:cNvPr id="13315" name="Group 1"/>
          <p:cNvGrpSpPr>
            <a:grpSpLocks/>
          </p:cNvGrpSpPr>
          <p:nvPr/>
        </p:nvGrpSpPr>
        <p:grpSpPr bwMode="auto">
          <a:xfrm>
            <a:off x="685800" y="1113667"/>
            <a:ext cx="5557972" cy="2753483"/>
            <a:chOff x="976313" y="212725"/>
            <a:chExt cx="7652557" cy="4617585"/>
          </a:xfrm>
        </p:grpSpPr>
        <p:sp>
          <p:nvSpPr>
            <p:cNvPr id="133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976313" y="212725"/>
              <a:ext cx="76327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18" name="Freeform 5"/>
            <p:cNvSpPr>
              <a:spLocks/>
            </p:cNvSpPr>
            <p:nvPr/>
          </p:nvSpPr>
          <p:spPr bwMode="auto">
            <a:xfrm>
              <a:off x="2057400" y="2286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2057400" y="2286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2184400" y="284163"/>
              <a:ext cx="264853" cy="193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50" b="1">
                  <a:solidFill>
                    <a:schemeClr val="bg1"/>
                  </a:solidFill>
                  <a:latin typeface="Arial" charset="0"/>
                </a:rPr>
                <a:t>d_M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21" name="Freeform 8"/>
            <p:cNvSpPr>
              <a:spLocks/>
            </p:cNvSpPr>
            <p:nvPr/>
          </p:nvSpPr>
          <p:spPr bwMode="auto">
            <a:xfrm>
              <a:off x="4521200" y="2317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4521200" y="2317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4649787" y="290513"/>
              <a:ext cx="249405" cy="193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50" b="1">
                  <a:solidFill>
                    <a:schemeClr val="bg1"/>
                  </a:solidFill>
                  <a:latin typeface="Arial" charset="0"/>
                </a:rPr>
                <a:t>d_N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24" name="Freeform 11"/>
            <p:cNvSpPr>
              <a:spLocks/>
            </p:cNvSpPr>
            <p:nvPr/>
          </p:nvSpPr>
          <p:spPr bwMode="auto">
            <a:xfrm>
              <a:off x="5700713" y="2286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25" name="Freeform 12"/>
            <p:cNvSpPr>
              <a:spLocks/>
            </p:cNvSpPr>
            <p:nvPr/>
          </p:nvSpPr>
          <p:spPr bwMode="auto">
            <a:xfrm>
              <a:off x="2057400" y="14144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26" name="Freeform 13"/>
            <p:cNvSpPr>
              <a:spLocks noEditPoints="1"/>
            </p:cNvSpPr>
            <p:nvPr/>
          </p:nvSpPr>
          <p:spPr bwMode="auto">
            <a:xfrm>
              <a:off x="6515100" y="228600"/>
              <a:ext cx="69850" cy="1974850"/>
            </a:xfrm>
            <a:custGeom>
              <a:avLst/>
              <a:gdLst>
                <a:gd name="T0" fmla="*/ 2147483647 w 158"/>
                <a:gd name="T1" fmla="*/ 2147483647 h 4800"/>
                <a:gd name="T2" fmla="*/ 2147483647 w 158"/>
                <a:gd name="T3" fmla="*/ 2147483647 h 4800"/>
                <a:gd name="T4" fmla="*/ 2147483647 w 158"/>
                <a:gd name="T5" fmla="*/ 2147483647 h 4800"/>
                <a:gd name="T6" fmla="*/ 2147483647 w 158"/>
                <a:gd name="T7" fmla="*/ 2147483647 h 4800"/>
                <a:gd name="T8" fmla="*/ 2147483647 w 158"/>
                <a:gd name="T9" fmla="*/ 2147483647 h 4800"/>
                <a:gd name="T10" fmla="*/ 2147483647 w 158"/>
                <a:gd name="T11" fmla="*/ 2147483647 h 4800"/>
                <a:gd name="T12" fmla="*/ 2147483647 w 158"/>
                <a:gd name="T13" fmla="*/ 2147483647 h 4800"/>
                <a:gd name="T14" fmla="*/ 2147483647 w 158"/>
                <a:gd name="T15" fmla="*/ 2147483647 h 4800"/>
                <a:gd name="T16" fmla="*/ 2147483647 w 158"/>
                <a:gd name="T17" fmla="*/ 2147483647 h 4800"/>
                <a:gd name="T18" fmla="*/ 2147483647 w 158"/>
                <a:gd name="T19" fmla="*/ 2147483647 h 4800"/>
                <a:gd name="T20" fmla="*/ 2147483647 w 158"/>
                <a:gd name="T21" fmla="*/ 2147483647 h 4800"/>
                <a:gd name="T22" fmla="*/ 0 w 158"/>
                <a:gd name="T23" fmla="*/ 2147483647 h 4800"/>
                <a:gd name="T24" fmla="*/ 2147483647 w 158"/>
                <a:gd name="T25" fmla="*/ 0 h 4800"/>
                <a:gd name="T26" fmla="*/ 2147483647 w 158"/>
                <a:gd name="T27" fmla="*/ 2147483647 h 4800"/>
                <a:gd name="T28" fmla="*/ 0 w 158"/>
                <a:gd name="T29" fmla="*/ 2147483647 h 48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4800">
                  <a:moveTo>
                    <a:pt x="71" y="4676"/>
                  </a:moveTo>
                  <a:lnTo>
                    <a:pt x="62" y="126"/>
                  </a:lnTo>
                  <a:cubicBezTo>
                    <a:pt x="62" y="119"/>
                    <a:pt x="68" y="113"/>
                    <a:pt x="75" y="113"/>
                  </a:cubicBezTo>
                  <a:cubicBezTo>
                    <a:pt x="81" y="113"/>
                    <a:pt x="87" y="119"/>
                    <a:pt x="87" y="126"/>
                  </a:cubicBezTo>
                  <a:lnTo>
                    <a:pt x="96" y="4675"/>
                  </a:lnTo>
                  <a:cubicBezTo>
                    <a:pt x="96" y="4683"/>
                    <a:pt x="90" y="4688"/>
                    <a:pt x="84" y="4688"/>
                  </a:cubicBezTo>
                  <a:cubicBezTo>
                    <a:pt x="77" y="4688"/>
                    <a:pt x="71" y="4683"/>
                    <a:pt x="71" y="4676"/>
                  </a:cubicBezTo>
                  <a:close/>
                  <a:moveTo>
                    <a:pt x="158" y="4650"/>
                  </a:moveTo>
                  <a:lnTo>
                    <a:pt x="84" y="4800"/>
                  </a:lnTo>
                  <a:lnTo>
                    <a:pt x="9" y="4650"/>
                  </a:lnTo>
                  <a:lnTo>
                    <a:pt x="158" y="4650"/>
                  </a:lnTo>
                  <a:close/>
                  <a:moveTo>
                    <a:pt x="0" y="150"/>
                  </a:moveTo>
                  <a:lnTo>
                    <a:pt x="75" y="0"/>
                  </a:lnTo>
                  <a:lnTo>
                    <a:pt x="149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27" name="Freeform 14"/>
            <p:cNvSpPr>
              <a:spLocks noEditPoints="1"/>
            </p:cNvSpPr>
            <p:nvPr/>
          </p:nvSpPr>
          <p:spPr bwMode="auto">
            <a:xfrm>
              <a:off x="6515100" y="228600"/>
              <a:ext cx="69850" cy="1974850"/>
            </a:xfrm>
            <a:custGeom>
              <a:avLst/>
              <a:gdLst>
                <a:gd name="T0" fmla="*/ 2147483647 w 158"/>
                <a:gd name="T1" fmla="*/ 2147483647 h 4800"/>
                <a:gd name="T2" fmla="*/ 2147483647 w 158"/>
                <a:gd name="T3" fmla="*/ 2147483647 h 4800"/>
                <a:gd name="T4" fmla="*/ 2147483647 w 158"/>
                <a:gd name="T5" fmla="*/ 2147483647 h 4800"/>
                <a:gd name="T6" fmla="*/ 2147483647 w 158"/>
                <a:gd name="T7" fmla="*/ 2147483647 h 4800"/>
                <a:gd name="T8" fmla="*/ 2147483647 w 158"/>
                <a:gd name="T9" fmla="*/ 2147483647 h 4800"/>
                <a:gd name="T10" fmla="*/ 2147483647 w 158"/>
                <a:gd name="T11" fmla="*/ 2147483647 h 4800"/>
                <a:gd name="T12" fmla="*/ 2147483647 w 158"/>
                <a:gd name="T13" fmla="*/ 2147483647 h 4800"/>
                <a:gd name="T14" fmla="*/ 2147483647 w 158"/>
                <a:gd name="T15" fmla="*/ 2147483647 h 4800"/>
                <a:gd name="T16" fmla="*/ 2147483647 w 158"/>
                <a:gd name="T17" fmla="*/ 2147483647 h 4800"/>
                <a:gd name="T18" fmla="*/ 2147483647 w 158"/>
                <a:gd name="T19" fmla="*/ 2147483647 h 4800"/>
                <a:gd name="T20" fmla="*/ 2147483647 w 158"/>
                <a:gd name="T21" fmla="*/ 2147483647 h 4800"/>
                <a:gd name="T22" fmla="*/ 0 w 158"/>
                <a:gd name="T23" fmla="*/ 2147483647 h 4800"/>
                <a:gd name="T24" fmla="*/ 2147483647 w 158"/>
                <a:gd name="T25" fmla="*/ 0 h 4800"/>
                <a:gd name="T26" fmla="*/ 2147483647 w 158"/>
                <a:gd name="T27" fmla="*/ 2147483647 h 4800"/>
                <a:gd name="T28" fmla="*/ 0 w 158"/>
                <a:gd name="T29" fmla="*/ 2147483647 h 48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4800">
                  <a:moveTo>
                    <a:pt x="71" y="4676"/>
                  </a:moveTo>
                  <a:lnTo>
                    <a:pt x="62" y="126"/>
                  </a:lnTo>
                  <a:cubicBezTo>
                    <a:pt x="62" y="119"/>
                    <a:pt x="68" y="113"/>
                    <a:pt x="75" y="113"/>
                  </a:cubicBezTo>
                  <a:cubicBezTo>
                    <a:pt x="81" y="113"/>
                    <a:pt x="87" y="119"/>
                    <a:pt x="87" y="126"/>
                  </a:cubicBezTo>
                  <a:lnTo>
                    <a:pt x="96" y="4675"/>
                  </a:lnTo>
                  <a:cubicBezTo>
                    <a:pt x="96" y="4683"/>
                    <a:pt x="90" y="4688"/>
                    <a:pt x="84" y="4688"/>
                  </a:cubicBezTo>
                  <a:cubicBezTo>
                    <a:pt x="77" y="4688"/>
                    <a:pt x="71" y="4683"/>
                    <a:pt x="71" y="4676"/>
                  </a:cubicBezTo>
                  <a:close/>
                  <a:moveTo>
                    <a:pt x="158" y="4650"/>
                  </a:moveTo>
                  <a:lnTo>
                    <a:pt x="84" y="4800"/>
                  </a:lnTo>
                  <a:lnTo>
                    <a:pt x="9" y="4650"/>
                  </a:lnTo>
                  <a:lnTo>
                    <a:pt x="158" y="4650"/>
                  </a:lnTo>
                  <a:close/>
                  <a:moveTo>
                    <a:pt x="0" y="150"/>
                  </a:moveTo>
                  <a:lnTo>
                    <a:pt x="75" y="0"/>
                  </a:lnTo>
                  <a:lnTo>
                    <a:pt x="149" y="150"/>
                  </a:lnTo>
                  <a:lnTo>
                    <a:pt x="0" y="150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28" name="Freeform 15"/>
            <p:cNvSpPr>
              <a:spLocks noEditPoints="1"/>
            </p:cNvSpPr>
            <p:nvPr/>
          </p:nvSpPr>
          <p:spPr bwMode="auto">
            <a:xfrm>
              <a:off x="2055813" y="2120900"/>
              <a:ext cx="2144712" cy="68263"/>
            </a:xfrm>
            <a:custGeom>
              <a:avLst/>
              <a:gdLst>
                <a:gd name="T0" fmla="*/ 2147483647 w 4800"/>
                <a:gd name="T1" fmla="*/ 2147483647 h 164"/>
                <a:gd name="T2" fmla="*/ 2147483647 w 4800"/>
                <a:gd name="T3" fmla="*/ 2147483647 h 164"/>
                <a:gd name="T4" fmla="*/ 2147483647 w 4800"/>
                <a:gd name="T5" fmla="*/ 2147483647 h 164"/>
                <a:gd name="T6" fmla="*/ 2147483647 w 4800"/>
                <a:gd name="T7" fmla="*/ 2147483647 h 164"/>
                <a:gd name="T8" fmla="*/ 2147483647 w 4800"/>
                <a:gd name="T9" fmla="*/ 2147483647 h 164"/>
                <a:gd name="T10" fmla="*/ 2147483647 w 4800"/>
                <a:gd name="T11" fmla="*/ 2147483647 h 164"/>
                <a:gd name="T12" fmla="*/ 2147483647 w 4800"/>
                <a:gd name="T13" fmla="*/ 2147483647 h 164"/>
                <a:gd name="T14" fmla="*/ 2147483647 w 4800"/>
                <a:gd name="T15" fmla="*/ 2147483647 h 164"/>
                <a:gd name="T16" fmla="*/ 2147483647 w 4800"/>
                <a:gd name="T17" fmla="*/ 2147483647 h 164"/>
                <a:gd name="T18" fmla="*/ 2147483647 w 4800"/>
                <a:gd name="T19" fmla="*/ 2147483647 h 164"/>
                <a:gd name="T20" fmla="*/ 2147483647 w 4800"/>
                <a:gd name="T21" fmla="*/ 2147483647 h 164"/>
                <a:gd name="T22" fmla="*/ 2147483647 w 4800"/>
                <a:gd name="T23" fmla="*/ 2147483647 h 164"/>
                <a:gd name="T24" fmla="*/ 0 w 4800"/>
                <a:gd name="T25" fmla="*/ 2147483647 h 164"/>
                <a:gd name="T26" fmla="*/ 2147483647 w 4800"/>
                <a:gd name="T27" fmla="*/ 0 h 164"/>
                <a:gd name="T28" fmla="*/ 2147483647 w 4800"/>
                <a:gd name="T29" fmla="*/ 2147483647 h 1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00" h="164">
                  <a:moveTo>
                    <a:pt x="4669" y="97"/>
                  </a:moveTo>
                  <a:lnTo>
                    <a:pt x="132" y="94"/>
                  </a:lnTo>
                  <a:cubicBezTo>
                    <a:pt x="125" y="94"/>
                    <a:pt x="119" y="88"/>
                    <a:pt x="119" y="80"/>
                  </a:cubicBezTo>
                  <a:cubicBezTo>
                    <a:pt x="119" y="73"/>
                    <a:pt x="125" y="67"/>
                    <a:pt x="132" y="67"/>
                  </a:cubicBezTo>
                  <a:lnTo>
                    <a:pt x="4669" y="70"/>
                  </a:lnTo>
                  <a:cubicBezTo>
                    <a:pt x="4676" y="70"/>
                    <a:pt x="4682" y="76"/>
                    <a:pt x="4682" y="84"/>
                  </a:cubicBezTo>
                  <a:cubicBezTo>
                    <a:pt x="4682" y="91"/>
                    <a:pt x="4676" y="97"/>
                    <a:pt x="4669" y="97"/>
                  </a:cubicBezTo>
                  <a:close/>
                  <a:moveTo>
                    <a:pt x="4643" y="4"/>
                  </a:moveTo>
                  <a:lnTo>
                    <a:pt x="4800" y="84"/>
                  </a:lnTo>
                  <a:lnTo>
                    <a:pt x="4643" y="164"/>
                  </a:lnTo>
                  <a:lnTo>
                    <a:pt x="4643" y="4"/>
                  </a:lnTo>
                  <a:close/>
                  <a:moveTo>
                    <a:pt x="158" y="161"/>
                  </a:moveTo>
                  <a:lnTo>
                    <a:pt x="0" y="80"/>
                  </a:lnTo>
                  <a:lnTo>
                    <a:pt x="159" y="0"/>
                  </a:lnTo>
                  <a:lnTo>
                    <a:pt x="15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29" name="Freeform 16"/>
            <p:cNvSpPr>
              <a:spLocks noEditPoints="1"/>
            </p:cNvSpPr>
            <p:nvPr/>
          </p:nvSpPr>
          <p:spPr bwMode="auto">
            <a:xfrm>
              <a:off x="2055813" y="2120900"/>
              <a:ext cx="2144712" cy="68263"/>
            </a:xfrm>
            <a:custGeom>
              <a:avLst/>
              <a:gdLst>
                <a:gd name="T0" fmla="*/ 2147483647 w 4800"/>
                <a:gd name="T1" fmla="*/ 2147483647 h 164"/>
                <a:gd name="T2" fmla="*/ 2147483647 w 4800"/>
                <a:gd name="T3" fmla="*/ 2147483647 h 164"/>
                <a:gd name="T4" fmla="*/ 2147483647 w 4800"/>
                <a:gd name="T5" fmla="*/ 2147483647 h 164"/>
                <a:gd name="T6" fmla="*/ 2147483647 w 4800"/>
                <a:gd name="T7" fmla="*/ 2147483647 h 164"/>
                <a:gd name="T8" fmla="*/ 2147483647 w 4800"/>
                <a:gd name="T9" fmla="*/ 2147483647 h 164"/>
                <a:gd name="T10" fmla="*/ 2147483647 w 4800"/>
                <a:gd name="T11" fmla="*/ 2147483647 h 164"/>
                <a:gd name="T12" fmla="*/ 2147483647 w 4800"/>
                <a:gd name="T13" fmla="*/ 2147483647 h 164"/>
                <a:gd name="T14" fmla="*/ 2147483647 w 4800"/>
                <a:gd name="T15" fmla="*/ 2147483647 h 164"/>
                <a:gd name="T16" fmla="*/ 2147483647 w 4800"/>
                <a:gd name="T17" fmla="*/ 2147483647 h 164"/>
                <a:gd name="T18" fmla="*/ 2147483647 w 4800"/>
                <a:gd name="T19" fmla="*/ 2147483647 h 164"/>
                <a:gd name="T20" fmla="*/ 2147483647 w 4800"/>
                <a:gd name="T21" fmla="*/ 2147483647 h 164"/>
                <a:gd name="T22" fmla="*/ 2147483647 w 4800"/>
                <a:gd name="T23" fmla="*/ 2147483647 h 164"/>
                <a:gd name="T24" fmla="*/ 0 w 4800"/>
                <a:gd name="T25" fmla="*/ 2147483647 h 164"/>
                <a:gd name="T26" fmla="*/ 2147483647 w 4800"/>
                <a:gd name="T27" fmla="*/ 0 h 164"/>
                <a:gd name="T28" fmla="*/ 2147483647 w 4800"/>
                <a:gd name="T29" fmla="*/ 2147483647 h 1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00" h="164">
                  <a:moveTo>
                    <a:pt x="4669" y="97"/>
                  </a:moveTo>
                  <a:lnTo>
                    <a:pt x="132" y="94"/>
                  </a:lnTo>
                  <a:cubicBezTo>
                    <a:pt x="125" y="94"/>
                    <a:pt x="119" y="88"/>
                    <a:pt x="119" y="80"/>
                  </a:cubicBezTo>
                  <a:cubicBezTo>
                    <a:pt x="119" y="73"/>
                    <a:pt x="125" y="67"/>
                    <a:pt x="132" y="67"/>
                  </a:cubicBezTo>
                  <a:lnTo>
                    <a:pt x="4669" y="70"/>
                  </a:lnTo>
                  <a:cubicBezTo>
                    <a:pt x="4676" y="70"/>
                    <a:pt x="4682" y="76"/>
                    <a:pt x="4682" y="84"/>
                  </a:cubicBezTo>
                  <a:cubicBezTo>
                    <a:pt x="4682" y="91"/>
                    <a:pt x="4676" y="97"/>
                    <a:pt x="4669" y="97"/>
                  </a:cubicBezTo>
                  <a:close/>
                  <a:moveTo>
                    <a:pt x="4643" y="4"/>
                  </a:moveTo>
                  <a:lnTo>
                    <a:pt x="4800" y="84"/>
                  </a:lnTo>
                  <a:lnTo>
                    <a:pt x="4643" y="164"/>
                  </a:lnTo>
                  <a:lnTo>
                    <a:pt x="4643" y="4"/>
                  </a:lnTo>
                  <a:close/>
                  <a:moveTo>
                    <a:pt x="158" y="161"/>
                  </a:moveTo>
                  <a:lnTo>
                    <a:pt x="0" y="80"/>
                  </a:lnTo>
                  <a:lnTo>
                    <a:pt x="159" y="0"/>
                  </a:lnTo>
                  <a:lnTo>
                    <a:pt x="158" y="16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30" name="Rectangle 17"/>
            <p:cNvSpPr>
              <a:spLocks noChangeArrowheads="1"/>
            </p:cNvSpPr>
            <p:nvPr/>
          </p:nvSpPr>
          <p:spPr bwMode="auto">
            <a:xfrm rot="16200000">
              <a:off x="6378351" y="1271525"/>
              <a:ext cx="129035" cy="12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chemeClr val="bg1"/>
                  </a:solidFill>
                  <a:latin typeface="Times New Roman" pitchFamily="18" charset="0"/>
                </a:rPr>
                <a:t>W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31" name="Rectangle 18"/>
            <p:cNvSpPr>
              <a:spLocks noChangeArrowheads="1"/>
            </p:cNvSpPr>
            <p:nvPr/>
          </p:nvSpPr>
          <p:spPr bwMode="auto">
            <a:xfrm rot="16200000">
              <a:off x="6417330" y="1205645"/>
              <a:ext cx="51078" cy="12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32" name="Rectangle 19"/>
            <p:cNvSpPr>
              <a:spLocks noChangeArrowheads="1"/>
            </p:cNvSpPr>
            <p:nvPr/>
          </p:nvSpPr>
          <p:spPr bwMode="auto">
            <a:xfrm rot="16200000">
              <a:off x="6395824" y="1147701"/>
              <a:ext cx="94090" cy="12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33" name="Rectangle 20"/>
            <p:cNvSpPr>
              <a:spLocks noChangeArrowheads="1"/>
            </p:cNvSpPr>
            <p:nvPr/>
          </p:nvSpPr>
          <p:spPr bwMode="auto">
            <a:xfrm rot="16200000">
              <a:off x="6399857" y="1078644"/>
              <a:ext cx="86023" cy="12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chemeClr val="bg1"/>
                  </a:solidFill>
                  <a:latin typeface="Times New Roman" pitchFamily="18" charset="0"/>
                </a:rPr>
                <a:t>T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34" name="Rectangle 21"/>
            <p:cNvSpPr>
              <a:spLocks noChangeArrowheads="1"/>
            </p:cNvSpPr>
            <p:nvPr/>
          </p:nvSpPr>
          <p:spPr bwMode="auto">
            <a:xfrm rot="16200000">
              <a:off x="6393134" y="1006412"/>
              <a:ext cx="99466" cy="12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chemeClr val="bg1"/>
                  </a:solidFill>
                  <a:latin typeface="Times New Roman" pitchFamily="18" charset="0"/>
                </a:rPr>
                <a:t>H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35" name="Rectangle 22"/>
            <p:cNvSpPr>
              <a:spLocks noChangeArrowheads="1"/>
            </p:cNvSpPr>
            <p:nvPr/>
          </p:nvSpPr>
          <p:spPr bwMode="auto">
            <a:xfrm>
              <a:off x="2935288" y="2001839"/>
              <a:ext cx="377417" cy="154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36" name="Freeform 23"/>
            <p:cNvSpPr>
              <a:spLocks/>
            </p:cNvSpPr>
            <p:nvPr/>
          </p:nvSpPr>
          <p:spPr bwMode="auto">
            <a:xfrm>
              <a:off x="2057400" y="27940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37" name="Rectangle 24"/>
            <p:cNvSpPr>
              <a:spLocks noChangeArrowheads="1"/>
            </p:cNvSpPr>
            <p:nvPr/>
          </p:nvSpPr>
          <p:spPr bwMode="auto">
            <a:xfrm>
              <a:off x="2057400" y="27940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38" name="Rectangle 25"/>
            <p:cNvSpPr>
              <a:spLocks noChangeArrowheads="1"/>
            </p:cNvSpPr>
            <p:nvPr/>
          </p:nvSpPr>
          <p:spPr bwMode="auto">
            <a:xfrm>
              <a:off x="2184400" y="2849563"/>
              <a:ext cx="264853" cy="193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50" b="1">
                  <a:solidFill>
                    <a:schemeClr val="bg1"/>
                  </a:solidFill>
                  <a:latin typeface="Arial" charset="0"/>
                </a:rPr>
                <a:t>d_M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39" name="Freeform 26"/>
            <p:cNvSpPr>
              <a:spLocks/>
            </p:cNvSpPr>
            <p:nvPr/>
          </p:nvSpPr>
          <p:spPr bwMode="auto">
            <a:xfrm>
              <a:off x="4521200" y="27971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40" name="Rectangle 27"/>
            <p:cNvSpPr>
              <a:spLocks noChangeArrowheads="1"/>
            </p:cNvSpPr>
            <p:nvPr/>
          </p:nvSpPr>
          <p:spPr bwMode="auto">
            <a:xfrm>
              <a:off x="4521200" y="27971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41" name="Rectangle 28"/>
            <p:cNvSpPr>
              <a:spLocks noChangeArrowheads="1"/>
            </p:cNvSpPr>
            <p:nvPr/>
          </p:nvSpPr>
          <p:spPr bwMode="auto">
            <a:xfrm>
              <a:off x="4649787" y="2857500"/>
              <a:ext cx="249405" cy="193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50" b="1">
                  <a:solidFill>
                    <a:schemeClr val="bg1"/>
                  </a:solidFill>
                  <a:latin typeface="Arial" charset="0"/>
                </a:rPr>
                <a:t>d_N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42" name="Freeform 29"/>
            <p:cNvSpPr>
              <a:spLocks/>
            </p:cNvSpPr>
            <p:nvPr/>
          </p:nvSpPr>
          <p:spPr bwMode="auto">
            <a:xfrm>
              <a:off x="2055813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43" name="Freeform 30"/>
            <p:cNvSpPr>
              <a:spLocks/>
            </p:cNvSpPr>
            <p:nvPr/>
          </p:nvSpPr>
          <p:spPr bwMode="auto">
            <a:xfrm>
              <a:off x="5541963" y="2794000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44" name="Freeform 31"/>
            <p:cNvSpPr>
              <a:spLocks/>
            </p:cNvSpPr>
            <p:nvPr/>
          </p:nvSpPr>
          <p:spPr bwMode="auto">
            <a:xfrm>
              <a:off x="7310438" y="3089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45" name="Freeform 32"/>
            <p:cNvSpPr>
              <a:spLocks/>
            </p:cNvSpPr>
            <p:nvPr/>
          </p:nvSpPr>
          <p:spPr bwMode="auto">
            <a:xfrm>
              <a:off x="7953375" y="308927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46" name="Freeform 33"/>
            <p:cNvSpPr>
              <a:spLocks/>
            </p:cNvSpPr>
            <p:nvPr/>
          </p:nvSpPr>
          <p:spPr bwMode="auto">
            <a:xfrm>
              <a:off x="7308850" y="3287713"/>
              <a:ext cx="428625" cy="49212"/>
            </a:xfrm>
            <a:custGeom>
              <a:avLst/>
              <a:gdLst>
                <a:gd name="T0" fmla="*/ 0 w 270"/>
                <a:gd name="T1" fmla="*/ 0 h 31"/>
                <a:gd name="T2" fmla="*/ 0 w 270"/>
                <a:gd name="T3" fmla="*/ 2147483647 h 31"/>
                <a:gd name="T4" fmla="*/ 2147483647 w 270"/>
                <a:gd name="T5" fmla="*/ 2147483647 h 31"/>
                <a:gd name="T6" fmla="*/ 2147483647 w 270"/>
                <a:gd name="T7" fmla="*/ 0 h 31"/>
                <a:gd name="T8" fmla="*/ 0 w 270"/>
                <a:gd name="T9" fmla="*/ 0 h 31"/>
                <a:gd name="T10" fmla="*/ 0 w 270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31">
                  <a:moveTo>
                    <a:pt x="0" y="0"/>
                  </a:moveTo>
                  <a:lnTo>
                    <a:pt x="0" y="31"/>
                  </a:lnTo>
                  <a:lnTo>
                    <a:pt x="270" y="31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47" name="Freeform 34"/>
            <p:cNvSpPr>
              <a:spLocks/>
            </p:cNvSpPr>
            <p:nvPr/>
          </p:nvSpPr>
          <p:spPr bwMode="auto">
            <a:xfrm>
              <a:off x="8112125" y="3090863"/>
              <a:ext cx="53975" cy="395287"/>
            </a:xfrm>
            <a:custGeom>
              <a:avLst/>
              <a:gdLst>
                <a:gd name="T0" fmla="*/ 0 w 34"/>
                <a:gd name="T1" fmla="*/ 0 h 249"/>
                <a:gd name="T2" fmla="*/ 0 w 34"/>
                <a:gd name="T3" fmla="*/ 2147483647 h 249"/>
                <a:gd name="T4" fmla="*/ 2147483647 w 34"/>
                <a:gd name="T5" fmla="*/ 2147483647 h 249"/>
                <a:gd name="T6" fmla="*/ 2147483647 w 34"/>
                <a:gd name="T7" fmla="*/ 0 h 249"/>
                <a:gd name="T8" fmla="*/ 0 w 34"/>
                <a:gd name="T9" fmla="*/ 0 h 249"/>
                <a:gd name="T10" fmla="*/ 0 w 34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49">
                  <a:moveTo>
                    <a:pt x="0" y="0"/>
                  </a:moveTo>
                  <a:lnTo>
                    <a:pt x="0" y="249"/>
                  </a:lnTo>
                  <a:lnTo>
                    <a:pt x="34" y="249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48" name="Rectangle 35"/>
            <p:cNvSpPr>
              <a:spLocks noChangeArrowheads="1"/>
            </p:cNvSpPr>
            <p:nvPr/>
          </p:nvSpPr>
          <p:spPr bwMode="auto">
            <a:xfrm>
              <a:off x="248443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49" name="Freeform 36"/>
            <p:cNvSpPr>
              <a:spLocks/>
            </p:cNvSpPr>
            <p:nvPr/>
          </p:nvSpPr>
          <p:spPr bwMode="auto">
            <a:xfrm>
              <a:off x="2484438" y="378142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50" name="Rectangle 37"/>
            <p:cNvSpPr>
              <a:spLocks noChangeArrowheads="1"/>
            </p:cNvSpPr>
            <p:nvPr/>
          </p:nvSpPr>
          <p:spPr bwMode="auto">
            <a:xfrm>
              <a:off x="248443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51" name="Freeform 38"/>
            <p:cNvSpPr>
              <a:spLocks/>
            </p:cNvSpPr>
            <p:nvPr/>
          </p:nvSpPr>
          <p:spPr bwMode="auto">
            <a:xfrm>
              <a:off x="2484438" y="378142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52" name="Rectangle 39"/>
            <p:cNvSpPr>
              <a:spLocks noChangeArrowheads="1"/>
            </p:cNvSpPr>
            <p:nvPr/>
          </p:nvSpPr>
          <p:spPr bwMode="auto">
            <a:xfrm>
              <a:off x="291306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53" name="Freeform 40"/>
            <p:cNvSpPr>
              <a:spLocks/>
            </p:cNvSpPr>
            <p:nvPr/>
          </p:nvSpPr>
          <p:spPr bwMode="auto">
            <a:xfrm>
              <a:off x="2914650" y="378142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54" name="Rectangle 41"/>
            <p:cNvSpPr>
              <a:spLocks noChangeArrowheads="1"/>
            </p:cNvSpPr>
            <p:nvPr/>
          </p:nvSpPr>
          <p:spPr bwMode="auto">
            <a:xfrm>
              <a:off x="291306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55" name="Freeform 42"/>
            <p:cNvSpPr>
              <a:spLocks/>
            </p:cNvSpPr>
            <p:nvPr/>
          </p:nvSpPr>
          <p:spPr bwMode="auto">
            <a:xfrm>
              <a:off x="2914650" y="378142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56" name="Rectangle 43"/>
            <p:cNvSpPr>
              <a:spLocks noChangeArrowheads="1"/>
            </p:cNvSpPr>
            <p:nvPr/>
          </p:nvSpPr>
          <p:spPr bwMode="auto">
            <a:xfrm>
              <a:off x="334168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57" name="Freeform 44"/>
            <p:cNvSpPr>
              <a:spLocks/>
            </p:cNvSpPr>
            <p:nvPr/>
          </p:nvSpPr>
          <p:spPr bwMode="auto">
            <a:xfrm>
              <a:off x="3341688" y="3779838"/>
              <a:ext cx="428625" cy="396875"/>
            </a:xfrm>
            <a:custGeom>
              <a:avLst/>
              <a:gdLst>
                <a:gd name="T0" fmla="*/ 0 w 270"/>
                <a:gd name="T1" fmla="*/ 0 h 250"/>
                <a:gd name="T2" fmla="*/ 0 w 270"/>
                <a:gd name="T3" fmla="*/ 2147483647 h 250"/>
                <a:gd name="T4" fmla="*/ 2147483647 w 270"/>
                <a:gd name="T5" fmla="*/ 2147483647 h 250"/>
                <a:gd name="T6" fmla="*/ 2147483647 w 270"/>
                <a:gd name="T7" fmla="*/ 0 h 250"/>
                <a:gd name="T8" fmla="*/ 0 w 270"/>
                <a:gd name="T9" fmla="*/ 0 h 250"/>
                <a:gd name="T10" fmla="*/ 0 w 270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50">
                  <a:moveTo>
                    <a:pt x="0" y="0"/>
                  </a:moveTo>
                  <a:lnTo>
                    <a:pt x="0" y="250"/>
                  </a:lnTo>
                  <a:lnTo>
                    <a:pt x="270" y="250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58" name="Rectangle 45"/>
            <p:cNvSpPr>
              <a:spLocks noChangeArrowheads="1"/>
            </p:cNvSpPr>
            <p:nvPr/>
          </p:nvSpPr>
          <p:spPr bwMode="auto">
            <a:xfrm>
              <a:off x="334168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59" name="Freeform 46"/>
            <p:cNvSpPr>
              <a:spLocks/>
            </p:cNvSpPr>
            <p:nvPr/>
          </p:nvSpPr>
          <p:spPr bwMode="auto">
            <a:xfrm>
              <a:off x="3341688" y="3779838"/>
              <a:ext cx="428625" cy="396875"/>
            </a:xfrm>
            <a:custGeom>
              <a:avLst/>
              <a:gdLst>
                <a:gd name="T0" fmla="*/ 0 w 270"/>
                <a:gd name="T1" fmla="*/ 0 h 250"/>
                <a:gd name="T2" fmla="*/ 0 w 270"/>
                <a:gd name="T3" fmla="*/ 2147483647 h 250"/>
                <a:gd name="T4" fmla="*/ 2147483647 w 270"/>
                <a:gd name="T5" fmla="*/ 2147483647 h 250"/>
                <a:gd name="T6" fmla="*/ 2147483647 w 270"/>
                <a:gd name="T7" fmla="*/ 0 h 250"/>
                <a:gd name="T8" fmla="*/ 0 w 270"/>
                <a:gd name="T9" fmla="*/ 0 h 250"/>
                <a:gd name="T10" fmla="*/ 0 w 270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50">
                  <a:moveTo>
                    <a:pt x="0" y="0"/>
                  </a:moveTo>
                  <a:lnTo>
                    <a:pt x="0" y="250"/>
                  </a:lnTo>
                  <a:lnTo>
                    <a:pt x="270" y="250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60" name="Rectangle 47"/>
            <p:cNvSpPr>
              <a:spLocks noChangeArrowheads="1"/>
            </p:cNvSpPr>
            <p:nvPr/>
          </p:nvSpPr>
          <p:spPr bwMode="auto">
            <a:xfrm>
              <a:off x="377031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61" name="Freeform 48"/>
            <p:cNvSpPr>
              <a:spLocks/>
            </p:cNvSpPr>
            <p:nvPr/>
          </p:nvSpPr>
          <p:spPr bwMode="auto">
            <a:xfrm>
              <a:off x="3773488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62" name="Rectangle 49"/>
            <p:cNvSpPr>
              <a:spLocks noChangeArrowheads="1"/>
            </p:cNvSpPr>
            <p:nvPr/>
          </p:nvSpPr>
          <p:spPr bwMode="auto">
            <a:xfrm>
              <a:off x="377031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63" name="Freeform 50"/>
            <p:cNvSpPr>
              <a:spLocks/>
            </p:cNvSpPr>
            <p:nvPr/>
          </p:nvSpPr>
          <p:spPr bwMode="auto">
            <a:xfrm>
              <a:off x="3773488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64" name="Rectangle 51"/>
            <p:cNvSpPr>
              <a:spLocks noChangeArrowheads="1"/>
            </p:cNvSpPr>
            <p:nvPr/>
          </p:nvSpPr>
          <p:spPr bwMode="auto">
            <a:xfrm>
              <a:off x="5535613" y="3186113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65" name="Freeform 52"/>
            <p:cNvSpPr>
              <a:spLocks/>
            </p:cNvSpPr>
            <p:nvPr/>
          </p:nvSpPr>
          <p:spPr bwMode="auto">
            <a:xfrm>
              <a:off x="5541963" y="318928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66" name="Rectangle 53"/>
            <p:cNvSpPr>
              <a:spLocks noChangeArrowheads="1"/>
            </p:cNvSpPr>
            <p:nvPr/>
          </p:nvSpPr>
          <p:spPr bwMode="auto">
            <a:xfrm>
              <a:off x="5535613" y="3186113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67" name="Freeform 54"/>
            <p:cNvSpPr>
              <a:spLocks/>
            </p:cNvSpPr>
            <p:nvPr/>
          </p:nvSpPr>
          <p:spPr bwMode="auto">
            <a:xfrm>
              <a:off x="5541963" y="318928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68" name="Rectangle 55"/>
            <p:cNvSpPr>
              <a:spLocks noChangeArrowheads="1"/>
            </p:cNvSpPr>
            <p:nvPr/>
          </p:nvSpPr>
          <p:spPr bwMode="auto">
            <a:xfrm>
              <a:off x="5535613" y="35814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69" name="Freeform 56"/>
            <p:cNvSpPr>
              <a:spLocks/>
            </p:cNvSpPr>
            <p:nvPr/>
          </p:nvSpPr>
          <p:spPr bwMode="auto">
            <a:xfrm>
              <a:off x="5541963" y="3584575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70" name="Rectangle 57"/>
            <p:cNvSpPr>
              <a:spLocks noChangeArrowheads="1"/>
            </p:cNvSpPr>
            <p:nvPr/>
          </p:nvSpPr>
          <p:spPr bwMode="auto">
            <a:xfrm>
              <a:off x="5535613" y="35814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71" name="Freeform 58"/>
            <p:cNvSpPr>
              <a:spLocks/>
            </p:cNvSpPr>
            <p:nvPr/>
          </p:nvSpPr>
          <p:spPr bwMode="auto">
            <a:xfrm>
              <a:off x="5541963" y="3584575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72" name="Rectangle 59"/>
            <p:cNvSpPr>
              <a:spLocks noChangeArrowheads="1"/>
            </p:cNvSpPr>
            <p:nvPr/>
          </p:nvSpPr>
          <p:spPr bwMode="auto">
            <a:xfrm>
              <a:off x="5535613" y="39751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73" name="Freeform 60"/>
            <p:cNvSpPr>
              <a:spLocks/>
            </p:cNvSpPr>
            <p:nvPr/>
          </p:nvSpPr>
          <p:spPr bwMode="auto">
            <a:xfrm>
              <a:off x="5541963" y="3978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74" name="Rectangle 61"/>
            <p:cNvSpPr>
              <a:spLocks noChangeArrowheads="1"/>
            </p:cNvSpPr>
            <p:nvPr/>
          </p:nvSpPr>
          <p:spPr bwMode="auto">
            <a:xfrm>
              <a:off x="5535613" y="39751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75" name="Freeform 62"/>
            <p:cNvSpPr>
              <a:spLocks/>
            </p:cNvSpPr>
            <p:nvPr/>
          </p:nvSpPr>
          <p:spPr bwMode="auto">
            <a:xfrm>
              <a:off x="5541963" y="3978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76" name="Rectangle 63"/>
            <p:cNvSpPr>
              <a:spLocks noChangeArrowheads="1"/>
            </p:cNvSpPr>
            <p:nvPr/>
          </p:nvSpPr>
          <p:spPr bwMode="auto">
            <a:xfrm>
              <a:off x="5535613" y="4370388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77" name="Freeform 64"/>
            <p:cNvSpPr>
              <a:spLocks/>
            </p:cNvSpPr>
            <p:nvPr/>
          </p:nvSpPr>
          <p:spPr bwMode="auto">
            <a:xfrm>
              <a:off x="5541963" y="43719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78" name="Rectangle 65"/>
            <p:cNvSpPr>
              <a:spLocks noChangeArrowheads="1"/>
            </p:cNvSpPr>
            <p:nvPr/>
          </p:nvSpPr>
          <p:spPr bwMode="auto">
            <a:xfrm>
              <a:off x="5535613" y="4370388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79" name="Freeform 66"/>
            <p:cNvSpPr>
              <a:spLocks/>
            </p:cNvSpPr>
            <p:nvPr/>
          </p:nvSpPr>
          <p:spPr bwMode="auto">
            <a:xfrm>
              <a:off x="5541963" y="43719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80" name="Rectangle 67"/>
            <p:cNvSpPr>
              <a:spLocks noChangeArrowheads="1"/>
            </p:cNvSpPr>
            <p:nvPr/>
          </p:nvSpPr>
          <p:spPr bwMode="auto">
            <a:xfrm>
              <a:off x="1354566" y="871232"/>
              <a:ext cx="693034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 charset="0"/>
                </a:rPr>
                <a:t>Original 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381" name="Rectangle 68"/>
            <p:cNvSpPr>
              <a:spLocks noChangeArrowheads="1"/>
            </p:cNvSpPr>
            <p:nvPr/>
          </p:nvSpPr>
          <p:spPr bwMode="auto">
            <a:xfrm>
              <a:off x="1376791" y="1107772"/>
              <a:ext cx="598128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 charset="0"/>
                </a:rPr>
                <a:t>Access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382" name="Rectangle 69"/>
            <p:cNvSpPr>
              <a:spLocks noChangeArrowheads="1"/>
            </p:cNvSpPr>
            <p:nvPr/>
          </p:nvSpPr>
          <p:spPr bwMode="auto">
            <a:xfrm>
              <a:off x="1376791" y="1344308"/>
              <a:ext cx="598128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 charset="0"/>
                </a:rPr>
                <a:t>Pattern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383" name="Rectangle 70"/>
            <p:cNvSpPr>
              <a:spLocks noChangeArrowheads="1"/>
            </p:cNvSpPr>
            <p:nvPr/>
          </p:nvSpPr>
          <p:spPr bwMode="auto">
            <a:xfrm>
              <a:off x="1491842" y="3089275"/>
              <a:ext cx="463494" cy="309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 charset="0"/>
                </a:rPr>
                <a:t>Tiled</a:t>
              </a:r>
              <a:r>
                <a:rPr lang="en-US" sz="1200" dirty="0">
                  <a:solidFill>
                    <a:schemeClr val="bg1"/>
                  </a:solidFill>
                  <a:latin typeface="Arial" charset="0"/>
                </a:rPr>
                <a:t> 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3384" name="Rectangle 71"/>
            <p:cNvSpPr>
              <a:spLocks noChangeArrowheads="1"/>
            </p:cNvSpPr>
            <p:nvPr/>
          </p:nvSpPr>
          <p:spPr bwMode="auto">
            <a:xfrm>
              <a:off x="1377541" y="3319463"/>
              <a:ext cx="598128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 charset="0"/>
                </a:rPr>
                <a:t>Access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385" name="Rectangle 72"/>
            <p:cNvSpPr>
              <a:spLocks noChangeArrowheads="1"/>
            </p:cNvSpPr>
            <p:nvPr/>
          </p:nvSpPr>
          <p:spPr bwMode="auto">
            <a:xfrm>
              <a:off x="1377541" y="3556002"/>
              <a:ext cx="598128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 charset="0"/>
                </a:rPr>
                <a:t>Pattern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386" name="Freeform 73"/>
            <p:cNvSpPr>
              <a:spLocks/>
            </p:cNvSpPr>
            <p:nvPr/>
          </p:nvSpPr>
          <p:spPr bwMode="auto">
            <a:xfrm>
              <a:off x="5808663" y="2773363"/>
              <a:ext cx="2220912" cy="234950"/>
            </a:xfrm>
            <a:custGeom>
              <a:avLst/>
              <a:gdLst>
                <a:gd name="T0" fmla="*/ 0 w 1399"/>
                <a:gd name="T1" fmla="*/ 2147483647 h 148"/>
                <a:gd name="T2" fmla="*/ 2147483647 w 1399"/>
                <a:gd name="T3" fmla="*/ 2147483647 h 1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9" h="148">
                  <a:moveTo>
                    <a:pt x="0" y="102"/>
                  </a:moveTo>
                  <a:cubicBezTo>
                    <a:pt x="615" y="0"/>
                    <a:pt x="1204" y="19"/>
                    <a:pt x="1399" y="148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87" name="Freeform 74"/>
            <p:cNvSpPr>
              <a:spLocks/>
            </p:cNvSpPr>
            <p:nvPr/>
          </p:nvSpPr>
          <p:spPr bwMode="auto">
            <a:xfrm>
              <a:off x="7989888" y="2973388"/>
              <a:ext cx="122237" cy="117475"/>
            </a:xfrm>
            <a:custGeom>
              <a:avLst/>
              <a:gdLst>
                <a:gd name="T0" fmla="*/ 2147483647 w 77"/>
                <a:gd name="T1" fmla="*/ 0 h 74"/>
                <a:gd name="T2" fmla="*/ 2147483647 w 77"/>
                <a:gd name="T3" fmla="*/ 2147483647 h 74"/>
                <a:gd name="T4" fmla="*/ 0 w 77"/>
                <a:gd name="T5" fmla="*/ 2147483647 h 74"/>
                <a:gd name="T6" fmla="*/ 2147483647 w 7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74">
                  <a:moveTo>
                    <a:pt x="41" y="0"/>
                  </a:moveTo>
                  <a:lnTo>
                    <a:pt x="77" y="74"/>
                  </a:lnTo>
                  <a:lnTo>
                    <a:pt x="0" y="3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88" name="Freeform 75"/>
            <p:cNvSpPr>
              <a:spLocks/>
            </p:cNvSpPr>
            <p:nvPr/>
          </p:nvSpPr>
          <p:spPr bwMode="auto">
            <a:xfrm>
              <a:off x="2270125" y="3557588"/>
              <a:ext cx="5159375" cy="1262062"/>
            </a:xfrm>
            <a:custGeom>
              <a:avLst/>
              <a:gdLst>
                <a:gd name="T0" fmla="*/ 0 w 3250"/>
                <a:gd name="T1" fmla="*/ 2147483647 h 795"/>
                <a:gd name="T2" fmla="*/ 2147483647 w 3250"/>
                <a:gd name="T3" fmla="*/ 0 h 7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50" h="795">
                  <a:moveTo>
                    <a:pt x="0" y="327"/>
                  </a:moveTo>
                  <a:cubicBezTo>
                    <a:pt x="1000" y="795"/>
                    <a:pt x="2374" y="657"/>
                    <a:pt x="3250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89" name="Freeform 76"/>
            <p:cNvSpPr>
              <a:spLocks/>
            </p:cNvSpPr>
            <p:nvPr/>
          </p:nvSpPr>
          <p:spPr bwMode="auto">
            <a:xfrm>
              <a:off x="7392988" y="3486150"/>
              <a:ext cx="130175" cy="109538"/>
            </a:xfrm>
            <a:custGeom>
              <a:avLst/>
              <a:gdLst>
                <a:gd name="T0" fmla="*/ 0 w 82"/>
                <a:gd name="T1" fmla="*/ 2147483647 h 69"/>
                <a:gd name="T2" fmla="*/ 2147483647 w 82"/>
                <a:gd name="T3" fmla="*/ 0 h 69"/>
                <a:gd name="T4" fmla="*/ 2147483647 w 82"/>
                <a:gd name="T5" fmla="*/ 2147483647 h 69"/>
                <a:gd name="T6" fmla="*/ 0 w 82"/>
                <a:gd name="T7" fmla="*/ 2147483647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69">
                  <a:moveTo>
                    <a:pt x="0" y="30"/>
                  </a:moveTo>
                  <a:lnTo>
                    <a:pt x="82" y="0"/>
                  </a:lnTo>
                  <a:lnTo>
                    <a:pt x="36" y="6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390" name="Rectangle 77"/>
            <p:cNvSpPr>
              <a:spLocks noChangeArrowheads="1"/>
            </p:cNvSpPr>
            <p:nvPr/>
          </p:nvSpPr>
          <p:spPr bwMode="auto">
            <a:xfrm>
              <a:off x="7286624" y="2093914"/>
              <a:ext cx="836497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 charset="0"/>
                </a:rPr>
                <a:t>Copy into 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391" name="Rectangle 78"/>
            <p:cNvSpPr>
              <a:spLocks noChangeArrowheads="1"/>
            </p:cNvSpPr>
            <p:nvPr/>
          </p:nvSpPr>
          <p:spPr bwMode="auto">
            <a:xfrm>
              <a:off x="7375652" y="2363788"/>
              <a:ext cx="738186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  <a:latin typeface="Arial" charset="0"/>
                </a:rPr>
                <a:t>shared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392" name="Rectangle 79"/>
            <p:cNvSpPr>
              <a:spLocks noChangeArrowheads="1"/>
            </p:cNvSpPr>
            <p:nvPr/>
          </p:nvSpPr>
          <p:spPr bwMode="auto">
            <a:xfrm>
              <a:off x="7351713" y="2566989"/>
              <a:ext cx="670962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charset="0"/>
                </a:rPr>
                <a:t>memory</a:t>
              </a:r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3393" name="Rectangle 80"/>
            <p:cNvSpPr>
              <a:spLocks noChangeArrowheads="1"/>
            </p:cNvSpPr>
            <p:nvPr/>
          </p:nvSpPr>
          <p:spPr bwMode="auto">
            <a:xfrm>
              <a:off x="7270238" y="3848137"/>
              <a:ext cx="710690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charset="0"/>
                </a:rPr>
                <a:t>Perform </a:t>
              </a:r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3394" name="Rectangle 81"/>
            <p:cNvSpPr>
              <a:spLocks noChangeArrowheads="1"/>
            </p:cNvSpPr>
            <p:nvPr/>
          </p:nvSpPr>
          <p:spPr bwMode="auto">
            <a:xfrm>
              <a:off x="7033700" y="4084675"/>
              <a:ext cx="1127835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charset="0"/>
                </a:rPr>
                <a:t>multiplication </a:t>
              </a:r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3395" name="Rectangle 82"/>
            <p:cNvSpPr>
              <a:spLocks noChangeArrowheads="1"/>
            </p:cNvSpPr>
            <p:nvPr/>
          </p:nvSpPr>
          <p:spPr bwMode="auto">
            <a:xfrm>
              <a:off x="6905114" y="4322802"/>
              <a:ext cx="1723756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 charset="0"/>
                </a:rPr>
                <a:t>with </a:t>
              </a:r>
              <a:r>
                <a:rPr lang="en-US" sz="1050" dirty="0" smtClean="0">
                  <a:solidFill>
                    <a:schemeClr val="bg1"/>
                  </a:solidFill>
                  <a:latin typeface="Arial" charset="0"/>
                </a:rPr>
                <a:t>shared memory 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3396" name="Rectangle 83"/>
            <p:cNvSpPr>
              <a:spLocks noChangeArrowheads="1"/>
            </p:cNvSpPr>
            <p:nvPr/>
          </p:nvSpPr>
          <p:spPr bwMode="auto">
            <a:xfrm>
              <a:off x="7341675" y="4559336"/>
              <a:ext cx="538536" cy="270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Arial" charset="0"/>
                </a:rPr>
                <a:t>values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5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5178">
        <p:fade/>
      </p:transition>
    </mc:Choice>
    <mc:Fallback xmlns="">
      <p:transition spd="med" advTm="1251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Memory (DRAM) Bandwidth</a:t>
            </a:r>
          </a:p>
        </p:txBody>
      </p:sp>
      <p:pic>
        <p:nvPicPr>
          <p:cNvPr id="41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2823888"/>
            <a:ext cx="1525191" cy="2033588"/>
          </a:xfrm>
          <a:noFill/>
        </p:spPr>
      </p:pic>
      <p:sp>
        <p:nvSpPr>
          <p:cNvPr id="4099" name="Text Placeholder 5"/>
          <p:cNvSpPr>
            <a:spLocks noGrp="1"/>
          </p:cNvSpPr>
          <p:nvPr>
            <p:ph type="body" idx="4294967295"/>
          </p:nvPr>
        </p:nvSpPr>
        <p:spPr>
          <a:xfrm>
            <a:off x="1752600" y="1427163"/>
            <a:ext cx="915988" cy="360362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Ideal</a:t>
            </a:r>
          </a:p>
        </p:txBody>
      </p:sp>
      <p:sp>
        <p:nvSpPr>
          <p:cNvPr id="4100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756508" y="2832192"/>
            <a:ext cx="1066800" cy="360363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Reality</a:t>
            </a:r>
          </a:p>
        </p:txBody>
      </p:sp>
      <p:pic>
        <p:nvPicPr>
          <p:cNvPr id="4103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6875" y="1427163"/>
            <a:ext cx="2016125" cy="1135062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72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375">
        <p:fade/>
      </p:transition>
    </mc:Choice>
    <mc:Fallback xmlns="">
      <p:transition spd="med" advTm="913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DRAM Core Array Organization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1200" dirty="0">
                <a:solidFill>
                  <a:schemeClr val="bg1"/>
                </a:solidFill>
              </a:rPr>
              <a:t>Each </a:t>
            </a:r>
            <a:r>
              <a:rPr lang="en-US" sz="1200" dirty="0" smtClean="0">
                <a:solidFill>
                  <a:schemeClr val="bg1"/>
                </a:solidFill>
              </a:rPr>
              <a:t>DRAM core </a:t>
            </a:r>
            <a:r>
              <a:rPr lang="en-US" sz="1200" dirty="0">
                <a:solidFill>
                  <a:schemeClr val="bg1"/>
                </a:solidFill>
              </a:rPr>
              <a:t>array has about </a:t>
            </a:r>
            <a:r>
              <a:rPr lang="en-US" sz="1200" dirty="0" smtClean="0">
                <a:solidFill>
                  <a:schemeClr val="bg1"/>
                </a:solidFill>
              </a:rPr>
              <a:t>16M </a:t>
            </a:r>
            <a:r>
              <a:rPr lang="en-US" sz="1200" dirty="0">
                <a:solidFill>
                  <a:schemeClr val="bg1"/>
                </a:solidFill>
              </a:rPr>
              <a:t>bits</a:t>
            </a:r>
          </a:p>
          <a:p>
            <a:pPr>
              <a:lnSpc>
                <a:spcPct val="85000"/>
              </a:lnSpc>
              <a:spcBef>
                <a:spcPct val="100000"/>
              </a:spcBef>
            </a:pPr>
            <a:r>
              <a:rPr lang="en-US" sz="1200" dirty="0">
                <a:solidFill>
                  <a:schemeClr val="bg1"/>
                </a:solidFill>
              </a:rPr>
              <a:t>Each bit is stored in a tiny </a:t>
            </a:r>
            <a:r>
              <a:rPr lang="en-US" sz="1200" dirty="0" smtClean="0">
                <a:solidFill>
                  <a:schemeClr val="bg1"/>
                </a:solidFill>
              </a:rPr>
              <a:t>capacitor </a:t>
            </a:r>
            <a:r>
              <a:rPr lang="en-US" sz="1200" dirty="0">
                <a:solidFill>
                  <a:schemeClr val="bg1"/>
                </a:solidFill>
              </a:rPr>
              <a:t>made of one transistor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2982387" y="1829484"/>
            <a:ext cx="1485900" cy="10287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Arial" charset="0"/>
              </a:rPr>
              <a:t>Memory Cell</a:t>
            </a:r>
          </a:p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Arial" charset="0"/>
              </a:rPr>
              <a:t>Core Array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1961821" y="1829484"/>
            <a:ext cx="800100" cy="10287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Arial" charset="0"/>
              </a:rPr>
              <a:t>Row</a:t>
            </a:r>
          </a:p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Arial" charset="0"/>
              </a:rPr>
              <a:t>Decoder</a:t>
            </a:r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2990521" y="2986771"/>
            <a:ext cx="1485900" cy="2143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Arial" charset="0"/>
              </a:rPr>
              <a:t>Sense Amps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2990521" y="3329671"/>
            <a:ext cx="1485900" cy="2143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Arial" charset="0"/>
              </a:rPr>
              <a:t>Column Latches</a:t>
            </a:r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2761921" y="2343834"/>
            <a:ext cx="228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6332" name="AutoShape 11"/>
          <p:cNvSpPr>
            <a:spLocks noChangeArrowheads="1"/>
          </p:cNvSpPr>
          <p:nvPr/>
        </p:nvSpPr>
        <p:spPr bwMode="auto">
          <a:xfrm>
            <a:off x="2990521" y="3801160"/>
            <a:ext cx="1485900" cy="16966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Arial" charset="0"/>
              </a:rPr>
              <a:t>Mux</a:t>
            </a:r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3733471" y="3543984"/>
            <a:ext cx="0" cy="2571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3733471" y="3972609"/>
            <a:ext cx="0" cy="2571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1733221" y="2343834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2819071" y="3886884"/>
            <a:ext cx="3429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1370996" y="2084047"/>
            <a:ext cx="50847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sz="1200" i="1" dirty="0">
                <a:latin typeface="Arial" charset="0"/>
              </a:rPr>
              <a:t>Row</a:t>
            </a:r>
          </a:p>
          <a:p>
            <a:r>
              <a:rPr lang="en-US" sz="1200" i="1" dirty="0" err="1">
                <a:latin typeface="Arial" charset="0"/>
              </a:rPr>
              <a:t>Addr</a:t>
            </a:r>
            <a:endParaRPr lang="en-US" sz="1200" i="1" dirty="0">
              <a:latin typeface="Arial" charset="0"/>
            </a:endParaRPr>
          </a:p>
        </p:txBody>
      </p:sp>
      <p:sp>
        <p:nvSpPr>
          <p:cNvPr id="56338" name="Text Box 17"/>
          <p:cNvSpPr txBox="1">
            <a:spLocks noChangeArrowheads="1"/>
          </p:cNvSpPr>
          <p:nvPr/>
        </p:nvSpPr>
        <p:spPr bwMode="auto">
          <a:xfrm>
            <a:off x="1508192" y="3689047"/>
            <a:ext cx="133945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200" i="1" dirty="0">
                <a:latin typeface="Arial" charset="0"/>
              </a:rPr>
              <a:t>Column</a:t>
            </a:r>
          </a:p>
          <a:p>
            <a:pPr algn="r"/>
            <a:r>
              <a:rPr lang="en-US" sz="1200" i="1" dirty="0" err="1">
                <a:latin typeface="Arial" charset="0"/>
              </a:rPr>
              <a:t>Addr</a:t>
            </a:r>
            <a:endParaRPr lang="en-US" sz="1200" i="1" dirty="0">
              <a:latin typeface="Arial" charset="0"/>
            </a:endParaRPr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2933372" y="4229785"/>
            <a:ext cx="1303498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sz="1400" b="1" i="1" dirty="0">
                <a:latin typeface="Arial" charset="0"/>
              </a:rPr>
              <a:t>Off-chip Data</a:t>
            </a:r>
          </a:p>
        </p:txBody>
      </p:sp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3733471" y="3586846"/>
            <a:ext cx="552011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sz="1200" b="1" i="1" dirty="0">
                <a:latin typeface="Arial" charset="0"/>
              </a:rPr>
              <a:t>Wide</a:t>
            </a:r>
          </a:p>
        </p:txBody>
      </p:sp>
      <p:sp>
        <p:nvSpPr>
          <p:cNvPr id="56341" name="Text Box 20"/>
          <p:cNvSpPr txBox="1">
            <a:spLocks noChangeArrowheads="1"/>
          </p:cNvSpPr>
          <p:nvPr/>
        </p:nvSpPr>
        <p:spPr bwMode="auto">
          <a:xfrm>
            <a:off x="3733471" y="4015471"/>
            <a:ext cx="71365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sz="1200" b="1" i="1" dirty="0">
                <a:latin typeface="Arial" charset="0"/>
              </a:rPr>
              <a:t>Narrow</a:t>
            </a:r>
          </a:p>
        </p:txBody>
      </p:sp>
      <p:cxnSp>
        <p:nvCxnSpPr>
          <p:cNvPr id="56342" name="Straight Connector 22"/>
          <p:cNvCxnSpPr>
            <a:cxnSpLocks noChangeShapeType="1"/>
          </p:cNvCxnSpPr>
          <p:nvPr/>
        </p:nvCxnSpPr>
        <p:spPr bwMode="auto">
          <a:xfrm>
            <a:off x="2705222" y="4272646"/>
            <a:ext cx="245745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3" name="TextBox 23"/>
          <p:cNvSpPr txBox="1">
            <a:spLocks noChangeArrowheads="1"/>
          </p:cNvSpPr>
          <p:nvPr/>
        </p:nvSpPr>
        <p:spPr bwMode="auto">
          <a:xfrm>
            <a:off x="4468287" y="4000671"/>
            <a:ext cx="11063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/>
              <a:t>Pin Interface</a:t>
            </a:r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3733471" y="2858184"/>
            <a:ext cx="0" cy="128588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3733800" y="3205162"/>
            <a:ext cx="0" cy="128588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9191">
        <p:fade/>
      </p:transition>
    </mc:Choice>
    <mc:Fallback xmlns="">
      <p:transition spd="med" advTm="1291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very small (8x2-bit) DRAM Core Array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752850" y="17210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210050" y="17210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667250" y="17210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124450" y="17210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752850" y="20639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667250" y="20639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124450" y="20639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752850" y="24068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4210050" y="20639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4210050" y="24068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4667250" y="24068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5124450" y="24068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210050" y="20639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4667250" y="27497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4210050" y="27497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3752850" y="27497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5124450" y="2749748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2952750" y="1721048"/>
            <a:ext cx="457200" cy="1328738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cxnSp>
        <p:nvCxnSpPr>
          <p:cNvPr id="57366" name="Straight Arrow Connector 23"/>
          <p:cNvCxnSpPr>
            <a:cxnSpLocks noChangeShapeType="1"/>
            <a:endCxn id="57351" idx="3"/>
          </p:cNvCxnSpPr>
          <p:nvPr/>
        </p:nvCxnSpPr>
        <p:spPr bwMode="auto">
          <a:xfrm>
            <a:off x="3409950" y="1892499"/>
            <a:ext cx="2171700" cy="89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7" name="Straight Arrow Connector 25"/>
          <p:cNvCxnSpPr>
            <a:cxnSpLocks noChangeShapeType="1"/>
            <a:endCxn id="57354" idx="3"/>
          </p:cNvCxnSpPr>
          <p:nvPr/>
        </p:nvCxnSpPr>
        <p:spPr bwMode="auto">
          <a:xfrm>
            <a:off x="3409950" y="2235399"/>
            <a:ext cx="2171700" cy="893"/>
          </a:xfrm>
          <a:prstGeom prst="straightConnector1">
            <a:avLst/>
          </a:prstGeom>
          <a:noFill/>
          <a:ln w="762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Straight Arrow Connector 33"/>
          <p:cNvCxnSpPr>
            <a:cxnSpLocks noChangeShapeType="1"/>
            <a:endCxn id="57359" idx="3"/>
          </p:cNvCxnSpPr>
          <p:nvPr/>
        </p:nvCxnSpPr>
        <p:spPr bwMode="auto">
          <a:xfrm>
            <a:off x="3409950" y="2578299"/>
            <a:ext cx="2171700" cy="89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9" name="Straight Arrow Connector 35"/>
          <p:cNvCxnSpPr>
            <a:cxnSpLocks noChangeShapeType="1"/>
            <a:endCxn id="57364" idx="3"/>
          </p:cNvCxnSpPr>
          <p:nvPr/>
        </p:nvCxnSpPr>
        <p:spPr bwMode="auto">
          <a:xfrm>
            <a:off x="3409950" y="2921199"/>
            <a:ext cx="2171700" cy="89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0" name="TextBox 36"/>
          <p:cNvSpPr txBox="1">
            <a:spLocks noChangeArrowheads="1"/>
          </p:cNvSpPr>
          <p:nvPr/>
        </p:nvSpPr>
        <p:spPr bwMode="auto">
          <a:xfrm rot="-5400000">
            <a:off x="2763792" y="213333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decode</a:t>
            </a:r>
          </a:p>
        </p:txBody>
      </p:sp>
      <p:sp>
        <p:nvSpPr>
          <p:cNvPr id="57371" name="Rectangle 37"/>
          <p:cNvSpPr>
            <a:spLocks noChangeArrowheads="1"/>
          </p:cNvSpPr>
          <p:nvPr/>
        </p:nvSpPr>
        <p:spPr bwMode="auto">
          <a:xfrm>
            <a:off x="1066800" y="153486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35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7372" name="Rectangle 38"/>
          <p:cNvSpPr>
            <a:spLocks noChangeArrowheads="1"/>
          </p:cNvSpPr>
          <p:nvPr/>
        </p:nvSpPr>
        <p:spPr bwMode="auto">
          <a:xfrm>
            <a:off x="1524000" y="153486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35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7373" name="Rectangle 39"/>
          <p:cNvSpPr>
            <a:spLocks noChangeArrowheads="1"/>
          </p:cNvSpPr>
          <p:nvPr/>
        </p:nvSpPr>
        <p:spPr bwMode="auto">
          <a:xfrm>
            <a:off x="1981200" y="153486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35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57374" name="Straight Connector 41"/>
          <p:cNvCxnSpPr>
            <a:cxnSpLocks noChangeShapeType="1"/>
            <a:stCxn id="57371" idx="2"/>
          </p:cNvCxnSpPr>
          <p:nvPr/>
        </p:nvCxnSpPr>
        <p:spPr bwMode="auto">
          <a:xfrm>
            <a:off x="1295400" y="1877765"/>
            <a:ext cx="0" cy="700087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5" name="Straight Arrow Connector 43"/>
          <p:cNvCxnSpPr>
            <a:cxnSpLocks noChangeShapeType="1"/>
          </p:cNvCxnSpPr>
          <p:nvPr/>
        </p:nvCxnSpPr>
        <p:spPr bwMode="auto">
          <a:xfrm>
            <a:off x="1295400" y="2577851"/>
            <a:ext cx="1657350" cy="447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6" name="Straight Connector 45"/>
          <p:cNvCxnSpPr>
            <a:cxnSpLocks noChangeShapeType="1"/>
            <a:stCxn id="57372" idx="2"/>
          </p:cNvCxnSpPr>
          <p:nvPr/>
        </p:nvCxnSpPr>
        <p:spPr bwMode="auto">
          <a:xfrm>
            <a:off x="1752600" y="1877765"/>
            <a:ext cx="0" cy="428625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Straight Arrow Connector 47"/>
          <p:cNvCxnSpPr>
            <a:cxnSpLocks noChangeShapeType="1"/>
          </p:cNvCxnSpPr>
          <p:nvPr/>
        </p:nvCxnSpPr>
        <p:spPr bwMode="auto">
          <a:xfrm>
            <a:off x="1752600" y="2306390"/>
            <a:ext cx="1200150" cy="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8" name="Rectangle 48"/>
          <p:cNvSpPr>
            <a:spLocks noChangeArrowheads="1"/>
          </p:cNvSpPr>
          <p:nvPr/>
        </p:nvSpPr>
        <p:spPr bwMode="auto">
          <a:xfrm>
            <a:off x="3752850" y="3349823"/>
            <a:ext cx="1885950" cy="257175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350">
                <a:solidFill>
                  <a:schemeClr val="accent1"/>
                </a:solidFill>
              </a:rPr>
              <a:t>Sense amps</a:t>
            </a:r>
          </a:p>
        </p:txBody>
      </p:sp>
      <p:cxnSp>
        <p:nvCxnSpPr>
          <p:cNvPr id="57379" name="Straight Arrow Connector 55"/>
          <p:cNvCxnSpPr>
            <a:cxnSpLocks noChangeShapeType="1"/>
          </p:cNvCxnSpPr>
          <p:nvPr/>
        </p:nvCxnSpPr>
        <p:spPr bwMode="auto">
          <a:xfrm rot="5400000">
            <a:off x="2967633" y="2406253"/>
            <a:ext cx="1800225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0" name="Straight Arrow Connector 57"/>
          <p:cNvCxnSpPr>
            <a:cxnSpLocks noChangeShapeType="1"/>
          </p:cNvCxnSpPr>
          <p:nvPr/>
        </p:nvCxnSpPr>
        <p:spPr bwMode="auto">
          <a:xfrm rot="5400000">
            <a:off x="3480347" y="2406700"/>
            <a:ext cx="1801118" cy="119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1" name="Straight Arrow Connector 61"/>
          <p:cNvCxnSpPr>
            <a:cxnSpLocks noChangeShapeType="1"/>
          </p:cNvCxnSpPr>
          <p:nvPr/>
        </p:nvCxnSpPr>
        <p:spPr bwMode="auto">
          <a:xfrm rot="5400000">
            <a:off x="3938737" y="2406700"/>
            <a:ext cx="1801118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2" name="Straight Arrow Connector 62"/>
          <p:cNvCxnSpPr>
            <a:cxnSpLocks noChangeShapeType="1"/>
          </p:cNvCxnSpPr>
          <p:nvPr/>
        </p:nvCxnSpPr>
        <p:spPr bwMode="auto">
          <a:xfrm rot="5400000">
            <a:off x="4338787" y="2406700"/>
            <a:ext cx="1801118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83" name="AutoShape 11"/>
          <p:cNvSpPr>
            <a:spLocks noChangeArrowheads="1"/>
          </p:cNvSpPr>
          <p:nvPr/>
        </p:nvSpPr>
        <p:spPr bwMode="auto">
          <a:xfrm>
            <a:off x="3752850" y="3821311"/>
            <a:ext cx="1771650" cy="1714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500">
                <a:solidFill>
                  <a:schemeClr val="accent1"/>
                </a:solidFill>
                <a:latin typeface="Arial" charset="0"/>
              </a:rPr>
              <a:t>Mux</a:t>
            </a:r>
          </a:p>
        </p:txBody>
      </p:sp>
      <p:cxnSp>
        <p:nvCxnSpPr>
          <p:cNvPr id="57384" name="Straight Connector 65"/>
          <p:cNvCxnSpPr>
            <a:cxnSpLocks noChangeShapeType="1"/>
            <a:stCxn id="57373" idx="2"/>
          </p:cNvCxnSpPr>
          <p:nvPr/>
        </p:nvCxnSpPr>
        <p:spPr bwMode="auto">
          <a:xfrm>
            <a:off x="2209800" y="1877765"/>
            <a:ext cx="0" cy="2029271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5" name="Straight Arrow Connector 67"/>
          <p:cNvCxnSpPr>
            <a:cxnSpLocks noChangeShapeType="1"/>
          </p:cNvCxnSpPr>
          <p:nvPr/>
        </p:nvCxnSpPr>
        <p:spPr bwMode="auto">
          <a:xfrm rot="5400000" flipH="1" flipV="1">
            <a:off x="3095179" y="3009156"/>
            <a:ext cx="893" cy="177165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6" name="Straight Arrow Connector 69"/>
          <p:cNvCxnSpPr>
            <a:cxnSpLocks noChangeShapeType="1"/>
          </p:cNvCxnSpPr>
          <p:nvPr/>
        </p:nvCxnSpPr>
        <p:spPr bwMode="auto">
          <a:xfrm rot="5400000">
            <a:off x="3759994" y="3713858"/>
            <a:ext cx="214313" cy="238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7" name="Straight Arrow Connector 71"/>
          <p:cNvCxnSpPr>
            <a:cxnSpLocks noChangeShapeType="1"/>
          </p:cNvCxnSpPr>
          <p:nvPr/>
        </p:nvCxnSpPr>
        <p:spPr bwMode="auto">
          <a:xfrm rot="5400000">
            <a:off x="4274344" y="3713858"/>
            <a:ext cx="214313" cy="238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8" name="Straight Arrow Connector 73"/>
          <p:cNvCxnSpPr>
            <a:cxnSpLocks noChangeShapeType="1"/>
          </p:cNvCxnSpPr>
          <p:nvPr/>
        </p:nvCxnSpPr>
        <p:spPr bwMode="auto">
          <a:xfrm rot="5400000">
            <a:off x="4732587" y="3714006"/>
            <a:ext cx="213419" cy="1191"/>
          </a:xfrm>
          <a:prstGeom prst="straightConnector1">
            <a:avLst/>
          </a:prstGeom>
          <a:noFill/>
          <a:ln w="412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9" name="Straight Arrow Connector 76"/>
          <p:cNvCxnSpPr>
            <a:cxnSpLocks noChangeShapeType="1"/>
          </p:cNvCxnSpPr>
          <p:nvPr/>
        </p:nvCxnSpPr>
        <p:spPr bwMode="auto">
          <a:xfrm rot="5400000">
            <a:off x="5131594" y="3713858"/>
            <a:ext cx="214313" cy="2381"/>
          </a:xfrm>
          <a:prstGeom prst="straightConnector1">
            <a:avLst/>
          </a:prstGeom>
          <a:noFill/>
          <a:ln w="412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0" name="Straight Arrow Connector 80"/>
          <p:cNvCxnSpPr>
            <a:cxnSpLocks noChangeShapeType="1"/>
          </p:cNvCxnSpPr>
          <p:nvPr/>
        </p:nvCxnSpPr>
        <p:spPr bwMode="auto">
          <a:xfrm rot="5400000">
            <a:off x="4311105" y="4121200"/>
            <a:ext cx="256282" cy="1191"/>
          </a:xfrm>
          <a:prstGeom prst="straightConnector1">
            <a:avLst/>
          </a:prstGeom>
          <a:noFill/>
          <a:ln w="412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73"/>
          <p:cNvCxnSpPr>
            <a:cxnSpLocks noChangeShapeType="1"/>
          </p:cNvCxnSpPr>
          <p:nvPr/>
        </p:nvCxnSpPr>
        <p:spPr bwMode="auto">
          <a:xfrm>
            <a:off x="4650584" y="4015086"/>
            <a:ext cx="0" cy="234853"/>
          </a:xfrm>
          <a:prstGeom prst="straightConnector1">
            <a:avLst/>
          </a:prstGeom>
          <a:noFill/>
          <a:ln w="412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0466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795">
        <p:fade/>
      </p:transition>
    </mc:Choice>
    <mc:Fallback xmlns="">
      <p:transition spd="med" advTm="687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DRAM Core Arrays are Slow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Reading from a cell in the core array is a very slow process</a:t>
            </a:r>
          </a:p>
          <a:p>
            <a:pPr lvl="1"/>
            <a:r>
              <a:rPr lang="en-US" sz="1000" dirty="0"/>
              <a:t>DDR: Core speed = ½ interface speed</a:t>
            </a:r>
          </a:p>
          <a:p>
            <a:pPr lvl="1"/>
            <a:r>
              <a:rPr lang="en-US" sz="1000" dirty="0"/>
              <a:t>DDR2/GDDR3: Core speed = ¼ interface speed</a:t>
            </a:r>
          </a:p>
          <a:p>
            <a:pPr lvl="1"/>
            <a:r>
              <a:rPr lang="en-US" sz="1000" dirty="0"/>
              <a:t>DDR3/GDDR4: Core speed = ⅛ interface speed</a:t>
            </a:r>
          </a:p>
          <a:p>
            <a:pPr lvl="1"/>
            <a:r>
              <a:rPr lang="en-US" sz="1000" dirty="0"/>
              <a:t>… likely to be worse in the future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1054713" y="2729864"/>
            <a:ext cx="313731" cy="1094021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 rot="-5400000">
            <a:off x="819729" y="3109284"/>
            <a:ext cx="7441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decode</a:t>
            </a:r>
          </a:p>
        </p:txBody>
      </p:sp>
      <p:cxnSp>
        <p:nvCxnSpPr>
          <p:cNvPr id="58374" name="Straight Arrow Connector 6"/>
          <p:cNvCxnSpPr>
            <a:cxnSpLocks noChangeShapeType="1"/>
          </p:cNvCxnSpPr>
          <p:nvPr/>
        </p:nvCxnSpPr>
        <p:spPr bwMode="auto">
          <a:xfrm>
            <a:off x="1371723" y="3104257"/>
            <a:ext cx="4000500" cy="893"/>
          </a:xfrm>
          <a:prstGeom prst="straightConnector1">
            <a:avLst/>
          </a:prstGeom>
          <a:noFill/>
          <a:ln w="571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Straight Arrow Connector 8"/>
          <p:cNvCxnSpPr>
            <a:cxnSpLocks noChangeShapeType="1"/>
          </p:cNvCxnSpPr>
          <p:nvPr/>
        </p:nvCxnSpPr>
        <p:spPr bwMode="auto">
          <a:xfrm rot="5400000">
            <a:off x="2269600" y="3544104"/>
            <a:ext cx="1284982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Straight Connector 10"/>
          <p:cNvCxnSpPr>
            <a:cxnSpLocks noChangeShapeType="1"/>
          </p:cNvCxnSpPr>
          <p:nvPr/>
        </p:nvCxnSpPr>
        <p:spPr bwMode="auto">
          <a:xfrm rot="5400000">
            <a:off x="3026388" y="3202379"/>
            <a:ext cx="17145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Straight Connector 13"/>
          <p:cNvCxnSpPr>
            <a:cxnSpLocks noChangeShapeType="1"/>
          </p:cNvCxnSpPr>
          <p:nvPr/>
        </p:nvCxnSpPr>
        <p:spPr bwMode="auto">
          <a:xfrm>
            <a:off x="3054963" y="3288104"/>
            <a:ext cx="11430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Straight Connector 15"/>
          <p:cNvCxnSpPr>
            <a:cxnSpLocks noChangeShapeType="1"/>
          </p:cNvCxnSpPr>
          <p:nvPr/>
        </p:nvCxnSpPr>
        <p:spPr bwMode="auto">
          <a:xfrm>
            <a:off x="2997813" y="3373829"/>
            <a:ext cx="22860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Straight Connector 18"/>
          <p:cNvCxnSpPr>
            <a:cxnSpLocks noChangeShapeType="1"/>
          </p:cNvCxnSpPr>
          <p:nvPr/>
        </p:nvCxnSpPr>
        <p:spPr bwMode="auto">
          <a:xfrm rot="5400000">
            <a:off x="2954951" y="3416691"/>
            <a:ext cx="85725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Straight Connector 20"/>
          <p:cNvCxnSpPr>
            <a:cxnSpLocks noChangeShapeType="1"/>
          </p:cNvCxnSpPr>
          <p:nvPr/>
        </p:nvCxnSpPr>
        <p:spPr bwMode="auto">
          <a:xfrm rot="5400000">
            <a:off x="3183551" y="3416691"/>
            <a:ext cx="85725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Straight Connector 22"/>
          <p:cNvCxnSpPr>
            <a:cxnSpLocks noChangeShapeType="1"/>
          </p:cNvCxnSpPr>
          <p:nvPr/>
        </p:nvCxnSpPr>
        <p:spPr bwMode="auto">
          <a:xfrm>
            <a:off x="2883513" y="3459554"/>
            <a:ext cx="11430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Straight Connector 24"/>
          <p:cNvCxnSpPr>
            <a:cxnSpLocks noChangeShapeType="1"/>
          </p:cNvCxnSpPr>
          <p:nvPr/>
        </p:nvCxnSpPr>
        <p:spPr bwMode="auto">
          <a:xfrm>
            <a:off x="3226413" y="3459554"/>
            <a:ext cx="22860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Straight Connector 26"/>
          <p:cNvCxnSpPr>
            <a:cxnSpLocks noChangeShapeType="1"/>
          </p:cNvCxnSpPr>
          <p:nvPr/>
        </p:nvCxnSpPr>
        <p:spPr bwMode="auto">
          <a:xfrm rot="5400000">
            <a:off x="3390719" y="3523848"/>
            <a:ext cx="128588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Straight Connector 28"/>
          <p:cNvCxnSpPr>
            <a:cxnSpLocks noChangeShapeType="1"/>
          </p:cNvCxnSpPr>
          <p:nvPr/>
        </p:nvCxnSpPr>
        <p:spPr bwMode="auto">
          <a:xfrm>
            <a:off x="3340713" y="3588141"/>
            <a:ext cx="22860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Straight Connector 30"/>
          <p:cNvCxnSpPr>
            <a:cxnSpLocks noChangeShapeType="1"/>
          </p:cNvCxnSpPr>
          <p:nvPr/>
        </p:nvCxnSpPr>
        <p:spPr bwMode="auto">
          <a:xfrm>
            <a:off x="3340713" y="3673866"/>
            <a:ext cx="22860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Straight Connector 32"/>
          <p:cNvCxnSpPr>
            <a:cxnSpLocks noChangeShapeType="1"/>
          </p:cNvCxnSpPr>
          <p:nvPr/>
        </p:nvCxnSpPr>
        <p:spPr bwMode="auto">
          <a:xfrm rot="5400000">
            <a:off x="3412151" y="3716729"/>
            <a:ext cx="85725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Straight Connector 34"/>
          <p:cNvCxnSpPr>
            <a:cxnSpLocks noChangeShapeType="1"/>
          </p:cNvCxnSpPr>
          <p:nvPr/>
        </p:nvCxnSpPr>
        <p:spPr bwMode="auto">
          <a:xfrm>
            <a:off x="3340713" y="3759591"/>
            <a:ext cx="22860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Straight Connector 36"/>
          <p:cNvCxnSpPr>
            <a:cxnSpLocks noChangeShapeType="1"/>
          </p:cNvCxnSpPr>
          <p:nvPr/>
        </p:nvCxnSpPr>
        <p:spPr bwMode="auto">
          <a:xfrm>
            <a:off x="3397863" y="3802454"/>
            <a:ext cx="11430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9" name="Straight Connector 44"/>
          <p:cNvCxnSpPr>
            <a:cxnSpLocks noChangeShapeType="1"/>
          </p:cNvCxnSpPr>
          <p:nvPr/>
        </p:nvCxnSpPr>
        <p:spPr bwMode="auto">
          <a:xfrm>
            <a:off x="3455013" y="3845316"/>
            <a:ext cx="5715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0" name="TextBox 47"/>
          <p:cNvSpPr txBox="1">
            <a:spLocks noChangeArrowheads="1"/>
          </p:cNvSpPr>
          <p:nvPr/>
        </p:nvSpPr>
        <p:spPr bwMode="auto">
          <a:xfrm>
            <a:off x="2282844" y="4100468"/>
            <a:ext cx="28003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50" dirty="0"/>
              <a:t>To sense amps </a:t>
            </a:r>
          </a:p>
        </p:txBody>
      </p:sp>
      <p:sp>
        <p:nvSpPr>
          <p:cNvPr id="58391" name="TextBox 49"/>
          <p:cNvSpPr txBox="1">
            <a:spLocks noChangeArrowheads="1"/>
          </p:cNvSpPr>
          <p:nvPr/>
        </p:nvSpPr>
        <p:spPr bwMode="auto">
          <a:xfrm>
            <a:off x="3508025" y="3459554"/>
            <a:ext cx="1943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050" dirty="0"/>
              <a:t>A very small capacitance that stores a data bit</a:t>
            </a:r>
          </a:p>
        </p:txBody>
      </p:sp>
      <p:sp>
        <p:nvSpPr>
          <p:cNvPr id="58392" name="TextBox 52"/>
          <p:cNvSpPr txBox="1">
            <a:spLocks noChangeArrowheads="1"/>
          </p:cNvSpPr>
          <p:nvPr/>
        </p:nvSpPr>
        <p:spPr bwMode="auto">
          <a:xfrm>
            <a:off x="2911495" y="2724150"/>
            <a:ext cx="280350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50" dirty="0"/>
              <a:t>About 1000 cells connected to each vertical line  </a:t>
            </a:r>
          </a:p>
        </p:txBody>
      </p:sp>
    </p:spTree>
    <p:extLst>
      <p:ext uri="{BB962C8B-B14F-4D97-AF65-F5344CB8AC3E}">
        <p14:creationId xmlns:p14="http://schemas.microsoft.com/office/powerpoint/2010/main" val="372945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1185">
        <p:fade/>
      </p:transition>
    </mc:Choice>
    <mc:Fallback xmlns="">
      <p:transition spd="med" advTm="2011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DRAM Bursting</a:t>
            </a:r>
          </a:p>
        </p:txBody>
      </p:sp>
      <p:sp>
        <p:nvSpPr>
          <p:cNvPr id="593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DDR{2,3} SDRAM cores clocked at 1/N speed of the interface:</a:t>
            </a:r>
          </a:p>
          <a:p>
            <a:pPr lvl="1"/>
            <a:r>
              <a:rPr lang="en-US" sz="1200" dirty="0"/>
              <a:t>Load (N × interface width) of DRAM bits from the same row at once to an internal buffer, then transfer in N steps at interface speed</a:t>
            </a:r>
          </a:p>
          <a:p>
            <a:pPr lvl="1"/>
            <a:r>
              <a:rPr lang="en-US" dirty="0" smtClean="0"/>
              <a:t>DDR3/GDDR4: buffer width = 8X interface width</a:t>
            </a:r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175" y="2343150"/>
            <a:ext cx="2981325" cy="1597025"/>
          </a:xfrm>
          <a:noFill/>
        </p:spPr>
      </p:pic>
    </p:spTree>
    <p:extLst>
      <p:ext uri="{BB962C8B-B14F-4D97-AF65-F5344CB8AC3E}">
        <p14:creationId xmlns:p14="http://schemas.microsoft.com/office/powerpoint/2010/main" val="24369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55">
        <p:fade/>
      </p:transition>
    </mc:Choice>
    <mc:Fallback xmlns="">
      <p:transition spd="med" advTm="19465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DRAM Bursting Timing Example</a:t>
            </a:r>
          </a:p>
        </p:txBody>
      </p:sp>
      <p:cxnSp>
        <p:nvCxnSpPr>
          <p:cNvPr id="62468" name="Straight Arrow Connector 4"/>
          <p:cNvCxnSpPr>
            <a:cxnSpLocks noChangeShapeType="1"/>
          </p:cNvCxnSpPr>
          <p:nvPr/>
        </p:nvCxnSpPr>
        <p:spPr bwMode="auto">
          <a:xfrm>
            <a:off x="152400" y="2212293"/>
            <a:ext cx="6572250" cy="893"/>
          </a:xfrm>
          <a:prstGeom prst="straightConnector1">
            <a:avLst/>
          </a:prstGeom>
          <a:noFill/>
          <a:ln w="762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5723334" y="1936946"/>
            <a:ext cx="4603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dirty="0"/>
              <a:t>time</a:t>
            </a:r>
          </a:p>
        </p:txBody>
      </p:sp>
      <p:sp>
        <p:nvSpPr>
          <p:cNvPr id="62470" name="TextBox 6"/>
          <p:cNvSpPr txBox="1">
            <a:spLocks noChangeArrowheads="1"/>
          </p:cNvSpPr>
          <p:nvPr/>
        </p:nvSpPr>
        <p:spPr bwMode="auto">
          <a:xfrm>
            <a:off x="98130" y="1226898"/>
            <a:ext cx="1143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050" dirty="0"/>
              <a:t>Address bits to decoder</a:t>
            </a:r>
          </a:p>
        </p:txBody>
      </p:sp>
      <p:cxnSp>
        <p:nvCxnSpPr>
          <p:cNvPr id="62471" name="Straight Arrow Connector 10"/>
          <p:cNvCxnSpPr>
            <a:cxnSpLocks noChangeShapeType="1"/>
          </p:cNvCxnSpPr>
          <p:nvPr/>
        </p:nvCxnSpPr>
        <p:spPr bwMode="auto">
          <a:xfrm rot="5400000">
            <a:off x="203002" y="1933090"/>
            <a:ext cx="471488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12"/>
          <p:cNvCxnSpPr>
            <a:cxnSpLocks noChangeShapeType="1"/>
          </p:cNvCxnSpPr>
          <p:nvPr/>
        </p:nvCxnSpPr>
        <p:spPr bwMode="auto">
          <a:xfrm>
            <a:off x="438150" y="1997980"/>
            <a:ext cx="1908810" cy="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3" name="TextBox 13"/>
          <p:cNvSpPr txBox="1">
            <a:spLocks noChangeArrowheads="1"/>
          </p:cNvSpPr>
          <p:nvPr/>
        </p:nvSpPr>
        <p:spPr bwMode="auto">
          <a:xfrm>
            <a:off x="752475" y="1700477"/>
            <a:ext cx="2057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50" dirty="0"/>
              <a:t>Core Array access delay</a:t>
            </a:r>
          </a:p>
        </p:txBody>
      </p:sp>
      <p:cxnSp>
        <p:nvCxnSpPr>
          <p:cNvPr id="62474" name="Straight Arrow Connector 15"/>
          <p:cNvCxnSpPr>
            <a:cxnSpLocks noChangeShapeType="1"/>
          </p:cNvCxnSpPr>
          <p:nvPr/>
        </p:nvCxnSpPr>
        <p:spPr bwMode="auto">
          <a:xfrm>
            <a:off x="2363529" y="2002666"/>
            <a:ext cx="285750" cy="89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6" name="TextBox 20"/>
          <p:cNvSpPr txBox="1">
            <a:spLocks noChangeArrowheads="1"/>
          </p:cNvSpPr>
          <p:nvPr/>
        </p:nvSpPr>
        <p:spPr bwMode="auto">
          <a:xfrm>
            <a:off x="2200610" y="1481273"/>
            <a:ext cx="91884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dirty="0"/>
              <a:t>bits</a:t>
            </a:r>
          </a:p>
          <a:p>
            <a:pPr algn="ctr" eaLnBrk="1" hangingPunct="1"/>
            <a:r>
              <a:rPr lang="en-US" sz="1200" dirty="0"/>
              <a:t>o</a:t>
            </a:r>
            <a:r>
              <a:rPr lang="en-US" sz="1200" dirty="0" smtClean="0"/>
              <a:t>n interface</a:t>
            </a:r>
            <a:endParaRPr lang="en-US" sz="1200" dirty="0"/>
          </a:p>
        </p:txBody>
      </p:sp>
      <p:sp>
        <p:nvSpPr>
          <p:cNvPr id="62478" name="Rectangle 23"/>
          <p:cNvSpPr>
            <a:spLocks noChangeArrowheads="1"/>
          </p:cNvSpPr>
          <p:nvPr/>
        </p:nvSpPr>
        <p:spPr bwMode="auto">
          <a:xfrm>
            <a:off x="466725" y="2380103"/>
            <a:ext cx="18859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2479" name="Rectangle 24"/>
          <p:cNvSpPr>
            <a:spLocks noChangeArrowheads="1"/>
          </p:cNvSpPr>
          <p:nvPr/>
        </p:nvSpPr>
        <p:spPr bwMode="auto">
          <a:xfrm>
            <a:off x="2352675" y="2380103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2480" name="Rectangle 26"/>
          <p:cNvSpPr>
            <a:spLocks noChangeArrowheads="1"/>
          </p:cNvSpPr>
          <p:nvPr/>
        </p:nvSpPr>
        <p:spPr bwMode="auto">
          <a:xfrm>
            <a:off x="2581275" y="2380103"/>
            <a:ext cx="18859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2481" name="Rectangle 28"/>
          <p:cNvSpPr>
            <a:spLocks noChangeArrowheads="1"/>
          </p:cNvSpPr>
          <p:nvPr/>
        </p:nvSpPr>
        <p:spPr bwMode="auto">
          <a:xfrm>
            <a:off x="4467225" y="2380103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2482" name="Rectangle 29"/>
          <p:cNvSpPr>
            <a:spLocks noChangeArrowheads="1"/>
          </p:cNvSpPr>
          <p:nvPr/>
        </p:nvSpPr>
        <p:spPr bwMode="auto">
          <a:xfrm>
            <a:off x="466725" y="2891484"/>
            <a:ext cx="18859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2483" name="Rectangle 30"/>
          <p:cNvSpPr>
            <a:spLocks noChangeArrowheads="1"/>
          </p:cNvSpPr>
          <p:nvPr/>
        </p:nvSpPr>
        <p:spPr bwMode="auto">
          <a:xfrm>
            <a:off x="2352675" y="289148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2484" name="Rectangle 31"/>
          <p:cNvSpPr>
            <a:spLocks noChangeArrowheads="1"/>
          </p:cNvSpPr>
          <p:nvPr/>
        </p:nvSpPr>
        <p:spPr bwMode="auto">
          <a:xfrm>
            <a:off x="2581275" y="289148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2485" name="TextBox 32"/>
          <p:cNvSpPr txBox="1">
            <a:spLocks noChangeArrowheads="1"/>
          </p:cNvSpPr>
          <p:nvPr/>
        </p:nvSpPr>
        <p:spPr bwMode="auto">
          <a:xfrm>
            <a:off x="2346960" y="2541018"/>
            <a:ext cx="29146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Non-burst timing</a:t>
            </a:r>
          </a:p>
        </p:txBody>
      </p:sp>
      <p:sp>
        <p:nvSpPr>
          <p:cNvPr id="62486" name="Rectangle 33"/>
          <p:cNvSpPr>
            <a:spLocks noChangeArrowheads="1"/>
          </p:cNvSpPr>
          <p:nvPr/>
        </p:nvSpPr>
        <p:spPr bwMode="auto">
          <a:xfrm>
            <a:off x="2352676" y="3062935"/>
            <a:ext cx="10198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Burst timing</a:t>
            </a:r>
          </a:p>
        </p:txBody>
      </p:sp>
      <p:sp>
        <p:nvSpPr>
          <p:cNvPr id="62487" name="Rectangle 34"/>
          <p:cNvSpPr>
            <a:spLocks noChangeArrowheads="1"/>
          </p:cNvSpPr>
          <p:nvPr/>
        </p:nvSpPr>
        <p:spPr bwMode="auto">
          <a:xfrm>
            <a:off x="4695825" y="2380103"/>
            <a:ext cx="1885950" cy="1285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2488" name="TextBox 35"/>
          <p:cNvSpPr txBox="1">
            <a:spLocks noChangeArrowheads="1"/>
          </p:cNvSpPr>
          <p:nvPr/>
        </p:nvSpPr>
        <p:spPr bwMode="auto">
          <a:xfrm>
            <a:off x="2638425" y="3601819"/>
            <a:ext cx="3943350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dirty="0"/>
              <a:t>Modern DRAM systems are designed to </a:t>
            </a:r>
            <a:r>
              <a:rPr lang="en-US" sz="1200" dirty="0" smtClean="0"/>
              <a:t>always be accessed </a:t>
            </a:r>
            <a:r>
              <a:rPr lang="en-US" sz="1200" dirty="0"/>
              <a:t>in burst mode. Burst bytes are transferred </a:t>
            </a:r>
            <a:r>
              <a:rPr lang="en-US" sz="1200" dirty="0" smtClean="0"/>
              <a:t>to the processor but </a:t>
            </a:r>
            <a:r>
              <a:rPr lang="en-US" sz="1200" dirty="0"/>
              <a:t>discarded when accesses are not to sequential locations.</a:t>
            </a:r>
          </a:p>
        </p:txBody>
      </p:sp>
    </p:spTree>
    <p:extLst>
      <p:ext uri="{BB962C8B-B14F-4D97-AF65-F5344CB8AC3E}">
        <p14:creationId xmlns:p14="http://schemas.microsoft.com/office/powerpoint/2010/main" val="22774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019">
        <p:fade/>
      </p:transition>
    </mc:Choice>
    <mc:Fallback xmlns="">
      <p:transition spd="med" advTm="12301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DRAM Banks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1857375" y="14573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2314575" y="14573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2771775" y="14573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3228975" y="14573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496" name="Rectangle 9"/>
          <p:cNvSpPr>
            <a:spLocks noChangeArrowheads="1"/>
          </p:cNvSpPr>
          <p:nvPr/>
        </p:nvSpPr>
        <p:spPr bwMode="auto">
          <a:xfrm>
            <a:off x="1857375" y="18002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497" name="Rectangle 10"/>
          <p:cNvSpPr>
            <a:spLocks noChangeArrowheads="1"/>
          </p:cNvSpPr>
          <p:nvPr/>
        </p:nvSpPr>
        <p:spPr bwMode="auto">
          <a:xfrm>
            <a:off x="2771775" y="18002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498" name="Rectangle 11"/>
          <p:cNvSpPr>
            <a:spLocks noChangeArrowheads="1"/>
          </p:cNvSpPr>
          <p:nvPr/>
        </p:nvSpPr>
        <p:spPr bwMode="auto">
          <a:xfrm>
            <a:off x="3228975" y="18002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1857375" y="21431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00" name="Rectangle 13"/>
          <p:cNvSpPr>
            <a:spLocks noChangeArrowheads="1"/>
          </p:cNvSpPr>
          <p:nvPr/>
        </p:nvSpPr>
        <p:spPr bwMode="auto">
          <a:xfrm>
            <a:off x="2314575" y="18002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01" name="Rectangle 14"/>
          <p:cNvSpPr>
            <a:spLocks noChangeArrowheads="1"/>
          </p:cNvSpPr>
          <p:nvPr/>
        </p:nvSpPr>
        <p:spPr bwMode="auto">
          <a:xfrm>
            <a:off x="2314575" y="21431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02" name="Rectangle 15"/>
          <p:cNvSpPr>
            <a:spLocks noChangeArrowheads="1"/>
          </p:cNvSpPr>
          <p:nvPr/>
        </p:nvSpPr>
        <p:spPr bwMode="auto">
          <a:xfrm>
            <a:off x="2771775" y="21431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03" name="Rectangle 16"/>
          <p:cNvSpPr>
            <a:spLocks noChangeArrowheads="1"/>
          </p:cNvSpPr>
          <p:nvPr/>
        </p:nvSpPr>
        <p:spPr bwMode="auto">
          <a:xfrm>
            <a:off x="3228975" y="21431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04" name="Rectangle 17"/>
          <p:cNvSpPr>
            <a:spLocks noChangeArrowheads="1"/>
          </p:cNvSpPr>
          <p:nvPr/>
        </p:nvSpPr>
        <p:spPr bwMode="auto">
          <a:xfrm>
            <a:off x="2314575" y="18002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05" name="Rectangle 18"/>
          <p:cNvSpPr>
            <a:spLocks noChangeArrowheads="1"/>
          </p:cNvSpPr>
          <p:nvPr/>
        </p:nvSpPr>
        <p:spPr bwMode="auto">
          <a:xfrm>
            <a:off x="2771775" y="24860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06" name="Rectangle 19"/>
          <p:cNvSpPr>
            <a:spLocks noChangeArrowheads="1"/>
          </p:cNvSpPr>
          <p:nvPr/>
        </p:nvSpPr>
        <p:spPr bwMode="auto">
          <a:xfrm>
            <a:off x="2314575" y="24860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07" name="Rectangle 20"/>
          <p:cNvSpPr>
            <a:spLocks noChangeArrowheads="1"/>
          </p:cNvSpPr>
          <p:nvPr/>
        </p:nvSpPr>
        <p:spPr bwMode="auto">
          <a:xfrm>
            <a:off x="1857375" y="24860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08" name="Rectangle 21"/>
          <p:cNvSpPr>
            <a:spLocks noChangeArrowheads="1"/>
          </p:cNvSpPr>
          <p:nvPr/>
        </p:nvSpPr>
        <p:spPr bwMode="auto">
          <a:xfrm>
            <a:off x="3228975" y="2486025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09" name="Rectangle 22"/>
          <p:cNvSpPr>
            <a:spLocks noChangeArrowheads="1"/>
          </p:cNvSpPr>
          <p:nvPr/>
        </p:nvSpPr>
        <p:spPr bwMode="auto">
          <a:xfrm>
            <a:off x="1057275" y="1457325"/>
            <a:ext cx="457200" cy="1328738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63510" name="Straight Arrow Connector 23"/>
          <p:cNvCxnSpPr>
            <a:cxnSpLocks noChangeShapeType="1"/>
            <a:endCxn id="63495" idx="3"/>
          </p:cNvCxnSpPr>
          <p:nvPr/>
        </p:nvCxnSpPr>
        <p:spPr bwMode="auto">
          <a:xfrm>
            <a:off x="1514475" y="1628776"/>
            <a:ext cx="2171700" cy="89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1" name="Straight Arrow Connector 24"/>
          <p:cNvCxnSpPr>
            <a:cxnSpLocks noChangeShapeType="1"/>
            <a:endCxn id="63498" idx="3"/>
          </p:cNvCxnSpPr>
          <p:nvPr/>
        </p:nvCxnSpPr>
        <p:spPr bwMode="auto">
          <a:xfrm>
            <a:off x="1514475" y="1971676"/>
            <a:ext cx="2171700" cy="893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2" name="Straight Arrow Connector 25"/>
          <p:cNvCxnSpPr>
            <a:cxnSpLocks noChangeShapeType="1"/>
            <a:endCxn id="63503" idx="3"/>
          </p:cNvCxnSpPr>
          <p:nvPr/>
        </p:nvCxnSpPr>
        <p:spPr bwMode="auto">
          <a:xfrm>
            <a:off x="1514475" y="2314576"/>
            <a:ext cx="2171700" cy="89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3" name="Straight Arrow Connector 26"/>
          <p:cNvCxnSpPr>
            <a:cxnSpLocks noChangeShapeType="1"/>
            <a:endCxn id="63508" idx="3"/>
          </p:cNvCxnSpPr>
          <p:nvPr/>
        </p:nvCxnSpPr>
        <p:spPr bwMode="auto">
          <a:xfrm>
            <a:off x="1514475" y="2657476"/>
            <a:ext cx="2171700" cy="89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4" name="TextBox 27"/>
          <p:cNvSpPr txBox="1">
            <a:spLocks noChangeArrowheads="1"/>
          </p:cNvSpPr>
          <p:nvPr/>
        </p:nvSpPr>
        <p:spPr bwMode="auto">
          <a:xfrm rot="-5400000">
            <a:off x="868317" y="1869609"/>
            <a:ext cx="838691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decode</a:t>
            </a:r>
          </a:p>
        </p:txBody>
      </p:sp>
      <p:sp>
        <p:nvSpPr>
          <p:cNvPr id="63515" name="Rectangle 28"/>
          <p:cNvSpPr>
            <a:spLocks noChangeArrowheads="1"/>
          </p:cNvSpPr>
          <p:nvPr/>
        </p:nvSpPr>
        <p:spPr bwMode="auto">
          <a:xfrm>
            <a:off x="1857375" y="3086100"/>
            <a:ext cx="1885950" cy="257175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Sense amps</a:t>
            </a:r>
          </a:p>
        </p:txBody>
      </p:sp>
      <p:cxnSp>
        <p:nvCxnSpPr>
          <p:cNvPr id="63516" name="Straight Arrow Connector 29"/>
          <p:cNvCxnSpPr>
            <a:cxnSpLocks noChangeShapeType="1"/>
          </p:cNvCxnSpPr>
          <p:nvPr/>
        </p:nvCxnSpPr>
        <p:spPr bwMode="auto">
          <a:xfrm rot="5400000">
            <a:off x="1072158" y="2142530"/>
            <a:ext cx="1800225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7" name="Straight Arrow Connector 30"/>
          <p:cNvCxnSpPr>
            <a:cxnSpLocks noChangeShapeType="1"/>
          </p:cNvCxnSpPr>
          <p:nvPr/>
        </p:nvCxnSpPr>
        <p:spPr bwMode="auto">
          <a:xfrm rot="5400000">
            <a:off x="1584872" y="2142977"/>
            <a:ext cx="1801118" cy="119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8" name="Straight Arrow Connector 31"/>
          <p:cNvCxnSpPr>
            <a:cxnSpLocks noChangeShapeType="1"/>
          </p:cNvCxnSpPr>
          <p:nvPr/>
        </p:nvCxnSpPr>
        <p:spPr bwMode="auto">
          <a:xfrm rot="5400000">
            <a:off x="2043262" y="2142977"/>
            <a:ext cx="1801118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9" name="Straight Arrow Connector 32"/>
          <p:cNvCxnSpPr>
            <a:cxnSpLocks noChangeShapeType="1"/>
          </p:cNvCxnSpPr>
          <p:nvPr/>
        </p:nvCxnSpPr>
        <p:spPr bwMode="auto">
          <a:xfrm rot="5400000">
            <a:off x="2443312" y="2142977"/>
            <a:ext cx="1801118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20" name="AutoShape 11"/>
          <p:cNvSpPr>
            <a:spLocks noChangeArrowheads="1"/>
          </p:cNvSpPr>
          <p:nvPr/>
        </p:nvSpPr>
        <p:spPr bwMode="auto">
          <a:xfrm>
            <a:off x="1857375" y="3557588"/>
            <a:ext cx="1771650" cy="1714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500">
                <a:solidFill>
                  <a:schemeClr val="bg1"/>
                </a:solidFill>
                <a:latin typeface="Arial" charset="0"/>
              </a:rPr>
              <a:t>Mux</a:t>
            </a:r>
          </a:p>
        </p:txBody>
      </p:sp>
      <p:cxnSp>
        <p:nvCxnSpPr>
          <p:cNvPr id="63521" name="Straight Arrow Connector 34"/>
          <p:cNvCxnSpPr>
            <a:cxnSpLocks noChangeShapeType="1"/>
          </p:cNvCxnSpPr>
          <p:nvPr/>
        </p:nvCxnSpPr>
        <p:spPr bwMode="auto">
          <a:xfrm rot="5400000">
            <a:off x="1864519" y="3450135"/>
            <a:ext cx="214313" cy="238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2" name="Straight Arrow Connector 35"/>
          <p:cNvCxnSpPr>
            <a:cxnSpLocks noChangeShapeType="1"/>
          </p:cNvCxnSpPr>
          <p:nvPr/>
        </p:nvCxnSpPr>
        <p:spPr bwMode="auto">
          <a:xfrm rot="5400000">
            <a:off x="2378869" y="3450135"/>
            <a:ext cx="214313" cy="238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3" name="Straight Arrow Connector 36"/>
          <p:cNvCxnSpPr>
            <a:cxnSpLocks noChangeShapeType="1"/>
          </p:cNvCxnSpPr>
          <p:nvPr/>
        </p:nvCxnSpPr>
        <p:spPr bwMode="auto">
          <a:xfrm rot="5400000">
            <a:off x="2837112" y="3450283"/>
            <a:ext cx="213419" cy="119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4" name="Straight Arrow Connector 37"/>
          <p:cNvCxnSpPr>
            <a:cxnSpLocks noChangeShapeType="1"/>
          </p:cNvCxnSpPr>
          <p:nvPr/>
        </p:nvCxnSpPr>
        <p:spPr bwMode="auto">
          <a:xfrm rot="5400000">
            <a:off x="3236119" y="3450135"/>
            <a:ext cx="214313" cy="238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5" name="Straight Arrow Connector 38"/>
          <p:cNvCxnSpPr>
            <a:cxnSpLocks noChangeShapeType="1"/>
          </p:cNvCxnSpPr>
          <p:nvPr/>
        </p:nvCxnSpPr>
        <p:spPr bwMode="auto">
          <a:xfrm rot="5400000">
            <a:off x="2415630" y="3857477"/>
            <a:ext cx="256282" cy="119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rot="5400000">
            <a:off x="2701380" y="3857477"/>
            <a:ext cx="256282" cy="119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7" name="Straight Arrow Connector 41"/>
          <p:cNvCxnSpPr>
            <a:cxnSpLocks noChangeShapeType="1"/>
          </p:cNvCxnSpPr>
          <p:nvPr/>
        </p:nvCxnSpPr>
        <p:spPr bwMode="auto">
          <a:xfrm>
            <a:off x="771525" y="3986213"/>
            <a:ext cx="5829300" cy="893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28" name="Rectangle 42"/>
          <p:cNvSpPr>
            <a:spLocks noChangeArrowheads="1"/>
          </p:cNvSpPr>
          <p:nvPr/>
        </p:nvSpPr>
        <p:spPr bwMode="auto">
          <a:xfrm>
            <a:off x="4714875" y="14144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29" name="Rectangle 43"/>
          <p:cNvSpPr>
            <a:spLocks noChangeArrowheads="1"/>
          </p:cNvSpPr>
          <p:nvPr/>
        </p:nvSpPr>
        <p:spPr bwMode="auto">
          <a:xfrm>
            <a:off x="5172075" y="14144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30" name="Rectangle 44"/>
          <p:cNvSpPr>
            <a:spLocks noChangeArrowheads="1"/>
          </p:cNvSpPr>
          <p:nvPr/>
        </p:nvSpPr>
        <p:spPr bwMode="auto">
          <a:xfrm>
            <a:off x="5629275" y="14144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31" name="Rectangle 45"/>
          <p:cNvSpPr>
            <a:spLocks noChangeArrowheads="1"/>
          </p:cNvSpPr>
          <p:nvPr/>
        </p:nvSpPr>
        <p:spPr bwMode="auto">
          <a:xfrm>
            <a:off x="6086475" y="14144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32" name="Rectangle 46"/>
          <p:cNvSpPr>
            <a:spLocks noChangeArrowheads="1"/>
          </p:cNvSpPr>
          <p:nvPr/>
        </p:nvSpPr>
        <p:spPr bwMode="auto">
          <a:xfrm>
            <a:off x="4714875" y="17573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33" name="Rectangle 47"/>
          <p:cNvSpPr>
            <a:spLocks noChangeArrowheads="1"/>
          </p:cNvSpPr>
          <p:nvPr/>
        </p:nvSpPr>
        <p:spPr bwMode="auto">
          <a:xfrm>
            <a:off x="5629275" y="17573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34" name="Rectangle 48"/>
          <p:cNvSpPr>
            <a:spLocks noChangeArrowheads="1"/>
          </p:cNvSpPr>
          <p:nvPr/>
        </p:nvSpPr>
        <p:spPr bwMode="auto">
          <a:xfrm>
            <a:off x="6086475" y="17573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35" name="Rectangle 49"/>
          <p:cNvSpPr>
            <a:spLocks noChangeArrowheads="1"/>
          </p:cNvSpPr>
          <p:nvPr/>
        </p:nvSpPr>
        <p:spPr bwMode="auto">
          <a:xfrm>
            <a:off x="4714875" y="21002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36" name="Rectangle 50"/>
          <p:cNvSpPr>
            <a:spLocks noChangeArrowheads="1"/>
          </p:cNvSpPr>
          <p:nvPr/>
        </p:nvSpPr>
        <p:spPr bwMode="auto">
          <a:xfrm>
            <a:off x="5172075" y="17573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37" name="Rectangle 51"/>
          <p:cNvSpPr>
            <a:spLocks noChangeArrowheads="1"/>
          </p:cNvSpPr>
          <p:nvPr/>
        </p:nvSpPr>
        <p:spPr bwMode="auto">
          <a:xfrm>
            <a:off x="5172075" y="21002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38" name="Rectangle 52"/>
          <p:cNvSpPr>
            <a:spLocks noChangeArrowheads="1"/>
          </p:cNvSpPr>
          <p:nvPr/>
        </p:nvSpPr>
        <p:spPr bwMode="auto">
          <a:xfrm>
            <a:off x="5629275" y="21002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39" name="Rectangle 53"/>
          <p:cNvSpPr>
            <a:spLocks noChangeArrowheads="1"/>
          </p:cNvSpPr>
          <p:nvPr/>
        </p:nvSpPr>
        <p:spPr bwMode="auto">
          <a:xfrm>
            <a:off x="6086475" y="21002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40" name="Rectangle 54"/>
          <p:cNvSpPr>
            <a:spLocks noChangeArrowheads="1"/>
          </p:cNvSpPr>
          <p:nvPr/>
        </p:nvSpPr>
        <p:spPr bwMode="auto">
          <a:xfrm>
            <a:off x="5172075" y="17573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41" name="Rectangle 55"/>
          <p:cNvSpPr>
            <a:spLocks noChangeArrowheads="1"/>
          </p:cNvSpPr>
          <p:nvPr/>
        </p:nvSpPr>
        <p:spPr bwMode="auto">
          <a:xfrm>
            <a:off x="5629275" y="24431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42" name="Rectangle 56"/>
          <p:cNvSpPr>
            <a:spLocks noChangeArrowheads="1"/>
          </p:cNvSpPr>
          <p:nvPr/>
        </p:nvSpPr>
        <p:spPr bwMode="auto">
          <a:xfrm>
            <a:off x="5172075" y="24431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43" name="Rectangle 57"/>
          <p:cNvSpPr>
            <a:spLocks noChangeArrowheads="1"/>
          </p:cNvSpPr>
          <p:nvPr/>
        </p:nvSpPr>
        <p:spPr bwMode="auto">
          <a:xfrm>
            <a:off x="4714875" y="24431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44" name="Rectangle 58"/>
          <p:cNvSpPr>
            <a:spLocks noChangeArrowheads="1"/>
          </p:cNvSpPr>
          <p:nvPr/>
        </p:nvSpPr>
        <p:spPr bwMode="auto">
          <a:xfrm>
            <a:off x="6086475" y="2443163"/>
            <a:ext cx="457200" cy="34290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3545" name="Rectangle 59"/>
          <p:cNvSpPr>
            <a:spLocks noChangeArrowheads="1"/>
          </p:cNvSpPr>
          <p:nvPr/>
        </p:nvSpPr>
        <p:spPr bwMode="auto">
          <a:xfrm>
            <a:off x="3914775" y="1414462"/>
            <a:ext cx="457200" cy="1328738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63546" name="Straight Arrow Connector 60"/>
          <p:cNvCxnSpPr>
            <a:cxnSpLocks noChangeShapeType="1"/>
            <a:endCxn id="63531" idx="3"/>
          </p:cNvCxnSpPr>
          <p:nvPr/>
        </p:nvCxnSpPr>
        <p:spPr bwMode="auto">
          <a:xfrm>
            <a:off x="4371975" y="1585913"/>
            <a:ext cx="2171700" cy="89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7" name="Straight Arrow Connector 61"/>
          <p:cNvCxnSpPr>
            <a:cxnSpLocks noChangeShapeType="1"/>
            <a:endCxn id="63534" idx="3"/>
          </p:cNvCxnSpPr>
          <p:nvPr/>
        </p:nvCxnSpPr>
        <p:spPr bwMode="auto">
          <a:xfrm>
            <a:off x="4371975" y="1928813"/>
            <a:ext cx="2171700" cy="893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8" name="Straight Arrow Connector 62"/>
          <p:cNvCxnSpPr>
            <a:cxnSpLocks noChangeShapeType="1"/>
            <a:endCxn id="63539" idx="3"/>
          </p:cNvCxnSpPr>
          <p:nvPr/>
        </p:nvCxnSpPr>
        <p:spPr bwMode="auto">
          <a:xfrm>
            <a:off x="4371975" y="2271713"/>
            <a:ext cx="2171700" cy="89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9" name="Straight Arrow Connector 63"/>
          <p:cNvCxnSpPr>
            <a:cxnSpLocks noChangeShapeType="1"/>
            <a:endCxn id="63544" idx="3"/>
          </p:cNvCxnSpPr>
          <p:nvPr/>
        </p:nvCxnSpPr>
        <p:spPr bwMode="auto">
          <a:xfrm>
            <a:off x="4371975" y="2614613"/>
            <a:ext cx="2171700" cy="89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50" name="TextBox 64"/>
          <p:cNvSpPr txBox="1">
            <a:spLocks noChangeArrowheads="1"/>
          </p:cNvSpPr>
          <p:nvPr/>
        </p:nvSpPr>
        <p:spPr bwMode="auto">
          <a:xfrm rot="-5400000">
            <a:off x="3725817" y="1826747"/>
            <a:ext cx="838691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decode</a:t>
            </a:r>
          </a:p>
        </p:txBody>
      </p:sp>
      <p:sp>
        <p:nvSpPr>
          <p:cNvPr id="63551" name="Rectangle 65"/>
          <p:cNvSpPr>
            <a:spLocks noChangeArrowheads="1"/>
          </p:cNvSpPr>
          <p:nvPr/>
        </p:nvSpPr>
        <p:spPr bwMode="auto">
          <a:xfrm>
            <a:off x="4714875" y="3043238"/>
            <a:ext cx="1885950" cy="257175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Sense amps</a:t>
            </a:r>
          </a:p>
        </p:txBody>
      </p:sp>
      <p:cxnSp>
        <p:nvCxnSpPr>
          <p:cNvPr id="63552" name="Straight Arrow Connector 66"/>
          <p:cNvCxnSpPr>
            <a:cxnSpLocks noChangeShapeType="1"/>
          </p:cNvCxnSpPr>
          <p:nvPr/>
        </p:nvCxnSpPr>
        <p:spPr bwMode="auto">
          <a:xfrm rot="5400000">
            <a:off x="3929658" y="2099667"/>
            <a:ext cx="1800225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3" name="Straight Arrow Connector 67"/>
          <p:cNvCxnSpPr>
            <a:cxnSpLocks noChangeShapeType="1"/>
          </p:cNvCxnSpPr>
          <p:nvPr/>
        </p:nvCxnSpPr>
        <p:spPr bwMode="auto">
          <a:xfrm rot="5400000">
            <a:off x="4442372" y="2100115"/>
            <a:ext cx="1801118" cy="119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4" name="Straight Arrow Connector 68"/>
          <p:cNvCxnSpPr>
            <a:cxnSpLocks noChangeShapeType="1"/>
          </p:cNvCxnSpPr>
          <p:nvPr/>
        </p:nvCxnSpPr>
        <p:spPr bwMode="auto">
          <a:xfrm rot="5400000">
            <a:off x="4900762" y="2100114"/>
            <a:ext cx="1801118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5" name="Straight Arrow Connector 69"/>
          <p:cNvCxnSpPr>
            <a:cxnSpLocks noChangeShapeType="1"/>
          </p:cNvCxnSpPr>
          <p:nvPr/>
        </p:nvCxnSpPr>
        <p:spPr bwMode="auto">
          <a:xfrm rot="5400000">
            <a:off x="5300812" y="2100114"/>
            <a:ext cx="1801118" cy="1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56" name="AutoShape 11"/>
          <p:cNvSpPr>
            <a:spLocks noChangeArrowheads="1"/>
          </p:cNvSpPr>
          <p:nvPr/>
        </p:nvSpPr>
        <p:spPr bwMode="auto">
          <a:xfrm>
            <a:off x="4714875" y="3514725"/>
            <a:ext cx="1771650" cy="1714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500">
                <a:solidFill>
                  <a:schemeClr val="bg1"/>
                </a:solidFill>
                <a:latin typeface="Arial" charset="0"/>
              </a:rPr>
              <a:t>Mux</a:t>
            </a:r>
          </a:p>
        </p:txBody>
      </p:sp>
      <p:cxnSp>
        <p:nvCxnSpPr>
          <p:cNvPr id="63557" name="Straight Arrow Connector 71"/>
          <p:cNvCxnSpPr>
            <a:cxnSpLocks noChangeShapeType="1"/>
          </p:cNvCxnSpPr>
          <p:nvPr/>
        </p:nvCxnSpPr>
        <p:spPr bwMode="auto">
          <a:xfrm rot="5400000">
            <a:off x="4722019" y="3407272"/>
            <a:ext cx="214313" cy="238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8" name="Straight Arrow Connector 72"/>
          <p:cNvCxnSpPr>
            <a:cxnSpLocks noChangeShapeType="1"/>
          </p:cNvCxnSpPr>
          <p:nvPr/>
        </p:nvCxnSpPr>
        <p:spPr bwMode="auto">
          <a:xfrm rot="5400000">
            <a:off x="5236369" y="3407272"/>
            <a:ext cx="214313" cy="238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9" name="Straight Arrow Connector 73"/>
          <p:cNvCxnSpPr>
            <a:cxnSpLocks noChangeShapeType="1"/>
          </p:cNvCxnSpPr>
          <p:nvPr/>
        </p:nvCxnSpPr>
        <p:spPr bwMode="auto">
          <a:xfrm rot="5400000">
            <a:off x="5694612" y="3407420"/>
            <a:ext cx="213419" cy="119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60" name="Straight Arrow Connector 74"/>
          <p:cNvCxnSpPr>
            <a:cxnSpLocks noChangeShapeType="1"/>
          </p:cNvCxnSpPr>
          <p:nvPr/>
        </p:nvCxnSpPr>
        <p:spPr bwMode="auto">
          <a:xfrm rot="5400000">
            <a:off x="6093619" y="3407272"/>
            <a:ext cx="214313" cy="238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61" name="Straight Arrow Connector 75"/>
          <p:cNvCxnSpPr>
            <a:cxnSpLocks noChangeShapeType="1"/>
          </p:cNvCxnSpPr>
          <p:nvPr/>
        </p:nvCxnSpPr>
        <p:spPr bwMode="auto">
          <a:xfrm rot="5400000">
            <a:off x="5273130" y="3814614"/>
            <a:ext cx="256282" cy="119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 rot="5400000">
            <a:off x="5558880" y="3814614"/>
            <a:ext cx="256282" cy="1191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67" name="TextBox 81"/>
          <p:cNvSpPr txBox="1">
            <a:spLocks noChangeArrowheads="1"/>
          </p:cNvSpPr>
          <p:nvPr/>
        </p:nvSpPr>
        <p:spPr bwMode="auto">
          <a:xfrm>
            <a:off x="1400176" y="3638550"/>
            <a:ext cx="845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Bank 0</a:t>
            </a:r>
          </a:p>
        </p:txBody>
      </p:sp>
      <p:sp>
        <p:nvSpPr>
          <p:cNvPr id="63568" name="TextBox 82"/>
          <p:cNvSpPr txBox="1">
            <a:spLocks noChangeArrowheads="1"/>
          </p:cNvSpPr>
          <p:nvPr/>
        </p:nvSpPr>
        <p:spPr bwMode="auto">
          <a:xfrm>
            <a:off x="4257676" y="3638550"/>
            <a:ext cx="845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Bank 1</a:t>
            </a:r>
          </a:p>
        </p:txBody>
      </p:sp>
    </p:spTree>
    <p:extLst>
      <p:ext uri="{BB962C8B-B14F-4D97-AF65-F5344CB8AC3E}">
        <p14:creationId xmlns:p14="http://schemas.microsoft.com/office/powerpoint/2010/main" val="398104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527">
        <p:fade/>
      </p:transition>
    </mc:Choice>
    <mc:Fallback xmlns="">
      <p:transition spd="med" advTm="265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1"/>
</p:tagLst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1.21</Order0>
    <Test_x0020_Field xmlns="1956f548-e1c6-4bad-9b00-9434a603b471">Slides</Test_x0020_Field>
    <Chapter xmlns="1956f548-e1c6-4bad-9b00-9434a603b471" xsi:nil="true"/>
    <Quizzes xmlns="1956f548-e1c6-4bad-9b00-9434a603b471">N/A</Quizzes>
    <Labs xmlns="1956f548-e1c6-4bad-9b00-9434a603b471">N/A</Labs>
    <Lectures xmlns="1956f548-e1c6-4bad-9b00-9434a603b471">N/A</Lectures>
    <Kit_x0020_Version xmlns="1956f548-e1c6-4bad-9b00-9434a603b471">Eval Kit</Kit_x0020_Version>
  </documentManagement>
</p:properties>
</file>

<file path=customXml/itemProps1.xml><?xml version="1.0" encoding="utf-8"?>
<ds:datastoreItem xmlns:ds="http://schemas.openxmlformats.org/officeDocument/2006/customXml" ds:itemID="{7DA5BAFF-2DBE-4015-8FC0-255D3C087A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5C48A4-9EEA-4D5F-92E8-F9B6D121FE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F7912-2751-4414-A5E8-388C0C1FE73C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1956f548-e1c6-4bad-9b00-9434a603b47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1029</Words>
  <Application>Microsoft Office PowerPoint</Application>
  <PresentationFormat>Custom</PresentationFormat>
  <Paragraphs>376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MS PGothic</vt:lpstr>
      <vt:lpstr>AkzidenzGrotesk</vt:lpstr>
      <vt:lpstr>Akzidenz-Grotesk Extended BQ</vt:lpstr>
      <vt:lpstr>Arial</vt:lpstr>
      <vt:lpstr>Calibri</vt:lpstr>
      <vt:lpstr>Cambria Math</vt:lpstr>
      <vt:lpstr>Courier New</vt:lpstr>
      <vt:lpstr>Palatino</vt:lpstr>
      <vt:lpstr>Sentinel Medium</vt:lpstr>
      <vt:lpstr>Times New Roman</vt:lpstr>
      <vt:lpstr>Trebuchet MS</vt:lpstr>
      <vt:lpstr>2_Title &amp; Bullet </vt:lpstr>
      <vt:lpstr>Lecture 6 – Memory Access Performance</vt:lpstr>
      <vt:lpstr>Objective</vt:lpstr>
      <vt:lpstr>Global Memory (DRAM) Bandwidth</vt:lpstr>
      <vt:lpstr>DRAM Core Array Organization</vt:lpstr>
      <vt:lpstr>A very small (8x2-bit) DRAM Core Array</vt:lpstr>
      <vt:lpstr>DRAM Core Arrays are Slow</vt:lpstr>
      <vt:lpstr>DRAM Bursting</vt:lpstr>
      <vt:lpstr>DRAM Bursting Timing Example</vt:lpstr>
      <vt:lpstr>Multiple DRAM Banks</vt:lpstr>
      <vt:lpstr>DRAM Bursting with Banking</vt:lpstr>
      <vt:lpstr>GPU off-chip memory subsystem</vt:lpstr>
      <vt:lpstr>Lecture 6 – Memory Access Performance</vt:lpstr>
      <vt:lpstr>Objective</vt:lpstr>
      <vt:lpstr>DRAM Burst – A System View</vt:lpstr>
      <vt:lpstr> Memory Coalescing</vt:lpstr>
      <vt:lpstr> Un-coalesced Accesses</vt:lpstr>
      <vt:lpstr>How to judge if an access is coalesced?</vt:lpstr>
      <vt:lpstr>A 2D C Array in Linear Memory Space</vt:lpstr>
      <vt:lpstr>Two Access Patterns of Basic Matrix Multiplication </vt:lpstr>
      <vt:lpstr>B accesses are coalesced</vt:lpstr>
      <vt:lpstr>A Accesses are Not Coalesced</vt:lpstr>
      <vt:lpstr>Loading an Input Tile</vt:lpstr>
      <vt:lpstr>Corner Turning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01 - Course Introduction</dc:title>
  <dc:creator>Wen-mei Hwu</dc:creator>
  <cp:lastModifiedBy>William ZHENG</cp:lastModifiedBy>
  <cp:revision>107</cp:revision>
  <dcterms:created xsi:type="dcterms:W3CDTF">2013-11-15T21:49:21Z</dcterms:created>
  <dcterms:modified xsi:type="dcterms:W3CDTF">2022-07-15T04:27:38Z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1</vt:r8>
  </property>
  <property fmtid="{D5CDD505-2E9C-101B-9397-08002B2CF9AE}" pid="4" name="Evaluation Kit Module">
    <vt:bool>true</vt:bool>
  </property>
</Properties>
</file>