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56"/>
  </p:notesMasterIdLst>
  <p:sldIdLst>
    <p:sldId id="278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24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25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52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53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15" clrIdx="0"/>
  <p:cmAuthor id="1" name="Wen-Mei Hwu" initials="WH" lastIdx="2" clrIdx="1"/>
  <p:cmAuthor id="2" name="Andrew Schuh" initials="AS" lastIdx="1" clrIdx="2">
    <p:extLst>
      <p:ext uri="{19B8F6BF-5375-455C-9EA6-DF929625EA0E}">
        <p15:presenceInfo xmlns:p15="http://schemas.microsoft.com/office/powerpoint/2012/main" userId="4718e848a5ea09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164" d="100"/>
          <a:sy n="164" d="100"/>
        </p:scale>
        <p:origin x="1314" y="14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1-31T00:22:41.984" idx="1">
    <p:pos x="4124" y="182"/>
    <p:text>Comment from Joe Bungo: The previous slide decks showed this all more clearly - shoudl we just re-use?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2-13T23:43:13.856" idx="1">
    <p:pos x="3024" y="1524"/>
    <p:text>Comment from Joe Bungo: Is there supposed to be an arrow on one of the two green lines at the bottom?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2-13T23:56:32.215" idx="1">
    <p:pos x="10" y="10"/>
    <p:text>Comment from Joe Bungo: Are we missing a slide that puts all the code together?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ED5D-1E97-443A-8D8A-BE6946E76E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D90C8-2CD3-4F27-836F-9CE330C3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D81FD5-7920-4A7C-9120-4D9B65303CF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511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5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64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6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94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09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90600" y="4095750"/>
            <a:ext cx="5049791" cy="276935"/>
          </a:xfrm>
        </p:spPr>
        <p:txBody>
          <a:bodyPr/>
          <a:lstStyle/>
          <a:p>
            <a:r>
              <a:rPr lang="en-US" dirty="0" smtClean="0"/>
              <a:t>Lecture 7.1 - </a:t>
            </a:r>
            <a:r>
              <a:rPr lang="en-US" dirty="0" err="1" smtClean="0"/>
              <a:t>Histogramming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3684695"/>
            <a:ext cx="5867400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7 </a:t>
            </a:r>
            <a:r>
              <a:rPr lang="en-US" sz="1600" dirty="0"/>
              <a:t>– </a:t>
            </a:r>
            <a:r>
              <a:rPr lang="it-IT" sz="1600" dirty="0"/>
              <a:t>Parallel Computation Patterns (Histogram)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35270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 advTm="22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Interleaved Partitioning of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coalescing and better memory access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9" y="1276350"/>
            <a:ext cx="5928522" cy="2858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6213" y="1310409"/>
            <a:ext cx="415499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87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12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Interleaved Partitioning (Iteration 2)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8" y="1504951"/>
            <a:ext cx="5720394" cy="27432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051817" y="1581150"/>
            <a:ext cx="415499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124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58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838200" y="3998627"/>
            <a:ext cx="5430791" cy="276935"/>
          </a:xfrm>
        </p:spPr>
        <p:txBody>
          <a:bodyPr/>
          <a:lstStyle/>
          <a:p>
            <a:r>
              <a:rPr lang="en-US" dirty="0" smtClean="0"/>
              <a:t>Lecture 7.2 - Introduction </a:t>
            </a:r>
            <a:r>
              <a:rPr lang="en-US" dirty="0"/>
              <a:t>to Data Races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3684695"/>
            <a:ext cx="5742354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7 </a:t>
            </a:r>
            <a:r>
              <a:rPr lang="en-US" sz="1600" dirty="0"/>
              <a:t>– </a:t>
            </a:r>
            <a:r>
              <a:rPr lang="it-IT" sz="1600" dirty="0"/>
              <a:t>Parallel Computation Patterns (Histogram)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2521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/>
              <a:t>To </a:t>
            </a:r>
            <a:r>
              <a:rPr lang="en-US" sz="1600" dirty="0" smtClean="0"/>
              <a:t>understand data races in parallel computing</a:t>
            </a:r>
            <a:endParaRPr lang="en-US" sz="1600" dirty="0"/>
          </a:p>
          <a:p>
            <a:pPr marL="642938" lvl="1" indent="-342900">
              <a:defRPr/>
            </a:pPr>
            <a:r>
              <a:rPr lang="en-US" sz="1400" dirty="0" smtClean="0"/>
              <a:t>Data r</a:t>
            </a:r>
            <a:r>
              <a:rPr lang="en-US" sz="1400" dirty="0" smtClean="0">
                <a:latin typeface="Arial" panose="020B0604020202020204" pitchFamily="34" charset="0"/>
              </a:rPr>
              <a:t>aces can occur when </a:t>
            </a:r>
            <a:r>
              <a:rPr lang="en-US" sz="1400" dirty="0">
                <a:latin typeface="Arial" panose="020B0604020202020204" pitchFamily="34" charset="0"/>
              </a:rPr>
              <a:t>performing </a:t>
            </a:r>
            <a:r>
              <a:rPr lang="en-US" sz="1400" dirty="0" smtClean="0">
                <a:latin typeface="Arial" panose="020B0604020202020204" pitchFamily="34" charset="0"/>
              </a:rPr>
              <a:t>read-modify-write operations</a:t>
            </a:r>
          </a:p>
          <a:p>
            <a:pPr marL="642938" lvl="1" indent="-342900">
              <a:defRPr/>
            </a:pPr>
            <a:r>
              <a:rPr lang="en-US" sz="1400" dirty="0" smtClean="0"/>
              <a:t>Data races can cause errors that are hard to reproduce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en-US" sz="1400" dirty="0"/>
              <a:t>A</a:t>
            </a:r>
            <a:r>
              <a:rPr lang="en-US" sz="1400" dirty="0" smtClean="0"/>
              <a:t>tomic operations are designed to eliminate such data races</a:t>
            </a:r>
            <a:endParaRPr lang="en-US" sz="14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endParaRPr lang="en-US" sz="1400" dirty="0"/>
          </a:p>
          <a:p>
            <a:pPr marL="300038" lvl="1" indent="0">
              <a:buNone/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731044" lvl="1" indent="-302419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4492"/>
      </p:ext>
    </p:extLst>
  </p:cSld>
  <p:clrMapOvr>
    <a:masterClrMapping/>
  </p:clrMapOvr>
  <p:transition advTm="2899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 smtClean="0"/>
              <a:t>Read-modify-write in the Text Histogram 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coalescing and better memory access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9" y="1276350"/>
            <a:ext cx="5928522" cy="2858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6213" y="1310409"/>
            <a:ext cx="415499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613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767">
        <p:fade/>
      </p:transition>
    </mc:Choice>
    <mc:Fallback xmlns="">
      <p:transition spd="med" advTm="567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Read-Modify-Write Used in Collaboration Patterns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For example, multiple </a:t>
            </a:r>
            <a:r>
              <a:rPr lang="en-US" sz="1400" dirty="0"/>
              <a:t>bank tellers count the total amount of cash in the safe</a:t>
            </a:r>
          </a:p>
          <a:p>
            <a:r>
              <a:rPr lang="en-US" sz="1400" dirty="0"/>
              <a:t>Each grab a pile and count</a:t>
            </a:r>
          </a:p>
          <a:p>
            <a:r>
              <a:rPr lang="en-US" sz="1400" dirty="0"/>
              <a:t>Have a central display of the running total</a:t>
            </a:r>
          </a:p>
          <a:p>
            <a:r>
              <a:rPr lang="en-US" sz="1400" dirty="0"/>
              <a:t>Whenever someone finishes counting a pile, </a:t>
            </a:r>
            <a:r>
              <a:rPr lang="en-US" sz="1400" dirty="0" smtClean="0"/>
              <a:t>read the current running total (read) and add </a:t>
            </a:r>
            <a:r>
              <a:rPr lang="en-US" sz="1400" dirty="0"/>
              <a:t>the subtotal of the pile to the running </a:t>
            </a:r>
            <a:r>
              <a:rPr lang="en-US" sz="1400" dirty="0" smtClean="0"/>
              <a:t>total (modify-write)</a:t>
            </a:r>
            <a:endParaRPr lang="en-US" sz="1400" dirty="0"/>
          </a:p>
          <a:p>
            <a:r>
              <a:rPr lang="en-US" sz="1400" dirty="0"/>
              <a:t>A bad outcome</a:t>
            </a:r>
          </a:p>
          <a:p>
            <a:pPr lvl="1"/>
            <a:r>
              <a:rPr lang="en-US" sz="1200" dirty="0">
                <a:latin typeface="Arial" panose="020B0604020202020204" pitchFamily="34" charset="0"/>
              </a:rPr>
              <a:t>Some of the piles were not accounted </a:t>
            </a:r>
            <a:r>
              <a:rPr lang="en-US" sz="1200" dirty="0" smtClean="0">
                <a:latin typeface="Arial" panose="020B0604020202020204" pitchFamily="34" charset="0"/>
              </a:rPr>
              <a:t>for in the final total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9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261">
        <p:fade/>
      </p:transition>
    </mc:Choice>
    <mc:Fallback xmlns="">
      <p:transition spd="med" advTm="4926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Common Parallel Service Pattern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For example, multiple </a:t>
            </a:r>
            <a:r>
              <a:rPr lang="en-US" sz="1400" dirty="0"/>
              <a:t>customer service agents serving </a:t>
            </a:r>
            <a:r>
              <a:rPr lang="en-US" sz="1400" dirty="0" smtClean="0"/>
              <a:t>waiting customers </a:t>
            </a:r>
          </a:p>
          <a:p>
            <a:r>
              <a:rPr lang="en-US" sz="1400" dirty="0" smtClean="0"/>
              <a:t>The system maintains two numbers, </a:t>
            </a:r>
          </a:p>
          <a:p>
            <a:pPr lvl="1"/>
            <a:r>
              <a:rPr lang="en-US" sz="1067" dirty="0" smtClean="0"/>
              <a:t>the number to be given to the next incoming customer (I)</a:t>
            </a:r>
          </a:p>
          <a:p>
            <a:pPr lvl="1"/>
            <a:r>
              <a:rPr lang="en-US" sz="1067" dirty="0" smtClean="0"/>
              <a:t>the number for the customer to be served next (S)</a:t>
            </a:r>
            <a:endParaRPr lang="en-US" sz="1067" dirty="0"/>
          </a:p>
          <a:p>
            <a:r>
              <a:rPr lang="en-US" sz="1400" dirty="0" smtClean="0"/>
              <a:t>The system gives each incoming </a:t>
            </a:r>
            <a:r>
              <a:rPr lang="en-US" sz="1400" dirty="0"/>
              <a:t>customer </a:t>
            </a:r>
            <a:r>
              <a:rPr lang="en-US" sz="1400" dirty="0" smtClean="0"/>
              <a:t>a number (read I) and increments the number to be given to the next customer by 1 (modify-write I)</a:t>
            </a:r>
            <a:endParaRPr lang="en-US" sz="1400" dirty="0"/>
          </a:p>
          <a:p>
            <a:r>
              <a:rPr lang="en-US" sz="1400" dirty="0"/>
              <a:t>A central display shows the number </a:t>
            </a:r>
            <a:r>
              <a:rPr lang="en-US" sz="1400" dirty="0" smtClean="0"/>
              <a:t>for </a:t>
            </a:r>
            <a:r>
              <a:rPr lang="en-US" sz="1400" dirty="0"/>
              <a:t>the </a:t>
            </a:r>
            <a:r>
              <a:rPr lang="en-US" sz="1400" dirty="0" smtClean="0"/>
              <a:t>customer to be served next</a:t>
            </a:r>
            <a:endParaRPr lang="en-US" sz="1400" dirty="0"/>
          </a:p>
          <a:p>
            <a:r>
              <a:rPr lang="en-US" sz="1400" dirty="0"/>
              <a:t>When an agent becomes available, he/she calls the number </a:t>
            </a:r>
            <a:r>
              <a:rPr lang="en-US" sz="1400" dirty="0" smtClean="0"/>
              <a:t>(read S) and increments the display number by 1 (modify-write S)</a:t>
            </a:r>
            <a:endParaRPr lang="en-US" sz="1400" dirty="0"/>
          </a:p>
          <a:p>
            <a:r>
              <a:rPr lang="en-US" sz="1400" dirty="0"/>
              <a:t>Bad outcomes</a:t>
            </a:r>
          </a:p>
          <a:p>
            <a:pPr lvl="1"/>
            <a:r>
              <a:rPr lang="en-US" sz="1200" dirty="0">
                <a:latin typeface="Arial" panose="020B0604020202020204" pitchFamily="34" charset="0"/>
              </a:rPr>
              <a:t>Multiple customers </a:t>
            </a:r>
            <a:r>
              <a:rPr lang="en-US" sz="1200" dirty="0" smtClean="0"/>
              <a:t>receive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</a:rPr>
              <a:t>the same number, only one of them receives service</a:t>
            </a:r>
          </a:p>
          <a:p>
            <a:pPr lvl="1"/>
            <a:r>
              <a:rPr lang="en-US" sz="1200" dirty="0">
                <a:latin typeface="Arial" panose="020B0604020202020204" pitchFamily="34" charset="0"/>
              </a:rPr>
              <a:t>Multiple agents serve the same number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69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017">
        <p:fade/>
      </p:transition>
    </mc:Choice>
    <mc:Fallback xmlns="">
      <p:transition spd="med" advTm="890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Common Arbitration Pattern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For example, multiple </a:t>
            </a:r>
            <a:r>
              <a:rPr lang="en-US" sz="1400" dirty="0"/>
              <a:t>customers booking </a:t>
            </a:r>
            <a:r>
              <a:rPr lang="en-US" sz="1400" dirty="0" smtClean="0"/>
              <a:t>airline tickets in parallel</a:t>
            </a:r>
            <a:endParaRPr lang="en-US" sz="1400" dirty="0"/>
          </a:p>
          <a:p>
            <a:r>
              <a:rPr lang="en-US" sz="1400" dirty="0"/>
              <a:t>Each 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Brings up a flight seat </a:t>
            </a:r>
            <a:r>
              <a:rPr lang="en-US" sz="1400" dirty="0" smtClean="0">
                <a:latin typeface="Arial" panose="020B0604020202020204" pitchFamily="34" charset="0"/>
              </a:rPr>
              <a:t>map (read)</a:t>
            </a:r>
            <a:endParaRPr lang="en-US" sz="1400" dirty="0">
              <a:latin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Decides on a seat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</a:rPr>
              <a:t>Updates </a:t>
            </a:r>
            <a:r>
              <a:rPr lang="en-US" sz="1400" dirty="0">
                <a:latin typeface="Arial" panose="020B0604020202020204" pitchFamily="34" charset="0"/>
              </a:rPr>
              <a:t>the </a:t>
            </a:r>
            <a:r>
              <a:rPr lang="en-US" sz="1400" dirty="0" smtClean="0">
                <a:latin typeface="Arial" panose="020B0604020202020204" pitchFamily="34" charset="0"/>
              </a:rPr>
              <a:t>seat map</a:t>
            </a:r>
            <a:r>
              <a:rPr lang="en-US" sz="1400" dirty="0"/>
              <a:t> </a:t>
            </a:r>
            <a:r>
              <a:rPr lang="en-US" sz="1400" dirty="0" smtClean="0"/>
              <a:t>and</a:t>
            </a:r>
            <a:r>
              <a:rPr lang="en-US" sz="1400" dirty="0" smtClean="0">
                <a:latin typeface="Arial" panose="020B0604020202020204" pitchFamily="34" charset="0"/>
              </a:rPr>
              <a:t> marks </a:t>
            </a:r>
            <a:r>
              <a:rPr lang="en-US" sz="1400" dirty="0">
                <a:latin typeface="Arial" panose="020B0604020202020204" pitchFamily="34" charset="0"/>
              </a:rPr>
              <a:t>the </a:t>
            </a:r>
            <a:r>
              <a:rPr lang="en-US" sz="1400" dirty="0" smtClean="0">
                <a:latin typeface="Arial" panose="020B0604020202020204" pitchFamily="34" charset="0"/>
              </a:rPr>
              <a:t>selected seat </a:t>
            </a:r>
            <a:r>
              <a:rPr lang="en-US" sz="1400" dirty="0">
                <a:latin typeface="Arial" panose="020B0604020202020204" pitchFamily="34" charset="0"/>
              </a:rPr>
              <a:t>as </a:t>
            </a:r>
            <a:r>
              <a:rPr lang="en-US" sz="1400" dirty="0" smtClean="0">
                <a:latin typeface="Arial" panose="020B0604020202020204" pitchFamily="34" charset="0"/>
              </a:rPr>
              <a:t>taken (modify-write)</a:t>
            </a:r>
            <a:endParaRPr lang="en-US" sz="1400" dirty="0">
              <a:latin typeface="Arial" panose="020B0604020202020204" pitchFamily="34" charset="0"/>
            </a:endParaRPr>
          </a:p>
          <a:p>
            <a:pPr lvl="1"/>
            <a:endParaRPr lang="en-US" sz="1400" dirty="0">
              <a:latin typeface="Arial" panose="020B0604020202020204" pitchFamily="34" charset="0"/>
            </a:endParaRPr>
          </a:p>
          <a:p>
            <a:r>
              <a:rPr lang="en-US" sz="1400" dirty="0"/>
              <a:t>A bad outcome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Multiple passengers ended up booking the same seat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1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784">
        <p:fade/>
      </p:transition>
    </mc:Choice>
    <mc:Fallback xmlns="">
      <p:transition spd="med" advTm="477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Data Race in</a:t>
            </a:r>
            <a:r>
              <a:rPr lang="en-US" dirty="0"/>
              <a:t> </a:t>
            </a:r>
            <a:r>
              <a:rPr lang="en-US" dirty="0" smtClean="0"/>
              <a:t>Parallel Thread Execution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319878" y="1970526"/>
            <a:ext cx="6217920" cy="2863022"/>
          </a:xfrm>
        </p:spPr>
        <p:txBody>
          <a:bodyPr>
            <a:normAutofit/>
          </a:bodyPr>
          <a:lstStyle/>
          <a:p>
            <a:pPr marL="171450" indent="-171450">
              <a:buNone/>
            </a:pPr>
            <a:r>
              <a:rPr lang="en-US" dirty="0" smtClean="0"/>
              <a:t>	Old and New are per-thread register variables.</a:t>
            </a:r>
          </a:p>
          <a:p>
            <a:pPr marL="171450" indent="-171450">
              <a:buNone/>
            </a:pPr>
            <a:endParaRPr lang="en-US" sz="1400" dirty="0"/>
          </a:p>
          <a:p>
            <a:pPr marL="171450" indent="-171450">
              <a:buNone/>
            </a:pPr>
            <a:r>
              <a:rPr lang="en-US" sz="1400" dirty="0" smtClean="0"/>
              <a:t>   Question 1: If </a:t>
            </a:r>
            <a:r>
              <a:rPr lang="en-US" sz="1400" dirty="0"/>
              <a:t>Mem[x] was initially 0, what would the value of Mem[x] be after threads 1 and 2 have </a:t>
            </a:r>
            <a:r>
              <a:rPr lang="en-US" sz="1400" dirty="0" smtClean="0"/>
              <a:t>completed?</a:t>
            </a:r>
            <a:endParaRPr lang="en-US" sz="1400" dirty="0"/>
          </a:p>
          <a:p>
            <a:pPr marL="171450" indent="-171450">
              <a:buNone/>
            </a:pPr>
            <a:endParaRPr lang="en-US" sz="1400" dirty="0"/>
          </a:p>
          <a:p>
            <a:pPr marL="171450" indent="-171450">
              <a:buNone/>
            </a:pPr>
            <a:r>
              <a:rPr lang="en-US" sz="1400" dirty="0" smtClean="0"/>
              <a:t>	Question 2: What </a:t>
            </a:r>
            <a:r>
              <a:rPr lang="en-US" sz="1400" dirty="0"/>
              <a:t>does each thread get in their Old variable?</a:t>
            </a:r>
          </a:p>
          <a:p>
            <a:pPr marL="171450" indent="-171450"/>
            <a:endParaRPr lang="en-US" sz="1400" dirty="0"/>
          </a:p>
          <a:p>
            <a:pPr marL="171450" indent="-171450">
              <a:buNone/>
            </a:pPr>
            <a:r>
              <a:rPr lang="en-US" sz="1400" dirty="0"/>
              <a:t>	</a:t>
            </a:r>
            <a:r>
              <a:rPr lang="en-US" sz="1400" dirty="0" smtClean="0"/>
              <a:t>Unfortunately, the answers </a:t>
            </a:r>
            <a:r>
              <a:rPr lang="en-US" sz="1400" dirty="0"/>
              <a:t>may vary </a:t>
            </a:r>
            <a:r>
              <a:rPr lang="en-US" sz="1400" dirty="0" smtClean="0"/>
              <a:t>according to the relative execution timing between the two threads, which is referred to as a </a:t>
            </a:r>
            <a:r>
              <a:rPr lang="en-US" sz="1400" b="1" dirty="0" smtClean="0"/>
              <a:t>data race</a:t>
            </a:r>
            <a:r>
              <a:rPr lang="en-US" sz="1400" dirty="0" smtClean="0"/>
              <a:t>. </a:t>
            </a:r>
            <a:endParaRPr lang="en-US" sz="1400" b="1" dirty="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914400" y="971550"/>
            <a:ext cx="7729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thread1:</a:t>
            </a: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3581400" y="971550"/>
            <a:ext cx="7729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thread2:</a:t>
            </a: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4366720" y="1005363"/>
            <a:ext cx="14061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Old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Mem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[x]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 dirty="0" err="1">
                <a:solidFill>
                  <a:schemeClr val="bg1"/>
                </a:solidFill>
              </a:rPr>
              <a:t>Mem</a:t>
            </a:r>
            <a:r>
              <a:rPr lang="en-US" sz="1400" dirty="0">
                <a:solidFill>
                  <a:schemeClr val="bg1"/>
                </a:solidFill>
              </a:rPr>
              <a:t>[x]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New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1641845" y="980002"/>
            <a:ext cx="14061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Old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Mem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[x]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 dirty="0" err="1">
                <a:solidFill>
                  <a:schemeClr val="bg1"/>
                </a:solidFill>
              </a:rPr>
              <a:t>Mem</a:t>
            </a:r>
            <a:r>
              <a:rPr lang="en-US" sz="1400" dirty="0">
                <a:solidFill>
                  <a:schemeClr val="bg1"/>
                </a:solidFill>
              </a:rPr>
              <a:t>[x]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New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4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6795">
        <p:fade/>
      </p:transition>
    </mc:Choice>
    <mc:Fallback xmlns="">
      <p:transition spd="med" advTm="1167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Timing Scenario #1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197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(2) New  Old + 1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53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964180" y="3329940"/>
            <a:ext cx="3886200" cy="1255713"/>
          </a:xfrm>
        </p:spPr>
        <p:txBody>
          <a:bodyPr>
            <a:normAutofit/>
          </a:bodyPr>
          <a:lstStyle/>
          <a:p>
            <a:r>
              <a:rPr lang="en-US" sz="1400" dirty="0"/>
              <a:t>Thread 1 Old = 0</a:t>
            </a:r>
          </a:p>
          <a:p>
            <a:r>
              <a:rPr lang="en-US" sz="1400" dirty="0"/>
              <a:t>Thread 2 Old = 1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2 after the sequence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43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903">
        <p:fade/>
      </p:transition>
    </mc:Choice>
    <mc:Fallback xmlns="">
      <p:transition spd="med" advTm="1059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To learn the parallel histogram computation pattern</a:t>
            </a:r>
          </a:p>
          <a:p>
            <a:pPr lvl="1"/>
            <a:r>
              <a:rPr lang="en-US" sz="1400" dirty="0"/>
              <a:t>An important</a:t>
            </a:r>
            <a:r>
              <a:rPr lang="en-US" sz="1400" dirty="0" smtClean="0"/>
              <a:t>, </a:t>
            </a:r>
            <a:r>
              <a:rPr lang="en-US" sz="1400" dirty="0"/>
              <a:t>useful computation</a:t>
            </a:r>
          </a:p>
          <a:p>
            <a:pPr lvl="1"/>
            <a:r>
              <a:rPr lang="en-US" sz="1400" dirty="0"/>
              <a:t>Very different from all the patterns we have covered so far in terms of output behavior of each thread</a:t>
            </a:r>
          </a:p>
          <a:p>
            <a:pPr lvl="1"/>
            <a:r>
              <a:rPr lang="en-US" sz="1400" dirty="0"/>
              <a:t>A good starting point for understanding output </a:t>
            </a:r>
            <a:r>
              <a:rPr lang="en-US" sz="1400" dirty="0" smtClean="0"/>
              <a:t>interference in parallel computation</a:t>
            </a: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019800" y="4686300"/>
            <a:ext cx="142875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32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013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Timing Scenario #2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218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(2)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94" marB="342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94" marB="342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77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964180" y="3381057"/>
            <a:ext cx="3962400" cy="1255713"/>
          </a:xfrm>
        </p:spPr>
        <p:txBody>
          <a:bodyPr>
            <a:normAutofit/>
          </a:bodyPr>
          <a:lstStyle/>
          <a:p>
            <a:r>
              <a:rPr lang="en-US" sz="1400" dirty="0"/>
              <a:t>Thread 1 Old = 1</a:t>
            </a:r>
          </a:p>
          <a:p>
            <a:r>
              <a:rPr lang="en-US" sz="1400" dirty="0"/>
              <a:t>Thread 2 Old = 0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2 after the sequence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770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035">
        <p:fade/>
      </p:transition>
    </mc:Choice>
    <mc:Fallback xmlns="">
      <p:transition spd="med" advTm="390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Timing Scenario #3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197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01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971800" y="3373437"/>
            <a:ext cx="3962400" cy="1255713"/>
          </a:xfrm>
        </p:spPr>
        <p:txBody>
          <a:bodyPr>
            <a:normAutofit/>
          </a:bodyPr>
          <a:lstStyle/>
          <a:p>
            <a:r>
              <a:rPr lang="en-US" sz="1400" dirty="0"/>
              <a:t>Thread 1 Old = 0</a:t>
            </a:r>
          </a:p>
          <a:p>
            <a:r>
              <a:rPr lang="en-US" sz="1400" dirty="0"/>
              <a:t>Thread 2 Old = 0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1 after the sequence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29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84">
        <p:fade/>
      </p:transition>
    </mc:Choice>
    <mc:Fallback xmlns="">
      <p:transition spd="med" advTm="507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Timing Scenario #4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19088" y="809625"/>
          <a:ext cx="6218238" cy="197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Thread 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(0) Old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sz="1400" dirty="0" err="1" smtClean="0">
                          <a:sym typeface="Wingdings" pitchFamily="2" charset="2"/>
                        </a:rPr>
                        <a:t>Mem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[x]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itchFamily="2" charset="2"/>
                        </a:rPr>
                        <a:t>(1)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 New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ym typeface="Wingdings" pitchFamily="2" charset="2"/>
                      </a:endParaRPr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(1)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[x]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 New</a:t>
                      </a:r>
                      <a:endParaRPr lang="en-US" sz="1400" dirty="0" smtClean="0"/>
                    </a:p>
                  </a:txBody>
                  <a:tcPr marL="103637" marR="103637" marT="34286" marB="3428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03637" marR="103637" marT="34286" marB="342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2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743200" y="3314700"/>
            <a:ext cx="4114800" cy="1255713"/>
          </a:xfrm>
        </p:spPr>
        <p:txBody>
          <a:bodyPr>
            <a:noAutofit/>
          </a:bodyPr>
          <a:lstStyle/>
          <a:p>
            <a:r>
              <a:rPr lang="en-US" sz="1400" dirty="0"/>
              <a:t>Thread 1 Old = 0</a:t>
            </a:r>
          </a:p>
          <a:p>
            <a:r>
              <a:rPr lang="en-US" sz="1400" dirty="0"/>
              <a:t>Thread 2 Old = 0</a:t>
            </a:r>
          </a:p>
          <a:p>
            <a:r>
              <a:rPr lang="en-US" sz="1400" dirty="0" err="1"/>
              <a:t>Mem</a:t>
            </a:r>
            <a:r>
              <a:rPr lang="en-US" sz="1400" dirty="0"/>
              <a:t>[x] = 1 after the sequence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40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269">
        <p:fade/>
      </p:transition>
    </mc:Choice>
    <mc:Fallback xmlns="">
      <p:transition spd="med" advTm="332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641" y="123136"/>
            <a:ext cx="6442159" cy="43858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Purpose of Atomic Operations – To Ensure Good Outcomes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49769" y="879407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thread1: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623937" y="1793807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thread2: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407367" y="1793807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Old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Mem[x]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561773" y="879407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Old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Mem[x]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21" name="Text Box 4"/>
          <p:cNvSpPr txBox="1">
            <a:spLocks noChangeArrowheads="1"/>
          </p:cNvSpPr>
          <p:nvPr/>
        </p:nvSpPr>
        <p:spPr bwMode="auto">
          <a:xfrm>
            <a:off x="763338" y="3754548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thread1:</a:t>
            </a:r>
          </a:p>
        </p:txBody>
      </p:sp>
      <p:sp>
        <p:nvSpPr>
          <p:cNvPr id="13322" name="Text Box 5"/>
          <p:cNvSpPr txBox="1">
            <a:spLocks noChangeArrowheads="1"/>
          </p:cNvSpPr>
          <p:nvPr/>
        </p:nvSpPr>
        <p:spPr bwMode="auto">
          <a:xfrm>
            <a:off x="3623937" y="3116592"/>
            <a:ext cx="810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thread2:</a:t>
            </a:r>
          </a:p>
        </p:txBody>
      </p:sp>
      <p:sp>
        <p:nvSpPr>
          <p:cNvPr id="13323" name="Text Box 6"/>
          <p:cNvSpPr txBox="1">
            <a:spLocks noChangeArrowheads="1"/>
          </p:cNvSpPr>
          <p:nvPr/>
        </p:nvSpPr>
        <p:spPr bwMode="auto">
          <a:xfrm>
            <a:off x="4407367" y="3116592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Old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Mem[x]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24" name="Text Box 7"/>
          <p:cNvSpPr txBox="1">
            <a:spLocks noChangeArrowheads="1"/>
          </p:cNvSpPr>
          <p:nvPr/>
        </p:nvSpPr>
        <p:spPr bwMode="auto">
          <a:xfrm>
            <a:off x="1575343" y="3754547"/>
            <a:ext cx="13475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Old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Mem[x]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sym typeface="Wingdings" pitchFamily="2" charset="2"/>
              </a:rPr>
              <a:t> New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25" name="TextBox 2"/>
          <p:cNvSpPr txBox="1">
            <a:spLocks noChangeArrowheads="1"/>
          </p:cNvSpPr>
          <p:nvPr/>
        </p:nvSpPr>
        <p:spPr bwMode="auto">
          <a:xfrm>
            <a:off x="1635592" y="2679632"/>
            <a:ext cx="1428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Or 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768" y="855619"/>
            <a:ext cx="5414812" cy="1804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9768" y="3024915"/>
            <a:ext cx="5414812" cy="1632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140">
        <p:fade/>
      </p:transition>
    </mc:Choice>
    <mc:Fallback xmlns="">
      <p:transition spd="med" advTm="711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14400" y="4095750"/>
            <a:ext cx="5430791" cy="276935"/>
          </a:xfrm>
        </p:spPr>
        <p:txBody>
          <a:bodyPr/>
          <a:lstStyle/>
          <a:p>
            <a:r>
              <a:rPr lang="en-US" dirty="0" smtClean="0"/>
              <a:t>Lecture 7.3 - Atomic </a:t>
            </a:r>
            <a:r>
              <a:rPr lang="en-US" dirty="0"/>
              <a:t>Operations in CUDA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4400" y="3684695"/>
            <a:ext cx="5791200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7 – </a:t>
            </a:r>
            <a:r>
              <a:rPr lang="it-IT" sz="1600" dirty="0"/>
              <a:t>Parallel Computation Patterns (Histogram)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18237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/>
              <a:t>To learn </a:t>
            </a:r>
            <a:r>
              <a:rPr lang="en-US" sz="1400" dirty="0" smtClean="0"/>
              <a:t>to use </a:t>
            </a:r>
            <a:r>
              <a:rPr lang="en-US" sz="1400" dirty="0"/>
              <a:t>atomic operations </a:t>
            </a:r>
            <a:r>
              <a:rPr lang="en-US" sz="1400" dirty="0" smtClean="0"/>
              <a:t>in parallel programming</a:t>
            </a:r>
            <a:endParaRPr lang="en-US" sz="1400" dirty="0"/>
          </a:p>
          <a:p>
            <a:pPr marL="642938" lvl="1" indent="-342900">
              <a:defRPr/>
            </a:pPr>
            <a:r>
              <a:rPr lang="en-US" sz="1200" dirty="0">
                <a:latin typeface="Arial" panose="020B0604020202020204" pitchFamily="34" charset="0"/>
              </a:rPr>
              <a:t>Atomic operation </a:t>
            </a:r>
            <a:r>
              <a:rPr lang="en-US" sz="1200" dirty="0" smtClean="0"/>
              <a:t>concepts</a:t>
            </a:r>
            <a:endParaRPr lang="en-US" sz="12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en-US" sz="1200" dirty="0">
                <a:latin typeface="Arial" panose="020B0604020202020204" pitchFamily="34" charset="0"/>
              </a:rPr>
              <a:t>Types of atomic operations in CUDA</a:t>
            </a:r>
          </a:p>
          <a:p>
            <a:pPr marL="642938" lvl="1" indent="-342900">
              <a:defRPr/>
            </a:pPr>
            <a:r>
              <a:rPr lang="en-US" sz="1200" dirty="0">
                <a:latin typeface="Arial" panose="020B0604020202020204" pitchFamily="34" charset="0"/>
              </a:rPr>
              <a:t>Intrinsic functions</a:t>
            </a:r>
          </a:p>
          <a:p>
            <a:pPr marL="642938" lvl="1" indent="-342900">
              <a:defRPr/>
            </a:pPr>
            <a:r>
              <a:rPr lang="en-US" sz="1200" dirty="0">
                <a:latin typeface="Arial" panose="020B0604020202020204" pitchFamily="34" charset="0"/>
              </a:rPr>
              <a:t>A basic histogram kernel</a:t>
            </a:r>
          </a:p>
          <a:p>
            <a:pPr marL="642938" lvl="1" indent="-342900">
              <a:defRPr/>
            </a:pPr>
            <a:endParaRPr lang="en-US" sz="12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endParaRPr lang="en-US" sz="1400" dirty="0"/>
          </a:p>
          <a:p>
            <a:pPr marL="300038" lvl="1" indent="0">
              <a:buNone/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731044" lvl="1" indent="-302419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035675"/>
      </p:ext>
    </p:extLst>
  </p:cSld>
  <p:clrMapOvr>
    <a:masterClrMapping/>
  </p:clrMapOvr>
  <p:transition advTm="32898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Data Race Without </a:t>
            </a:r>
            <a:r>
              <a:rPr lang="en-US" dirty="0">
                <a:solidFill>
                  <a:schemeClr val="bg1"/>
                </a:solidFill>
              </a:rPr>
              <a:t>Atomic Operations</a:t>
            </a:r>
          </a:p>
        </p:txBody>
      </p:sp>
      <p:sp>
        <p:nvSpPr>
          <p:cNvPr id="14345" name="Tex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Both </a:t>
            </a:r>
            <a:r>
              <a:rPr lang="en-US" sz="1400" dirty="0">
                <a:solidFill>
                  <a:schemeClr val="bg1"/>
                </a:solidFill>
              </a:rPr>
              <a:t>threads receive </a:t>
            </a:r>
            <a:r>
              <a:rPr lang="en-US" sz="1400" dirty="0" smtClean="0">
                <a:solidFill>
                  <a:schemeClr val="bg1"/>
                </a:solidFill>
              </a:rPr>
              <a:t>0 in Old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Mem</a:t>
            </a:r>
            <a:r>
              <a:rPr lang="en-US" sz="1400" dirty="0">
                <a:solidFill>
                  <a:schemeClr val="bg1"/>
                </a:solidFill>
              </a:rPr>
              <a:t>[x] becomes 1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297602" y="1550578"/>
            <a:ext cx="7729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thread1: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3357010" y="1852894"/>
            <a:ext cx="7729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</a:rPr>
              <a:t>thread2: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71408" y="1852894"/>
            <a:ext cx="137890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Old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Mem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[x]</a:t>
            </a:r>
          </a:p>
          <a:p>
            <a:pPr eaLnBrk="1" hangingPunct="1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New  Old + 1</a:t>
            </a:r>
          </a:p>
          <a:p>
            <a:pPr eaLnBrk="1" hangingPunct="1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eaLnBrk="1" hangingPunct="1"/>
            <a:r>
              <a:rPr lang="en-US" sz="1400" dirty="0" err="1">
                <a:solidFill>
                  <a:schemeClr val="bg1"/>
                </a:solidFill>
              </a:rPr>
              <a:t>Mem</a:t>
            </a:r>
            <a:r>
              <a:rPr lang="en-US" sz="1400" dirty="0">
                <a:solidFill>
                  <a:schemeClr val="bg1"/>
                </a:solidFill>
              </a:rPr>
              <a:t>[x]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New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978105" y="1575895"/>
            <a:ext cx="137890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Old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Mem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[x]</a:t>
            </a:r>
          </a:p>
          <a:p>
            <a:pPr eaLnBrk="1" hangingPunct="1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New  Old + 1</a:t>
            </a:r>
          </a:p>
          <a:p>
            <a:pPr eaLnBrk="1" hangingPunct="1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eaLnBrk="1" hangingPunct="1"/>
            <a:r>
              <a:rPr lang="en-US" sz="1400" dirty="0" err="1">
                <a:solidFill>
                  <a:schemeClr val="bg1"/>
                </a:solidFill>
              </a:rPr>
              <a:t>Mem</a:t>
            </a:r>
            <a:r>
              <a:rPr lang="en-US" sz="1400" dirty="0">
                <a:solidFill>
                  <a:schemeClr val="bg1"/>
                </a:solidFill>
              </a:rPr>
              <a:t>[x] 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 New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2216390" y="1043268"/>
            <a:ext cx="2101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err="1">
                <a:solidFill>
                  <a:schemeClr val="bg1"/>
                </a:solidFill>
              </a:rPr>
              <a:t>Mem</a:t>
            </a:r>
            <a:r>
              <a:rPr lang="en-US" sz="1600" dirty="0">
                <a:solidFill>
                  <a:schemeClr val="bg1"/>
                </a:solidFill>
              </a:rPr>
              <a:t>[x] initialized to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198501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3" name="Down Arrow 2"/>
          <p:cNvSpPr/>
          <p:nvPr/>
        </p:nvSpPr>
        <p:spPr>
          <a:xfrm>
            <a:off x="1406926" y="2254285"/>
            <a:ext cx="14744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869">
        <p:fade/>
      </p:transition>
    </mc:Choice>
    <mc:Fallback xmlns="">
      <p:transition spd="med" advTm="378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Concepts of Atomic Operations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A read-modify-write operation </a:t>
            </a:r>
            <a:r>
              <a:rPr lang="en-US" sz="1600" dirty="0">
                <a:latin typeface="Calibri" panose="020F0502020204030204" pitchFamily="34" charset="0"/>
              </a:rPr>
              <a:t>p</a:t>
            </a:r>
            <a:r>
              <a:rPr lang="en-US" sz="1600" dirty="0" smtClean="0">
                <a:latin typeface="Calibri" panose="020F0502020204030204" pitchFamily="34" charset="0"/>
              </a:rPr>
              <a:t>erformed </a:t>
            </a:r>
            <a:r>
              <a:rPr lang="en-US" sz="1600" dirty="0">
                <a:latin typeface="Calibri" panose="020F0502020204030204" pitchFamily="34" charset="0"/>
              </a:rPr>
              <a:t>by a single </a:t>
            </a:r>
            <a:r>
              <a:rPr lang="en-US" sz="1600" dirty="0" smtClean="0">
                <a:latin typeface="Calibri" panose="020F0502020204030204" pitchFamily="34" charset="0"/>
              </a:rPr>
              <a:t>hardware instruction </a:t>
            </a:r>
            <a:r>
              <a:rPr lang="en-US" sz="1600" dirty="0">
                <a:latin typeface="Calibri" panose="020F0502020204030204" pitchFamily="34" charset="0"/>
              </a:rPr>
              <a:t>on a memory location </a:t>
            </a:r>
            <a:r>
              <a:rPr lang="en-US" sz="1600" i="1" dirty="0">
                <a:latin typeface="Calibri" panose="020F0502020204030204" pitchFamily="34" charset="0"/>
              </a:rPr>
              <a:t>address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Read the old value, calculate a new value, and write the new value to the location</a:t>
            </a:r>
          </a:p>
          <a:p>
            <a:r>
              <a:rPr lang="en-US" sz="1600" dirty="0">
                <a:latin typeface="Calibri" panose="020F0502020204030204" pitchFamily="34" charset="0"/>
              </a:rPr>
              <a:t>The hardware ensures that no other threads can </a:t>
            </a:r>
            <a:r>
              <a:rPr lang="en-US" sz="1600" dirty="0" smtClean="0">
                <a:latin typeface="Calibri" panose="020F0502020204030204" pitchFamily="34" charset="0"/>
              </a:rPr>
              <a:t>perform another read-modify-write operation on the same location until </a:t>
            </a:r>
            <a:r>
              <a:rPr lang="en-US" sz="1600" dirty="0">
                <a:latin typeface="Calibri" panose="020F0502020204030204" pitchFamily="34" charset="0"/>
              </a:rPr>
              <a:t>the </a:t>
            </a:r>
            <a:r>
              <a:rPr lang="en-US" sz="1600" dirty="0" smtClean="0">
                <a:latin typeface="Calibri" panose="020F0502020204030204" pitchFamily="34" charset="0"/>
              </a:rPr>
              <a:t>current atomic </a:t>
            </a:r>
            <a:r>
              <a:rPr lang="en-US" sz="1600" dirty="0">
                <a:latin typeface="Calibri" panose="020F0502020204030204" pitchFamily="34" charset="0"/>
              </a:rPr>
              <a:t>operation is complete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Any other threads that </a:t>
            </a:r>
            <a:r>
              <a:rPr lang="en-US" sz="1400" dirty="0" smtClean="0">
                <a:latin typeface="Calibri" panose="020F0502020204030204" pitchFamily="34" charset="0"/>
              </a:rPr>
              <a:t>attempt to perform an atomic operation on the same location </a:t>
            </a:r>
            <a:r>
              <a:rPr lang="en-US" sz="1400" dirty="0">
                <a:latin typeface="Calibri" panose="020F0502020204030204" pitchFamily="34" charset="0"/>
              </a:rPr>
              <a:t>will typically be held in a </a:t>
            </a:r>
            <a:r>
              <a:rPr lang="en-US" sz="1400" dirty="0" smtClean="0">
                <a:latin typeface="Calibri" panose="020F0502020204030204" pitchFamily="34" charset="0"/>
              </a:rPr>
              <a:t>queue</a:t>
            </a:r>
            <a:endParaRPr lang="en-US" sz="1400" dirty="0">
              <a:latin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All threads perform </a:t>
            </a:r>
            <a:r>
              <a:rPr lang="en-US" sz="1400" dirty="0" smtClean="0">
                <a:latin typeface="Calibri" panose="020F0502020204030204" pitchFamily="34" charset="0"/>
              </a:rPr>
              <a:t>their </a:t>
            </a:r>
            <a:r>
              <a:rPr lang="en-US" sz="1400" dirty="0">
                <a:latin typeface="Calibri" panose="020F0502020204030204" pitchFamily="34" charset="0"/>
              </a:rPr>
              <a:t>atomic </a:t>
            </a:r>
            <a:r>
              <a:rPr lang="en-US" sz="1400" dirty="0" smtClean="0">
                <a:latin typeface="Calibri" panose="020F0502020204030204" pitchFamily="34" charset="0"/>
              </a:rPr>
              <a:t>operations </a:t>
            </a:r>
            <a:r>
              <a:rPr lang="en-US" sz="1400" b="1" dirty="0">
                <a:latin typeface="Calibri" panose="020F0502020204030204" pitchFamily="34" charset="0"/>
              </a:rPr>
              <a:t>serially </a:t>
            </a:r>
            <a:r>
              <a:rPr lang="en-US" sz="1400" dirty="0" smtClean="0">
                <a:latin typeface="Calibri" panose="020F0502020204030204" pitchFamily="34" charset="0"/>
              </a:rPr>
              <a:t>on the </a:t>
            </a:r>
            <a:r>
              <a:rPr lang="en-US" sz="1400" dirty="0">
                <a:latin typeface="Calibri" panose="020F0502020204030204" pitchFamily="34" charset="0"/>
              </a:rPr>
              <a:t>same location</a:t>
            </a:r>
            <a:endParaRPr lang="en-US" sz="1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761">
        <p:fade/>
      </p:transition>
    </mc:Choice>
    <mc:Fallback xmlns="">
      <p:transition spd="med" advTm="6576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Atomic Operations in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 smtClean="0"/>
              <a:t>Performed by calling functions </a:t>
            </a:r>
            <a:r>
              <a:rPr lang="en-US" sz="1400" dirty="0"/>
              <a:t>that are translated into single instructions (a.k.a. </a:t>
            </a:r>
            <a:r>
              <a:rPr lang="en-US" sz="1400" i="1" dirty="0"/>
              <a:t>intrinsic functions</a:t>
            </a:r>
            <a:r>
              <a:rPr lang="en-US" sz="1400" dirty="0"/>
              <a:t> or </a:t>
            </a:r>
            <a:r>
              <a:rPr lang="en-US" sz="1400" i="1" dirty="0" err="1"/>
              <a:t>intrinsics</a:t>
            </a:r>
            <a:r>
              <a:rPr lang="en-US" sz="1400" dirty="0"/>
              <a:t>)</a:t>
            </a:r>
          </a:p>
          <a:p>
            <a:pPr lvl="1">
              <a:defRPr/>
            </a:pPr>
            <a:r>
              <a:rPr lang="en-US" sz="1400" dirty="0"/>
              <a:t>Atomic add, sub, </a:t>
            </a:r>
            <a:r>
              <a:rPr lang="en-US" sz="1400" dirty="0" err="1"/>
              <a:t>inc</a:t>
            </a:r>
            <a:r>
              <a:rPr lang="en-US" sz="1400" dirty="0"/>
              <a:t>, </a:t>
            </a:r>
            <a:r>
              <a:rPr lang="en-US" sz="1400" dirty="0" err="1"/>
              <a:t>dec</a:t>
            </a:r>
            <a:r>
              <a:rPr lang="en-US" sz="1400" dirty="0"/>
              <a:t>, min, max, </a:t>
            </a:r>
            <a:r>
              <a:rPr lang="en-US" sz="1400" dirty="0" err="1"/>
              <a:t>exch</a:t>
            </a:r>
            <a:r>
              <a:rPr lang="en-US" sz="1400" dirty="0"/>
              <a:t> (exchange), CAS (compare and swap)</a:t>
            </a:r>
          </a:p>
          <a:p>
            <a:pPr lvl="1">
              <a:defRPr/>
            </a:pPr>
            <a:r>
              <a:rPr lang="en-US" sz="1400" dirty="0"/>
              <a:t>Read CUDA C programming Guide 4.0  or later for </a:t>
            </a:r>
            <a:r>
              <a:rPr lang="en-US" sz="1400" dirty="0" smtClean="0"/>
              <a:t>details</a:t>
            </a:r>
          </a:p>
          <a:p>
            <a:pPr marL="334685" lvl="1" indent="0">
              <a:buNone/>
              <a:defRPr/>
            </a:pPr>
            <a:endParaRPr lang="en-US" sz="1400" dirty="0" smtClean="0"/>
          </a:p>
          <a:p>
            <a:r>
              <a:rPr lang="en-US" sz="1400" dirty="0"/>
              <a:t>Atomic Add</a:t>
            </a:r>
          </a:p>
          <a:p>
            <a:pPr marL="342900" lvl="1" indent="0">
              <a:buNone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628650" lvl="1" indent="-285750"/>
            <a:r>
              <a:rPr lang="en-US" sz="1400" dirty="0"/>
              <a:t>reads the 32-bit word </a:t>
            </a:r>
            <a:r>
              <a:rPr lang="en-US" sz="1400" b="1" dirty="0"/>
              <a:t>old</a:t>
            </a:r>
            <a:r>
              <a:rPr lang="en-US" sz="1400" dirty="0"/>
              <a:t> </a:t>
            </a:r>
            <a:r>
              <a:rPr lang="en-US" sz="1400" dirty="0" smtClean="0"/>
              <a:t>from the location pointed </a:t>
            </a:r>
            <a:r>
              <a:rPr lang="en-US" sz="1400" dirty="0"/>
              <a:t>to by </a:t>
            </a:r>
            <a:r>
              <a:rPr lang="en-US" sz="1400" b="1" dirty="0"/>
              <a:t>address</a:t>
            </a:r>
            <a:r>
              <a:rPr lang="en-US" sz="1400" dirty="0"/>
              <a:t> in global or shared memory, computes (</a:t>
            </a:r>
            <a:r>
              <a:rPr lang="en-US" sz="1400" b="1" dirty="0"/>
              <a:t>old + </a:t>
            </a:r>
            <a:r>
              <a:rPr lang="en-US" sz="1400" b="1" dirty="0" err="1"/>
              <a:t>val</a:t>
            </a:r>
            <a:r>
              <a:rPr lang="en-US" sz="1400" dirty="0"/>
              <a:t>), and stores the result back to memory at the same address. The function returns </a:t>
            </a:r>
            <a:r>
              <a:rPr lang="en-US" sz="1400" b="1" dirty="0"/>
              <a:t>old</a:t>
            </a:r>
            <a:r>
              <a:rPr lang="en-US" sz="1400" dirty="0"/>
              <a:t>. </a:t>
            </a:r>
          </a:p>
          <a:p>
            <a:pPr>
              <a:defRPr/>
            </a:pPr>
            <a:endParaRPr lang="en-US" sz="1733" dirty="0"/>
          </a:p>
          <a:p>
            <a:pPr lvl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38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4580">
        <p:fade/>
      </p:transition>
    </mc:Choice>
    <mc:Fallback xmlns="">
      <p:transition spd="med" advTm="1445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More Atomic Adds in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>
                <a:latin typeface="Calibri" panose="020F0502020204030204" pitchFamily="34" charset="0"/>
              </a:rPr>
              <a:t>Unsigned 32-bit integer atomic add</a:t>
            </a: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address,</a:t>
            </a: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defRPr/>
            </a:pPr>
            <a:endParaRPr lang="en-US" sz="14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600" dirty="0">
                <a:latin typeface="Calibri" panose="020F0502020204030204" pitchFamily="34" charset="0"/>
              </a:rPr>
              <a:t>Unsigned 64-bit integer atomic add</a:t>
            </a: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long 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  <a:defRPr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* address, unsigned long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defRPr/>
            </a:pPr>
            <a:endParaRPr lang="en-US" sz="14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600" dirty="0">
                <a:latin typeface="Calibri" panose="020F0502020204030204" pitchFamily="34" charset="0"/>
              </a:rPr>
              <a:t>Single-precision floating-point atomic add (capability &gt; 2.0)</a:t>
            </a:r>
          </a:p>
          <a:p>
            <a:pPr lvl="1"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(float* address, float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4E0A0E-F6ED-4FAB-8542-9296B4D24A4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0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029">
        <p:fade/>
      </p:transition>
    </mc:Choice>
    <mc:Fallback xmlns="">
      <p:transition spd="med" advTm="480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Histogram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 method for extracting notable features and patterns from large data sets</a:t>
            </a:r>
          </a:p>
          <a:p>
            <a:pPr lvl="1"/>
            <a:r>
              <a:rPr lang="en-US" sz="1400" dirty="0"/>
              <a:t>Feature extraction for object recognition in images</a:t>
            </a:r>
          </a:p>
          <a:p>
            <a:pPr lvl="1"/>
            <a:r>
              <a:rPr lang="en-US" sz="1400" dirty="0"/>
              <a:t>Fraud detection in credit card transactions</a:t>
            </a:r>
          </a:p>
          <a:p>
            <a:pPr lvl="1"/>
            <a:r>
              <a:rPr lang="en-US" sz="1400" dirty="0"/>
              <a:t>Correlating heavenly object movements in astrophysics</a:t>
            </a:r>
          </a:p>
          <a:p>
            <a:pPr lvl="1"/>
            <a:r>
              <a:rPr lang="en-US" sz="1400" dirty="0"/>
              <a:t>…</a:t>
            </a:r>
          </a:p>
          <a:p>
            <a:pPr lvl="1"/>
            <a:endParaRPr lang="en-US" sz="1400" dirty="0"/>
          </a:p>
          <a:p>
            <a:r>
              <a:rPr lang="en-US" sz="1400" dirty="0"/>
              <a:t>Basic histograms - for each element in the data set, use the value to identify a “</a:t>
            </a:r>
            <a:r>
              <a:rPr lang="en-US" sz="1400" dirty="0" smtClean="0"/>
              <a:t>bin counter” to </a:t>
            </a:r>
            <a:r>
              <a:rPr lang="en-US" sz="1400" dirty="0"/>
              <a:t>increment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EB32E3-BB56-421D-902C-2ACF535CFEF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06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Basic Text Histogram Kernel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kernel receives a pointer to the input buffer of byte values</a:t>
            </a:r>
          </a:p>
          <a:p>
            <a:r>
              <a:rPr lang="en-US" sz="1400" dirty="0"/>
              <a:t>Each thread process the input  in a </a:t>
            </a:r>
            <a:r>
              <a:rPr lang="en-US" sz="1400" dirty="0" err="1"/>
              <a:t>strided</a:t>
            </a:r>
            <a:r>
              <a:rPr lang="en-US" sz="1400" dirty="0"/>
              <a:t> pattern</a:t>
            </a:r>
          </a:p>
        </p:txBody>
      </p:sp>
      <p:sp>
        <p:nvSpPr>
          <p:cNvPr id="13316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09600" y="1504950"/>
            <a:ext cx="4953000" cy="289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histo_kernel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char *buffer,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long size, unsigned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stride is total number of threads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stride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6263" indent="-576263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// All threads handle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gridDim.x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6263" indent="-576263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consecutive elements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(i &lt; size) {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 &amp;(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[buffer[i]]), 1);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 += stride;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9878" y="1962150"/>
            <a:ext cx="5699922" cy="914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187">
        <p:fade/>
      </p:transition>
    </mc:Choice>
    <mc:Fallback xmlns="">
      <p:transition spd="med" advTm="301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Basic Histogram Kernel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50601" y="728143"/>
            <a:ext cx="6217920" cy="4023919"/>
          </a:xfrm>
        </p:spPr>
        <p:txBody>
          <a:bodyPr>
            <a:normAutofit/>
          </a:bodyPr>
          <a:lstStyle/>
          <a:p>
            <a:r>
              <a:rPr lang="en-US" sz="1400" dirty="0"/>
              <a:t>The kernel receives a pointer to the input buffer of byte values</a:t>
            </a:r>
          </a:p>
          <a:p>
            <a:r>
              <a:rPr lang="en-US" sz="1400" dirty="0"/>
              <a:t>Each thread process the input  in a </a:t>
            </a:r>
            <a:r>
              <a:rPr lang="en-US" sz="1400" dirty="0" err="1"/>
              <a:t>strided</a:t>
            </a:r>
            <a:r>
              <a:rPr lang="en-US" sz="1400" dirty="0"/>
              <a:t> pattern</a:t>
            </a:r>
          </a:p>
        </p:txBody>
      </p:sp>
      <p:sp>
        <p:nvSpPr>
          <p:cNvPr id="13316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09600" y="1504950"/>
            <a:ext cx="5928198" cy="3200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histo_kernel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char *buffer,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long size, unsigned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stride is total number of threads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stride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6263" indent="-576263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// All threads handle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gridDim.x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6263" indent="-576263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consecutive elements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(i &lt; size) {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buffer[i] – “a”;</a:t>
            </a:r>
          </a:p>
          <a:p>
            <a:pPr marL="0" indent="0">
              <a:buNone/>
              <a:defRPr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 26)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(&amp;(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alphabet_position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/4]), 1);</a:t>
            </a:r>
          </a:p>
          <a:p>
            <a:pPr marL="0" indent="0">
              <a:buNone/>
              <a:defRPr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 += stride;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738" y="3181350"/>
            <a:ext cx="5699922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243">
        <p:fade/>
      </p:transition>
    </mc:Choice>
    <mc:Fallback xmlns="">
      <p:transition spd="med" advTm="1682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012092" y="3998627"/>
            <a:ext cx="5430791" cy="276935"/>
          </a:xfrm>
        </p:spPr>
        <p:txBody>
          <a:bodyPr/>
          <a:lstStyle/>
          <a:p>
            <a:r>
              <a:rPr lang="en-US" dirty="0" smtClean="0"/>
              <a:t>Lecture 7.4 - Atomic </a:t>
            </a:r>
            <a:r>
              <a:rPr lang="en-US" dirty="0"/>
              <a:t>Operation Performance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12092" y="3684695"/>
            <a:ext cx="5818554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7 </a:t>
            </a:r>
            <a:r>
              <a:rPr lang="en-US" sz="1600" dirty="0"/>
              <a:t>– </a:t>
            </a:r>
            <a:r>
              <a:rPr lang="it-IT" sz="1600" dirty="0"/>
              <a:t>Parallel Computation Patterns (Histogram)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3115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/>
              <a:t>To learn </a:t>
            </a:r>
            <a:r>
              <a:rPr lang="en-US" sz="1600" dirty="0" smtClean="0"/>
              <a:t>about the </a:t>
            </a:r>
            <a:r>
              <a:rPr lang="en-US" sz="1600" dirty="0"/>
              <a:t>main performance considerations of atomic operations</a:t>
            </a:r>
          </a:p>
          <a:p>
            <a:pPr marL="642938" lvl="1" indent="-342900">
              <a:defRPr/>
            </a:pPr>
            <a:r>
              <a:rPr lang="en-US" sz="1400" dirty="0">
                <a:latin typeface="Arial" panose="020B0604020202020204" pitchFamily="34" charset="0"/>
              </a:rPr>
              <a:t>Latency and throughput of atomic operations</a:t>
            </a:r>
          </a:p>
          <a:p>
            <a:pPr marL="642938" lvl="1" indent="-342900">
              <a:defRPr/>
            </a:pPr>
            <a:r>
              <a:rPr lang="en-US" sz="1400" dirty="0">
                <a:latin typeface="Arial" panose="020B0604020202020204" pitchFamily="34" charset="0"/>
              </a:rPr>
              <a:t>Atomic operations on global memory</a:t>
            </a:r>
          </a:p>
          <a:p>
            <a:pPr marL="642938" lvl="1" indent="-342900">
              <a:defRPr/>
            </a:pPr>
            <a:r>
              <a:rPr lang="en-US" sz="1400" dirty="0">
                <a:latin typeface="Arial" panose="020B0604020202020204" pitchFamily="34" charset="0"/>
              </a:rPr>
              <a:t>Atomic operations on shared L2 cache</a:t>
            </a:r>
          </a:p>
          <a:p>
            <a:pPr marL="642938" lvl="1" indent="-342900">
              <a:defRPr/>
            </a:pPr>
            <a:r>
              <a:rPr lang="en-US" sz="1400" dirty="0">
                <a:latin typeface="Arial" panose="020B0604020202020204" pitchFamily="34" charset="0"/>
              </a:rPr>
              <a:t>Atomic </a:t>
            </a:r>
            <a:r>
              <a:rPr lang="en-US" sz="1400" dirty="0" smtClean="0">
                <a:latin typeface="Arial" panose="020B0604020202020204" pitchFamily="34" charset="0"/>
              </a:rPr>
              <a:t>operations </a:t>
            </a:r>
            <a:r>
              <a:rPr lang="en-US" sz="1400" dirty="0">
                <a:latin typeface="Arial" panose="020B0604020202020204" pitchFamily="34" charset="0"/>
              </a:rPr>
              <a:t>on shared memory</a:t>
            </a:r>
          </a:p>
          <a:p>
            <a:pPr marL="642938" lvl="1" indent="-342900">
              <a:defRPr/>
            </a:pPr>
            <a:endParaRPr lang="en-US" sz="14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endParaRPr lang="en-US" sz="1400" dirty="0"/>
          </a:p>
          <a:p>
            <a:pPr marL="300038" lvl="1" indent="0">
              <a:buNone/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731044" lvl="1" indent="-302419">
              <a:defRPr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702175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D90661-3C23-4613-A1CA-B54D9F3D8548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76971"/>
      </p:ext>
    </p:extLst>
  </p:cSld>
  <p:clrMapOvr>
    <a:masterClrMapping/>
  </p:clrMapOvr>
  <p:transition advTm="29353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 Operations on Global Memory (DRAM)</a:t>
            </a:r>
          </a:p>
        </p:txBody>
      </p:sp>
      <p:pic>
        <p:nvPicPr>
          <p:cNvPr id="15366" name="Content Placeholder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00150"/>
            <a:ext cx="3150268" cy="3637668"/>
          </a:xfrm>
          <a:solidFill>
            <a:schemeClr val="bg1"/>
          </a:solidFill>
        </p:spPr>
      </p:pic>
      <p:sp>
        <p:nvSpPr>
          <p:cNvPr id="15363" name="Content Placeholder 6"/>
          <p:cNvSpPr>
            <a:spLocks noGrp="1"/>
          </p:cNvSpPr>
          <p:nvPr>
            <p:ph sz="half" idx="4294967295"/>
          </p:nvPr>
        </p:nvSpPr>
        <p:spPr>
          <a:xfrm>
            <a:off x="330357" y="728142"/>
            <a:ext cx="3022443" cy="2986607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An atomic operation </a:t>
            </a:r>
            <a:r>
              <a:rPr lang="en-US" sz="1600" dirty="0" smtClean="0"/>
              <a:t>on a DRAM location starts </a:t>
            </a:r>
            <a:r>
              <a:rPr lang="en-US" sz="1600" dirty="0"/>
              <a:t>with a read, </a:t>
            </a:r>
            <a:r>
              <a:rPr lang="en-US" sz="1600" dirty="0" smtClean="0"/>
              <a:t>which has </a:t>
            </a:r>
            <a:r>
              <a:rPr lang="en-US" sz="1600" dirty="0"/>
              <a:t>a latency of a few hundred </a:t>
            </a:r>
            <a:r>
              <a:rPr lang="en-US" sz="1600" dirty="0" smtClean="0"/>
              <a:t>cycles</a:t>
            </a:r>
          </a:p>
          <a:p>
            <a:endParaRPr lang="en-US" sz="1600" dirty="0"/>
          </a:p>
          <a:p>
            <a:r>
              <a:rPr lang="en-US" sz="1600" dirty="0"/>
              <a:t>The atomic operation ends with a </a:t>
            </a:r>
            <a:r>
              <a:rPr lang="en-US" sz="1600" dirty="0" smtClean="0"/>
              <a:t>write to the same location, </a:t>
            </a:r>
            <a:r>
              <a:rPr lang="en-US" sz="1600" dirty="0"/>
              <a:t>with a latency of a few hundred </a:t>
            </a:r>
            <a:r>
              <a:rPr lang="en-US" sz="1600" dirty="0" smtClean="0"/>
              <a:t>cycles</a:t>
            </a:r>
          </a:p>
          <a:p>
            <a:endParaRPr lang="en-US" sz="1600" dirty="0"/>
          </a:p>
          <a:p>
            <a:r>
              <a:rPr lang="en-US" sz="1600" dirty="0"/>
              <a:t>During this whole time, no one else can access the location</a:t>
            </a:r>
          </a:p>
          <a:p>
            <a:endParaRPr lang="en-US" sz="1600" dirty="0"/>
          </a:p>
        </p:txBody>
      </p:sp>
      <p:sp>
        <p:nvSpPr>
          <p:cNvPr id="13" name="Freeform 12"/>
          <p:cNvSpPr/>
          <p:nvPr/>
        </p:nvSpPr>
        <p:spPr>
          <a:xfrm>
            <a:off x="3962400" y="2419350"/>
            <a:ext cx="759715" cy="1715974"/>
          </a:xfrm>
          <a:custGeom>
            <a:avLst/>
            <a:gdLst>
              <a:gd name="connsiteX0" fmla="*/ 524143 w 1271671"/>
              <a:gd name="connsiteY0" fmla="*/ 51 h 2645057"/>
              <a:gd name="connsiteX1" fmla="*/ 1269731 w 1271671"/>
              <a:gd name="connsiteY1" fmla="*/ 801910 h 2645057"/>
              <a:gd name="connsiteX2" fmla="*/ 327195 w 1271671"/>
              <a:gd name="connsiteY2" fmla="*/ 1547497 h 2645057"/>
              <a:gd name="connsiteX3" fmla="*/ 721091 w 1271671"/>
              <a:gd name="connsiteY3" fmla="*/ 2644777 h 2645057"/>
              <a:gd name="connsiteX4" fmla="*/ 3638 w 1271671"/>
              <a:gd name="connsiteY4" fmla="*/ 1645971 h 2645057"/>
              <a:gd name="connsiteX5" fmla="*/ 1086851 w 1271671"/>
              <a:gd name="connsiteY5" fmla="*/ 801910 h 2645057"/>
              <a:gd name="connsiteX6" fmla="*/ 481940 w 1271671"/>
              <a:gd name="connsiteY6" fmla="*/ 70390 h 2645057"/>
              <a:gd name="connsiteX7" fmla="*/ 439737 w 1271671"/>
              <a:gd name="connsiteY7" fmla="*/ 70390 h 264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1671" h="2645057">
                <a:moveTo>
                  <a:pt x="524143" y="51"/>
                </a:moveTo>
                <a:cubicBezTo>
                  <a:pt x="913349" y="272026"/>
                  <a:pt x="1302556" y="544002"/>
                  <a:pt x="1269731" y="801910"/>
                </a:cubicBezTo>
                <a:cubicBezTo>
                  <a:pt x="1236906" y="1059818"/>
                  <a:pt x="418635" y="1240352"/>
                  <a:pt x="327195" y="1547497"/>
                </a:cubicBezTo>
                <a:cubicBezTo>
                  <a:pt x="235755" y="1854642"/>
                  <a:pt x="775017" y="2628365"/>
                  <a:pt x="721091" y="2644777"/>
                </a:cubicBezTo>
                <a:cubicBezTo>
                  <a:pt x="667165" y="2661189"/>
                  <a:pt x="-57322" y="1953115"/>
                  <a:pt x="3638" y="1645971"/>
                </a:cubicBezTo>
                <a:cubicBezTo>
                  <a:pt x="64598" y="1338827"/>
                  <a:pt x="1007134" y="1064507"/>
                  <a:pt x="1086851" y="801910"/>
                </a:cubicBezTo>
                <a:cubicBezTo>
                  <a:pt x="1166568" y="539313"/>
                  <a:pt x="589792" y="192310"/>
                  <a:pt x="481940" y="70390"/>
                </a:cubicBezTo>
                <a:cubicBezTo>
                  <a:pt x="374088" y="-51530"/>
                  <a:pt x="406912" y="9430"/>
                  <a:pt x="439737" y="7039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22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868">
        <p:fade/>
      </p:transition>
    </mc:Choice>
    <mc:Fallback xmlns="">
      <p:transition spd="med" advTm="608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Atomic Operations on DRAM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Read-Modify-Write has two full memory access delays </a:t>
            </a:r>
          </a:p>
          <a:p>
            <a:pPr lvl="1"/>
            <a:r>
              <a:rPr lang="en-US" dirty="0" smtClean="0"/>
              <a:t>All atomic operations on the same variable (DRAM location) are serialized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265023"/>
            <a:ext cx="1692865" cy="1587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92865" y="2265023"/>
            <a:ext cx="105804" cy="158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8668" y="2265023"/>
            <a:ext cx="1703753" cy="1587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08225" y="2265023"/>
            <a:ext cx="1619979" cy="1587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28204" y="2265023"/>
            <a:ext cx="105804" cy="158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4008" y="2265022"/>
            <a:ext cx="1523668" cy="1587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7442" name="TextBox 40"/>
          <p:cNvSpPr txBox="1">
            <a:spLocks noChangeArrowheads="1"/>
          </p:cNvSpPr>
          <p:nvPr/>
        </p:nvSpPr>
        <p:spPr bwMode="auto">
          <a:xfrm>
            <a:off x="0" y="2952750"/>
            <a:ext cx="3491534" cy="29914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algn="ctr" eaLnBrk="1" hangingPunct="1"/>
            <a:r>
              <a:rPr lang="en-US" sz="1500" dirty="0">
                <a:solidFill>
                  <a:schemeClr val="bg1"/>
                </a:solidFill>
                <a:latin typeface="Times New Roman" charset="0"/>
              </a:rPr>
              <a:t>atomic operation N</a:t>
            </a:r>
          </a:p>
        </p:txBody>
      </p:sp>
      <p:sp>
        <p:nvSpPr>
          <p:cNvPr id="17443" name="TextBox 41"/>
          <p:cNvSpPr txBox="1">
            <a:spLocks noChangeArrowheads="1"/>
          </p:cNvSpPr>
          <p:nvPr/>
        </p:nvSpPr>
        <p:spPr bwMode="auto">
          <a:xfrm>
            <a:off x="3597339" y="2952750"/>
            <a:ext cx="3260337" cy="32316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algn="ctr" eaLnBrk="1" hangingPunct="1"/>
            <a:r>
              <a:rPr lang="en-US" sz="1500" dirty="0">
                <a:solidFill>
                  <a:schemeClr val="bg1"/>
                </a:solidFill>
                <a:latin typeface="Times New Roman" charset="0"/>
              </a:rPr>
              <a:t>atomic operation N+1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891977" y="1816707"/>
            <a:ext cx="1481257" cy="110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44"/>
          <p:cNvSpPr txBox="1">
            <a:spLocks noChangeArrowheads="1"/>
          </p:cNvSpPr>
          <p:nvPr/>
        </p:nvSpPr>
        <p:spPr bwMode="auto">
          <a:xfrm>
            <a:off x="3420999" y="1499294"/>
            <a:ext cx="550806" cy="341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Times New Roman" charset="0"/>
              </a:rPr>
              <a:t>time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97440" y="1817515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DRAM read latency</a:t>
            </a:r>
            <a:endParaRPr lang="en-US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72186" y="1862504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DRAM read latency</a:t>
            </a:r>
            <a:endParaRPr lang="en-US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04656" y="1838846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DRAM write latency</a:t>
            </a:r>
            <a:endParaRPr lang="en-US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32181" y="1862503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DRAM write latency</a:t>
            </a:r>
            <a:endParaRPr lang="en-US" sz="14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0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749">
        <p:fade/>
      </p:transition>
    </mc:Choice>
    <mc:Fallback xmlns="">
      <p:transition spd="med" advTm="657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Latency determines throughput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Throughput of atomic operations on the same DRAM location is the rate at which the application can execute an atomic operation.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 rate for atomic operation on a particular location is limited by the total latency of the read-modify-write sequence, typically more than 1000 cycles for global memory (DRAM) locations.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means that if many threads attempt to do atomic operation on the same location (contention), the memory throughput is reduced to &lt; 1/1000 of the peak bandwidth of one memory channel!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55E5374-DB0A-4411-BB65-91569AF895B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716">
        <p:fade/>
      </p:transition>
    </mc:Choice>
    <mc:Fallback xmlns="">
      <p:transition spd="med" advTm="387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smtClean="0"/>
              <a:t>You may have a similar experience in supermarket checkout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customers realize that they missed an item after they started to check out</a:t>
            </a:r>
          </a:p>
          <a:p>
            <a:r>
              <a:rPr lang="en-US" dirty="0" smtClean="0"/>
              <a:t>They run to the isle and get the item while the line waits</a:t>
            </a:r>
          </a:p>
          <a:p>
            <a:pPr lvl="1"/>
            <a:r>
              <a:rPr lang="en-US" dirty="0" smtClean="0"/>
              <a:t>The rate of checkout is dramatically reduced due to the long latency of running to the isle and back.</a:t>
            </a:r>
          </a:p>
          <a:p>
            <a:r>
              <a:rPr lang="en-US" dirty="0" smtClean="0"/>
              <a:t>Imagine a store where every customer starts the check out before they even fetch any of the items</a:t>
            </a:r>
          </a:p>
          <a:p>
            <a:pPr lvl="1"/>
            <a:r>
              <a:rPr lang="en-US" dirty="0" smtClean="0"/>
              <a:t>The rate of the checkout will be 1 / (entire shopping time of each customer)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B57B48-4999-4430-8728-C41A13CFDC2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7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199">
        <p:fade/>
      </p:transition>
    </mc:Choice>
    <mc:Fallback xmlns="">
      <p:transition spd="med" advTm="711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Improvements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28613" y="840775"/>
            <a:ext cx="6217920" cy="4023919"/>
          </a:xfrm>
        </p:spPr>
        <p:txBody>
          <a:bodyPr>
            <a:normAutofit/>
          </a:bodyPr>
          <a:lstStyle/>
          <a:p>
            <a:r>
              <a:rPr lang="en-US" dirty="0" smtClean="0"/>
              <a:t>Atomic operations on Fermi L2 cache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edium latency, about 1/10 of the DRAM latency</a:t>
            </a:r>
          </a:p>
          <a:p>
            <a:pPr lvl="1"/>
            <a:r>
              <a:rPr lang="en-US" dirty="0" smtClean="0"/>
              <a:t>Shared among all blocks</a:t>
            </a:r>
          </a:p>
          <a:p>
            <a:pPr lvl="1"/>
            <a:r>
              <a:rPr lang="en-US" dirty="0" smtClean="0"/>
              <a:t>“Free improvement” on Global Memory atomics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21511" y="2697320"/>
            <a:ext cx="3449563" cy="1462085"/>
            <a:chOff x="1932919" y="2528650"/>
            <a:chExt cx="2658130" cy="1126639"/>
          </a:xfrm>
        </p:grpSpPr>
        <p:sp>
          <p:nvSpPr>
            <p:cNvPr id="20497" name="TextBox 33"/>
            <p:cNvSpPr txBox="1">
              <a:spLocks noChangeArrowheads="1"/>
            </p:cNvSpPr>
            <p:nvPr/>
          </p:nvSpPr>
          <p:spPr bwMode="auto">
            <a:xfrm>
              <a:off x="1932919" y="3441842"/>
              <a:ext cx="1286531" cy="21344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>
                  <a:solidFill>
                    <a:schemeClr val="bg1"/>
                  </a:solidFill>
                  <a:latin typeface="Times New Roman" charset="0"/>
                </a:rPr>
                <a:t>atomic operation N</a:t>
              </a:r>
            </a:p>
          </p:txBody>
        </p:sp>
        <p:sp>
          <p:nvSpPr>
            <p:cNvPr id="20498" name="TextBox 34"/>
            <p:cNvSpPr txBox="1">
              <a:spLocks noChangeArrowheads="1"/>
            </p:cNvSpPr>
            <p:nvPr/>
          </p:nvSpPr>
          <p:spPr bwMode="auto">
            <a:xfrm>
              <a:off x="3276599" y="3441456"/>
              <a:ext cx="1314450" cy="21344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>
                  <a:solidFill>
                    <a:schemeClr val="bg1"/>
                  </a:solidFill>
                  <a:latin typeface="Times New Roman" charset="0"/>
                </a:rPr>
                <a:t>atomic operation N+1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372705" y="2844602"/>
              <a:ext cx="1600200" cy="119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0" name="TextBox 36"/>
            <p:cNvSpPr txBox="1">
              <a:spLocks noChangeArrowheads="1"/>
            </p:cNvSpPr>
            <p:nvPr/>
          </p:nvSpPr>
          <p:spPr bwMode="auto">
            <a:xfrm>
              <a:off x="2892095" y="2528650"/>
              <a:ext cx="5950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bg1"/>
                  </a:solidFill>
                  <a:latin typeface="Times New Roman" charset="0"/>
                </a:rPr>
                <a:t>time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76600" y="3031717"/>
              <a:ext cx="582005" cy="1714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58605" y="3031717"/>
              <a:ext cx="114300" cy="171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72905" y="3031717"/>
              <a:ext cx="618144" cy="1714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721510" y="3350172"/>
            <a:ext cx="755291" cy="222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L2 latency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76802" y="3350172"/>
            <a:ext cx="148332" cy="2224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25134" y="3350172"/>
            <a:ext cx="802190" cy="222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</a:rPr>
              <a:t>L2 latency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3482868" y="3351354"/>
            <a:ext cx="7200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900" dirty="0">
                <a:solidFill>
                  <a:srgbClr val="000000"/>
                </a:solidFill>
              </a:rPr>
              <a:t>L2 latency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1984" y="3343814"/>
            <a:ext cx="7200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900" dirty="0">
                <a:solidFill>
                  <a:srgbClr val="000000"/>
                </a:solidFill>
              </a:rPr>
              <a:t>L2 latency</a:t>
            </a:r>
          </a:p>
        </p:txBody>
      </p:sp>
    </p:spTree>
    <p:extLst>
      <p:ext uri="{BB962C8B-B14F-4D97-AF65-F5344CB8AC3E}">
        <p14:creationId xmlns:p14="http://schemas.microsoft.com/office/powerpoint/2010/main" val="23408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197">
        <p:fade/>
      </p:transition>
    </mc:Choice>
    <mc:Fallback xmlns="">
      <p:transition spd="med" advTm="911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Hardware Improvements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81940" y="819150"/>
            <a:ext cx="6217920" cy="4023919"/>
          </a:xfrm>
        </p:spPr>
        <p:txBody>
          <a:bodyPr>
            <a:normAutofit/>
          </a:bodyPr>
          <a:lstStyle/>
          <a:p>
            <a:r>
              <a:rPr lang="en-US" dirty="0" smtClean="0"/>
              <a:t>Atomic operations on Shared Memory</a:t>
            </a:r>
          </a:p>
          <a:p>
            <a:pPr lvl="1"/>
            <a:r>
              <a:rPr lang="en-US" dirty="0" smtClean="0"/>
              <a:t>Very short latency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Private to each thread block</a:t>
            </a:r>
          </a:p>
          <a:p>
            <a:pPr lvl="1"/>
            <a:r>
              <a:rPr lang="en-US" dirty="0" smtClean="0"/>
              <a:t>Need algorithm work by programmers (more later)</a:t>
            </a:r>
          </a:p>
        </p:txBody>
      </p:sp>
      <p:sp>
        <p:nvSpPr>
          <p:cNvPr id="8" name="Rectangle 7"/>
          <p:cNvSpPr/>
          <p:nvPr/>
        </p:nvSpPr>
        <p:spPr>
          <a:xfrm>
            <a:off x="2359667" y="3287396"/>
            <a:ext cx="218199" cy="167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7867" y="3287396"/>
            <a:ext cx="218199" cy="1673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6066" y="3287396"/>
            <a:ext cx="218199" cy="167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1520" name="TextBox 32"/>
          <p:cNvSpPr txBox="1">
            <a:spLocks noChangeArrowheads="1"/>
          </p:cNvSpPr>
          <p:nvPr/>
        </p:nvSpPr>
        <p:spPr bwMode="auto">
          <a:xfrm>
            <a:off x="5370742" y="2992975"/>
            <a:ext cx="572858" cy="36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Times New Roman" charset="0"/>
              </a:rPr>
              <a:t>..</a:t>
            </a:r>
          </a:p>
        </p:txBody>
      </p:sp>
      <p:sp>
        <p:nvSpPr>
          <p:cNvPr id="21521" name="TextBox 33"/>
          <p:cNvSpPr txBox="1">
            <a:spLocks noChangeArrowheads="1"/>
          </p:cNvSpPr>
          <p:nvPr/>
        </p:nvSpPr>
        <p:spPr bwMode="auto">
          <a:xfrm>
            <a:off x="2359667" y="3605367"/>
            <a:ext cx="654598" cy="50783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 dirty="0">
                <a:solidFill>
                  <a:schemeClr val="bg1"/>
                </a:solidFill>
                <a:latin typeface="Times New Roman" charset="0"/>
              </a:rPr>
              <a:t>atomic operation N</a:t>
            </a:r>
          </a:p>
        </p:txBody>
      </p:sp>
      <p:sp>
        <p:nvSpPr>
          <p:cNvPr id="21522" name="TextBox 34"/>
          <p:cNvSpPr txBox="1">
            <a:spLocks noChangeArrowheads="1"/>
          </p:cNvSpPr>
          <p:nvPr/>
        </p:nvSpPr>
        <p:spPr bwMode="auto">
          <a:xfrm>
            <a:off x="3084468" y="3605367"/>
            <a:ext cx="664045" cy="50783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 dirty="0">
                <a:solidFill>
                  <a:schemeClr val="bg1"/>
                </a:solidFill>
                <a:latin typeface="Times New Roman" charset="0"/>
              </a:rPr>
              <a:t>atomic operation N+1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39544" y="3138202"/>
            <a:ext cx="3054791" cy="116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4" name="TextBox 36"/>
          <p:cNvSpPr txBox="1">
            <a:spLocks noChangeArrowheads="1"/>
          </p:cNvSpPr>
          <p:nvPr/>
        </p:nvSpPr>
        <p:spPr bwMode="auto">
          <a:xfrm>
            <a:off x="2767430" y="2689508"/>
            <a:ext cx="1135925" cy="36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Times New Roman" charset="0"/>
              </a:rPr>
              <a:t>time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84468" y="3287396"/>
            <a:ext cx="218199" cy="167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2667" y="3287396"/>
            <a:ext cx="218199" cy="1673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20867" y="3287396"/>
            <a:ext cx="218199" cy="167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883">
        <p:fade/>
      </p:transition>
    </mc:Choice>
    <mc:Fallback xmlns="">
      <p:transition spd="med" advTm="658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Text Histogram 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Define the bins as four-letter sections of the alphabet: a-d, e-h, i-l, n-p, …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For each character in an input string, increment the appropriate bin counter.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</a:rPr>
              <a:t>the phrase “Programming Massively Parallel Processors” </a:t>
            </a:r>
            <a:r>
              <a:rPr lang="en-US" sz="1600" dirty="0" smtClean="0">
                <a:latin typeface="Calibri" panose="020F0502020204030204" pitchFamily="34" charset="0"/>
              </a:rPr>
              <a:t>the output histogram is shown below:</a:t>
            </a:r>
            <a:endParaRPr lang="en-US" sz="1600" dirty="0">
              <a:latin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endParaRPr lang="en-US" sz="1267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7244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59C14D1-BBAB-4C61-9F1B-028309FC00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Chart 3"/>
          <p:cNvGraphicFramePr>
            <a:graphicFrameLocks/>
          </p:cNvGraphicFramePr>
          <p:nvPr>
            <p:extLst/>
          </p:nvPr>
        </p:nvGraphicFramePr>
        <p:xfrm>
          <a:off x="342290" y="2146300"/>
          <a:ext cx="6010275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hart" r:id="rId3" imgW="6017273" imgH="3005588" progId="Excel.Chart.8">
                  <p:embed/>
                </p:oleObj>
              </mc:Choice>
              <mc:Fallback>
                <p:oleObj name="Chart" r:id="rId3" imgW="6017273" imgH="3005588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90" y="2146300"/>
                        <a:ext cx="6010275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9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148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14400" y="4095750"/>
            <a:ext cx="5430791" cy="276935"/>
          </a:xfrm>
        </p:spPr>
        <p:txBody>
          <a:bodyPr/>
          <a:lstStyle/>
          <a:p>
            <a:r>
              <a:rPr lang="en-US" dirty="0" smtClean="0"/>
              <a:t>Lecture 7.5 - Handling </a:t>
            </a:r>
            <a:r>
              <a:rPr lang="en-US" dirty="0"/>
              <a:t>Arbitrary Matrix Sizes in Tiled Algorithms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4400" y="3684695"/>
            <a:ext cx="5943600" cy="313932"/>
          </a:xfrm>
        </p:spPr>
        <p:txBody>
          <a:bodyPr/>
          <a:lstStyle/>
          <a:p>
            <a:r>
              <a:rPr lang="en-US" sz="1600" dirty="0"/>
              <a:t>Lecture 7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it-IT" sz="1600" dirty="0"/>
              <a:t>Parallel Computation Patterns (Histogram)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339491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/>
              <a:t>L</a:t>
            </a:r>
            <a:r>
              <a:rPr lang="en-US" sz="1600" dirty="0" smtClean="0"/>
              <a:t>earn </a:t>
            </a:r>
            <a:r>
              <a:rPr lang="en-US" sz="1600" dirty="0"/>
              <a:t>to write a high performance </a:t>
            </a:r>
            <a:r>
              <a:rPr lang="en-US" sz="1600" dirty="0" smtClean="0"/>
              <a:t>kernel by privatizing outputs</a:t>
            </a:r>
            <a:endParaRPr lang="en-US" sz="1600" dirty="0"/>
          </a:p>
          <a:p>
            <a:pPr marL="642938" lvl="1" indent="-342900">
              <a:defRPr/>
            </a:pPr>
            <a:r>
              <a:rPr lang="en-US" sz="1400" dirty="0">
                <a:latin typeface="Arial" panose="020B0604020202020204" pitchFamily="34" charset="0"/>
              </a:rPr>
              <a:t>Privatization </a:t>
            </a:r>
            <a:r>
              <a:rPr lang="en-US" sz="1400" dirty="0" smtClean="0">
                <a:latin typeface="Arial" panose="020B0604020202020204" pitchFamily="34" charset="0"/>
              </a:rPr>
              <a:t>as a technique </a:t>
            </a:r>
            <a:r>
              <a:rPr lang="en-US" sz="1400" dirty="0">
                <a:latin typeface="Arial" panose="020B0604020202020204" pitchFamily="34" charset="0"/>
              </a:rPr>
              <a:t>for reducing latency, increasing throughput, and reducing </a:t>
            </a:r>
            <a:r>
              <a:rPr lang="en-US" sz="1400" dirty="0" smtClean="0">
                <a:latin typeface="Arial" panose="020B0604020202020204" pitchFamily="34" charset="0"/>
              </a:rPr>
              <a:t>serialization</a:t>
            </a:r>
          </a:p>
          <a:p>
            <a:pPr marL="642938" lvl="1" indent="-342900">
              <a:defRPr/>
            </a:pPr>
            <a:r>
              <a:rPr lang="en-US" sz="1400" dirty="0" smtClean="0"/>
              <a:t>A high performance privatized histogram kernel </a:t>
            </a:r>
            <a:endParaRPr lang="en-US" sz="1400" dirty="0">
              <a:latin typeface="Arial" panose="020B0604020202020204" pitchFamily="34" charset="0"/>
            </a:endParaRPr>
          </a:p>
          <a:p>
            <a:pPr marL="642938" lvl="1" indent="-342900">
              <a:defRPr/>
            </a:pPr>
            <a:r>
              <a:rPr lang="en-US" sz="1400" dirty="0">
                <a:latin typeface="Arial" panose="020B0604020202020204" pitchFamily="34" charset="0"/>
              </a:rPr>
              <a:t>Practical </a:t>
            </a:r>
            <a:r>
              <a:rPr lang="en-US" sz="1400" dirty="0" smtClean="0"/>
              <a:t>example</a:t>
            </a:r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</a:rPr>
              <a:t>of </a:t>
            </a:r>
            <a:r>
              <a:rPr lang="en-US" sz="1400" dirty="0" smtClean="0">
                <a:latin typeface="Arial" panose="020B0604020202020204" pitchFamily="34" charset="0"/>
              </a:rPr>
              <a:t>using shared </a:t>
            </a:r>
            <a:r>
              <a:rPr lang="en-US" sz="1400" dirty="0">
                <a:latin typeface="Arial" panose="020B0604020202020204" pitchFamily="34" charset="0"/>
              </a:rPr>
              <a:t>memory and L2 cache atomic operations</a:t>
            </a:r>
            <a:endParaRPr lang="en-US" sz="1400" dirty="0"/>
          </a:p>
          <a:p>
            <a:pPr marL="300038" lvl="1" indent="0">
              <a:buNone/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  <a:p>
            <a:pPr marL="731044" lvl="1" indent="-302419">
              <a:defRPr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702175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D90661-3C23-4613-A1CA-B54D9F3D8548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57952"/>
      </p:ext>
    </p:extLst>
  </p:cSld>
  <p:clrMapOvr>
    <a:masterClrMapping/>
  </p:clrMapOvr>
  <p:transition advTm="33968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Privatization</a:t>
            </a:r>
          </a:p>
        </p:txBody>
      </p:sp>
      <p:sp>
        <p:nvSpPr>
          <p:cNvPr id="30744" name="Rectangle 7"/>
          <p:cNvSpPr>
            <a:spLocks noChangeArrowheads="1"/>
          </p:cNvSpPr>
          <p:nvPr/>
        </p:nvSpPr>
        <p:spPr bwMode="auto">
          <a:xfrm>
            <a:off x="1042575" y="2777305"/>
            <a:ext cx="800100" cy="1369219"/>
          </a:xfrm>
          <a:prstGeom prst="rect">
            <a:avLst/>
          </a:prstGeom>
          <a:gradFill rotWithShape="1">
            <a:gsLst>
              <a:gs pos="0">
                <a:srgbClr val="00E9A6"/>
              </a:gs>
              <a:gs pos="20000">
                <a:srgbClr val="00E3A3"/>
              </a:gs>
              <a:gs pos="100000">
                <a:srgbClr val="00AD7B"/>
              </a:gs>
            </a:gsLst>
            <a:lin ang="5400000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Copy</a:t>
            </a:r>
          </a:p>
        </p:txBody>
      </p:sp>
      <p:sp>
        <p:nvSpPr>
          <p:cNvPr id="30745" name="TextBox 72"/>
          <p:cNvSpPr txBox="1">
            <a:spLocks noChangeArrowheads="1"/>
          </p:cNvSpPr>
          <p:nvPr/>
        </p:nvSpPr>
        <p:spPr bwMode="auto">
          <a:xfrm>
            <a:off x="1612127" y="1637876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…</a:t>
            </a:r>
          </a:p>
        </p:txBody>
      </p:sp>
      <p:cxnSp>
        <p:nvCxnSpPr>
          <p:cNvPr id="30746" name="Straight Arrow Connector 9"/>
          <p:cNvCxnSpPr>
            <a:cxnSpLocks noChangeShapeType="1"/>
            <a:stCxn id="30749" idx="2"/>
            <a:endCxn id="30744" idx="0"/>
          </p:cNvCxnSpPr>
          <p:nvPr/>
        </p:nvCxnSpPr>
        <p:spPr bwMode="auto">
          <a:xfrm>
            <a:off x="393941" y="1914875"/>
            <a:ext cx="1048684" cy="86243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Straight Arrow Connector 10"/>
          <p:cNvCxnSpPr>
            <a:cxnSpLocks noChangeShapeType="1"/>
            <a:stCxn id="30750" idx="2"/>
            <a:endCxn id="30744" idx="0"/>
          </p:cNvCxnSpPr>
          <p:nvPr/>
        </p:nvCxnSpPr>
        <p:spPr bwMode="auto">
          <a:xfrm>
            <a:off x="1059741" y="1914875"/>
            <a:ext cx="382884" cy="86243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Straight Arrow Connector 11"/>
          <p:cNvCxnSpPr>
            <a:cxnSpLocks noChangeShapeType="1"/>
            <a:stCxn id="30751" idx="2"/>
            <a:endCxn id="30744" idx="0"/>
          </p:cNvCxnSpPr>
          <p:nvPr/>
        </p:nvCxnSpPr>
        <p:spPr bwMode="auto">
          <a:xfrm flipH="1">
            <a:off x="1442625" y="1914875"/>
            <a:ext cx="1058277" cy="86243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9" name="TextBox 76"/>
          <p:cNvSpPr txBox="1">
            <a:spLocks noChangeArrowheads="1"/>
          </p:cNvSpPr>
          <p:nvPr/>
        </p:nvSpPr>
        <p:spPr bwMode="auto">
          <a:xfrm>
            <a:off x="55547" y="1637876"/>
            <a:ext cx="676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Block 0</a:t>
            </a:r>
          </a:p>
        </p:txBody>
      </p:sp>
      <p:sp>
        <p:nvSpPr>
          <p:cNvPr id="30750" name="TextBox 77"/>
          <p:cNvSpPr txBox="1">
            <a:spLocks noChangeArrowheads="1"/>
          </p:cNvSpPr>
          <p:nvPr/>
        </p:nvSpPr>
        <p:spPr bwMode="auto">
          <a:xfrm>
            <a:off x="721347" y="1637876"/>
            <a:ext cx="676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Block 1</a:t>
            </a:r>
          </a:p>
        </p:txBody>
      </p:sp>
      <p:sp>
        <p:nvSpPr>
          <p:cNvPr id="30751" name="TextBox 78"/>
          <p:cNvSpPr txBox="1">
            <a:spLocks noChangeArrowheads="1"/>
          </p:cNvSpPr>
          <p:nvPr/>
        </p:nvSpPr>
        <p:spPr bwMode="auto">
          <a:xfrm>
            <a:off x="2145676" y="1637876"/>
            <a:ext cx="7104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Block N</a:t>
            </a:r>
          </a:p>
        </p:txBody>
      </p:sp>
      <p:pic>
        <p:nvPicPr>
          <p:cNvPr id="30752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7" y="2314884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3" name="Picture 80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63" y="2136902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4" name="Picture 81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98" y="2311613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5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39" y="1670354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6" name="TextBox 83"/>
          <p:cNvSpPr txBox="1">
            <a:spLocks noChangeArrowheads="1"/>
          </p:cNvSpPr>
          <p:nvPr/>
        </p:nvSpPr>
        <p:spPr bwMode="auto">
          <a:xfrm>
            <a:off x="955749" y="4143574"/>
            <a:ext cx="97654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900" b="1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Atomic Updates</a:t>
            </a:r>
          </a:p>
        </p:txBody>
      </p:sp>
      <p:grpSp>
        <p:nvGrpSpPr>
          <p:cNvPr id="30725" name="Group 255"/>
          <p:cNvGrpSpPr>
            <a:grpSpLocks/>
          </p:cNvGrpSpPr>
          <p:nvPr/>
        </p:nvGrpSpPr>
        <p:grpSpPr bwMode="auto">
          <a:xfrm>
            <a:off x="3143466" y="1041202"/>
            <a:ext cx="3086100" cy="3877865"/>
            <a:chOff x="14782800" y="6477000"/>
            <a:chExt cx="4114800" cy="5169932"/>
          </a:xfrm>
        </p:grpSpPr>
        <p:sp>
          <p:nvSpPr>
            <p:cNvPr id="30726" name="Rectangle 18"/>
            <p:cNvSpPr>
              <a:spLocks noChangeArrowheads="1"/>
            </p:cNvSpPr>
            <p:nvPr/>
          </p:nvSpPr>
          <p:spPr bwMode="auto">
            <a:xfrm>
              <a:off x="14782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0</a:t>
              </a:r>
            </a:p>
          </p:txBody>
        </p:sp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160020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1</a:t>
              </a:r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16535400" y="9821503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7830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N</a:t>
              </a:r>
            </a:p>
          </p:txBody>
        </p:sp>
        <p:cxnSp>
          <p:nvCxnSpPr>
            <p:cNvPr id="30730" name="Straight Connector 22"/>
            <p:cNvCxnSpPr>
              <a:cxnSpLocks noChangeShapeType="1"/>
            </p:cNvCxnSpPr>
            <p:nvPr/>
          </p:nvCxnSpPr>
          <p:spPr bwMode="auto">
            <a:xfrm>
              <a:off x="14782800" y="9437370"/>
              <a:ext cx="4114800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Straight Connector 23"/>
            <p:cNvCxnSpPr>
              <a:cxnSpLocks noChangeShapeType="1"/>
              <a:stCxn id="30726" idx="2"/>
            </p:cNvCxnSpPr>
            <p:nvPr/>
          </p:nvCxnSpPr>
          <p:spPr bwMode="auto">
            <a:xfrm rot="5400000">
              <a:off x="15124927" y="9244509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Straight Connector 24"/>
            <p:cNvCxnSpPr>
              <a:cxnSpLocks noChangeShapeType="1"/>
            </p:cNvCxnSpPr>
            <p:nvPr/>
          </p:nvCxnSpPr>
          <p:spPr bwMode="auto">
            <a:xfrm rot="5400000">
              <a:off x="16344127" y="9246096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3" name="Straight Connector 25"/>
            <p:cNvCxnSpPr>
              <a:cxnSpLocks noChangeShapeType="1"/>
            </p:cNvCxnSpPr>
            <p:nvPr/>
          </p:nvCxnSpPr>
          <p:spPr bwMode="auto">
            <a:xfrm rot="5400000">
              <a:off x="18247540" y="9246096"/>
              <a:ext cx="384134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4" name="Straight Connector 26"/>
            <p:cNvCxnSpPr>
              <a:cxnSpLocks noChangeShapeType="1"/>
            </p:cNvCxnSpPr>
            <p:nvPr/>
          </p:nvCxnSpPr>
          <p:spPr bwMode="auto">
            <a:xfrm rot="5400000">
              <a:off x="16877527" y="9630230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TextBox 62"/>
            <p:cNvSpPr txBox="1">
              <a:spLocks noChangeArrowheads="1"/>
            </p:cNvSpPr>
            <p:nvPr/>
          </p:nvSpPr>
          <p:spPr bwMode="auto">
            <a:xfrm>
              <a:off x="17221200" y="7957067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37" name="Straight Arrow Connector 29"/>
            <p:cNvCxnSpPr>
              <a:cxnSpLocks noChangeShapeType="1"/>
              <a:endCxn id="30726" idx="0"/>
            </p:cNvCxnSpPr>
            <p:nvPr/>
          </p:nvCxnSpPr>
          <p:spPr bwMode="auto">
            <a:xfrm rot="16200000" flipH="1">
              <a:off x="15124927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Straight Arrow Connector 30"/>
            <p:cNvCxnSpPr>
              <a:cxnSpLocks noChangeShapeType="1"/>
            </p:cNvCxnSpPr>
            <p:nvPr/>
          </p:nvCxnSpPr>
          <p:spPr bwMode="auto">
            <a:xfrm rot="16200000" flipH="1">
              <a:off x="16347302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Straight Arrow Connector 31"/>
            <p:cNvCxnSpPr>
              <a:cxnSpLocks noChangeShapeType="1"/>
            </p:cNvCxnSpPr>
            <p:nvPr/>
          </p:nvCxnSpPr>
          <p:spPr bwMode="auto">
            <a:xfrm rot="16200000" flipH="1">
              <a:off x="18257392" y="7035743"/>
              <a:ext cx="380959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0" name="TextBox 66"/>
            <p:cNvSpPr txBox="1">
              <a:spLocks noChangeArrowheads="1"/>
            </p:cNvSpPr>
            <p:nvPr/>
          </p:nvSpPr>
          <p:spPr bwMode="auto">
            <a:xfrm>
              <a:off x="14887081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41" name="TextBox 67"/>
            <p:cNvSpPr txBox="1">
              <a:spLocks noChangeArrowheads="1"/>
            </p:cNvSpPr>
            <p:nvPr/>
          </p:nvSpPr>
          <p:spPr bwMode="auto">
            <a:xfrm>
              <a:off x="16109459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42" name="TextBox 68"/>
            <p:cNvSpPr txBox="1">
              <a:spLocks noChangeArrowheads="1"/>
            </p:cNvSpPr>
            <p:nvPr/>
          </p:nvSpPr>
          <p:spPr bwMode="auto">
            <a:xfrm>
              <a:off x="17931413" y="6477000"/>
              <a:ext cx="947268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sp>
          <p:nvSpPr>
            <p:cNvPr id="30743" name="TextBox 69"/>
            <p:cNvSpPr txBox="1">
              <a:spLocks noChangeArrowheads="1"/>
            </p:cNvSpPr>
            <p:nvPr/>
          </p:nvSpPr>
          <p:spPr bwMode="auto">
            <a:xfrm>
              <a:off x="17212351" y="6477000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2375173" y="2586427"/>
            <a:ext cx="427252" cy="39370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3" y="126737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96" y="1251987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10"/>
          <p:cNvCxnSpPr>
            <a:cxnSpLocks noChangeShapeType="1"/>
            <a:endCxn id="30744" idx="0"/>
          </p:cNvCxnSpPr>
          <p:nvPr/>
        </p:nvCxnSpPr>
        <p:spPr bwMode="auto">
          <a:xfrm flipH="1">
            <a:off x="1442626" y="1921537"/>
            <a:ext cx="186589" cy="85576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29"/>
          <p:cNvCxnSpPr>
            <a:cxnSpLocks noChangeShapeType="1"/>
          </p:cNvCxnSpPr>
          <p:nvPr/>
        </p:nvCxnSpPr>
        <p:spPr bwMode="auto">
          <a:xfrm rot="16200000" flipH="1">
            <a:off x="3225051" y="1472971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30"/>
          <p:cNvCxnSpPr>
            <a:cxnSpLocks noChangeShapeType="1"/>
          </p:cNvCxnSpPr>
          <p:nvPr/>
        </p:nvCxnSpPr>
        <p:spPr bwMode="auto">
          <a:xfrm flipH="1">
            <a:off x="4313175" y="1324958"/>
            <a:ext cx="2794" cy="25961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30"/>
          <p:cNvCxnSpPr>
            <a:cxnSpLocks noChangeShapeType="1"/>
          </p:cNvCxnSpPr>
          <p:nvPr/>
        </p:nvCxnSpPr>
        <p:spPr bwMode="auto">
          <a:xfrm rot="16200000" flipH="1">
            <a:off x="5605582" y="1456138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49" y="12435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49" y="1235605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92" y="12506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13" y="3329709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74" y="2187336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5400000">
            <a:off x="1238993" y="1409752"/>
            <a:ext cx="409679" cy="323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7515" y="734026"/>
            <a:ext cx="3216173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Heavy contention and serialization</a:t>
            </a:r>
          </a:p>
        </p:txBody>
      </p:sp>
      <p:pic>
        <p:nvPicPr>
          <p:cNvPr id="50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22" y="2180725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27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36">
        <p:fade/>
      </p:transition>
    </mc:Choice>
    <mc:Fallback xmlns="">
      <p:transition spd="med" advTm="267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Privatization (cont.)</a:t>
            </a:r>
          </a:p>
        </p:txBody>
      </p:sp>
      <p:grpSp>
        <p:nvGrpSpPr>
          <p:cNvPr id="30724" name="Group 254"/>
          <p:cNvGrpSpPr>
            <a:grpSpLocks/>
          </p:cNvGrpSpPr>
          <p:nvPr/>
        </p:nvGrpSpPr>
        <p:grpSpPr bwMode="auto">
          <a:xfrm>
            <a:off x="55547" y="1637876"/>
            <a:ext cx="4145194" cy="2736530"/>
            <a:chOff x="20936550" y="6705600"/>
            <a:chExt cx="5528018" cy="3648927"/>
          </a:xfrm>
        </p:grpSpPr>
        <p:sp>
          <p:nvSpPr>
            <p:cNvPr id="30744" name="Rectangle 7"/>
            <p:cNvSpPr>
              <a:spLocks noChangeArrowheads="1"/>
            </p:cNvSpPr>
            <p:nvPr/>
          </p:nvSpPr>
          <p:spPr bwMode="auto">
            <a:xfrm>
              <a:off x="22252848" y="8224930"/>
              <a:ext cx="1067011" cy="1825735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45" name="TextBox 72"/>
            <p:cNvSpPr txBox="1">
              <a:spLocks noChangeArrowheads="1"/>
            </p:cNvSpPr>
            <p:nvPr/>
          </p:nvSpPr>
          <p:spPr bwMode="auto">
            <a:xfrm>
              <a:off x="23012400" y="6705600"/>
              <a:ext cx="45149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46" name="Straight Arrow Connector 9"/>
            <p:cNvCxnSpPr>
              <a:cxnSpLocks noChangeShapeType="1"/>
              <a:stCxn id="30749" idx="2"/>
              <a:endCxn id="30744" idx="0"/>
            </p:cNvCxnSpPr>
            <p:nvPr/>
          </p:nvCxnSpPr>
          <p:spPr bwMode="auto">
            <a:xfrm>
              <a:off x="21387831" y="7074954"/>
              <a:ext cx="1398522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Straight Arrow Connector 10"/>
            <p:cNvCxnSpPr>
              <a:cxnSpLocks noChangeShapeType="1"/>
              <a:stCxn id="30750" idx="2"/>
              <a:endCxn id="30744" idx="0"/>
            </p:cNvCxnSpPr>
            <p:nvPr/>
          </p:nvCxnSpPr>
          <p:spPr bwMode="auto">
            <a:xfrm>
              <a:off x="22275740" y="7074954"/>
              <a:ext cx="510613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Straight Arrow Connector 11"/>
            <p:cNvCxnSpPr>
              <a:cxnSpLocks noChangeShapeType="1"/>
              <a:stCxn id="30751" idx="2"/>
              <a:endCxn id="30744" idx="0"/>
            </p:cNvCxnSpPr>
            <p:nvPr/>
          </p:nvCxnSpPr>
          <p:spPr bwMode="auto">
            <a:xfrm flipH="1">
              <a:off x="22786353" y="7074954"/>
              <a:ext cx="1411315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9" name="TextBox 76"/>
            <p:cNvSpPr txBox="1">
              <a:spLocks noChangeArrowheads="1"/>
            </p:cNvSpPr>
            <p:nvPr/>
          </p:nvSpPr>
          <p:spPr bwMode="auto">
            <a:xfrm>
              <a:off x="20936550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50" name="TextBox 77"/>
            <p:cNvSpPr txBox="1">
              <a:spLocks noChangeArrowheads="1"/>
            </p:cNvSpPr>
            <p:nvPr/>
          </p:nvSpPr>
          <p:spPr bwMode="auto">
            <a:xfrm>
              <a:off x="21824459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51" name="TextBox 78"/>
            <p:cNvSpPr txBox="1">
              <a:spLocks noChangeArrowheads="1"/>
            </p:cNvSpPr>
            <p:nvPr/>
          </p:nvSpPr>
          <p:spPr bwMode="auto">
            <a:xfrm>
              <a:off x="23723940" y="6705600"/>
              <a:ext cx="94745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pic>
          <p:nvPicPr>
            <p:cNvPr id="30752" name="Picture 79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459" y="76083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3" name="Picture 80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3432" y="73797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4" name="Picture 81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5800" y="7603970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5" name="Picture 82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0400" y="6748906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56" name="TextBox 83"/>
            <p:cNvSpPr txBox="1">
              <a:spLocks noChangeArrowheads="1"/>
            </p:cNvSpPr>
            <p:nvPr/>
          </p:nvSpPr>
          <p:spPr bwMode="auto">
            <a:xfrm>
              <a:off x="22137057" y="10046732"/>
              <a:ext cx="1302323" cy="307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9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Atomic Updates</a:t>
              </a:r>
            </a:p>
          </p:txBody>
        </p:sp>
      </p:grpSp>
      <p:grpSp>
        <p:nvGrpSpPr>
          <p:cNvPr id="30725" name="Group 255"/>
          <p:cNvGrpSpPr>
            <a:grpSpLocks/>
          </p:cNvGrpSpPr>
          <p:nvPr/>
        </p:nvGrpSpPr>
        <p:grpSpPr bwMode="auto">
          <a:xfrm>
            <a:off x="3143466" y="1041202"/>
            <a:ext cx="3086100" cy="3877865"/>
            <a:chOff x="14782800" y="6477000"/>
            <a:chExt cx="4114800" cy="5169932"/>
          </a:xfrm>
        </p:grpSpPr>
        <p:sp>
          <p:nvSpPr>
            <p:cNvPr id="30726" name="Rectangle 18"/>
            <p:cNvSpPr>
              <a:spLocks noChangeArrowheads="1"/>
            </p:cNvSpPr>
            <p:nvPr/>
          </p:nvSpPr>
          <p:spPr bwMode="auto">
            <a:xfrm>
              <a:off x="14782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0</a:t>
              </a:r>
            </a:p>
          </p:txBody>
        </p:sp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160020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1</a:t>
              </a:r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16535400" y="9821503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7830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N</a:t>
              </a:r>
            </a:p>
          </p:txBody>
        </p:sp>
        <p:cxnSp>
          <p:nvCxnSpPr>
            <p:cNvPr id="30730" name="Straight Connector 22"/>
            <p:cNvCxnSpPr>
              <a:cxnSpLocks noChangeShapeType="1"/>
            </p:cNvCxnSpPr>
            <p:nvPr/>
          </p:nvCxnSpPr>
          <p:spPr bwMode="auto">
            <a:xfrm>
              <a:off x="14782800" y="9437370"/>
              <a:ext cx="4114800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Straight Connector 23"/>
            <p:cNvCxnSpPr>
              <a:cxnSpLocks noChangeShapeType="1"/>
              <a:stCxn id="30726" idx="2"/>
            </p:cNvCxnSpPr>
            <p:nvPr/>
          </p:nvCxnSpPr>
          <p:spPr bwMode="auto">
            <a:xfrm rot="5400000">
              <a:off x="15124927" y="9244509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Straight Connector 24"/>
            <p:cNvCxnSpPr>
              <a:cxnSpLocks noChangeShapeType="1"/>
            </p:cNvCxnSpPr>
            <p:nvPr/>
          </p:nvCxnSpPr>
          <p:spPr bwMode="auto">
            <a:xfrm rot="5400000">
              <a:off x="16344127" y="9246096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3" name="Straight Connector 25"/>
            <p:cNvCxnSpPr>
              <a:cxnSpLocks noChangeShapeType="1"/>
            </p:cNvCxnSpPr>
            <p:nvPr/>
          </p:nvCxnSpPr>
          <p:spPr bwMode="auto">
            <a:xfrm rot="5400000">
              <a:off x="18247540" y="9246096"/>
              <a:ext cx="384134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4" name="Straight Connector 26"/>
            <p:cNvCxnSpPr>
              <a:cxnSpLocks noChangeShapeType="1"/>
            </p:cNvCxnSpPr>
            <p:nvPr/>
          </p:nvCxnSpPr>
          <p:spPr bwMode="auto">
            <a:xfrm rot="5400000">
              <a:off x="16877527" y="9630230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TextBox 62"/>
            <p:cNvSpPr txBox="1">
              <a:spLocks noChangeArrowheads="1"/>
            </p:cNvSpPr>
            <p:nvPr/>
          </p:nvSpPr>
          <p:spPr bwMode="auto">
            <a:xfrm>
              <a:off x="17221200" y="7957067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37" name="Straight Arrow Connector 29"/>
            <p:cNvCxnSpPr>
              <a:cxnSpLocks noChangeShapeType="1"/>
              <a:endCxn id="30726" idx="0"/>
            </p:cNvCxnSpPr>
            <p:nvPr/>
          </p:nvCxnSpPr>
          <p:spPr bwMode="auto">
            <a:xfrm rot="16200000" flipH="1">
              <a:off x="15124927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Straight Arrow Connector 30"/>
            <p:cNvCxnSpPr>
              <a:cxnSpLocks noChangeShapeType="1"/>
            </p:cNvCxnSpPr>
            <p:nvPr/>
          </p:nvCxnSpPr>
          <p:spPr bwMode="auto">
            <a:xfrm rot="16200000" flipH="1">
              <a:off x="16347302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Straight Arrow Connector 31"/>
            <p:cNvCxnSpPr>
              <a:cxnSpLocks noChangeShapeType="1"/>
            </p:cNvCxnSpPr>
            <p:nvPr/>
          </p:nvCxnSpPr>
          <p:spPr bwMode="auto">
            <a:xfrm rot="16200000" flipH="1">
              <a:off x="18257392" y="7035743"/>
              <a:ext cx="380959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0" name="TextBox 66"/>
            <p:cNvSpPr txBox="1">
              <a:spLocks noChangeArrowheads="1"/>
            </p:cNvSpPr>
            <p:nvPr/>
          </p:nvSpPr>
          <p:spPr bwMode="auto">
            <a:xfrm>
              <a:off x="14887081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41" name="TextBox 67"/>
            <p:cNvSpPr txBox="1">
              <a:spLocks noChangeArrowheads="1"/>
            </p:cNvSpPr>
            <p:nvPr/>
          </p:nvSpPr>
          <p:spPr bwMode="auto">
            <a:xfrm>
              <a:off x="16109459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42" name="TextBox 68"/>
            <p:cNvSpPr txBox="1">
              <a:spLocks noChangeArrowheads="1"/>
            </p:cNvSpPr>
            <p:nvPr/>
          </p:nvSpPr>
          <p:spPr bwMode="auto">
            <a:xfrm>
              <a:off x="17931413" y="6477000"/>
              <a:ext cx="947268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sp>
          <p:nvSpPr>
            <p:cNvPr id="30743" name="TextBox 69"/>
            <p:cNvSpPr txBox="1">
              <a:spLocks noChangeArrowheads="1"/>
            </p:cNvSpPr>
            <p:nvPr/>
          </p:nvSpPr>
          <p:spPr bwMode="auto">
            <a:xfrm>
              <a:off x="17212351" y="6477000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2375173" y="2586427"/>
            <a:ext cx="427252" cy="39370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3" y="126737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96" y="1251987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10"/>
          <p:cNvCxnSpPr>
            <a:cxnSpLocks noChangeShapeType="1"/>
            <a:endCxn id="30744" idx="0"/>
          </p:cNvCxnSpPr>
          <p:nvPr/>
        </p:nvCxnSpPr>
        <p:spPr bwMode="auto">
          <a:xfrm flipH="1">
            <a:off x="1442626" y="1921537"/>
            <a:ext cx="186589" cy="85576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29"/>
          <p:cNvCxnSpPr>
            <a:cxnSpLocks noChangeShapeType="1"/>
          </p:cNvCxnSpPr>
          <p:nvPr/>
        </p:nvCxnSpPr>
        <p:spPr bwMode="auto">
          <a:xfrm rot="16200000" flipH="1">
            <a:off x="3225051" y="1472971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30"/>
          <p:cNvCxnSpPr>
            <a:cxnSpLocks noChangeShapeType="1"/>
          </p:cNvCxnSpPr>
          <p:nvPr/>
        </p:nvCxnSpPr>
        <p:spPr bwMode="auto">
          <a:xfrm flipH="1">
            <a:off x="4313175" y="1324958"/>
            <a:ext cx="2794" cy="25961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30"/>
          <p:cNvCxnSpPr>
            <a:cxnSpLocks noChangeShapeType="1"/>
          </p:cNvCxnSpPr>
          <p:nvPr/>
        </p:nvCxnSpPr>
        <p:spPr bwMode="auto">
          <a:xfrm rot="16200000" flipH="1">
            <a:off x="5605582" y="1456138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49" y="12435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49" y="1235605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92" y="12506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13" y="3329709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73" y="215430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5400000">
            <a:off x="4645751" y="952115"/>
            <a:ext cx="409679" cy="323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3466" y="330436"/>
            <a:ext cx="3216173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less contention and serialization</a:t>
            </a:r>
          </a:p>
        </p:txBody>
      </p:sp>
      <p:pic>
        <p:nvPicPr>
          <p:cNvPr id="5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79" y="1262204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9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811">
        <p:fade/>
      </p:transition>
    </mc:Choice>
    <mc:Fallback xmlns="">
      <p:transition spd="med" advTm="478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Privatization (cont.)</a:t>
            </a:r>
          </a:p>
        </p:txBody>
      </p:sp>
      <p:grpSp>
        <p:nvGrpSpPr>
          <p:cNvPr id="30724" name="Group 254"/>
          <p:cNvGrpSpPr>
            <a:grpSpLocks/>
          </p:cNvGrpSpPr>
          <p:nvPr/>
        </p:nvGrpSpPr>
        <p:grpSpPr bwMode="auto">
          <a:xfrm>
            <a:off x="55547" y="1637876"/>
            <a:ext cx="4145194" cy="2736530"/>
            <a:chOff x="20936550" y="6705600"/>
            <a:chExt cx="5528018" cy="3648927"/>
          </a:xfrm>
        </p:grpSpPr>
        <p:sp>
          <p:nvSpPr>
            <p:cNvPr id="30744" name="Rectangle 7"/>
            <p:cNvSpPr>
              <a:spLocks noChangeArrowheads="1"/>
            </p:cNvSpPr>
            <p:nvPr/>
          </p:nvSpPr>
          <p:spPr bwMode="auto">
            <a:xfrm>
              <a:off x="22252848" y="8224930"/>
              <a:ext cx="1067011" cy="1825735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45" name="TextBox 72"/>
            <p:cNvSpPr txBox="1">
              <a:spLocks noChangeArrowheads="1"/>
            </p:cNvSpPr>
            <p:nvPr/>
          </p:nvSpPr>
          <p:spPr bwMode="auto">
            <a:xfrm>
              <a:off x="23012400" y="6705600"/>
              <a:ext cx="45149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46" name="Straight Arrow Connector 9"/>
            <p:cNvCxnSpPr>
              <a:cxnSpLocks noChangeShapeType="1"/>
              <a:stCxn id="30749" idx="2"/>
              <a:endCxn id="30744" idx="0"/>
            </p:cNvCxnSpPr>
            <p:nvPr/>
          </p:nvCxnSpPr>
          <p:spPr bwMode="auto">
            <a:xfrm>
              <a:off x="21387831" y="7074954"/>
              <a:ext cx="1398522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Straight Arrow Connector 10"/>
            <p:cNvCxnSpPr>
              <a:cxnSpLocks noChangeShapeType="1"/>
              <a:stCxn id="30750" idx="2"/>
              <a:endCxn id="30744" idx="0"/>
            </p:cNvCxnSpPr>
            <p:nvPr/>
          </p:nvCxnSpPr>
          <p:spPr bwMode="auto">
            <a:xfrm>
              <a:off x="22275740" y="7074954"/>
              <a:ext cx="510613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Straight Arrow Connector 11"/>
            <p:cNvCxnSpPr>
              <a:cxnSpLocks noChangeShapeType="1"/>
              <a:stCxn id="30751" idx="2"/>
              <a:endCxn id="30744" idx="0"/>
            </p:cNvCxnSpPr>
            <p:nvPr/>
          </p:nvCxnSpPr>
          <p:spPr bwMode="auto">
            <a:xfrm flipH="1">
              <a:off x="22786353" y="7074954"/>
              <a:ext cx="1411315" cy="114997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9" name="TextBox 76"/>
            <p:cNvSpPr txBox="1">
              <a:spLocks noChangeArrowheads="1"/>
            </p:cNvSpPr>
            <p:nvPr/>
          </p:nvSpPr>
          <p:spPr bwMode="auto">
            <a:xfrm>
              <a:off x="20936550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50" name="TextBox 77"/>
            <p:cNvSpPr txBox="1">
              <a:spLocks noChangeArrowheads="1"/>
            </p:cNvSpPr>
            <p:nvPr/>
          </p:nvSpPr>
          <p:spPr bwMode="auto">
            <a:xfrm>
              <a:off x="21824459" y="6705600"/>
              <a:ext cx="902562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51" name="TextBox 78"/>
            <p:cNvSpPr txBox="1">
              <a:spLocks noChangeArrowheads="1"/>
            </p:cNvSpPr>
            <p:nvPr/>
          </p:nvSpPr>
          <p:spPr bwMode="auto">
            <a:xfrm>
              <a:off x="23723940" y="6705600"/>
              <a:ext cx="947455" cy="36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pic>
          <p:nvPicPr>
            <p:cNvPr id="30752" name="Picture 79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459" y="76083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3" name="Picture 80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3432" y="7379732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4" name="Picture 81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5800" y="7603970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5" name="Picture 82" descr="loc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0400" y="6748906"/>
              <a:ext cx="164168" cy="2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56" name="TextBox 83"/>
            <p:cNvSpPr txBox="1">
              <a:spLocks noChangeArrowheads="1"/>
            </p:cNvSpPr>
            <p:nvPr/>
          </p:nvSpPr>
          <p:spPr bwMode="auto">
            <a:xfrm>
              <a:off x="22137057" y="10046732"/>
              <a:ext cx="1302323" cy="307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9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Atomic Updates</a:t>
              </a:r>
            </a:p>
          </p:txBody>
        </p:sp>
      </p:grpSp>
      <p:grpSp>
        <p:nvGrpSpPr>
          <p:cNvPr id="30725" name="Group 255"/>
          <p:cNvGrpSpPr>
            <a:grpSpLocks/>
          </p:cNvGrpSpPr>
          <p:nvPr/>
        </p:nvGrpSpPr>
        <p:grpSpPr bwMode="auto">
          <a:xfrm>
            <a:off x="3143466" y="1041202"/>
            <a:ext cx="3086100" cy="3877865"/>
            <a:chOff x="14782800" y="6477000"/>
            <a:chExt cx="4114800" cy="5169932"/>
          </a:xfrm>
        </p:grpSpPr>
        <p:sp>
          <p:nvSpPr>
            <p:cNvPr id="30726" name="Rectangle 18"/>
            <p:cNvSpPr>
              <a:spLocks noChangeArrowheads="1"/>
            </p:cNvSpPr>
            <p:nvPr/>
          </p:nvSpPr>
          <p:spPr bwMode="auto">
            <a:xfrm>
              <a:off x="14782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0</a:t>
              </a:r>
            </a:p>
          </p:txBody>
        </p:sp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160020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1</a:t>
              </a:r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16535400" y="9821503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Final Copy</a:t>
              </a:r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7830800" y="7227807"/>
              <a:ext cx="1066800" cy="1825429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 N</a:t>
              </a:r>
            </a:p>
          </p:txBody>
        </p:sp>
        <p:cxnSp>
          <p:nvCxnSpPr>
            <p:cNvPr id="30730" name="Straight Connector 22"/>
            <p:cNvCxnSpPr>
              <a:cxnSpLocks noChangeShapeType="1"/>
            </p:cNvCxnSpPr>
            <p:nvPr/>
          </p:nvCxnSpPr>
          <p:spPr bwMode="auto">
            <a:xfrm>
              <a:off x="14782800" y="9437370"/>
              <a:ext cx="4114800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Straight Connector 23"/>
            <p:cNvCxnSpPr>
              <a:cxnSpLocks noChangeShapeType="1"/>
              <a:stCxn id="30726" idx="2"/>
            </p:cNvCxnSpPr>
            <p:nvPr/>
          </p:nvCxnSpPr>
          <p:spPr bwMode="auto">
            <a:xfrm rot="5400000">
              <a:off x="15124927" y="9244509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Straight Connector 24"/>
            <p:cNvCxnSpPr>
              <a:cxnSpLocks noChangeShapeType="1"/>
            </p:cNvCxnSpPr>
            <p:nvPr/>
          </p:nvCxnSpPr>
          <p:spPr bwMode="auto">
            <a:xfrm rot="5400000">
              <a:off x="16344127" y="9246096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3" name="Straight Connector 25"/>
            <p:cNvCxnSpPr>
              <a:cxnSpLocks noChangeShapeType="1"/>
            </p:cNvCxnSpPr>
            <p:nvPr/>
          </p:nvCxnSpPr>
          <p:spPr bwMode="auto">
            <a:xfrm rot="5400000">
              <a:off x="18247540" y="9246096"/>
              <a:ext cx="384134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4" name="Straight Connector 26"/>
            <p:cNvCxnSpPr>
              <a:cxnSpLocks noChangeShapeType="1"/>
            </p:cNvCxnSpPr>
            <p:nvPr/>
          </p:nvCxnSpPr>
          <p:spPr bwMode="auto">
            <a:xfrm rot="5400000">
              <a:off x="16877527" y="9630230"/>
              <a:ext cx="384134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TextBox 62"/>
            <p:cNvSpPr txBox="1">
              <a:spLocks noChangeArrowheads="1"/>
            </p:cNvSpPr>
            <p:nvPr/>
          </p:nvSpPr>
          <p:spPr bwMode="auto">
            <a:xfrm>
              <a:off x="17221200" y="7957067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  <p:cxnSp>
          <p:nvCxnSpPr>
            <p:cNvPr id="30737" name="Straight Arrow Connector 29"/>
            <p:cNvCxnSpPr>
              <a:cxnSpLocks noChangeShapeType="1"/>
              <a:endCxn id="30726" idx="0"/>
            </p:cNvCxnSpPr>
            <p:nvPr/>
          </p:nvCxnSpPr>
          <p:spPr bwMode="auto">
            <a:xfrm rot="16200000" flipH="1">
              <a:off x="15124927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Straight Arrow Connector 30"/>
            <p:cNvCxnSpPr>
              <a:cxnSpLocks noChangeShapeType="1"/>
            </p:cNvCxnSpPr>
            <p:nvPr/>
          </p:nvCxnSpPr>
          <p:spPr bwMode="auto">
            <a:xfrm rot="16200000" flipH="1">
              <a:off x="16347302" y="7036534"/>
              <a:ext cx="380959" cy="1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Straight Arrow Connector 31"/>
            <p:cNvCxnSpPr>
              <a:cxnSpLocks noChangeShapeType="1"/>
            </p:cNvCxnSpPr>
            <p:nvPr/>
          </p:nvCxnSpPr>
          <p:spPr bwMode="auto">
            <a:xfrm rot="16200000" flipH="1">
              <a:off x="18257392" y="7035743"/>
              <a:ext cx="380959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0" name="TextBox 66"/>
            <p:cNvSpPr txBox="1">
              <a:spLocks noChangeArrowheads="1"/>
            </p:cNvSpPr>
            <p:nvPr/>
          </p:nvSpPr>
          <p:spPr bwMode="auto">
            <a:xfrm>
              <a:off x="14887081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0</a:t>
              </a:r>
            </a:p>
          </p:txBody>
        </p:sp>
        <p:sp>
          <p:nvSpPr>
            <p:cNvPr id="30741" name="TextBox 67"/>
            <p:cNvSpPr txBox="1">
              <a:spLocks noChangeArrowheads="1"/>
            </p:cNvSpPr>
            <p:nvPr/>
          </p:nvSpPr>
          <p:spPr bwMode="auto">
            <a:xfrm>
              <a:off x="16109459" y="6477000"/>
              <a:ext cx="902384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1</a:t>
              </a:r>
            </a:p>
          </p:txBody>
        </p:sp>
        <p:sp>
          <p:nvSpPr>
            <p:cNvPr id="30742" name="TextBox 68"/>
            <p:cNvSpPr txBox="1">
              <a:spLocks noChangeArrowheads="1"/>
            </p:cNvSpPr>
            <p:nvPr/>
          </p:nvSpPr>
          <p:spPr bwMode="auto">
            <a:xfrm>
              <a:off x="17931413" y="6477000"/>
              <a:ext cx="947268" cy="369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Block N</a:t>
              </a:r>
            </a:p>
          </p:txBody>
        </p:sp>
        <p:sp>
          <p:nvSpPr>
            <p:cNvPr id="30743" name="TextBox 69"/>
            <p:cNvSpPr txBox="1">
              <a:spLocks noChangeArrowheads="1"/>
            </p:cNvSpPr>
            <p:nvPr/>
          </p:nvSpPr>
          <p:spPr bwMode="auto">
            <a:xfrm>
              <a:off x="17212351" y="6477000"/>
              <a:ext cx="425757" cy="3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5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…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2375173" y="2586427"/>
            <a:ext cx="427252" cy="39370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3" y="126737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9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96" y="1251987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10"/>
          <p:cNvCxnSpPr>
            <a:cxnSpLocks noChangeShapeType="1"/>
            <a:endCxn id="30744" idx="0"/>
          </p:cNvCxnSpPr>
          <p:nvPr/>
        </p:nvCxnSpPr>
        <p:spPr bwMode="auto">
          <a:xfrm flipH="1">
            <a:off x="1442626" y="1921537"/>
            <a:ext cx="186589" cy="85576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29"/>
          <p:cNvCxnSpPr>
            <a:cxnSpLocks noChangeShapeType="1"/>
          </p:cNvCxnSpPr>
          <p:nvPr/>
        </p:nvCxnSpPr>
        <p:spPr bwMode="auto">
          <a:xfrm rot="16200000" flipH="1">
            <a:off x="3225051" y="1472971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30"/>
          <p:cNvCxnSpPr>
            <a:cxnSpLocks noChangeShapeType="1"/>
          </p:cNvCxnSpPr>
          <p:nvPr/>
        </p:nvCxnSpPr>
        <p:spPr bwMode="auto">
          <a:xfrm flipH="1">
            <a:off x="4313175" y="1324958"/>
            <a:ext cx="2794" cy="25961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30"/>
          <p:cNvCxnSpPr>
            <a:cxnSpLocks noChangeShapeType="1"/>
          </p:cNvCxnSpPr>
          <p:nvPr/>
        </p:nvCxnSpPr>
        <p:spPr bwMode="auto">
          <a:xfrm rot="16200000" flipH="1">
            <a:off x="5605582" y="1456138"/>
            <a:ext cx="285750" cy="119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49" y="12435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49" y="1235605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92" y="1250640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13" y="3329709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73" y="2154301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960591" y="4499116"/>
            <a:ext cx="409679" cy="323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0786" y="4209795"/>
            <a:ext cx="3216173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less contention 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serialization</a:t>
            </a:r>
          </a:p>
        </p:txBody>
      </p:sp>
      <p:pic>
        <p:nvPicPr>
          <p:cNvPr id="53" name="Picture 82" descr="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02" y="1250639"/>
            <a:ext cx="123102" cy="1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40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235">
        <p:fade/>
      </p:transition>
    </mc:Choice>
    <mc:Fallback xmlns="">
      <p:transition spd="med" advTm="58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Benefit of Privatization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verhead for creating and initializing private copies</a:t>
            </a:r>
          </a:p>
          <a:p>
            <a:pPr lvl="1"/>
            <a:r>
              <a:rPr lang="en-US" dirty="0" smtClean="0"/>
              <a:t>Overhead for accumulating the contents of private copies into the final copy</a:t>
            </a:r>
          </a:p>
          <a:p>
            <a:endParaRPr lang="en-US" dirty="0" smtClean="0"/>
          </a:p>
          <a:p>
            <a:r>
              <a:rPr lang="en-US" dirty="0" smtClean="0"/>
              <a:t>Benefit</a:t>
            </a:r>
          </a:p>
          <a:p>
            <a:pPr lvl="1"/>
            <a:r>
              <a:rPr lang="en-US" dirty="0" smtClean="0"/>
              <a:t>Much less contention and serialization in accessing both the private copies and the final copy</a:t>
            </a:r>
          </a:p>
          <a:p>
            <a:pPr lvl="1"/>
            <a:r>
              <a:rPr lang="en-US" dirty="0" smtClean="0"/>
              <a:t>The overall performance can often be improved more than 10x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711">
        <p:fade/>
      </p:transition>
    </mc:Choice>
    <mc:Fallback xmlns="">
      <p:transition spd="med" advTm="417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Atomics for Histogram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subset of threads are in the same block</a:t>
            </a:r>
          </a:p>
          <a:p>
            <a:r>
              <a:rPr lang="en-US" dirty="0" smtClean="0"/>
              <a:t>Much higher throughput than DRAM (100x) or L2 (10x) atomics</a:t>
            </a:r>
          </a:p>
          <a:p>
            <a:r>
              <a:rPr lang="en-US" dirty="0" smtClean="0"/>
              <a:t>Less contention – only threads in the same block can access a shared memory variable</a:t>
            </a:r>
          </a:p>
          <a:p>
            <a:r>
              <a:rPr lang="en-US" dirty="0" smtClean="0"/>
              <a:t>This is a very important use case for shared memory!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74">
        <p:fade/>
      </p:transition>
    </mc:Choice>
    <mc:Fallback xmlns="">
      <p:transition spd="med" advTm="606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Shared Memory Atomics Requires Privatization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/>
              <a:t>Create private copies of the </a:t>
            </a:r>
            <a:r>
              <a:rPr lang="en-US" sz="1400" dirty="0" err="1"/>
              <a:t>histo</a:t>
            </a:r>
            <a:r>
              <a:rPr lang="en-US" sz="1400" dirty="0"/>
              <a:t>[] array for each thread block</a:t>
            </a:r>
          </a:p>
          <a:p>
            <a:pPr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__global__ void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histo_kernel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(unsigned char *buffer,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		long size,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__shared__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histo_private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[7];</a:t>
            </a: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EE424C-52DF-4BBE-8311-A9270ABA953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76400" y="1047750"/>
            <a:ext cx="762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7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575">
        <p:fade/>
      </p:transition>
    </mc:Choice>
    <mc:Fallback xmlns="">
      <p:transition spd="med" advTm="285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Shared Memory Atomics Requires Privatization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/>
              <a:t>Create private copies of the </a:t>
            </a:r>
            <a:r>
              <a:rPr lang="en-US" sz="1400" dirty="0" err="1"/>
              <a:t>histo</a:t>
            </a:r>
            <a:r>
              <a:rPr lang="en-US" sz="1400" dirty="0"/>
              <a:t>[] array for each thread block</a:t>
            </a:r>
          </a:p>
          <a:p>
            <a:pPr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__global__ void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histo_kernel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(unsigned char *buffer,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		long size,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__shared__ unsigned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histo_private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[7];</a:t>
            </a: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if 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&lt; 7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histo_private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__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syncthreads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EE424C-52DF-4BBE-8311-A9270ABA953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76400" y="1047750"/>
            <a:ext cx="762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7000" y="3381189"/>
            <a:ext cx="3261198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bin counters in the private copies of </a:t>
            </a:r>
            <a:r>
              <a:rPr lang="en-US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2952750"/>
            <a:ext cx="640000" cy="404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286">
        <p:fade/>
      </p:transition>
    </mc:Choice>
    <mc:Fallback xmlns="">
      <p:transition spd="med" advTm="482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Build Private Histogram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i =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blockIdx.x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blockDim.x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// stride is total number of threads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stride =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blockDim.x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gridDim.x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while (i &lt; size) 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atomicAdd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 &amp;(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private_histo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[buffer[i</a:t>
            </a:r>
            <a:r>
              <a:rPr lang="en-US" sz="1600" smtClean="0">
                <a:latin typeface="Calibri" panose="020F0502020204030204" pitchFamily="34" charset="0"/>
                <a:cs typeface="Courier New" panose="02070309020205020404" pitchFamily="49" charset="0"/>
              </a:rPr>
              <a:t>]/4]), 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1);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     i += stride;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3D630E-222A-4D9B-A1C0-0417350CB20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707">
        <p:fade/>
      </p:transition>
    </mc:Choice>
    <mc:Fallback xmlns="">
      <p:transition spd="med" advTm="547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parallel histogram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Partition the input into sections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434" dirty="0">
                <a:latin typeface="Calibri" panose="020F0502020204030204" pitchFamily="34" charset="0"/>
              </a:rPr>
              <a:t>Have each thread to take a section of the input</a:t>
            </a:r>
          </a:p>
          <a:p>
            <a:r>
              <a:rPr lang="en-US" sz="1434" dirty="0" smtClean="0">
                <a:latin typeface="Calibri" panose="020F0502020204030204" pitchFamily="34" charset="0"/>
              </a:rPr>
              <a:t>Each thread iterates through its section.</a:t>
            </a:r>
          </a:p>
          <a:p>
            <a:r>
              <a:rPr lang="en-US" sz="1434" dirty="0">
                <a:latin typeface="Calibri" panose="020F0502020204030204" pitchFamily="34" charset="0"/>
              </a:rPr>
              <a:t>F</a:t>
            </a:r>
            <a:r>
              <a:rPr lang="en-US" sz="1434" dirty="0" smtClean="0">
                <a:latin typeface="Calibri" panose="020F0502020204030204" pitchFamily="34" charset="0"/>
              </a:rPr>
              <a:t>or </a:t>
            </a:r>
            <a:r>
              <a:rPr lang="en-US" sz="1434" dirty="0">
                <a:latin typeface="Calibri" panose="020F0502020204030204" pitchFamily="34" charset="0"/>
              </a:rPr>
              <a:t>each </a:t>
            </a:r>
            <a:r>
              <a:rPr lang="en-US" sz="1434" dirty="0" smtClean="0">
                <a:latin typeface="Calibri" panose="020F0502020204030204" pitchFamily="34" charset="0"/>
              </a:rPr>
              <a:t>letter, </a:t>
            </a:r>
            <a:r>
              <a:rPr lang="en-US" sz="1434" dirty="0">
                <a:latin typeface="Calibri" panose="020F0502020204030204" pitchFamily="34" charset="0"/>
              </a:rPr>
              <a:t>increment the appropriate bin counter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34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Build Final Histogram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819263"/>
            <a:ext cx="6781800" cy="4023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// wait for all other threads in the block to finish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__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syncthreads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&lt; 7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atomicAdd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(&amp;(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histo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]), 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private_histo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] );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911155-CCF0-4E1D-8E99-B66700B39D3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508">
        <p:fade/>
      </p:transition>
    </mc:Choice>
    <mc:Fallback xmlns="">
      <p:transition spd="med" advTm="55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More on Privatization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Privatization is a powerful and frequently used </a:t>
            </a:r>
            <a:r>
              <a:rPr lang="en-US" sz="1600" dirty="0" smtClean="0"/>
              <a:t>technique </a:t>
            </a:r>
            <a:r>
              <a:rPr lang="en-US" sz="1600" dirty="0"/>
              <a:t>for parallelizing applications</a:t>
            </a:r>
          </a:p>
          <a:p>
            <a:pPr lvl="1"/>
            <a:endParaRPr lang="en-US" sz="1600" dirty="0"/>
          </a:p>
          <a:p>
            <a:r>
              <a:rPr lang="en-US" sz="1600" dirty="0"/>
              <a:t>The operation needs to be associative and commutative</a:t>
            </a:r>
          </a:p>
          <a:p>
            <a:pPr lvl="1"/>
            <a:r>
              <a:rPr lang="en-US" sz="1400" dirty="0"/>
              <a:t>Histogram add operation is associative and </a:t>
            </a:r>
            <a:r>
              <a:rPr lang="en-US" sz="1400" dirty="0" smtClean="0"/>
              <a:t>commutative</a:t>
            </a:r>
          </a:p>
          <a:p>
            <a:pPr lvl="1"/>
            <a:r>
              <a:rPr lang="en-US" sz="1400" dirty="0" smtClean="0"/>
              <a:t>No privatization if the operation does not fit the requirement</a:t>
            </a:r>
            <a:endParaRPr lang="en-US" sz="1400" dirty="0"/>
          </a:p>
          <a:p>
            <a:pPr lvl="2"/>
            <a:endParaRPr lang="en-US" sz="1600" dirty="0"/>
          </a:p>
          <a:p>
            <a:r>
              <a:rPr lang="en-US" sz="1600" dirty="0"/>
              <a:t>The private histogram size needs to be small</a:t>
            </a:r>
          </a:p>
          <a:p>
            <a:pPr lvl="1"/>
            <a:r>
              <a:rPr lang="en-US" sz="1400" dirty="0"/>
              <a:t>Fits into shared memory</a:t>
            </a:r>
          </a:p>
          <a:p>
            <a:pPr marL="1028700" lvl="3" indent="0">
              <a:buNone/>
            </a:pPr>
            <a:endParaRPr lang="en-US" sz="1600" dirty="0"/>
          </a:p>
          <a:p>
            <a:r>
              <a:rPr lang="en-US" sz="1600" dirty="0"/>
              <a:t>What if the histogram is too large to privatize</a:t>
            </a:r>
            <a:r>
              <a:rPr lang="en-US" sz="1600" dirty="0" smtClean="0"/>
              <a:t>?</a:t>
            </a:r>
          </a:p>
          <a:p>
            <a:pPr lvl="1"/>
            <a:r>
              <a:rPr lang="en-US" sz="1267" dirty="0" smtClean="0"/>
              <a:t>Sometimes one can partially privatize an output histogram and use range testing to go to either global memory or shared memory</a:t>
            </a:r>
            <a:endParaRPr lang="en-US" sz="1267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AC82B0-D982-48A2-9C56-7235FCB7991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4050">
        <p:fade/>
      </p:transition>
    </mc:Choice>
    <mc:Fallback xmlns="">
      <p:transition spd="med" advTm="1440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</p:spPr>
        <p:txBody>
          <a:bodyPr/>
          <a:lstStyle/>
          <a:p>
            <a:r>
              <a:rPr lang="en-US" dirty="0" smtClean="0"/>
              <a:t>Sectioned Partitioning (Iteration </a:t>
            </a:r>
            <a:r>
              <a:rPr lang="en-US" dirty="0"/>
              <a:t>#</a:t>
            </a:r>
            <a:r>
              <a:rPr lang="en-US" dirty="0" smtClean="0"/>
              <a:t>1)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9" y="971550"/>
            <a:ext cx="6601962" cy="38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066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Sectioned Partitioning (Iteration #2)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7244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3FF2DD-4848-4FF7-AAD7-9F782341E25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6" y="880437"/>
            <a:ext cx="6574447" cy="39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4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 smtClean="0"/>
              <a:t>Input Partitioning Affects Memory Access Efficiency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Sectioned partitioning results in poor memory access efficiency</a:t>
            </a:r>
          </a:p>
          <a:p>
            <a:pPr lvl="1"/>
            <a:r>
              <a:rPr lang="en-US" dirty="0" smtClean="0"/>
              <a:t>Adjacent threads do not access adjacent memory locations</a:t>
            </a:r>
          </a:p>
          <a:p>
            <a:pPr lvl="1"/>
            <a:r>
              <a:rPr lang="en-US" dirty="0" smtClean="0"/>
              <a:t>Accesses are not coalesced</a:t>
            </a:r>
          </a:p>
          <a:p>
            <a:pPr lvl="1"/>
            <a:r>
              <a:rPr lang="en-US" dirty="0" smtClean="0"/>
              <a:t>DRAM bandwidth is poorly utilized</a:t>
            </a:r>
          </a:p>
          <a:p>
            <a:pPr marL="334685" lvl="1" indent="0">
              <a:buNone/>
            </a:pPr>
            <a:endParaRPr lang="en-US" dirty="0" smtClean="0"/>
          </a:p>
          <a:p>
            <a:pPr marL="334685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00200" y="1733550"/>
            <a:ext cx="3809209" cy="941820"/>
            <a:chOff x="1986011" y="4503265"/>
            <a:chExt cx="4317103" cy="1067396"/>
          </a:xfrm>
        </p:grpSpPr>
        <p:sp>
          <p:nvSpPr>
            <p:cNvPr id="6" name="Rectangle 5"/>
            <p:cNvSpPr/>
            <p:nvPr/>
          </p:nvSpPr>
          <p:spPr>
            <a:xfrm>
              <a:off x="1986011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1952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7893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3834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49775" y="4503265"/>
              <a:ext cx="215941" cy="10673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65999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81940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97881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13822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29763" y="4503265"/>
              <a:ext cx="215941" cy="10673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43704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59645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5586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91527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7468" y="4503265"/>
              <a:ext cx="215941" cy="10673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3409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39350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55291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71232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87173" y="4503265"/>
              <a:ext cx="215941" cy="1067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</p:grpSp>
    </p:spTree>
    <p:extLst>
      <p:ext uri="{BB962C8B-B14F-4D97-AF65-F5344CB8AC3E}">
        <p14:creationId xmlns:p14="http://schemas.microsoft.com/office/powerpoint/2010/main" val="2043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 smtClean="0"/>
              <a:t>Input Partitioning Affects Memory Access Efficiency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Sectioned partitioning results in poor memory access efficiency</a:t>
            </a:r>
          </a:p>
          <a:p>
            <a:pPr lvl="1"/>
            <a:r>
              <a:rPr lang="en-US" dirty="0" smtClean="0"/>
              <a:t>Adjacent threads do not access adjacent memory locations</a:t>
            </a:r>
          </a:p>
          <a:p>
            <a:pPr lvl="1"/>
            <a:r>
              <a:rPr lang="en-US" dirty="0" smtClean="0"/>
              <a:t>Accesses are not coalesced</a:t>
            </a:r>
          </a:p>
          <a:p>
            <a:pPr lvl="1"/>
            <a:r>
              <a:rPr lang="en-US" dirty="0" smtClean="0"/>
              <a:t>DRAM bandwidth is poorly utilized</a:t>
            </a:r>
          </a:p>
          <a:p>
            <a:pPr marL="334685" lvl="1" indent="0">
              <a:buNone/>
            </a:pPr>
            <a:endParaRPr lang="en-US" dirty="0" smtClean="0"/>
          </a:p>
          <a:p>
            <a:pPr marL="334685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Change to interleaved partitioning</a:t>
            </a:r>
          </a:p>
          <a:p>
            <a:pPr lvl="1"/>
            <a:r>
              <a:rPr lang="en-US" dirty="0" smtClean="0"/>
              <a:t>All threads process a contiguous section of elements </a:t>
            </a:r>
          </a:p>
          <a:p>
            <a:pPr lvl="1"/>
            <a:r>
              <a:rPr lang="en-US" dirty="0" smtClean="0"/>
              <a:t>They all move to the next section and repeat</a:t>
            </a:r>
          </a:p>
          <a:p>
            <a:pPr lvl="1"/>
            <a:r>
              <a:rPr lang="en-US" dirty="0" smtClean="0"/>
              <a:t>The memory accesses are coalesced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7" name="Rectangle 6"/>
          <p:cNvSpPr/>
          <p:nvPr/>
        </p:nvSpPr>
        <p:spPr>
          <a:xfrm>
            <a:off x="1790736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8" name="Rectangle 7"/>
          <p:cNvSpPr/>
          <p:nvPr/>
        </p:nvSpPr>
        <p:spPr>
          <a:xfrm>
            <a:off x="1981272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9" name="Rectangle 8"/>
          <p:cNvSpPr/>
          <p:nvPr/>
        </p:nvSpPr>
        <p:spPr>
          <a:xfrm>
            <a:off x="2171809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10" name="Rectangle 9"/>
          <p:cNvSpPr/>
          <p:nvPr/>
        </p:nvSpPr>
        <p:spPr>
          <a:xfrm>
            <a:off x="2362345" y="17335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11" name="Rectangle 10"/>
          <p:cNvSpPr/>
          <p:nvPr/>
        </p:nvSpPr>
        <p:spPr>
          <a:xfrm>
            <a:off x="2553131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2" name="Rectangle 11"/>
          <p:cNvSpPr/>
          <p:nvPr/>
        </p:nvSpPr>
        <p:spPr>
          <a:xfrm>
            <a:off x="2743667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3" name="Rectangle 12"/>
          <p:cNvSpPr/>
          <p:nvPr/>
        </p:nvSpPr>
        <p:spPr>
          <a:xfrm>
            <a:off x="2934203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4" name="Rectangle 13"/>
          <p:cNvSpPr/>
          <p:nvPr/>
        </p:nvSpPr>
        <p:spPr>
          <a:xfrm>
            <a:off x="3124739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5" name="Rectangle 14"/>
          <p:cNvSpPr/>
          <p:nvPr/>
        </p:nvSpPr>
        <p:spPr>
          <a:xfrm>
            <a:off x="3315276" y="17335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16" name="Rectangle 15"/>
          <p:cNvSpPr/>
          <p:nvPr/>
        </p:nvSpPr>
        <p:spPr>
          <a:xfrm>
            <a:off x="3504047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17" name="Rectangle 16"/>
          <p:cNvSpPr/>
          <p:nvPr/>
        </p:nvSpPr>
        <p:spPr>
          <a:xfrm>
            <a:off x="3694583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5119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19" name="Rectangle 18"/>
          <p:cNvSpPr/>
          <p:nvPr/>
        </p:nvSpPr>
        <p:spPr>
          <a:xfrm>
            <a:off x="4075656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20" name="Rectangle 19"/>
          <p:cNvSpPr/>
          <p:nvPr/>
        </p:nvSpPr>
        <p:spPr>
          <a:xfrm>
            <a:off x="4266192" y="17335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21" name="Rectangle 20"/>
          <p:cNvSpPr/>
          <p:nvPr/>
        </p:nvSpPr>
        <p:spPr>
          <a:xfrm>
            <a:off x="4456728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2" name="Rectangle 21"/>
          <p:cNvSpPr/>
          <p:nvPr/>
        </p:nvSpPr>
        <p:spPr>
          <a:xfrm>
            <a:off x="4647264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3" name="Rectangle 22"/>
          <p:cNvSpPr/>
          <p:nvPr/>
        </p:nvSpPr>
        <p:spPr>
          <a:xfrm>
            <a:off x="4837800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4" name="Rectangle 23"/>
          <p:cNvSpPr/>
          <p:nvPr/>
        </p:nvSpPr>
        <p:spPr>
          <a:xfrm>
            <a:off x="5028337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5" name="Rectangle 24"/>
          <p:cNvSpPr/>
          <p:nvPr/>
        </p:nvSpPr>
        <p:spPr>
          <a:xfrm>
            <a:off x="5218873" y="17335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28" name="Rectangle 27"/>
          <p:cNvSpPr/>
          <p:nvPr/>
        </p:nvSpPr>
        <p:spPr>
          <a:xfrm>
            <a:off x="1600200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29" name="Rectangle 28"/>
          <p:cNvSpPr/>
          <p:nvPr/>
        </p:nvSpPr>
        <p:spPr>
          <a:xfrm>
            <a:off x="1790736" y="3790950"/>
            <a:ext cx="190536" cy="9418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30" name="Rectangle 29"/>
          <p:cNvSpPr/>
          <p:nvPr/>
        </p:nvSpPr>
        <p:spPr>
          <a:xfrm>
            <a:off x="1981272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31" name="Rectangle 30"/>
          <p:cNvSpPr/>
          <p:nvPr/>
        </p:nvSpPr>
        <p:spPr>
          <a:xfrm>
            <a:off x="2171809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32" name="Rectangle 31"/>
          <p:cNvSpPr/>
          <p:nvPr/>
        </p:nvSpPr>
        <p:spPr>
          <a:xfrm>
            <a:off x="2362345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33" name="Rectangle 32"/>
          <p:cNvSpPr/>
          <p:nvPr/>
        </p:nvSpPr>
        <p:spPr>
          <a:xfrm>
            <a:off x="2553131" y="37909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34" name="Rectangle 33"/>
          <p:cNvSpPr/>
          <p:nvPr/>
        </p:nvSpPr>
        <p:spPr>
          <a:xfrm>
            <a:off x="2743667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35" name="Rectangle 34"/>
          <p:cNvSpPr/>
          <p:nvPr/>
        </p:nvSpPr>
        <p:spPr>
          <a:xfrm>
            <a:off x="2934203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36" name="Rectangle 35"/>
          <p:cNvSpPr/>
          <p:nvPr/>
        </p:nvSpPr>
        <p:spPr>
          <a:xfrm>
            <a:off x="3124739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37" name="Rectangle 36"/>
          <p:cNvSpPr/>
          <p:nvPr/>
        </p:nvSpPr>
        <p:spPr>
          <a:xfrm>
            <a:off x="3315276" y="3790950"/>
            <a:ext cx="190536" cy="941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38" name="Rectangle 37"/>
          <p:cNvSpPr/>
          <p:nvPr/>
        </p:nvSpPr>
        <p:spPr>
          <a:xfrm>
            <a:off x="3504047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39" name="Rectangle 38"/>
          <p:cNvSpPr/>
          <p:nvPr/>
        </p:nvSpPr>
        <p:spPr>
          <a:xfrm>
            <a:off x="3694583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40" name="Rectangle 39"/>
          <p:cNvSpPr/>
          <p:nvPr/>
        </p:nvSpPr>
        <p:spPr>
          <a:xfrm>
            <a:off x="3885119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41" name="Rectangle 40"/>
          <p:cNvSpPr/>
          <p:nvPr/>
        </p:nvSpPr>
        <p:spPr>
          <a:xfrm>
            <a:off x="4075656" y="3790950"/>
            <a:ext cx="190536" cy="941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42" name="Rectangle 41"/>
          <p:cNvSpPr/>
          <p:nvPr/>
        </p:nvSpPr>
        <p:spPr>
          <a:xfrm>
            <a:off x="4266192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43" name="Rectangle 42"/>
          <p:cNvSpPr/>
          <p:nvPr/>
        </p:nvSpPr>
        <p:spPr>
          <a:xfrm>
            <a:off x="4456728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  <p:sp>
        <p:nvSpPr>
          <p:cNvPr id="44" name="Rectangle 43"/>
          <p:cNvSpPr/>
          <p:nvPr/>
        </p:nvSpPr>
        <p:spPr>
          <a:xfrm>
            <a:off x="4647264" y="3790950"/>
            <a:ext cx="190536" cy="9418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1</a:t>
            </a:r>
            <a:endParaRPr lang="en-US" sz="1588" dirty="0"/>
          </a:p>
        </p:txBody>
      </p:sp>
      <p:sp>
        <p:nvSpPr>
          <p:cNvPr id="45" name="Rectangle 44"/>
          <p:cNvSpPr/>
          <p:nvPr/>
        </p:nvSpPr>
        <p:spPr>
          <a:xfrm>
            <a:off x="4837800" y="3790950"/>
            <a:ext cx="190536" cy="941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2</a:t>
            </a:r>
            <a:endParaRPr lang="en-US" sz="1588" dirty="0"/>
          </a:p>
        </p:txBody>
      </p:sp>
      <p:sp>
        <p:nvSpPr>
          <p:cNvPr id="46" name="Rectangle 45"/>
          <p:cNvSpPr/>
          <p:nvPr/>
        </p:nvSpPr>
        <p:spPr>
          <a:xfrm>
            <a:off x="5028337" y="3790950"/>
            <a:ext cx="190536" cy="94182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3</a:t>
            </a:r>
            <a:endParaRPr lang="en-US" sz="1588" dirty="0"/>
          </a:p>
        </p:txBody>
      </p:sp>
      <p:sp>
        <p:nvSpPr>
          <p:cNvPr id="47" name="Rectangle 46"/>
          <p:cNvSpPr/>
          <p:nvPr/>
        </p:nvSpPr>
        <p:spPr>
          <a:xfrm>
            <a:off x="5218873" y="3790950"/>
            <a:ext cx="190536" cy="941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/>
              <a:t>4</a:t>
            </a:r>
            <a:endParaRPr lang="en-US" sz="1588" dirty="0"/>
          </a:p>
        </p:txBody>
      </p:sp>
    </p:spTree>
    <p:extLst>
      <p:ext uri="{BB962C8B-B14F-4D97-AF65-F5344CB8AC3E}">
        <p14:creationId xmlns:p14="http://schemas.microsoft.com/office/powerpoint/2010/main" val="38721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757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1.21</Order0>
    <Test_x0020_Field xmlns="1956f548-e1c6-4bad-9b00-9434a603b471">Slides</Test_x0020_Field>
    <Chapter xmlns="1956f548-e1c6-4bad-9b00-9434a603b471" xsi:nil="true"/>
    <Quizzes xmlns="1956f548-e1c6-4bad-9b00-9434a603b471">N/A</Quizzes>
    <Labs xmlns="1956f548-e1c6-4bad-9b00-9434a603b471">N/A</Labs>
    <Lectures xmlns="1956f548-e1c6-4bad-9b00-9434a603b471">N/A</Lectures>
    <Kit_x0020_Version xmlns="1956f548-e1c6-4bad-9b00-9434a603b471">Eval Kit</Kit_x0020_Version>
  </documentManagement>
</p:properties>
</file>

<file path=customXml/itemProps1.xml><?xml version="1.0" encoding="utf-8"?>
<ds:datastoreItem xmlns:ds="http://schemas.openxmlformats.org/officeDocument/2006/customXml" ds:itemID="{7DA5BAFF-2DBE-4015-8FC0-255D3C087A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5C48A4-9EEA-4D5F-92E8-F9B6D121FE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F7912-2751-4414-A5E8-388C0C1FE73C}">
  <ds:schemaRefs>
    <ds:schemaRef ds:uri="http://purl.org/dc/elements/1.1/"/>
    <ds:schemaRef ds:uri="http://purl.org/dc/dcmitype/"/>
    <ds:schemaRef ds:uri="http://schemas.microsoft.com/office/infopath/2007/PartnerControls"/>
    <ds:schemaRef ds:uri="1956f548-e1c6-4bad-9b00-9434a603b471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2492</Words>
  <Application>Microsoft Office PowerPoint</Application>
  <PresentationFormat>Custom</PresentationFormat>
  <Paragraphs>553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MS PGothic</vt:lpstr>
      <vt:lpstr>AkzidenzGrotesk</vt:lpstr>
      <vt:lpstr>Akzidenz-Grotesk Extended BQ</vt:lpstr>
      <vt:lpstr>Arial</vt:lpstr>
      <vt:lpstr>Calibri</vt:lpstr>
      <vt:lpstr>Courier New</vt:lpstr>
      <vt:lpstr>Palatino</vt:lpstr>
      <vt:lpstr>Sentinel Medium</vt:lpstr>
      <vt:lpstr>Times New Roman</vt:lpstr>
      <vt:lpstr>Trebuchet MS</vt:lpstr>
      <vt:lpstr>Verdana</vt:lpstr>
      <vt:lpstr>Wingdings</vt:lpstr>
      <vt:lpstr>2_Title &amp; Bullet </vt:lpstr>
      <vt:lpstr>Chart</vt:lpstr>
      <vt:lpstr>Lecture 7 – Parallel Computation Patterns (Histogram)</vt:lpstr>
      <vt:lpstr>Objective</vt:lpstr>
      <vt:lpstr>Histogram</vt:lpstr>
      <vt:lpstr>A Text Histogram Example</vt:lpstr>
      <vt:lpstr>A simple parallel histogram algorithm</vt:lpstr>
      <vt:lpstr>Sectioned Partitioning (Iteration #1) </vt:lpstr>
      <vt:lpstr>Sectioned Partitioning (Iteration #2)</vt:lpstr>
      <vt:lpstr>Input Partitioning Affects Memory Access Efficiency</vt:lpstr>
      <vt:lpstr>Input Partitioning Affects Memory Access Efficiency</vt:lpstr>
      <vt:lpstr>Interleaved Partitioning of Input</vt:lpstr>
      <vt:lpstr>Interleaved Partitioning (Iteration 2)</vt:lpstr>
      <vt:lpstr>Lecture 7 – Parallel Computation Patterns (Histogram)</vt:lpstr>
      <vt:lpstr>Objective</vt:lpstr>
      <vt:lpstr>Read-modify-write in the Text Histogram Example</vt:lpstr>
      <vt:lpstr>Read-Modify-Write Used in Collaboration Patterns</vt:lpstr>
      <vt:lpstr>A Common Parallel Service Pattern</vt:lpstr>
      <vt:lpstr>A Common Arbitration Pattern</vt:lpstr>
      <vt:lpstr>Data Race in Parallel Thread Execution</vt:lpstr>
      <vt:lpstr>Timing Scenario #1</vt:lpstr>
      <vt:lpstr>Timing Scenario #2</vt:lpstr>
      <vt:lpstr>Timing Scenario #3</vt:lpstr>
      <vt:lpstr>Timing Scenario #4</vt:lpstr>
      <vt:lpstr>Purpose of Atomic Operations – To Ensure Good Outcomes</vt:lpstr>
      <vt:lpstr>Lecture 7 – Parallel Computation Patterns (Histogram)</vt:lpstr>
      <vt:lpstr>Objective</vt:lpstr>
      <vt:lpstr>Data Race Without Atomic Operations</vt:lpstr>
      <vt:lpstr>Key Concepts of Atomic Operations</vt:lpstr>
      <vt:lpstr>Atomic Operations in CUDA</vt:lpstr>
      <vt:lpstr>More Atomic Adds in CUDA</vt:lpstr>
      <vt:lpstr>A Basic Text Histogram Kernel</vt:lpstr>
      <vt:lpstr>A Basic Histogram Kernel (cont.)</vt:lpstr>
      <vt:lpstr>Lecture 7 – Parallel Computation Patterns (Histogram)</vt:lpstr>
      <vt:lpstr>Objective</vt:lpstr>
      <vt:lpstr>Atomic Operations on Global Memory (DRAM)</vt:lpstr>
      <vt:lpstr>Atomic Operations on DRAM</vt:lpstr>
      <vt:lpstr>Latency determines throughput</vt:lpstr>
      <vt:lpstr>You may have a similar experience in supermarket checkout</vt:lpstr>
      <vt:lpstr>Hardware Improvements </vt:lpstr>
      <vt:lpstr>Hardware Improvements</vt:lpstr>
      <vt:lpstr>Lecture 7 – Parallel Computation Patterns (Histogram)</vt:lpstr>
      <vt:lpstr>Objective</vt:lpstr>
      <vt:lpstr>Privatization</vt:lpstr>
      <vt:lpstr>Privatization (cont.)</vt:lpstr>
      <vt:lpstr>Privatization (cont.)</vt:lpstr>
      <vt:lpstr>Cost and Benefit of Privatization</vt:lpstr>
      <vt:lpstr>Shared Memory Atomics for Histogram </vt:lpstr>
      <vt:lpstr>Shared Memory Atomics Requires Privatization</vt:lpstr>
      <vt:lpstr>Shared Memory Atomics Requires Privatization</vt:lpstr>
      <vt:lpstr>Build Private Histogram</vt:lpstr>
      <vt:lpstr>Build Final Histogram</vt:lpstr>
      <vt:lpstr>More on Privatization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01 - Course Introduction</dc:title>
  <dc:creator>Wen-mei Hwu</dc:creator>
  <cp:lastModifiedBy>William ZHENG</cp:lastModifiedBy>
  <cp:revision>117</cp:revision>
  <dcterms:created xsi:type="dcterms:W3CDTF">2013-11-15T21:49:21Z</dcterms:created>
  <dcterms:modified xsi:type="dcterms:W3CDTF">2022-07-15T04:29:04Z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1</vt:r8>
  </property>
  <property fmtid="{D5CDD505-2E9C-101B-9397-08002B2CF9AE}" pid="4" name="Evaluation Kit Module">
    <vt:bool>true</vt:bool>
  </property>
</Properties>
</file>