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24"/>
  </p:notesMasterIdLst>
  <p:sldIdLst>
    <p:sldId id="278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324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325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47" r:id="rId40"/>
    <p:sldId id="448" r:id="rId41"/>
    <p:sldId id="432" r:id="rId42"/>
    <p:sldId id="433" r:id="rId43"/>
    <p:sldId id="434" r:id="rId44"/>
    <p:sldId id="435" r:id="rId45"/>
    <p:sldId id="352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54" r:id="rId58"/>
    <p:sldId id="450" r:id="rId59"/>
    <p:sldId id="455" r:id="rId60"/>
    <p:sldId id="451" r:id="rId61"/>
    <p:sldId id="452" r:id="rId62"/>
    <p:sldId id="453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468" r:id="rId76"/>
    <p:sldId id="469" r:id="rId77"/>
    <p:sldId id="470" r:id="rId78"/>
    <p:sldId id="471" r:id="rId79"/>
    <p:sldId id="472" r:id="rId80"/>
    <p:sldId id="473" r:id="rId81"/>
    <p:sldId id="474" r:id="rId82"/>
    <p:sldId id="475" r:id="rId83"/>
    <p:sldId id="476" r:id="rId84"/>
    <p:sldId id="477" r:id="rId85"/>
    <p:sldId id="478" r:id="rId86"/>
    <p:sldId id="479" r:id="rId87"/>
    <p:sldId id="480" r:id="rId88"/>
    <p:sldId id="481" r:id="rId89"/>
    <p:sldId id="482" r:id="rId90"/>
    <p:sldId id="483" r:id="rId91"/>
    <p:sldId id="484" r:id="rId92"/>
    <p:sldId id="485" r:id="rId93"/>
    <p:sldId id="486" r:id="rId94"/>
    <p:sldId id="487" r:id="rId95"/>
    <p:sldId id="488" r:id="rId96"/>
    <p:sldId id="489" r:id="rId97"/>
    <p:sldId id="490" r:id="rId98"/>
    <p:sldId id="491" r:id="rId99"/>
    <p:sldId id="492" r:id="rId100"/>
    <p:sldId id="493" r:id="rId101"/>
    <p:sldId id="494" r:id="rId102"/>
    <p:sldId id="495" r:id="rId103"/>
    <p:sldId id="496" r:id="rId104"/>
    <p:sldId id="497" r:id="rId105"/>
    <p:sldId id="498" r:id="rId106"/>
    <p:sldId id="499" r:id="rId107"/>
    <p:sldId id="500" r:id="rId108"/>
    <p:sldId id="501" r:id="rId109"/>
    <p:sldId id="502" r:id="rId110"/>
    <p:sldId id="503" r:id="rId111"/>
    <p:sldId id="504" r:id="rId112"/>
    <p:sldId id="505" r:id="rId113"/>
    <p:sldId id="506" r:id="rId114"/>
    <p:sldId id="507" r:id="rId115"/>
    <p:sldId id="508" r:id="rId116"/>
    <p:sldId id="509" r:id="rId117"/>
    <p:sldId id="510" r:id="rId118"/>
    <p:sldId id="511" r:id="rId119"/>
    <p:sldId id="512" r:id="rId120"/>
    <p:sldId id="513" r:id="rId121"/>
    <p:sldId id="514" r:id="rId122"/>
    <p:sldId id="515" r:id="rId123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  <p:cmAuthor id="2" name="Andrew Schuh" initials="AS" lastIdx="1" clrIdx="2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18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5A4C-306B-4FE6-B4C3-4E416AFC7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on the frequent double barrier synchronization. Need more blocks</a:t>
            </a:r>
            <a:r>
              <a:rPr lang="en-US" baseline="0" dirty="0" smtClean="0"/>
              <a:t> per Streaming Processors to ensure high execution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5A4C-306B-4FE6-B4C3-4E416AFC7C2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1pPr>
            <a:lvl2pPr marL="702756" indent="-270291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2pPr>
            <a:lvl3pPr marL="1081164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3pPr>
            <a:lvl4pPr marL="1513629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4pPr>
            <a:lvl5pPr marL="1946095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100">
                <a:latin typeface="Times New Roman" pitchFamily="18" charset="0"/>
              </a:rPr>
              <a:pPr/>
              <a:t>36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Global, constant, and texture memory contents are persistent across kernels called by the same application.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 thread uses a number of registers.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</a:t>
            </a:r>
            <a:r>
              <a:rPr lang="en-US" baseline="0" dirty="0" smtClean="0"/>
              <a:t> block allocates a certain amount of Shared Memory that is accessible to all threads in the block.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49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6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8/81/Prefix_sum_16.svg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39.html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0600" y="4095750"/>
            <a:ext cx="5049791" cy="286232"/>
          </a:xfrm>
        </p:spPr>
        <p:txBody>
          <a:bodyPr/>
          <a:lstStyle/>
          <a:p>
            <a:r>
              <a:rPr lang="en-US" sz="1400" dirty="0"/>
              <a:t>Lecture </a:t>
            </a:r>
            <a:r>
              <a:rPr lang="it-IT" sz="1400" dirty="0"/>
              <a:t>8.1 </a:t>
            </a:r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3684695"/>
            <a:ext cx="58674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it-IT" sz="1600" dirty="0" smtClean="0"/>
              <a:t>8 </a:t>
            </a:r>
            <a:r>
              <a:rPr lang="it-IT" sz="1600" dirty="0"/>
              <a:t>– Parallel Computation Patterns (Stencil)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5" t="22222" r="6584" b="5185"/>
          <a:stretch/>
        </p:blipFill>
        <p:spPr>
          <a:xfrm>
            <a:off x="311468" y="819150"/>
            <a:ext cx="4876801" cy="3733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352800" y="1885950"/>
            <a:ext cx="533400" cy="1295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33">
        <p:fade/>
      </p:transition>
    </mc:Choice>
    <mc:Fallback xmlns="">
      <p:transition spd="med" advTm="600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 Work-Inefficient Scan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4313" indent="-214313" fontAlgn="base">
              <a:buNone/>
            </a:pPr>
            <a:r>
              <a:rPr lang="en-US" sz="1050" dirty="0" smtClean="0"/>
              <a:t>__</a:t>
            </a:r>
            <a:r>
              <a:rPr lang="en-US" sz="1050" dirty="0"/>
              <a:t>global__ void </a:t>
            </a:r>
            <a:r>
              <a:rPr lang="en-US" sz="1050" dirty="0" err="1"/>
              <a:t>work_inefficient_scan_kernel</a:t>
            </a:r>
            <a:r>
              <a:rPr lang="en-US" sz="1050" dirty="0"/>
              <a:t>(float *X, float *Y,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InputSize</a:t>
            </a:r>
            <a:r>
              <a:rPr lang="en-US" sz="1050" dirty="0"/>
              <a:t>) {</a:t>
            </a:r>
          </a:p>
          <a:p>
            <a:pPr marL="0" indent="0" fontAlgn="base">
              <a:buNone/>
            </a:pPr>
            <a:r>
              <a:rPr lang="en-US" sz="1050" dirty="0" smtClean="0"/>
              <a:t>    </a:t>
            </a:r>
            <a:r>
              <a:rPr lang="en-US" sz="1050" dirty="0"/>
              <a:t>__shared__ float XY[SECTION_SIZE];</a:t>
            </a:r>
          </a:p>
          <a:p>
            <a:pPr marL="0" indent="0" fontAlgn="base">
              <a:buNone/>
            </a:pPr>
            <a:r>
              <a:rPr lang="en-US" sz="1050" dirty="0" smtClean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</a:t>
            </a:r>
            <a:r>
              <a:rPr lang="en-US" sz="1050" dirty="0" err="1" smtClean="0"/>
              <a:t>blockIdx.x</a:t>
            </a:r>
            <a:r>
              <a:rPr lang="en-US" sz="1050" dirty="0" smtClean="0"/>
              <a:t> * </a:t>
            </a:r>
            <a:r>
              <a:rPr lang="en-US" sz="1050" dirty="0" err="1" smtClean="0"/>
              <a:t>blockDim.x</a:t>
            </a:r>
            <a:r>
              <a:rPr lang="en-US" sz="1050" dirty="0" smtClean="0"/>
              <a:t> </a:t>
            </a:r>
            <a:r>
              <a:rPr lang="en-US" sz="1050" dirty="0"/>
              <a:t>+ </a:t>
            </a:r>
            <a:r>
              <a:rPr lang="en-US" sz="1050" dirty="0" err="1"/>
              <a:t>threadIdx.x</a:t>
            </a:r>
            <a:r>
              <a:rPr lang="en-US" sz="1050" dirty="0"/>
              <a:t>;</a:t>
            </a:r>
          </a:p>
          <a:p>
            <a:pPr marL="0" indent="0" fontAlgn="base">
              <a:buNone/>
            </a:pPr>
            <a:r>
              <a:rPr lang="en-US" sz="1050" dirty="0" smtClean="0"/>
              <a:t>    </a:t>
            </a:r>
            <a:r>
              <a:rPr lang="en-US" sz="1050" dirty="0"/>
              <a:t>if (i &lt; </a:t>
            </a:r>
            <a:r>
              <a:rPr lang="en-US" sz="1050" dirty="0" err="1"/>
              <a:t>InputSize</a:t>
            </a:r>
            <a:r>
              <a:rPr lang="en-US" sz="1050" dirty="0"/>
              <a:t>) {XY[</a:t>
            </a:r>
            <a:r>
              <a:rPr lang="en-US" sz="1050" dirty="0" err="1"/>
              <a:t>threadIdx.x</a:t>
            </a:r>
            <a:r>
              <a:rPr lang="en-US" sz="1050" dirty="0"/>
              <a:t>] = X[i];}</a:t>
            </a:r>
          </a:p>
          <a:p>
            <a:pPr marL="0" indent="0" fontAlgn="base">
              <a:buNone/>
            </a:pPr>
            <a:r>
              <a:rPr lang="en-US" sz="1050" dirty="0" smtClean="0"/>
              <a:t>        </a:t>
            </a:r>
            <a:r>
              <a:rPr lang="en-US" sz="1050" dirty="0"/>
              <a:t>// the code below performs iterative scan on XY</a:t>
            </a:r>
          </a:p>
          <a:p>
            <a:pPr marL="0" indent="0" fontAlgn="base">
              <a:buNone/>
            </a:pPr>
            <a:r>
              <a:rPr lang="en-US" sz="1050" dirty="0" smtClean="0"/>
              <a:t>        </a:t>
            </a:r>
            <a:r>
              <a:rPr lang="en-US" sz="1050" dirty="0"/>
              <a:t>for (unsigned </a:t>
            </a:r>
            <a:r>
              <a:rPr lang="en-US" sz="1050" dirty="0" err="1"/>
              <a:t>int</a:t>
            </a:r>
            <a:r>
              <a:rPr lang="en-US" sz="1050" dirty="0"/>
              <a:t> stride = 1; stride &lt;= </a:t>
            </a:r>
            <a:r>
              <a:rPr lang="en-US" sz="1050" dirty="0" err="1"/>
              <a:t>threadIdx.x</a:t>
            </a:r>
            <a:r>
              <a:rPr lang="en-US" sz="1050" dirty="0"/>
              <a:t>; stride *= 2) {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__</a:t>
            </a:r>
            <a:r>
              <a:rPr lang="en-US" sz="1050" dirty="0" err="1"/>
              <a:t>syncthreads</a:t>
            </a:r>
            <a:r>
              <a:rPr lang="en-US" sz="1050" dirty="0"/>
              <a:t>();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</a:t>
            </a:r>
            <a:r>
              <a:rPr lang="en-US" sz="1050" dirty="0"/>
              <a:t>float in1 = </a:t>
            </a:r>
            <a:r>
              <a:rPr lang="en-US" sz="1050" dirty="0" smtClean="0"/>
              <a:t>XY[</a:t>
            </a:r>
            <a:r>
              <a:rPr lang="en-US" sz="1050" dirty="0" err="1" smtClean="0"/>
              <a:t>threadIdx.x</a:t>
            </a:r>
            <a:r>
              <a:rPr lang="en-US" sz="1050" dirty="0" smtClean="0"/>
              <a:t> - stride</a:t>
            </a:r>
            <a:r>
              <a:rPr lang="en-US" sz="1050" dirty="0"/>
              <a:t>];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</a:t>
            </a:r>
            <a:r>
              <a:rPr lang="en-US" sz="1050" dirty="0"/>
              <a:t>__</a:t>
            </a:r>
            <a:r>
              <a:rPr lang="en-US" sz="1050" dirty="0" err="1"/>
              <a:t>syncthreads</a:t>
            </a:r>
            <a:r>
              <a:rPr lang="en-US" sz="1050" dirty="0"/>
              <a:t>();</a:t>
            </a:r>
          </a:p>
          <a:p>
            <a:pPr marL="0" indent="0" fontAlgn="base">
              <a:buNone/>
            </a:pPr>
            <a:r>
              <a:rPr lang="en-US" sz="1050" dirty="0" smtClean="0"/>
              <a:t>            </a:t>
            </a:r>
            <a:r>
              <a:rPr lang="en-US" sz="1050" dirty="0"/>
              <a:t>XY[</a:t>
            </a:r>
            <a:r>
              <a:rPr lang="en-US" sz="1050" dirty="0" err="1"/>
              <a:t>threadIdx.x</a:t>
            </a:r>
            <a:r>
              <a:rPr lang="en-US" sz="1050" dirty="0"/>
              <a:t>] += in1;</a:t>
            </a:r>
          </a:p>
          <a:p>
            <a:pPr marL="0" indent="0" fontAlgn="base">
              <a:buNone/>
            </a:pPr>
            <a:r>
              <a:rPr lang="en-US" sz="1050" dirty="0" smtClean="0"/>
              <a:t>        }</a:t>
            </a:r>
            <a:endParaRPr lang="en-US" sz="1050" dirty="0"/>
          </a:p>
          <a:p>
            <a:pPr marL="0" indent="0" fontAlgn="base">
              <a:buNone/>
            </a:pPr>
            <a:r>
              <a:rPr lang="en-US" sz="1050" dirty="0" smtClean="0"/>
              <a:t>      __ </a:t>
            </a:r>
            <a:r>
              <a:rPr lang="en-US" sz="1050" dirty="0" err="1" smtClean="0"/>
              <a:t>syncthreads</a:t>
            </a:r>
            <a:r>
              <a:rPr lang="en-US" sz="1050" dirty="0"/>
              <a:t>();</a:t>
            </a:r>
          </a:p>
          <a:p>
            <a:pPr marL="0" indent="0" fontAlgn="base">
              <a:buNone/>
            </a:pPr>
            <a:r>
              <a:rPr lang="en-US" sz="1050" dirty="0" smtClean="0"/>
              <a:t>      </a:t>
            </a:r>
            <a:r>
              <a:rPr lang="en-US" sz="1050" dirty="0"/>
              <a:t>If </a:t>
            </a:r>
            <a:r>
              <a:rPr lang="en-US" sz="1050" dirty="0" smtClean="0"/>
              <a:t>(</a:t>
            </a:r>
            <a:r>
              <a:rPr lang="en-US" sz="1050" dirty="0" err="1" smtClean="0"/>
              <a:t>i</a:t>
            </a:r>
            <a:r>
              <a:rPr lang="en-US" sz="1050" dirty="0" smtClean="0"/>
              <a:t> </a:t>
            </a:r>
            <a:r>
              <a:rPr lang="en-US" sz="1050" dirty="0"/>
              <a:t>&lt; </a:t>
            </a:r>
            <a:r>
              <a:rPr lang="en-US" sz="1050" dirty="0" err="1"/>
              <a:t>InputSize</a:t>
            </a:r>
            <a:r>
              <a:rPr lang="en-US" sz="1050" dirty="0"/>
              <a:t>) {Y[i] = XY[</a:t>
            </a:r>
            <a:r>
              <a:rPr lang="en-US" sz="1050" dirty="0" err="1"/>
              <a:t>threadIdx.x</a:t>
            </a:r>
            <a:r>
              <a:rPr lang="en-US" sz="1050" dirty="0"/>
              <a:t>];}</a:t>
            </a:r>
          </a:p>
          <a:p>
            <a:pPr fontAlgn="base">
              <a:buNone/>
            </a:pPr>
            <a:r>
              <a:rPr lang="en-US" sz="1050" dirty="0" smtClean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325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070">
        <p:fade/>
      </p:transition>
    </mc:Choice>
    <mc:Fallback xmlns="">
      <p:transition spd="med" advTm="1630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Efficiency Considerations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1725" dirty="0"/>
              <a:t>This Scan executes log(n) parallel iterations</a:t>
            </a:r>
          </a:p>
          <a:p>
            <a:pPr marL="731044" lvl="1" indent="-302419"/>
            <a:r>
              <a:rPr lang="en-US" sz="1500" dirty="0"/>
              <a:t>The </a:t>
            </a:r>
            <a:r>
              <a:rPr lang="en-US" sz="1500" dirty="0" smtClean="0"/>
              <a:t>iterations </a:t>
            </a:r>
            <a:r>
              <a:rPr lang="en-US" sz="1500" dirty="0"/>
              <a:t>do (n-1), (n-2), (n-4),..(n- n/2) adds each</a:t>
            </a:r>
          </a:p>
          <a:p>
            <a:pPr marL="731044" lvl="1" indent="-302419"/>
            <a:r>
              <a:rPr lang="en-US" sz="1500" dirty="0"/>
              <a:t>Total adds: n * log(n)  - (n-1) </a:t>
            </a:r>
            <a:r>
              <a:rPr lang="en-US" sz="1500" dirty="0">
                <a:sym typeface="Wingdings" pitchFamily="2" charset="2"/>
              </a:rPr>
              <a:t> </a:t>
            </a:r>
            <a:r>
              <a:rPr lang="en-US" sz="1500" dirty="0"/>
              <a:t>O(n*log(n)) work</a:t>
            </a:r>
          </a:p>
          <a:p>
            <a:pPr marL="731044" lvl="1" indent="-302419"/>
            <a:endParaRPr lang="en-US" sz="1500" dirty="0"/>
          </a:p>
          <a:p>
            <a:pPr marL="342900" indent="-342900"/>
            <a:r>
              <a:rPr lang="en-US" sz="1725" dirty="0"/>
              <a:t>This scan algorithm is not work efficient</a:t>
            </a:r>
          </a:p>
          <a:p>
            <a:pPr marL="731044" lvl="1" indent="-302419"/>
            <a:r>
              <a:rPr lang="en-US" sz="1500" dirty="0"/>
              <a:t>Sequential scan algorithm does </a:t>
            </a:r>
            <a:r>
              <a:rPr lang="en-US" sz="1500" i="1" dirty="0"/>
              <a:t>n</a:t>
            </a:r>
            <a:r>
              <a:rPr lang="en-US" sz="1500" dirty="0"/>
              <a:t> adds</a:t>
            </a:r>
          </a:p>
          <a:p>
            <a:pPr marL="731044" lvl="1" indent="-302419"/>
            <a:r>
              <a:rPr lang="en-US" sz="1500" dirty="0"/>
              <a:t>A factor of log(n) can hurt: 10x for 1024 elements!</a:t>
            </a:r>
          </a:p>
          <a:p>
            <a:pPr marL="731044" lvl="1" indent="-302419"/>
            <a:endParaRPr lang="en-US" sz="1500" dirty="0"/>
          </a:p>
          <a:p>
            <a:pPr marL="342900" indent="-342900"/>
            <a:r>
              <a:rPr lang="en-US" sz="1725" dirty="0"/>
              <a:t>A parallel algorithm can be slower than a sequential one when execution resources are saturated from low work efficiency</a:t>
            </a:r>
          </a:p>
        </p:txBody>
      </p:sp>
    </p:spTree>
    <p:extLst>
      <p:ext uri="{BB962C8B-B14F-4D97-AF65-F5344CB8AC3E}">
        <p14:creationId xmlns:p14="http://schemas.microsoft.com/office/powerpoint/2010/main" val="1052459093"/>
      </p:ext>
    </p:extLst>
  </p:cSld>
  <p:clrMapOvr>
    <a:masterClrMapping/>
  </p:clrMapOvr>
  <p:transition advTm="21256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430791" cy="276935"/>
          </a:xfrm>
        </p:spPr>
        <p:txBody>
          <a:bodyPr/>
          <a:lstStyle/>
          <a:p>
            <a:r>
              <a:rPr lang="en-US" dirty="0"/>
              <a:t>A Work-Efficient Parallel Scan Kernel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84695"/>
            <a:ext cx="57912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10 </a:t>
            </a:r>
            <a:r>
              <a:rPr lang="en-US" sz="1600" dirty="0"/>
              <a:t>– </a:t>
            </a:r>
            <a:r>
              <a:rPr lang="it-IT" sz="1600" dirty="0"/>
              <a:t>Parallel Computation Patterns (</a:t>
            </a:r>
            <a:r>
              <a:rPr lang="it-IT" sz="1600" dirty="0" smtClean="0"/>
              <a:t>Scan)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8994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to write a work-efficient scan kernel</a:t>
            </a:r>
          </a:p>
          <a:p>
            <a:pPr lvl="1"/>
            <a:r>
              <a:rPr lang="en-US" dirty="0" smtClean="0"/>
              <a:t>Two-phased balanced tree traversal</a:t>
            </a:r>
          </a:p>
          <a:p>
            <a:pPr lvl="1"/>
            <a:r>
              <a:rPr lang="en-US" dirty="0" smtClean="0"/>
              <a:t>Aggressive re-use of intermediate results</a:t>
            </a:r>
          </a:p>
          <a:p>
            <a:pPr lvl="1"/>
            <a:r>
              <a:rPr lang="en-US" dirty="0" smtClean="0"/>
              <a:t>Reducing control divergence with more complex thread index to data index mapping</a:t>
            </a:r>
          </a:p>
        </p:txBody>
      </p:sp>
    </p:spTree>
    <p:extLst>
      <p:ext uri="{BB962C8B-B14F-4D97-AF65-F5344CB8AC3E}">
        <p14:creationId xmlns:p14="http://schemas.microsoft.com/office/powerpoint/2010/main" val="30473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413">
        <p:fade/>
      </p:transition>
    </mc:Choice>
    <mc:Fallback xmlns="">
      <p:transition spd="med" advTm="354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Improving Efficiency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1800" i="1" dirty="0"/>
              <a:t>Balanced Trees</a:t>
            </a:r>
          </a:p>
          <a:p>
            <a:pPr marL="731044" lvl="1" indent="-302419"/>
            <a:r>
              <a:rPr lang="en-US" sz="1500" dirty="0"/>
              <a:t>Form a balanced binary tree on the input data and sweep it to and from the root</a:t>
            </a:r>
          </a:p>
          <a:p>
            <a:pPr marL="731044" lvl="1" indent="-302419"/>
            <a:r>
              <a:rPr lang="en-US" sz="1500" dirty="0"/>
              <a:t>Tree is not an actual data structure, but a concept to determine what each thread does at each step</a:t>
            </a:r>
          </a:p>
          <a:p>
            <a:pPr marL="342900" indent="-342900"/>
            <a:r>
              <a:rPr lang="en-US" sz="1800" dirty="0"/>
              <a:t>For scan:</a:t>
            </a:r>
          </a:p>
          <a:p>
            <a:pPr marL="731044" lvl="1" indent="-302419"/>
            <a:r>
              <a:rPr lang="en-US" sz="1500" dirty="0"/>
              <a:t>Traverse down from leaves to </a:t>
            </a:r>
            <a:r>
              <a:rPr lang="en-US" sz="1500" dirty="0" smtClean="0"/>
              <a:t>the root </a:t>
            </a:r>
            <a:r>
              <a:rPr lang="en-US" sz="1500" dirty="0"/>
              <a:t>building partial sums at internal nodes in the </a:t>
            </a:r>
            <a:r>
              <a:rPr lang="en-US" sz="1500" dirty="0" smtClean="0"/>
              <a:t>tree</a:t>
            </a:r>
            <a:endParaRPr lang="en-US" sz="1500" dirty="0"/>
          </a:p>
          <a:p>
            <a:pPr marL="1073944" lvl="2" indent="-257175"/>
            <a:r>
              <a:rPr lang="en-US" sz="1500" dirty="0" smtClean="0"/>
              <a:t>The root </a:t>
            </a:r>
            <a:r>
              <a:rPr lang="en-US" sz="1500" dirty="0"/>
              <a:t>holds </a:t>
            </a:r>
            <a:r>
              <a:rPr lang="en-US" sz="1500" dirty="0" smtClean="0"/>
              <a:t>the sum </a:t>
            </a:r>
            <a:r>
              <a:rPr lang="en-US" sz="1500" dirty="0"/>
              <a:t>of all leaves</a:t>
            </a:r>
          </a:p>
          <a:p>
            <a:pPr marL="731044" lvl="1" indent="-302419"/>
            <a:r>
              <a:rPr lang="en-US" sz="1500" dirty="0"/>
              <a:t>Traverse back up the tree building the output from the partial sums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57CBA0-69E0-48B7-8DBB-B37F3E990F8D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48937"/>
      </p:ext>
    </p:extLst>
  </p:cSld>
  <p:clrMapOvr>
    <a:masterClrMapping/>
  </p:clrMapOvr>
  <p:transition advTm="71759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Scan - Reduction Phase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71247" y="1558154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302" y="1558154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01357" y="1558154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6413" y="1558154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26998" y="1522305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46524" y="1558154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1579" y="1558154"/>
            <a:ext cx="0" cy="22682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8472" idx="0"/>
          </p:cNvCxnSpPr>
          <p:nvPr/>
        </p:nvCxnSpPr>
        <p:spPr>
          <a:xfrm flipH="1">
            <a:off x="5370012" y="1558154"/>
            <a:ext cx="6626" cy="23464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7047" y="1953308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Oval 15"/>
          <p:cNvSpPr/>
          <p:nvPr/>
        </p:nvSpPr>
        <p:spPr>
          <a:xfrm>
            <a:off x="3209110" y="2873977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Oval 16"/>
          <p:cNvSpPr/>
          <p:nvPr/>
        </p:nvSpPr>
        <p:spPr>
          <a:xfrm>
            <a:off x="3217158" y="1957382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247269" y="1957382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Oval 18"/>
          <p:cNvSpPr/>
          <p:nvPr/>
        </p:nvSpPr>
        <p:spPr>
          <a:xfrm>
            <a:off x="5277379" y="1953308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5261284" y="3595031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Oval 20"/>
          <p:cNvSpPr/>
          <p:nvPr/>
        </p:nvSpPr>
        <p:spPr>
          <a:xfrm>
            <a:off x="5269331" y="2867459"/>
            <a:ext cx="214607" cy="1955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4869628" y="1640443"/>
            <a:ext cx="439943" cy="34138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75718" y="1616816"/>
            <a:ext cx="439049" cy="34138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1359" y="1637185"/>
            <a:ext cx="439049" cy="34138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3826998" y="1623334"/>
            <a:ext cx="452462" cy="3633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1656790" y="1321062"/>
            <a:ext cx="31611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3209110" y="1321062"/>
            <a:ext cx="3161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458" name="Rectangle 29"/>
          <p:cNvSpPr>
            <a:spLocks noChangeArrowheads="1"/>
          </p:cNvSpPr>
          <p:nvPr/>
        </p:nvSpPr>
        <p:spPr bwMode="auto">
          <a:xfrm>
            <a:off x="3712540" y="1321062"/>
            <a:ext cx="31611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4227597" y="1318618"/>
            <a:ext cx="3161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460" name="Rectangle 31"/>
          <p:cNvSpPr>
            <a:spLocks noChangeArrowheads="1"/>
          </p:cNvSpPr>
          <p:nvPr/>
        </p:nvSpPr>
        <p:spPr bwMode="auto">
          <a:xfrm>
            <a:off x="4742652" y="1318618"/>
            <a:ext cx="31611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461" name="Rectangle 32"/>
          <p:cNvSpPr>
            <a:spLocks noChangeArrowheads="1"/>
          </p:cNvSpPr>
          <p:nvPr/>
        </p:nvSpPr>
        <p:spPr bwMode="auto">
          <a:xfrm>
            <a:off x="5241611" y="1321062"/>
            <a:ext cx="3161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462" name="Rectangle 33"/>
          <p:cNvSpPr>
            <a:spLocks noChangeArrowheads="1"/>
          </p:cNvSpPr>
          <p:nvPr/>
        </p:nvSpPr>
        <p:spPr bwMode="auto">
          <a:xfrm>
            <a:off x="2143232" y="1321062"/>
            <a:ext cx="3161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463" name="Rectangle 34"/>
          <p:cNvSpPr>
            <a:spLocks noChangeArrowheads="1"/>
          </p:cNvSpPr>
          <p:nvPr/>
        </p:nvSpPr>
        <p:spPr bwMode="auto">
          <a:xfrm>
            <a:off x="2682430" y="1318618"/>
            <a:ext cx="31611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r>
              <a:rPr lang="es-ES" sz="1200" i="1">
                <a:solidFill>
                  <a:schemeClr val="bg1"/>
                </a:solidFill>
              </a:rPr>
              <a:t>x</a:t>
            </a:r>
            <a:r>
              <a:rPr lang="es-ES" sz="120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464" name="Rectangle 35"/>
          <p:cNvSpPr>
            <a:spLocks noChangeArrowheads="1"/>
          </p:cNvSpPr>
          <p:nvPr/>
        </p:nvSpPr>
        <p:spPr bwMode="auto">
          <a:xfrm>
            <a:off x="2005525" y="2235212"/>
            <a:ext cx="519694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0..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465" name="Rectangle 36"/>
          <p:cNvSpPr>
            <a:spLocks noChangeArrowheads="1"/>
          </p:cNvSpPr>
          <p:nvPr/>
        </p:nvSpPr>
        <p:spPr bwMode="auto">
          <a:xfrm>
            <a:off x="3071404" y="2236841"/>
            <a:ext cx="519694" cy="2308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2..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466" name="Rectangle 37"/>
          <p:cNvSpPr>
            <a:spLocks noChangeArrowheads="1"/>
          </p:cNvSpPr>
          <p:nvPr/>
        </p:nvSpPr>
        <p:spPr bwMode="auto">
          <a:xfrm>
            <a:off x="4088996" y="2244174"/>
            <a:ext cx="519694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4..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467" name="Rectangle 38"/>
          <p:cNvSpPr>
            <a:spLocks noChangeArrowheads="1"/>
          </p:cNvSpPr>
          <p:nvPr/>
        </p:nvSpPr>
        <p:spPr bwMode="auto">
          <a:xfrm>
            <a:off x="5119106" y="2260469"/>
            <a:ext cx="519694" cy="2308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6..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72890" y="2614071"/>
            <a:ext cx="948739" cy="35115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54573" y="2614071"/>
            <a:ext cx="924596" cy="35115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0" name="Rectangle 45"/>
          <p:cNvSpPr>
            <a:spLocks noChangeArrowheads="1"/>
          </p:cNvSpPr>
          <p:nvPr/>
        </p:nvSpPr>
        <p:spPr bwMode="auto">
          <a:xfrm>
            <a:off x="3061568" y="3264242"/>
            <a:ext cx="519694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0..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471" name="Rectangle 46"/>
          <p:cNvSpPr>
            <a:spLocks noChangeArrowheads="1"/>
          </p:cNvSpPr>
          <p:nvPr/>
        </p:nvSpPr>
        <p:spPr bwMode="auto">
          <a:xfrm>
            <a:off x="5110165" y="3206396"/>
            <a:ext cx="519694" cy="2308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4..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472" name="Rectangle 47"/>
          <p:cNvSpPr>
            <a:spLocks noChangeArrowheads="1"/>
          </p:cNvSpPr>
          <p:nvPr/>
        </p:nvSpPr>
        <p:spPr bwMode="auto">
          <a:xfrm>
            <a:off x="5110165" y="3904636"/>
            <a:ext cx="519694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0..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9" name="Straight Arrow Connector 48"/>
          <p:cNvCxnSpPr>
            <a:endCxn id="20" idx="2"/>
          </p:cNvCxnSpPr>
          <p:nvPr/>
        </p:nvCxnSpPr>
        <p:spPr>
          <a:xfrm>
            <a:off x="3311942" y="3503779"/>
            <a:ext cx="1949342" cy="1890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4" name="TextBox 54"/>
          <p:cNvSpPr txBox="1">
            <a:spLocks noChangeArrowheads="1"/>
          </p:cNvSpPr>
          <p:nvPr/>
        </p:nvSpPr>
        <p:spPr bwMode="auto">
          <a:xfrm>
            <a:off x="1060635" y="2235213"/>
            <a:ext cx="6532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1268553" y="2604294"/>
            <a:ext cx="214607" cy="36989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476" name="TextBox 56"/>
          <p:cNvSpPr txBox="1">
            <a:spLocks noChangeArrowheads="1"/>
          </p:cNvSpPr>
          <p:nvPr/>
        </p:nvSpPr>
        <p:spPr bwMode="auto">
          <a:xfrm>
            <a:off x="3494802" y="3828447"/>
            <a:ext cx="127791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</a:rPr>
              <a:t>In-place calculation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56135" y="4089702"/>
            <a:ext cx="1880489" cy="2346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bg1"/>
                </a:solidFill>
              </a:rPr>
              <a:t>Value after reduce</a:t>
            </a:r>
          </a:p>
        </p:txBody>
      </p:sp>
    </p:spTree>
    <p:extLst>
      <p:ext uri="{BB962C8B-B14F-4D97-AF65-F5344CB8AC3E}">
        <p14:creationId xmlns:p14="http://schemas.microsoft.com/office/powerpoint/2010/main" val="13455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981">
        <p:fade/>
      </p:transition>
    </mc:Choice>
    <mc:Fallback xmlns="">
      <p:transition spd="med" advTm="959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 Phase Kernel Code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57CBA0-69E0-48B7-8DBB-B37F3E990F8D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381000" y="1208544"/>
            <a:ext cx="6019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//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XY[2*BLOCK_SIZE] is in shared memory</a:t>
            </a:r>
          </a:p>
          <a:p>
            <a:pPr eaLnBrk="1" hangingPunct="1"/>
            <a:endParaRPr lang="en-US" sz="1200" dirty="0">
              <a:solidFill>
                <a:schemeClr val="bg1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(unsigned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stride = 1;stride &lt;= BLOCK_SIZE;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stride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*= 2) {</a:t>
            </a:r>
          </a:p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index = (threadIdx.x+1)*stride*2 - 1;</a:t>
            </a:r>
          </a:p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if(index &lt; 2*BLOCK_SIZE)</a:t>
            </a:r>
          </a:p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XY[index] += XY[index-stride];</a:t>
            </a:r>
          </a:p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__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syncthreads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99076" y="3467353"/>
            <a:ext cx="2938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threadIdx.x+1    = 1, 2, 3, 4….</a:t>
            </a:r>
          </a:p>
          <a:p>
            <a:pPr eaLnBrk="1" hangingPunct="1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stride = 1,</a:t>
            </a:r>
            <a:r>
              <a:rPr lang="en-US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500" dirty="0">
                <a:solidFill>
                  <a:srgbClr val="76B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 = 1, 3, 5, 7, …</a:t>
            </a:r>
          </a:p>
          <a:p>
            <a:pPr eaLnBrk="1" hangingPunct="1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869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263">
        <p:fade/>
      </p:transition>
    </mc:Choice>
    <mc:Fallback xmlns="">
      <p:transition spd="med" advTm="1072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Scan - Post Reduction Reverse Phase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1257300"/>
            <a:ext cx="4057650" cy="2846784"/>
            <a:chOff x="1625601" y="850107"/>
            <a:chExt cx="7038270" cy="379571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8288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432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864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008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15200" y="1200150"/>
              <a:ext cx="0" cy="33147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181975" y="1216819"/>
              <a:ext cx="0" cy="3429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210300" y="1784747"/>
              <a:ext cx="381000" cy="2857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70" name="Rectangle 27"/>
            <p:cNvSpPr>
              <a:spLocks noChangeArrowheads="1"/>
            </p:cNvSpPr>
            <p:nvPr/>
          </p:nvSpPr>
          <p:spPr bwMode="auto">
            <a:xfrm>
              <a:off x="1625601" y="853678"/>
              <a:ext cx="517734" cy="33855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71" name="Rectangle 29"/>
            <p:cNvSpPr>
              <a:spLocks noChangeArrowheads="1"/>
            </p:cNvSpPr>
            <p:nvPr/>
          </p:nvSpPr>
          <p:spPr bwMode="auto">
            <a:xfrm>
              <a:off x="5275264" y="853678"/>
              <a:ext cx="517734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2" name="Rectangle 31"/>
            <p:cNvSpPr>
              <a:spLocks noChangeArrowheads="1"/>
            </p:cNvSpPr>
            <p:nvPr/>
          </p:nvSpPr>
          <p:spPr bwMode="auto">
            <a:xfrm>
              <a:off x="7104064" y="850107"/>
              <a:ext cx="517734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9473" name="Rectangle 34"/>
            <p:cNvSpPr>
              <a:spLocks noChangeArrowheads="1"/>
            </p:cNvSpPr>
            <p:nvPr/>
          </p:nvSpPr>
          <p:spPr bwMode="auto">
            <a:xfrm>
              <a:off x="3446464" y="850107"/>
              <a:ext cx="517734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4" name="Rectangle 35"/>
            <p:cNvSpPr>
              <a:spLocks noChangeArrowheads="1"/>
            </p:cNvSpPr>
            <p:nvPr/>
          </p:nvSpPr>
          <p:spPr bwMode="auto">
            <a:xfrm>
              <a:off x="2244726" y="853678"/>
              <a:ext cx="1066097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0..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475" name="Rectangle 37"/>
            <p:cNvSpPr>
              <a:spLocks noChangeArrowheads="1"/>
            </p:cNvSpPr>
            <p:nvPr/>
          </p:nvSpPr>
          <p:spPr bwMode="auto">
            <a:xfrm>
              <a:off x="5907089" y="870347"/>
              <a:ext cx="1071562" cy="30777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4..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476" name="Rectangle 45"/>
            <p:cNvSpPr>
              <a:spLocks noChangeArrowheads="1"/>
            </p:cNvSpPr>
            <p:nvPr/>
          </p:nvSpPr>
          <p:spPr bwMode="auto">
            <a:xfrm>
              <a:off x="4048125" y="853678"/>
              <a:ext cx="1047046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0..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77" name="Rectangle 47"/>
            <p:cNvSpPr>
              <a:spLocks noChangeArrowheads="1"/>
            </p:cNvSpPr>
            <p:nvPr/>
          </p:nvSpPr>
          <p:spPr bwMode="auto">
            <a:xfrm>
              <a:off x="7635876" y="870347"/>
              <a:ext cx="1027995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0..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42" name="Straight Arrow Connector 41"/>
            <p:cNvCxnSpPr>
              <a:endCxn id="17" idx="1"/>
            </p:cNvCxnSpPr>
            <p:nvPr/>
          </p:nvCxnSpPr>
          <p:spPr>
            <a:xfrm>
              <a:off x="4572001" y="1353741"/>
              <a:ext cx="1693863" cy="4726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9" name="Rectangle 43"/>
            <p:cNvSpPr>
              <a:spLocks noChangeArrowheads="1"/>
            </p:cNvSpPr>
            <p:nvPr/>
          </p:nvSpPr>
          <p:spPr bwMode="auto">
            <a:xfrm>
              <a:off x="5907089" y="2196703"/>
              <a:ext cx="901445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0..</a:t>
              </a:r>
              <a:r>
                <a:rPr lang="es-ES" sz="900" i="1" dirty="0">
                  <a:solidFill>
                    <a:schemeClr val="bg1"/>
                  </a:solidFill>
                </a:rPr>
                <a:t>x</a:t>
              </a:r>
              <a:r>
                <a:rPr lang="es-ES" sz="9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480" name="TextBox 5"/>
            <p:cNvSpPr txBox="1">
              <a:spLocks noChangeArrowheads="1"/>
            </p:cNvSpPr>
            <p:nvPr/>
          </p:nvSpPr>
          <p:spPr bwMode="auto">
            <a:xfrm>
              <a:off x="3750735" y="3059907"/>
              <a:ext cx="4714875" cy="55399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(add) a critical value  to a central location where it is needed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6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793">
        <p:fade/>
      </p:transition>
    </mc:Choice>
    <mc:Fallback xmlns="">
      <p:transition spd="med" advTm="767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Scan - Post Reduction Reverse Phase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1257300"/>
            <a:ext cx="4057650" cy="2846784"/>
            <a:chOff x="1625601" y="850107"/>
            <a:chExt cx="7038270" cy="3795712"/>
          </a:xfrm>
          <a:solidFill>
            <a:schemeClr val="tx1"/>
          </a:solidFill>
        </p:grpSpPr>
        <p:cxnSp>
          <p:nvCxnSpPr>
            <p:cNvPr id="7" name="Straight Connector 6"/>
            <p:cNvCxnSpPr/>
            <p:nvPr/>
          </p:nvCxnSpPr>
          <p:spPr>
            <a:xfrm>
              <a:off x="18288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432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864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008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15200" y="1200150"/>
              <a:ext cx="0" cy="33147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181975" y="1216819"/>
              <a:ext cx="0" cy="342900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210300" y="1784747"/>
              <a:ext cx="381000" cy="28575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70" name="Rectangle 27"/>
            <p:cNvSpPr>
              <a:spLocks noChangeArrowheads="1"/>
            </p:cNvSpPr>
            <p:nvPr/>
          </p:nvSpPr>
          <p:spPr bwMode="auto">
            <a:xfrm>
              <a:off x="1625601" y="853678"/>
              <a:ext cx="509391" cy="307776"/>
            </a:xfrm>
            <a:prstGeom prst="rect">
              <a:avLst/>
            </a:prstGeom>
            <a:solidFill>
              <a:srgbClr val="FFFF00"/>
            </a:solidFill>
            <a:ln w="317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sz="900" i="1" baseline="-25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471" name="Rectangle 29"/>
            <p:cNvSpPr>
              <a:spLocks noChangeArrowheads="1"/>
            </p:cNvSpPr>
            <p:nvPr/>
          </p:nvSpPr>
          <p:spPr bwMode="auto">
            <a:xfrm>
              <a:off x="5275264" y="853678"/>
              <a:ext cx="517734" cy="3385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2" name="Rectangle 31"/>
            <p:cNvSpPr>
              <a:spLocks noChangeArrowheads="1"/>
            </p:cNvSpPr>
            <p:nvPr/>
          </p:nvSpPr>
          <p:spPr bwMode="auto">
            <a:xfrm>
              <a:off x="7104064" y="850107"/>
              <a:ext cx="517734" cy="3385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9473" name="Rectangle 34"/>
            <p:cNvSpPr>
              <a:spLocks noChangeArrowheads="1"/>
            </p:cNvSpPr>
            <p:nvPr/>
          </p:nvSpPr>
          <p:spPr bwMode="auto">
            <a:xfrm>
              <a:off x="3446464" y="850107"/>
              <a:ext cx="517734" cy="3385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r>
                <a:rPr lang="es-ES" sz="1050" i="1" dirty="0">
                  <a:solidFill>
                    <a:schemeClr val="bg1"/>
                  </a:solidFill>
                </a:rPr>
                <a:t>x</a:t>
              </a:r>
              <a:r>
                <a:rPr lang="es-ES" sz="105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4" name="Rectangle 35"/>
            <p:cNvSpPr>
              <a:spLocks noChangeArrowheads="1"/>
            </p:cNvSpPr>
            <p:nvPr/>
          </p:nvSpPr>
          <p:spPr bwMode="auto">
            <a:xfrm>
              <a:off x="2321218" y="865852"/>
              <a:ext cx="1066097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∑x0..x1</a:t>
              </a:r>
            </a:p>
          </p:txBody>
        </p:sp>
        <p:sp>
          <p:nvSpPr>
            <p:cNvPr id="19475" name="Rectangle 37"/>
            <p:cNvSpPr>
              <a:spLocks noChangeArrowheads="1"/>
            </p:cNvSpPr>
            <p:nvPr/>
          </p:nvSpPr>
          <p:spPr bwMode="auto">
            <a:xfrm>
              <a:off x="5907089" y="870347"/>
              <a:ext cx="1071562" cy="307776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∑x4..x5</a:t>
              </a:r>
            </a:p>
          </p:txBody>
        </p:sp>
        <p:sp>
          <p:nvSpPr>
            <p:cNvPr id="19476" name="Rectangle 45"/>
            <p:cNvSpPr>
              <a:spLocks noChangeArrowheads="1"/>
            </p:cNvSpPr>
            <p:nvPr/>
          </p:nvSpPr>
          <p:spPr bwMode="auto">
            <a:xfrm>
              <a:off x="4048125" y="853678"/>
              <a:ext cx="1047046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∑x0..x3</a:t>
              </a:r>
            </a:p>
          </p:txBody>
        </p:sp>
        <p:sp>
          <p:nvSpPr>
            <p:cNvPr id="19477" name="Rectangle 47"/>
            <p:cNvSpPr>
              <a:spLocks noChangeArrowheads="1"/>
            </p:cNvSpPr>
            <p:nvPr/>
          </p:nvSpPr>
          <p:spPr bwMode="auto">
            <a:xfrm>
              <a:off x="7635876" y="870347"/>
              <a:ext cx="1027995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∑x0..x7</a:t>
              </a:r>
            </a:p>
          </p:txBody>
        </p:sp>
        <p:cxnSp>
          <p:nvCxnSpPr>
            <p:cNvPr id="42" name="Straight Arrow Connector 41"/>
            <p:cNvCxnSpPr>
              <a:endCxn id="17" idx="1"/>
            </p:cNvCxnSpPr>
            <p:nvPr/>
          </p:nvCxnSpPr>
          <p:spPr>
            <a:xfrm>
              <a:off x="4572001" y="1353741"/>
              <a:ext cx="1693863" cy="472678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9" name="Rectangle 43"/>
            <p:cNvSpPr>
              <a:spLocks noChangeArrowheads="1"/>
            </p:cNvSpPr>
            <p:nvPr/>
          </p:nvSpPr>
          <p:spPr bwMode="auto">
            <a:xfrm>
              <a:off x="5907089" y="2196703"/>
              <a:ext cx="1071562" cy="30777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" sz="9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∑x0..x5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2494721" y="3135214"/>
            <a:ext cx="228147" cy="2143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6451" y="2786063"/>
            <a:ext cx="467702" cy="3741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86024" y="3160216"/>
            <a:ext cx="228147" cy="2143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36384" y="2805708"/>
            <a:ext cx="466751" cy="3741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325511" y="3600451"/>
            <a:ext cx="665339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0..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16815" y="3606701"/>
            <a:ext cx="665339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0..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657574" y="3179862"/>
            <a:ext cx="228147" cy="2143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207934" y="2868216"/>
            <a:ext cx="466751" cy="3741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4488364" y="3600451"/>
            <a:ext cx="665339" cy="2308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9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0..</a:t>
            </a:r>
            <a:r>
              <a:rPr lang="es-ES" sz="900" i="1" dirty="0">
                <a:solidFill>
                  <a:schemeClr val="bg1"/>
                </a:solidFill>
              </a:rPr>
              <a:t>x</a:t>
            </a:r>
            <a:r>
              <a:rPr lang="es-ES" sz="900" baseline="-25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497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663">
        <p:fade/>
      </p:transition>
    </mc:Choice>
    <mc:Fallback xmlns="">
      <p:transition spd="med" advTm="73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ile:Prefix sum 16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4951" y="1202829"/>
            <a:ext cx="3829050" cy="291197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Together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962400" y="2919753"/>
            <a:ext cx="480060" cy="4800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990850" y="2228850"/>
            <a:ext cx="480060" cy="4800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0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745">
        <p:fade/>
      </p:transition>
    </mc:Choice>
    <mc:Fallback xmlns="">
      <p:transition spd="med" advTm="727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Convolution – Ghost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3" t="20371" r="6628" b="5556"/>
          <a:stretch/>
        </p:blipFill>
        <p:spPr>
          <a:xfrm>
            <a:off x="457200" y="971550"/>
            <a:ext cx="50292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52">
        <p:fade/>
      </p:transition>
    </mc:Choice>
    <mc:Fallback xmlns="">
      <p:transition spd="med" advTm="524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Reduction Reverse </a:t>
            </a:r>
            <a:r>
              <a:rPr lang="en-US" smtClean="0"/>
              <a:t>Phase Kernel Code </a:t>
            </a:r>
            <a:endParaRPr lang="en-US" dirty="0" smtClean="0"/>
          </a:p>
        </p:txBody>
      </p: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152400" y="1204258"/>
            <a:ext cx="6705600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fontAlgn="base"/>
            <a:r>
              <a:rPr lang="en-US" sz="13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(unsigned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stride = BLOCK_SIZE/2; stride &gt; 0;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stride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/= 2) {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index = (threadIdx.x+1)*stride*2 - 1;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index+stride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2*BLOCK_SIZE) {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XY[index + stride] += XY[index];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InputSize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Y[i] = XY[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fontAlgn="base"/>
            <a:endParaRPr lang="en-US" sz="1200" dirty="0">
              <a:solidFill>
                <a:schemeClr val="bg1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744" y="3393213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First iteration for 16-element section</a:t>
            </a:r>
          </a:p>
          <a:p>
            <a:r>
              <a:rPr lang="en-US" sz="1050" dirty="0" err="1">
                <a:solidFill>
                  <a:schemeClr val="bg1"/>
                </a:solidFill>
              </a:rPr>
              <a:t>threadIdx.x</a:t>
            </a:r>
            <a:r>
              <a:rPr lang="en-US" sz="1050" dirty="0">
                <a:solidFill>
                  <a:schemeClr val="bg1"/>
                </a:solidFill>
              </a:rPr>
              <a:t> = 0</a:t>
            </a:r>
          </a:p>
          <a:p>
            <a:r>
              <a:rPr lang="en-US" sz="1050" dirty="0">
                <a:solidFill>
                  <a:schemeClr val="bg1"/>
                </a:solidFill>
              </a:rPr>
              <a:t>stride = BLOCK_SIZE/2 = 8/2 = 4</a:t>
            </a:r>
          </a:p>
          <a:p>
            <a:r>
              <a:rPr lang="en-US" sz="1050" dirty="0">
                <a:solidFill>
                  <a:schemeClr val="bg1"/>
                </a:solidFill>
              </a:rPr>
              <a:t>index = 8-1 = 7</a:t>
            </a:r>
          </a:p>
        </p:txBody>
      </p:sp>
    </p:spTree>
    <p:extLst>
      <p:ext uri="{BB962C8B-B14F-4D97-AF65-F5344CB8AC3E}">
        <p14:creationId xmlns:p14="http://schemas.microsoft.com/office/powerpoint/2010/main" val="42476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490">
        <p:fade/>
      </p:transition>
    </mc:Choice>
    <mc:Fallback xmlns="">
      <p:transition spd="med" advTm="1344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12092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10.4 More on Parallel Scan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12092" y="3684695"/>
            <a:ext cx="58185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10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(Scan)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15987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learn more about parallel scan</a:t>
            </a:r>
          </a:p>
          <a:p>
            <a:pPr lvl="1"/>
            <a:r>
              <a:rPr lang="en-US" sz="1600" dirty="0"/>
              <a:t>Analysis of the work efficient kernel</a:t>
            </a:r>
          </a:p>
          <a:p>
            <a:pPr lvl="1"/>
            <a:r>
              <a:rPr lang="en-US" sz="1600" dirty="0"/>
              <a:t>Exclusive scan</a:t>
            </a:r>
          </a:p>
          <a:p>
            <a:pPr lvl="1"/>
            <a:r>
              <a:rPr lang="en-US" sz="1600" dirty="0" smtClean="0"/>
              <a:t>Handling very </a:t>
            </a:r>
            <a:r>
              <a:rPr lang="en-US" sz="1600" dirty="0"/>
              <a:t>large input vectors</a:t>
            </a:r>
          </a:p>
        </p:txBody>
      </p:sp>
    </p:spTree>
    <p:extLst>
      <p:ext uri="{BB962C8B-B14F-4D97-AF65-F5344CB8AC3E}">
        <p14:creationId xmlns:p14="http://schemas.microsoft.com/office/powerpoint/2010/main" val="18532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34">
        <p:fade/>
      </p:transition>
    </mc:Choice>
    <mc:Fallback xmlns="">
      <p:transition spd="med" advTm="198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Analysis of the Work Efficient Kernel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3604" indent="-253604">
              <a:defRPr/>
            </a:pPr>
            <a:r>
              <a:rPr lang="en-US" sz="1200" dirty="0"/>
              <a:t>The work efficient kernel executes log(n) parallel iterations in the reduction step</a:t>
            </a:r>
          </a:p>
          <a:p>
            <a:pPr marL="470297" lvl="1" indent="-170260">
              <a:defRPr/>
            </a:pPr>
            <a:r>
              <a:rPr lang="en-US" sz="1200" dirty="0">
                <a:latin typeface="Calibri" panose="020F0502020204030204" pitchFamily="34" charset="0"/>
              </a:rPr>
              <a:t>The iterations do n/2, n/4,..1 adds</a:t>
            </a:r>
          </a:p>
          <a:p>
            <a:pPr marL="470297" lvl="1" indent="-170260">
              <a:defRPr/>
            </a:pPr>
            <a:r>
              <a:rPr lang="en-US" sz="1200" dirty="0">
                <a:latin typeface="Calibri" panose="020F0502020204030204" pitchFamily="34" charset="0"/>
              </a:rPr>
              <a:t>Total adds: (n-1) </a:t>
            </a:r>
            <a:r>
              <a:rPr lang="en-US" sz="12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200" dirty="0">
                <a:latin typeface="Calibri" panose="020F0502020204030204" pitchFamily="34" charset="0"/>
              </a:rPr>
              <a:t>O(n) work</a:t>
            </a:r>
          </a:p>
          <a:p>
            <a:pPr marL="431006" indent="-302419">
              <a:defRPr/>
            </a:pPr>
            <a:endParaRPr lang="en-US" sz="1050" dirty="0">
              <a:latin typeface="Calibri" panose="020F0502020204030204" pitchFamily="34" charset="0"/>
            </a:endParaRPr>
          </a:p>
          <a:p>
            <a:pPr marL="253604" indent="-253604">
              <a:defRPr/>
            </a:pPr>
            <a:r>
              <a:rPr lang="en-US" sz="1200" dirty="0"/>
              <a:t>It executes log(n)-1 parallel iterations in the </a:t>
            </a:r>
            <a:r>
              <a:rPr lang="en-US" sz="1200" dirty="0" smtClean="0"/>
              <a:t>post-reduction </a:t>
            </a:r>
            <a:r>
              <a:rPr lang="en-US" sz="1200" dirty="0"/>
              <a:t>reverse step</a:t>
            </a:r>
          </a:p>
          <a:p>
            <a:pPr marL="470297" lvl="1" indent="-170260">
              <a:defRPr/>
            </a:pPr>
            <a:r>
              <a:rPr lang="en-US" sz="1200" dirty="0">
                <a:latin typeface="Calibri" panose="020F0502020204030204" pitchFamily="34" charset="0"/>
              </a:rPr>
              <a:t>The iterations do 2-1, 4-1, …. n/2-1 adds</a:t>
            </a:r>
          </a:p>
          <a:p>
            <a:pPr marL="470297" lvl="1" indent="-170260">
              <a:defRPr/>
            </a:pPr>
            <a:r>
              <a:rPr lang="en-US" sz="1200" dirty="0">
                <a:latin typeface="Calibri" panose="020F0502020204030204" pitchFamily="34" charset="0"/>
              </a:rPr>
              <a:t>Total adds: (n-2) – (log(n)-1) </a:t>
            </a:r>
            <a:r>
              <a:rPr lang="en-US" sz="1200" dirty="0">
                <a:latin typeface="Calibri" panose="020F0502020204030204" pitchFamily="34" charset="0"/>
                <a:sym typeface="Wingdings" pitchFamily="2" charset="2"/>
              </a:rPr>
              <a:t> O(n) work</a:t>
            </a:r>
          </a:p>
          <a:p>
            <a:pPr marL="300038" lvl="1" indent="0">
              <a:buNone/>
              <a:defRPr/>
            </a:pPr>
            <a:endParaRPr lang="en-US" sz="1200" dirty="0">
              <a:latin typeface="Calibri" panose="020F0502020204030204" pitchFamily="34" charset="0"/>
              <a:sym typeface="Wingdings" pitchFamily="2" charset="2"/>
            </a:endParaRPr>
          </a:p>
          <a:p>
            <a:pPr marL="253604" indent="-253604">
              <a:defRPr/>
            </a:pPr>
            <a:r>
              <a:rPr lang="en-US" sz="1200" dirty="0">
                <a:sym typeface="Wingdings" pitchFamily="2" charset="2"/>
              </a:rPr>
              <a:t>Both phases perform up to no more than </a:t>
            </a:r>
            <a:r>
              <a:rPr lang="en-US" sz="1200" dirty="0" smtClean="0">
                <a:sym typeface="Wingdings" pitchFamily="2" charset="2"/>
              </a:rPr>
              <a:t>2x(n-1</a:t>
            </a:r>
            <a:r>
              <a:rPr lang="en-US" sz="1200" dirty="0">
                <a:sym typeface="Wingdings" pitchFamily="2" charset="2"/>
              </a:rPr>
              <a:t>) adds</a:t>
            </a:r>
          </a:p>
          <a:p>
            <a:pPr marL="0" indent="0">
              <a:buNone/>
              <a:defRPr/>
            </a:pPr>
            <a:endParaRPr lang="en-US" sz="1050" dirty="0">
              <a:latin typeface="Calibri" panose="020F0502020204030204" pitchFamily="34" charset="0"/>
            </a:endParaRPr>
          </a:p>
          <a:p>
            <a:pPr marL="253604" indent="-253604">
              <a:defRPr/>
            </a:pPr>
            <a:r>
              <a:rPr lang="en-US" sz="1200" dirty="0"/>
              <a:t>The total number of adds is no more than twice of that done in the efficient sequential algorithm</a:t>
            </a:r>
          </a:p>
          <a:p>
            <a:pPr marL="470297" lvl="1" indent="-170260">
              <a:defRPr/>
            </a:pPr>
            <a:r>
              <a:rPr lang="en-US" sz="1200" dirty="0">
                <a:latin typeface="Calibri" panose="020F0502020204030204" pitchFamily="34" charset="0"/>
              </a:rPr>
              <a:t>The benefit of parallelism can easily overcome the 2X work when there is sufficient hardware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257800" y="4767263"/>
            <a:ext cx="1600200" cy="274637"/>
          </a:xfrm>
        </p:spPr>
        <p:txBody>
          <a:bodyPr/>
          <a:lstStyle/>
          <a:p>
            <a:pPr>
              <a:defRPr/>
            </a:pPr>
            <a:fld id="{EAF6AFFB-6982-41D2-8A52-04B9F753D158}" type="slidenum">
              <a:rPr lang="en-US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1096"/>
      </p:ext>
    </p:extLst>
  </p:cSld>
  <p:clrMapOvr>
    <a:masterClrMapping/>
  </p:clrMapOvr>
  <p:transition advTm="147587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Tradeoffs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The work efficient scan kernel is normally more desirable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Better Energy efficiency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Less execution resource requirement</a:t>
            </a:r>
          </a:p>
          <a:p>
            <a:r>
              <a:rPr lang="en-US" sz="1600" dirty="0">
                <a:latin typeface="Calibri" panose="020F0502020204030204" pitchFamily="34" charset="0"/>
              </a:rPr>
              <a:t>However, the work inefficient kernel could be better for absolute performance due to its </a:t>
            </a:r>
            <a:r>
              <a:rPr lang="en-US" sz="1600" dirty="0" smtClean="0">
                <a:latin typeface="Calibri" panose="020F0502020204030204" pitchFamily="34" charset="0"/>
              </a:rPr>
              <a:t>single-phase nature (forward phase only)</a:t>
            </a:r>
            <a:endParaRPr lang="en-US" sz="1267" dirty="0">
              <a:latin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There is sufficient execution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257800" y="4767263"/>
            <a:ext cx="1600200" cy="274637"/>
          </a:xfrm>
        </p:spPr>
        <p:txBody>
          <a:bodyPr/>
          <a:lstStyle/>
          <a:p>
            <a:fld id="{18288952-07DD-45F2-92DF-2D7C6E70F14E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084">
        <p:fade/>
      </p:transition>
    </mc:Choice>
    <mc:Fallback xmlns="">
      <p:transition spd="med" advTm="670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Large Input Vectors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400" dirty="0"/>
              <a:t>Build on the work efficient scan kernel </a:t>
            </a:r>
          </a:p>
          <a:p>
            <a:r>
              <a:rPr lang="en-US" sz="1400" dirty="0"/>
              <a:t>Have each section of 2*</a:t>
            </a:r>
            <a:r>
              <a:rPr lang="en-US" sz="1400" dirty="0" err="1"/>
              <a:t>blockDim.x</a:t>
            </a:r>
            <a:r>
              <a:rPr lang="en-US" sz="1400" dirty="0"/>
              <a:t> elements assigned to a </a:t>
            </a:r>
            <a:r>
              <a:rPr lang="en-US" sz="1400" dirty="0" smtClean="0"/>
              <a:t>block</a:t>
            </a:r>
          </a:p>
          <a:p>
            <a:pPr lvl="1"/>
            <a:r>
              <a:rPr lang="en-US" sz="1200" dirty="0" smtClean="0"/>
              <a:t>Perform parallel scan on each section</a:t>
            </a:r>
            <a:endParaRPr lang="en-US" sz="1200" dirty="0"/>
          </a:p>
          <a:p>
            <a:r>
              <a:rPr lang="en-US" sz="1400" dirty="0"/>
              <a:t>Have each block write the sum of its section into a Sum[] array indexed by </a:t>
            </a:r>
            <a:r>
              <a:rPr lang="en-US" sz="1400" dirty="0" err="1"/>
              <a:t>blockIdx.x</a:t>
            </a:r>
            <a:endParaRPr lang="en-US" sz="1400" dirty="0"/>
          </a:p>
          <a:p>
            <a:r>
              <a:rPr lang="en-US" sz="1400" dirty="0" smtClean="0"/>
              <a:t>Run </a:t>
            </a:r>
            <a:r>
              <a:rPr lang="en-US" sz="1400" dirty="0"/>
              <a:t>the scan kernel on the Sum[] array</a:t>
            </a:r>
          </a:p>
          <a:p>
            <a:r>
              <a:rPr lang="en-US" sz="1400" dirty="0"/>
              <a:t>Add the scanned Sum[] array values to </a:t>
            </a:r>
            <a:r>
              <a:rPr lang="en-US" sz="1400" dirty="0" smtClean="0"/>
              <a:t>all the </a:t>
            </a:r>
            <a:r>
              <a:rPr lang="en-US" sz="1400" dirty="0"/>
              <a:t>elements of corresponding </a:t>
            </a:r>
            <a:r>
              <a:rPr lang="en-US" sz="1400" dirty="0" smtClean="0"/>
              <a:t>sections</a:t>
            </a:r>
            <a:endParaRPr lang="en-US" sz="1400" dirty="0"/>
          </a:p>
          <a:p>
            <a:r>
              <a:rPr lang="en-US" sz="1400" dirty="0"/>
              <a:t>Adaptation of work inefficient kernel is similar.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D89BA9-E79E-409F-B071-6A61F097B8FD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15">
        <p:fade/>
      </p:transition>
    </mc:Choice>
    <mc:Fallback xmlns="">
      <p:transition spd="med" advTm="550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Flow of Complete Scan</a:t>
            </a:r>
          </a:p>
        </p:txBody>
      </p:sp>
      <p:pic>
        <p:nvPicPr>
          <p:cNvPr id="41989" name="Picture 136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4" t="16246" r="19938" b="7505"/>
          <a:stretch/>
        </p:blipFill>
        <p:spPr bwMode="auto">
          <a:xfrm>
            <a:off x="1143000" y="1200150"/>
            <a:ext cx="459486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7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528">
        <p:fade/>
      </p:transition>
    </mc:Choice>
    <mc:Fallback xmlns="">
      <p:transition spd="med" advTm="1365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Exclusive Scan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/>
              <a:t>Definition: </a:t>
            </a:r>
            <a:r>
              <a:rPr lang="en-US" sz="1100" i="1" dirty="0"/>
              <a:t>The </a:t>
            </a:r>
            <a:r>
              <a:rPr lang="en-US" sz="1100" dirty="0"/>
              <a:t>exclusive scan </a:t>
            </a:r>
            <a:r>
              <a:rPr lang="en-US" sz="1100" i="1" dirty="0"/>
              <a:t>operation takes a binary associative operator </a:t>
            </a:r>
            <a:r>
              <a:rPr lang="en-US" sz="1100" dirty="0"/>
              <a:t>⊕, </a:t>
            </a:r>
            <a:r>
              <a:rPr lang="en-US" sz="1100" i="1" dirty="0"/>
              <a:t>and an array of n elements</a:t>
            </a:r>
          </a:p>
          <a:p>
            <a:pPr marL="0" indent="0">
              <a:buNone/>
            </a:pPr>
            <a:r>
              <a:rPr lang="en-US" sz="1100" dirty="0"/>
              <a:t>		[</a:t>
            </a:r>
            <a:r>
              <a:rPr lang="en-US" sz="1100" i="1" dirty="0"/>
              <a:t>x</a:t>
            </a:r>
            <a:r>
              <a:rPr lang="en-US" sz="1100" baseline="-25000" dirty="0"/>
              <a:t>0</a:t>
            </a:r>
            <a:r>
              <a:rPr lang="en-US" sz="1100" dirty="0"/>
              <a:t>, </a:t>
            </a:r>
            <a:r>
              <a:rPr lang="en-US" sz="1100" i="1" dirty="0"/>
              <a:t>x</a:t>
            </a:r>
            <a:r>
              <a:rPr lang="en-US" sz="1100" baseline="-25000" dirty="0"/>
              <a:t>1</a:t>
            </a:r>
            <a:r>
              <a:rPr lang="en-US" sz="1100" dirty="0"/>
              <a:t>, …, </a:t>
            </a:r>
            <a:r>
              <a:rPr lang="en-US" sz="1100" i="1" dirty="0"/>
              <a:t>x</a:t>
            </a:r>
            <a:r>
              <a:rPr lang="en-US" sz="1100" baseline="-25000" dirty="0"/>
              <a:t>n-1</a:t>
            </a:r>
            <a:r>
              <a:rPr lang="en-US" sz="1100" dirty="0"/>
              <a:t>]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i="1" dirty="0"/>
              <a:t>and returns the array</a:t>
            </a:r>
          </a:p>
          <a:p>
            <a:endParaRPr lang="en-US" sz="1100" i="1" dirty="0"/>
          </a:p>
          <a:p>
            <a:pPr marL="0" indent="0">
              <a:buNone/>
            </a:pPr>
            <a:r>
              <a:rPr lang="pt-BR" sz="1100" dirty="0"/>
              <a:t>	[0, </a:t>
            </a:r>
            <a:r>
              <a:rPr lang="en-US" sz="1100" i="1" dirty="0"/>
              <a:t>x</a:t>
            </a:r>
            <a:r>
              <a:rPr lang="en-US" sz="1100" baseline="-25000" dirty="0"/>
              <a:t>0</a:t>
            </a:r>
            <a:r>
              <a:rPr lang="pt-BR" sz="1100" dirty="0"/>
              <a:t>, (</a:t>
            </a:r>
            <a:r>
              <a:rPr lang="en-US" sz="1100" i="1" dirty="0"/>
              <a:t>x</a:t>
            </a:r>
            <a:r>
              <a:rPr lang="en-US" sz="1100" baseline="-25000" dirty="0"/>
              <a:t>0</a:t>
            </a:r>
            <a:r>
              <a:rPr lang="pt-BR" sz="1100" dirty="0"/>
              <a:t> ⊕ </a:t>
            </a:r>
            <a:r>
              <a:rPr lang="en-US" sz="1100" i="1" dirty="0"/>
              <a:t>x</a:t>
            </a:r>
            <a:r>
              <a:rPr lang="en-US" sz="1100" baseline="-25000" dirty="0"/>
              <a:t>1</a:t>
            </a:r>
            <a:r>
              <a:rPr lang="pt-BR" sz="1100" dirty="0"/>
              <a:t>), …, (</a:t>
            </a:r>
            <a:r>
              <a:rPr lang="en-US" sz="1100" i="1" dirty="0"/>
              <a:t>x</a:t>
            </a:r>
            <a:r>
              <a:rPr lang="en-US" sz="1100" baseline="-25000" dirty="0"/>
              <a:t>0</a:t>
            </a:r>
            <a:r>
              <a:rPr lang="pt-BR" sz="1100" dirty="0"/>
              <a:t> ⊕ </a:t>
            </a:r>
            <a:r>
              <a:rPr lang="en-US" sz="1100" i="1" dirty="0"/>
              <a:t>x</a:t>
            </a:r>
            <a:r>
              <a:rPr lang="en-US" sz="1100" baseline="-25000" dirty="0"/>
              <a:t>1</a:t>
            </a:r>
            <a:r>
              <a:rPr lang="pt-BR" sz="1100" dirty="0"/>
              <a:t> ⊕ … ⊕ </a:t>
            </a:r>
            <a:r>
              <a:rPr lang="en-US" sz="1100" i="1" dirty="0"/>
              <a:t>x</a:t>
            </a:r>
            <a:r>
              <a:rPr lang="en-US" sz="1100" baseline="-25000" dirty="0"/>
              <a:t>n-2</a:t>
            </a:r>
            <a:r>
              <a:rPr lang="pt-BR" sz="1100" dirty="0"/>
              <a:t>)].</a:t>
            </a:r>
          </a:p>
          <a:p>
            <a:endParaRPr lang="pt-BR" sz="1100" dirty="0"/>
          </a:p>
          <a:p>
            <a:pPr marL="0" indent="0">
              <a:buNone/>
            </a:pPr>
            <a:r>
              <a:rPr lang="en-US" sz="1100" b="1" dirty="0"/>
              <a:t>Example: </a:t>
            </a:r>
            <a:r>
              <a:rPr lang="en-US" sz="1100" dirty="0"/>
              <a:t>If ⊕ is addition, then the </a:t>
            </a:r>
            <a:r>
              <a:rPr lang="en-US" sz="1100" dirty="0" smtClean="0"/>
              <a:t>exclusive scan operation</a:t>
            </a:r>
          </a:p>
          <a:p>
            <a:pPr marL="0" indent="0">
              <a:buNone/>
            </a:pPr>
            <a:r>
              <a:rPr lang="en-US" sz="1100" dirty="0" smtClean="0"/>
              <a:t>on </a:t>
            </a:r>
            <a:r>
              <a:rPr lang="en-US" sz="1100" dirty="0"/>
              <a:t>the </a:t>
            </a:r>
            <a:r>
              <a:rPr lang="en-US" sz="1100" dirty="0" smtClean="0"/>
              <a:t>array	[3  </a:t>
            </a:r>
            <a:r>
              <a:rPr lang="en-US" sz="1100" dirty="0"/>
              <a:t>1  7   0   4   1   6    3],</a:t>
            </a:r>
          </a:p>
          <a:p>
            <a:pPr marL="0" indent="0">
              <a:buNone/>
            </a:pPr>
            <a:r>
              <a:rPr lang="en-US" sz="1100" dirty="0"/>
              <a:t>would </a:t>
            </a:r>
            <a:r>
              <a:rPr lang="en-US" sz="1100" dirty="0" smtClean="0"/>
              <a:t>return	[0  </a:t>
            </a:r>
            <a:r>
              <a:rPr lang="en-US" sz="1100" dirty="0"/>
              <a:t>3  4 11  11 15 16 22].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257800" y="4767263"/>
            <a:ext cx="1600200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3BD4C4-5A7B-4C95-BD34-A398683EC7BF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882">
        <p:fade/>
      </p:transition>
    </mc:Choice>
    <mc:Fallback xmlns="">
      <p:transition spd="med" advTm="1168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Exclusive Scan?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find the beginning address of allocated buffers</a:t>
            </a:r>
          </a:p>
          <a:p>
            <a:endParaRPr lang="en-US" dirty="0" smtClean="0"/>
          </a:p>
          <a:p>
            <a:r>
              <a:rPr lang="en-US" dirty="0" smtClean="0"/>
              <a:t>Inclusive and exclusive scans can be easily derived from each other; it is a matter of convenience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838200" y="2147322"/>
            <a:ext cx="29578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marL="0" lvl="2" indent="0" eaLnBrk="1" hangingPunct="1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1  7   0   4   1   6    3]</a:t>
            </a:r>
          </a:p>
          <a:p>
            <a:pPr eaLnBrk="1" hangingPunct="1"/>
            <a:endParaRPr lang="en-US"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3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	[0  </a:t>
            </a: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4 11  11 15 16 22]</a:t>
            </a:r>
          </a:p>
          <a:p>
            <a:pPr eaLnBrk="1" hangingPunct="1"/>
            <a:endParaRPr lang="en-US"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	</a:t>
            </a:r>
            <a:r>
              <a:rPr lang="en-US" sz="13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4 11  11 15 16 22 25]</a:t>
            </a:r>
          </a:p>
          <a:p>
            <a:pPr eaLnBrk="1" hangingPunct="1"/>
            <a:endParaRPr lang="en-US"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24">
        <p:fade/>
      </p:transition>
    </mc:Choice>
    <mc:Fallback xmlns="">
      <p:transition spd="med" advTm="1086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Exclusive Scan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Adapt an inclusive, work </a:t>
            </a:r>
            <a:r>
              <a:rPr lang="en-US" sz="1600" dirty="0" smtClean="0">
                <a:latin typeface="Calibri" panose="020F0502020204030204" pitchFamily="34" charset="0"/>
              </a:rPr>
              <a:t>inefficient </a:t>
            </a:r>
            <a:r>
              <a:rPr lang="en-US" sz="1600" dirty="0">
                <a:latin typeface="Calibri" panose="020F0502020204030204" pitchFamily="34" charset="0"/>
              </a:rPr>
              <a:t>scan kernel</a:t>
            </a:r>
          </a:p>
          <a:p>
            <a:r>
              <a:rPr lang="en-US" sz="1600" dirty="0">
                <a:latin typeface="Calibri" panose="020F0502020204030204" pitchFamily="34" charset="0"/>
              </a:rPr>
              <a:t>Block 0: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Thread 0 loads 0 into XY[0]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Other threads load X[threadIdx.x-1] into XY[</a:t>
            </a:r>
            <a:r>
              <a:rPr lang="en-US" sz="1200" dirty="0" err="1">
                <a:latin typeface="Calibri" panose="020F0502020204030204" pitchFamily="34" charset="0"/>
              </a:rPr>
              <a:t>threadIdx.x</a:t>
            </a:r>
            <a:r>
              <a:rPr lang="en-US" sz="1200" dirty="0">
                <a:latin typeface="Calibri" panose="020F0502020204030204" pitchFamily="34" charset="0"/>
              </a:rPr>
              <a:t>]</a:t>
            </a:r>
          </a:p>
          <a:p>
            <a:r>
              <a:rPr lang="en-US" sz="1600" dirty="0">
                <a:latin typeface="Calibri" panose="020F0502020204030204" pitchFamily="34" charset="0"/>
              </a:rPr>
              <a:t>All other blocks: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All thread load X[</a:t>
            </a:r>
            <a:r>
              <a:rPr lang="en-US" sz="1200" dirty="0" err="1">
                <a:latin typeface="Calibri" panose="020F0502020204030204" pitchFamily="34" charset="0"/>
              </a:rPr>
              <a:t>blockIdx.x</a:t>
            </a:r>
            <a:r>
              <a:rPr lang="en-US" sz="1200" dirty="0">
                <a:latin typeface="Calibri" panose="020F0502020204030204" pitchFamily="34" charset="0"/>
              </a:rPr>
              <a:t>*blockDim.x+threadIdx.x-1] into XY[</a:t>
            </a:r>
            <a:r>
              <a:rPr lang="en-US" sz="1200" dirty="0" err="1">
                <a:latin typeface="Calibri" panose="020F0502020204030204" pitchFamily="34" charset="0"/>
              </a:rPr>
              <a:t>threadIdex.x</a:t>
            </a:r>
            <a:r>
              <a:rPr lang="en-US" sz="1200" dirty="0">
                <a:latin typeface="Calibri" panose="020F0502020204030204" pitchFamily="34" charset="0"/>
              </a:rPr>
              <a:t>]</a:t>
            </a:r>
          </a:p>
          <a:p>
            <a:r>
              <a:rPr lang="en-US" sz="1600" dirty="0">
                <a:latin typeface="Calibri" panose="020F0502020204030204" pitchFamily="34" charset="0"/>
              </a:rPr>
              <a:t>Similar adaption for work efficient scan kernel but </a:t>
            </a:r>
            <a:r>
              <a:rPr lang="en-US" sz="1600" dirty="0" smtClean="0">
                <a:latin typeface="Calibri" panose="020F0502020204030204" pitchFamily="34" charset="0"/>
              </a:rPr>
              <a:t>ensure </a:t>
            </a:r>
            <a:r>
              <a:rPr lang="en-US" sz="1600" dirty="0">
                <a:latin typeface="Calibri" panose="020F0502020204030204" pitchFamily="34" charset="0"/>
              </a:rPr>
              <a:t>that each thread loads two elements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Only one zero should be loaded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</a:rPr>
              <a:t>All elements should be shifted </a:t>
            </a:r>
            <a:r>
              <a:rPr lang="en-US" sz="1200" dirty="0" smtClean="0">
                <a:latin typeface="Calibri" panose="020F0502020204030204" pitchFamily="34" charset="0"/>
              </a:rPr>
              <a:t>to the right by </a:t>
            </a:r>
            <a:r>
              <a:rPr lang="en-US" sz="1200" dirty="0">
                <a:latin typeface="Calibri" panose="020F0502020204030204" pitchFamily="34" charset="0"/>
              </a:rPr>
              <a:t>only one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257800" y="4767263"/>
            <a:ext cx="1600200" cy="274637"/>
          </a:xfrm>
        </p:spPr>
        <p:txBody>
          <a:bodyPr/>
          <a:lstStyle/>
          <a:p>
            <a:fld id="{18288952-07DD-45F2-92DF-2D7C6E70F14E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7349" y="372791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6B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 the Harris article (Parallel Prefix Sum with CUDA) for a more intellectually interesting approach to exclusive scan </a:t>
            </a:r>
            <a:r>
              <a:rPr lang="en-US" sz="1500" dirty="0" smtClean="0">
                <a:solidFill>
                  <a:srgbClr val="76B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kernel implementation</a:t>
            </a:r>
            <a:r>
              <a:rPr lang="en-US" sz="1500" dirty="0">
                <a:solidFill>
                  <a:srgbClr val="76B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375">
        <p:fade/>
      </p:transition>
    </mc:Choice>
    <mc:Fallback xmlns="">
      <p:transition spd="med" advTm="943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63501" y="80596"/>
            <a:ext cx="6755689" cy="5388013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convolution_2D_basic_kernel(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mask, 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= Col –  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the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of the surrounding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box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j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++j)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++k)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+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+ k;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 * mask[j*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maskwidth+k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}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14" r="39322"/>
          <a:stretch/>
        </p:blipFill>
        <p:spPr>
          <a:xfrm>
            <a:off x="4419600" y="688474"/>
            <a:ext cx="2264140" cy="2701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01" y="590550"/>
            <a:ext cx="382269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7022" y="1295476"/>
            <a:ext cx="453970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6498" y="1173374"/>
            <a:ext cx="543739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1316490"/>
            <a:ext cx="228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60375" y="595053"/>
            <a:ext cx="1" cy="200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32">
        <p:fade/>
      </p:transition>
    </mc:Choice>
    <mc:Fallback xmlns="">
      <p:transition spd="med" advTm="167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63501" y="80596"/>
            <a:ext cx="6755689" cy="5388013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convolution_2D_basic_kernel(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mask, 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= Col –  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the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of the surrounding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box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j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++j)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++k)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+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+ k;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 * mask[j*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maskwidth+k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}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14" r="39322"/>
          <a:stretch/>
        </p:blipFill>
        <p:spPr>
          <a:xfrm>
            <a:off x="4343400" y="1657350"/>
            <a:ext cx="2264140" cy="2701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601" y="1609408"/>
            <a:ext cx="382269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829" y="1295476"/>
            <a:ext cx="1090362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N_start_col</a:t>
            </a:r>
            <a:endPara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515" y="1737279"/>
            <a:ext cx="1149674" cy="2862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N_start_row</a:t>
            </a:r>
            <a:endPara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18184" y="1876108"/>
            <a:ext cx="228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1609408"/>
            <a:ext cx="1" cy="200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341">
        <p:fade/>
      </p:transition>
    </mc:Choice>
    <mc:Fallback xmlns="">
      <p:transition spd="med" advTm="283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63501" y="80596"/>
            <a:ext cx="6755689" cy="5388013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convolution_2D_basic_kernel(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mask, </a:t>
            </a:r>
            <a:r>
              <a:rPr lang="en-US" sz="1167" kern="0" dirty="0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1167" kern="0" dirty="0" err="1" smtClean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 smtClean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= Col –  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– 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the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of the surrounding </a:t>
            </a:r>
            <a:r>
              <a:rPr lang="en-US" sz="1167" dirty="0" smtClean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box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j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++j)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0; k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&lt;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++k)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N_Start_row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+ j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N_start_col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+ k;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 * mask[j*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maskwidth+k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lang="en-US" sz="1167" dirty="0">
              <a:solidFill>
                <a:schemeClr val="accent2">
                  <a:lumMod val="75000"/>
                </a:schemeClr>
              </a:solidFill>
              <a:latin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}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 smtClean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419350"/>
            <a:ext cx="5181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292">
        <p:fade/>
      </p:transition>
    </mc:Choice>
    <mc:Fallback xmlns="">
      <p:transition spd="med" advTm="90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38200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8.2 Tiled </a:t>
            </a:r>
            <a:r>
              <a:rPr lang="en-US" dirty="0"/>
              <a:t>Convolution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684695"/>
            <a:ext cx="57423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8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(Stencil</a:t>
            </a:r>
            <a:r>
              <a:rPr lang="it-IT" sz="1600" dirty="0"/>
              <a:t>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learn about tiled convolution algorithms</a:t>
            </a:r>
          </a:p>
          <a:p>
            <a:pPr lvl="1"/>
            <a:r>
              <a:rPr lang="en-US" sz="1400" dirty="0" smtClean="0"/>
              <a:t>Some intricate aspects of tiling algorithms</a:t>
            </a:r>
          </a:p>
          <a:p>
            <a:pPr lvl="1"/>
            <a:r>
              <a:rPr lang="en-US" sz="1400" dirty="0" smtClean="0"/>
              <a:t>Output tiles versus input tiles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5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Tiling Opportunity Convolution</a:t>
            </a:r>
            <a:endParaRPr lang="en-US" dirty="0"/>
          </a:p>
        </p:txBody>
      </p:sp>
      <p:sp>
        <p:nvSpPr>
          <p:cNvPr id="70" name="Content Placeholder 69"/>
          <p:cNvSpPr>
            <a:spLocks noGrp="1"/>
          </p:cNvSpPr>
          <p:nvPr>
            <p:ph idx="1"/>
          </p:nvPr>
        </p:nvSpPr>
        <p:spPr>
          <a:xfrm>
            <a:off x="295255" y="838432"/>
            <a:ext cx="6217920" cy="4023919"/>
          </a:xfrm>
        </p:spPr>
        <p:txBody>
          <a:bodyPr/>
          <a:lstStyle/>
          <a:p>
            <a:r>
              <a:rPr lang="en-US" dirty="0" smtClean="0"/>
              <a:t>Calculation of adjacent output elements involve shared input elements</a:t>
            </a:r>
          </a:p>
          <a:p>
            <a:pPr lvl="1"/>
            <a:r>
              <a:rPr lang="en-US" dirty="0" smtClean="0"/>
              <a:t>E.g., N[2] is used in calculation of P[0], P[1], P[2]. P[3] and P[4] assuming a 1D convolution </a:t>
            </a:r>
            <a:r>
              <a:rPr lang="en-US" dirty="0" err="1" smtClean="0"/>
              <a:t>Mask_Width</a:t>
            </a:r>
            <a:r>
              <a:rPr lang="en-US" dirty="0" smtClean="0"/>
              <a:t> of width 5</a:t>
            </a:r>
          </a:p>
          <a:p>
            <a:r>
              <a:rPr lang="en-US" dirty="0" smtClean="0"/>
              <a:t>We can load all the input elements required by all threads in a block into the shared memory to reduce global memory accesses</a:t>
            </a:r>
            <a:endParaRPr lang="en-US" dirty="0"/>
          </a:p>
        </p:txBody>
      </p:sp>
      <p:sp>
        <p:nvSpPr>
          <p:cNvPr id="4" name="TextBox 136"/>
          <p:cNvSpPr txBox="1">
            <a:spLocks noChangeArrowheads="1"/>
          </p:cNvSpPr>
          <p:nvPr/>
        </p:nvSpPr>
        <p:spPr bwMode="auto">
          <a:xfrm>
            <a:off x="670113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6047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50859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98280" y="3442340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60484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15296" y="34423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77500" y="3442340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11" name="TextBox 136"/>
          <p:cNvSpPr txBox="1">
            <a:spLocks noChangeArrowheads="1"/>
          </p:cNvSpPr>
          <p:nvPr/>
        </p:nvSpPr>
        <p:spPr bwMode="auto">
          <a:xfrm>
            <a:off x="1752600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12" name="TextBox 136"/>
          <p:cNvSpPr txBox="1">
            <a:spLocks noChangeArrowheads="1"/>
          </p:cNvSpPr>
          <p:nvPr/>
        </p:nvSpPr>
        <p:spPr bwMode="auto">
          <a:xfrm>
            <a:off x="1030531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13" name="TextBox 136"/>
          <p:cNvSpPr txBox="1">
            <a:spLocks noChangeArrowheads="1"/>
          </p:cNvSpPr>
          <p:nvPr/>
        </p:nvSpPr>
        <p:spPr bwMode="auto">
          <a:xfrm>
            <a:off x="1390949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14" name="TextBox 136"/>
          <p:cNvSpPr txBox="1">
            <a:spLocks noChangeArrowheads="1"/>
          </p:cNvSpPr>
          <p:nvPr/>
        </p:nvSpPr>
        <p:spPr bwMode="auto">
          <a:xfrm>
            <a:off x="2474669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15" name="TextBox 136"/>
          <p:cNvSpPr txBox="1">
            <a:spLocks noChangeArrowheads="1"/>
          </p:cNvSpPr>
          <p:nvPr/>
        </p:nvSpPr>
        <p:spPr bwMode="auto">
          <a:xfrm>
            <a:off x="2113018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16" name="TextBox 136"/>
          <p:cNvSpPr txBox="1">
            <a:spLocks noChangeArrowheads="1"/>
          </p:cNvSpPr>
          <p:nvPr/>
        </p:nvSpPr>
        <p:spPr bwMode="auto">
          <a:xfrm>
            <a:off x="2835087" y="3267707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849560" y="3442340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60684" y="3594740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1684" y="3442340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P[2]</a:t>
            </a:r>
          </a:p>
        </p:txBody>
      </p:sp>
      <p:sp>
        <p:nvSpPr>
          <p:cNvPr id="22" name="TextBox 136"/>
          <p:cNvSpPr txBox="1">
            <a:spLocks noChangeArrowheads="1"/>
          </p:cNvSpPr>
          <p:nvPr/>
        </p:nvSpPr>
        <p:spPr bwMode="auto">
          <a:xfrm>
            <a:off x="670113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96047" y="287443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50859" y="287443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98280" y="287443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760484" y="287443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15296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77500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29" name="TextBox 136"/>
          <p:cNvSpPr txBox="1">
            <a:spLocks noChangeArrowheads="1"/>
          </p:cNvSpPr>
          <p:nvPr/>
        </p:nvSpPr>
        <p:spPr bwMode="auto">
          <a:xfrm>
            <a:off x="1752600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30" name="TextBox 136"/>
          <p:cNvSpPr txBox="1">
            <a:spLocks noChangeArrowheads="1"/>
          </p:cNvSpPr>
          <p:nvPr/>
        </p:nvSpPr>
        <p:spPr bwMode="auto">
          <a:xfrm>
            <a:off x="1030531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31" name="TextBox 136"/>
          <p:cNvSpPr txBox="1">
            <a:spLocks noChangeArrowheads="1"/>
          </p:cNvSpPr>
          <p:nvPr/>
        </p:nvSpPr>
        <p:spPr bwMode="auto">
          <a:xfrm>
            <a:off x="1390949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32" name="TextBox 136"/>
          <p:cNvSpPr txBox="1">
            <a:spLocks noChangeArrowheads="1"/>
          </p:cNvSpPr>
          <p:nvPr/>
        </p:nvSpPr>
        <p:spPr bwMode="auto">
          <a:xfrm>
            <a:off x="2474669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33" name="TextBox 136"/>
          <p:cNvSpPr txBox="1">
            <a:spLocks noChangeArrowheads="1"/>
          </p:cNvSpPr>
          <p:nvPr/>
        </p:nvSpPr>
        <p:spPr bwMode="auto">
          <a:xfrm>
            <a:off x="2113018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2835087" y="269979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49560" y="287443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60684" y="3026832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684" y="2874432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676592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02526" y="4066446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57338" y="4066446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404759" y="4066446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766963" y="4066446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121775" y="4066446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483979" y="4066446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1759079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1037010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1397428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2481148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2119497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2841566" y="3891813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856039" y="4066446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67163" y="4218846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48163" y="4066446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P[3]</a:t>
            </a:r>
          </a:p>
        </p:txBody>
      </p:sp>
      <p:sp>
        <p:nvSpPr>
          <p:cNvPr id="54" name="TextBox 136"/>
          <p:cNvSpPr txBox="1">
            <a:spLocks noChangeArrowheads="1"/>
          </p:cNvSpPr>
          <p:nvPr/>
        </p:nvSpPr>
        <p:spPr bwMode="auto">
          <a:xfrm>
            <a:off x="670113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96047" y="2289183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050859" y="2289183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398280" y="2289183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1760484" y="2289183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115296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477500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61" name="TextBox 136"/>
          <p:cNvSpPr txBox="1">
            <a:spLocks noChangeArrowheads="1"/>
          </p:cNvSpPr>
          <p:nvPr/>
        </p:nvSpPr>
        <p:spPr bwMode="auto">
          <a:xfrm>
            <a:off x="1752600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62" name="TextBox 136"/>
          <p:cNvSpPr txBox="1">
            <a:spLocks noChangeArrowheads="1"/>
          </p:cNvSpPr>
          <p:nvPr/>
        </p:nvSpPr>
        <p:spPr bwMode="auto">
          <a:xfrm>
            <a:off x="1030531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63" name="TextBox 136"/>
          <p:cNvSpPr txBox="1">
            <a:spLocks noChangeArrowheads="1"/>
          </p:cNvSpPr>
          <p:nvPr/>
        </p:nvSpPr>
        <p:spPr bwMode="auto">
          <a:xfrm>
            <a:off x="1390949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64" name="TextBox 136"/>
          <p:cNvSpPr txBox="1">
            <a:spLocks noChangeArrowheads="1"/>
          </p:cNvSpPr>
          <p:nvPr/>
        </p:nvSpPr>
        <p:spPr bwMode="auto">
          <a:xfrm>
            <a:off x="2474669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65" name="TextBox 136"/>
          <p:cNvSpPr txBox="1">
            <a:spLocks noChangeArrowheads="1"/>
          </p:cNvSpPr>
          <p:nvPr/>
        </p:nvSpPr>
        <p:spPr bwMode="auto">
          <a:xfrm>
            <a:off x="2113018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66" name="TextBox 136"/>
          <p:cNvSpPr txBox="1">
            <a:spLocks noChangeArrowheads="1"/>
          </p:cNvSpPr>
          <p:nvPr/>
        </p:nvSpPr>
        <p:spPr bwMode="auto">
          <a:xfrm>
            <a:off x="2835087" y="2114550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849560" y="228918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60684" y="2441583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41684" y="2289183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P[0]</a:t>
            </a:r>
          </a:p>
        </p:txBody>
      </p:sp>
      <p:sp>
        <p:nvSpPr>
          <p:cNvPr id="71" name="TextBox 136"/>
          <p:cNvSpPr txBox="1">
            <a:spLocks noChangeArrowheads="1"/>
          </p:cNvSpPr>
          <p:nvPr/>
        </p:nvSpPr>
        <p:spPr bwMode="auto">
          <a:xfrm>
            <a:off x="676592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N[0]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02526" y="4613412"/>
            <a:ext cx="354812" cy="266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057338" y="461341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40475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766963" y="461341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121775" y="461341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48397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rPr>
              <a:t>6</a:t>
            </a:r>
          </a:p>
        </p:txBody>
      </p:sp>
      <p:sp>
        <p:nvSpPr>
          <p:cNvPr id="78" name="TextBox 136"/>
          <p:cNvSpPr txBox="1">
            <a:spLocks noChangeArrowheads="1"/>
          </p:cNvSpPr>
          <p:nvPr/>
        </p:nvSpPr>
        <p:spPr bwMode="auto">
          <a:xfrm>
            <a:off x="1759079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N[3]</a:t>
            </a:r>
          </a:p>
        </p:txBody>
      </p:sp>
      <p:sp>
        <p:nvSpPr>
          <p:cNvPr id="79" name="TextBox 136"/>
          <p:cNvSpPr txBox="1">
            <a:spLocks noChangeArrowheads="1"/>
          </p:cNvSpPr>
          <p:nvPr/>
        </p:nvSpPr>
        <p:spPr bwMode="auto">
          <a:xfrm>
            <a:off x="1037010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N[1]</a:t>
            </a:r>
          </a:p>
        </p:txBody>
      </p:sp>
      <p:sp>
        <p:nvSpPr>
          <p:cNvPr id="80" name="TextBox 136"/>
          <p:cNvSpPr txBox="1">
            <a:spLocks noChangeArrowheads="1"/>
          </p:cNvSpPr>
          <p:nvPr/>
        </p:nvSpPr>
        <p:spPr bwMode="auto">
          <a:xfrm>
            <a:off x="1397428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N[2]</a:t>
            </a:r>
          </a:p>
        </p:txBody>
      </p:sp>
      <p:sp>
        <p:nvSpPr>
          <p:cNvPr id="81" name="TextBox 136"/>
          <p:cNvSpPr txBox="1">
            <a:spLocks noChangeArrowheads="1"/>
          </p:cNvSpPr>
          <p:nvPr/>
        </p:nvSpPr>
        <p:spPr bwMode="auto">
          <a:xfrm>
            <a:off x="2481148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N[5]</a:t>
            </a:r>
          </a:p>
        </p:txBody>
      </p:sp>
      <p:sp>
        <p:nvSpPr>
          <p:cNvPr id="82" name="TextBox 136"/>
          <p:cNvSpPr txBox="1">
            <a:spLocks noChangeArrowheads="1"/>
          </p:cNvSpPr>
          <p:nvPr/>
        </p:nvSpPr>
        <p:spPr bwMode="auto">
          <a:xfrm>
            <a:off x="2119497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N[4]</a:t>
            </a:r>
          </a:p>
        </p:txBody>
      </p:sp>
      <p:sp>
        <p:nvSpPr>
          <p:cNvPr id="83" name="TextBox 136"/>
          <p:cNvSpPr txBox="1">
            <a:spLocks noChangeArrowheads="1"/>
          </p:cNvSpPr>
          <p:nvPr/>
        </p:nvSpPr>
        <p:spPr bwMode="auto">
          <a:xfrm>
            <a:off x="2841566" y="4438779"/>
            <a:ext cx="3866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N[6]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2856039" y="4613412"/>
            <a:ext cx="354812" cy="2661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367163" y="4765812"/>
            <a:ext cx="381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48163" y="4613412"/>
            <a:ext cx="609600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P[4]</a:t>
            </a:r>
          </a:p>
        </p:txBody>
      </p:sp>
    </p:spTree>
    <p:extLst>
      <p:ext uri="{BB962C8B-B14F-4D97-AF65-F5344CB8AC3E}">
        <p14:creationId xmlns:p14="http://schemas.microsoft.com/office/powerpoint/2010/main" val="9591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Needs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we want to have each block to calculate T output elements</a:t>
            </a:r>
          </a:p>
          <a:p>
            <a:pPr lvl="1"/>
            <a:r>
              <a:rPr lang="en-US" dirty="0" smtClean="0"/>
              <a:t>T + </a:t>
            </a:r>
            <a:r>
              <a:rPr lang="en-US" dirty="0" err="1" smtClean="0"/>
              <a:t>Mask_Width</a:t>
            </a:r>
            <a:r>
              <a:rPr lang="en-US" dirty="0" smtClean="0"/>
              <a:t> -1 input elements are needed to calculate T output elements</a:t>
            </a:r>
          </a:p>
          <a:p>
            <a:pPr lvl="1"/>
            <a:r>
              <a:rPr lang="en-US" dirty="0" smtClean="0"/>
              <a:t>T + </a:t>
            </a:r>
            <a:r>
              <a:rPr lang="en-US" smtClean="0"/>
              <a:t>Mask_Width</a:t>
            </a:r>
            <a:r>
              <a:rPr lang="en-US" dirty="0" smtClean="0"/>
              <a:t> -1 is usually not a multiple of T, except for small T values</a:t>
            </a:r>
          </a:p>
          <a:p>
            <a:pPr lvl="1"/>
            <a:r>
              <a:rPr lang="en-US" dirty="0"/>
              <a:t>T is usually significantly larger than </a:t>
            </a:r>
            <a:r>
              <a:rPr lang="en-US" dirty="0" err="1" smtClean="0"/>
              <a:t>Mask_Width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57200" y="2647950"/>
            <a:ext cx="5829300" cy="642983"/>
            <a:chOff x="457200" y="914340"/>
            <a:chExt cx="7772400" cy="857311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57200" y="914340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96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68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2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84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52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18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90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7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34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0000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3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0894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323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768078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181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610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1106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706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135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8564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192191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422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885135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5178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59355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46522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936456" y="4248150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056" y="4207925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6932" y="4102050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54944" y="2812080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651522" y="3597279"/>
            <a:ext cx="304800" cy="381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– output tile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41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870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22822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728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3157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66581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253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682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111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46935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969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39879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89922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4830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1266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791200" y="1212251"/>
            <a:ext cx="342900" cy="3429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1172026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267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71676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9944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0594" y="1066151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884" y="2320826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block calculates an output tile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output tile width is O_TILE_WIDTH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thread,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 is 4 in this example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72866" y="2016026"/>
            <a:ext cx="19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96829" y="2013050"/>
            <a:ext cx="171450" cy="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3323" y="1773992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O_TILE_WIDTH</a:t>
            </a:r>
          </a:p>
        </p:txBody>
      </p:sp>
    </p:spTree>
    <p:extLst>
      <p:ext uri="{BB962C8B-B14F-4D97-AF65-F5344CB8AC3E}">
        <p14:creationId xmlns:p14="http://schemas.microsoft.com/office/powerpoint/2010/main" val="36507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convolution, an important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Widely </a:t>
            </a:r>
            <a:r>
              <a:rPr lang="en-US" dirty="0"/>
              <a:t>used in </a:t>
            </a:r>
            <a:r>
              <a:rPr lang="en-US" dirty="0" smtClean="0"/>
              <a:t>audio, </a:t>
            </a:r>
            <a:r>
              <a:rPr lang="en-US" dirty="0"/>
              <a:t>image and video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Foundational </a:t>
            </a:r>
            <a:r>
              <a:rPr lang="en-US" dirty="0"/>
              <a:t>to </a:t>
            </a:r>
            <a:r>
              <a:rPr lang="en-US" dirty="0" smtClean="0"/>
              <a:t>stencil </a:t>
            </a:r>
            <a:r>
              <a:rPr lang="en-US" dirty="0"/>
              <a:t>computation used in many science and engineering applications</a:t>
            </a:r>
          </a:p>
          <a:p>
            <a:pPr lvl="1"/>
            <a:r>
              <a:rPr lang="en-US" dirty="0" smtClean="0"/>
              <a:t>Basic 1D and </a:t>
            </a:r>
            <a:r>
              <a:rPr lang="en-US" dirty="0"/>
              <a:t>2</a:t>
            </a:r>
            <a:r>
              <a:rPr lang="en-US" dirty="0" smtClean="0"/>
              <a:t>D convolution kernels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3">
        <p:fade/>
      </p:transition>
    </mc:Choice>
    <mc:Fallback xmlns="">
      <p:transition spd="med" advTm="302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- Input Tiles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1453" y="1741378"/>
            <a:ext cx="5841722" cy="1564533"/>
            <a:chOff x="464820" y="1287559"/>
            <a:chExt cx="7788963" cy="2086044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64820" y="1287559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38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10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8745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4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626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939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60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32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7089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3762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74183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61546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3938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6671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658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5996" y="29037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90696" y="290413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06688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3888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30613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84639" y="291640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41839" y="29164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89513" y="2916403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11451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880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3760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738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5167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86674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263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692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121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47873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5979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940817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90860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64923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02204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992138" y="994783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738" y="954558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2614" y="848683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750" y="3627358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input tile has all values needed to calculate the corresponding output tile.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3482" y="1625594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5104" y="29534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153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Design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1: The size of each thread block matches the size of an output tile</a:t>
            </a:r>
          </a:p>
          <a:p>
            <a:pPr lvl="1"/>
            <a:r>
              <a:rPr lang="en-US" dirty="0" smtClean="0"/>
              <a:t>All threads participate in calculating output elements</a:t>
            </a:r>
          </a:p>
          <a:p>
            <a:pPr lvl="1"/>
            <a:r>
              <a:rPr lang="en-US" dirty="0" err="1" smtClean="0"/>
              <a:t>blockDim.x</a:t>
            </a:r>
            <a:r>
              <a:rPr lang="en-US" dirty="0" smtClean="0"/>
              <a:t> would be 4 in our example</a:t>
            </a:r>
          </a:p>
          <a:p>
            <a:pPr lvl="1"/>
            <a:r>
              <a:rPr lang="en-US" dirty="0" smtClean="0"/>
              <a:t>Some threads need to load more than one input element into the shared memory</a:t>
            </a:r>
          </a:p>
          <a:p>
            <a:endParaRPr lang="en-US" dirty="0"/>
          </a:p>
          <a:p>
            <a:r>
              <a:rPr lang="en-US" dirty="0" smtClean="0"/>
              <a:t>Design 2: The size of each thread block matches the size of an input tile</a:t>
            </a:r>
            <a:endParaRPr lang="en-US" dirty="0"/>
          </a:p>
          <a:p>
            <a:pPr lvl="1"/>
            <a:r>
              <a:rPr lang="en-US" dirty="0" smtClean="0"/>
              <a:t>Some threads will not participate in calculating output elements</a:t>
            </a:r>
          </a:p>
          <a:p>
            <a:pPr lvl="1"/>
            <a:r>
              <a:rPr lang="en-US" dirty="0" err="1" smtClean="0"/>
              <a:t>blockDim.x</a:t>
            </a:r>
            <a:r>
              <a:rPr lang="en-US" dirty="0" smtClean="0"/>
              <a:t> would be 8 in our example</a:t>
            </a:r>
          </a:p>
          <a:p>
            <a:pPr lvl="1"/>
            <a:r>
              <a:rPr lang="en-US" dirty="0" smtClean="0"/>
              <a:t>Each thread loads one input element into the shared 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will present Design 2 and leave Design 1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3890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en-US" dirty="0" smtClean="0"/>
              <a:t>Thread to Input and Output Data Mapping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04825" y="1460506"/>
            <a:ext cx="5829300" cy="642983"/>
            <a:chOff x="457200" y="914340"/>
            <a:chExt cx="7772400" cy="857311"/>
          </a:xfrm>
        </p:grpSpPr>
        <p:sp>
          <p:nvSpPr>
            <p:cNvPr id="5" name="TextBox 136"/>
            <p:cNvSpPr txBox="1">
              <a:spLocks noChangeArrowheads="1"/>
            </p:cNvSpPr>
            <p:nvPr/>
          </p:nvSpPr>
          <p:spPr bwMode="auto">
            <a:xfrm>
              <a:off x="457200" y="914340"/>
              <a:ext cx="4321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096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68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145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2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8488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52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418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90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671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3439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50000" y="1314451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7363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13144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11441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870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822847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728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5157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6583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2254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683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112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46960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5970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939904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89947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64832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01291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991225" y="993825"/>
            <a:ext cx="3429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825" y="953600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1701" y="847725"/>
            <a:ext cx="1364456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275" y="3359552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thread,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n is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Mask_Width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/2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is 2 in this example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02569" y="1624636"/>
            <a:ext cx="2763718" cy="6026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275" y="2711175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0 reads this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375858" y="2227258"/>
            <a:ext cx="270500" cy="481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0950" y="269875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0 writes this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2344342" y="1460505"/>
            <a:ext cx="1223963" cy="1248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All Threads Participate in Loading Input Tiles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float output = 0.0f;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index_i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else{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0.0f;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076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 smtClean="0"/>
              <a:t>Some threads do not participate in calculating output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3314226"/>
            <a:ext cx="6217920" cy="1519322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index_o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blockIdx.x</a:t>
            </a:r>
            <a:r>
              <a:rPr lang="en-US" dirty="0">
                <a:solidFill>
                  <a:schemeClr val="bg1"/>
                </a:solidFill>
              </a:rPr>
              <a:t>*O_TILE_WIDTH + 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Only </a:t>
            </a:r>
            <a:r>
              <a:rPr lang="en-US" dirty="0"/>
              <a:t>Threads 0 through O_TILE_WIDTH-1 participate in calculation of output.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1467" y="819150"/>
            <a:ext cx="623506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&lt; O_TILE_WIDTH){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output = 0.0f;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    for(j = 0; j &lt;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    output += M[j] * Ns[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j+threadIdx.x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   P[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index_o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] = output;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94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Block Size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7" y="895350"/>
            <a:ext cx="6235065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O_TILE_WIDTH 1020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#define BLOCK_WIDTH (O_TILE_WIDTH + 4)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(BLOCK_WIDTH,1, 1);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((Width-1)/O_TILE_WIDTH+1, 1, 1)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Mask_Width</a:t>
            </a:r>
            <a:r>
              <a:rPr lang="en-US" dirty="0"/>
              <a:t> is 5 in this example</a:t>
            </a:r>
          </a:p>
          <a:p>
            <a:pPr marL="0" indent="0">
              <a:buNone/>
            </a:pPr>
            <a:r>
              <a:rPr lang="en-US" dirty="0"/>
              <a:t>In general, block width should be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output tile width + (mask width-1)</a:t>
            </a:r>
          </a:p>
        </p:txBody>
      </p:sp>
    </p:spTree>
    <p:extLst>
      <p:ext uri="{BB962C8B-B14F-4D97-AF65-F5344CB8AC3E}">
        <p14:creationId xmlns:p14="http://schemas.microsoft.com/office/powerpoint/2010/main" val="36964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Data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2" t="30741" r="7418" b="10000"/>
          <a:stretch/>
        </p:blipFill>
        <p:spPr>
          <a:xfrm>
            <a:off x="1562099" y="1200150"/>
            <a:ext cx="37338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3" t="12962" r="4126" b="20370"/>
          <a:stretch/>
        </p:blipFill>
        <p:spPr>
          <a:xfrm>
            <a:off x="231933" y="1047750"/>
            <a:ext cx="6394133" cy="31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430791" cy="276935"/>
          </a:xfrm>
        </p:spPr>
        <p:txBody>
          <a:bodyPr/>
          <a:lstStyle/>
          <a:p>
            <a:r>
              <a:rPr lang="en-US" dirty="0" smtClean="0"/>
              <a:t>Lecture 8.3 Tile </a:t>
            </a:r>
            <a:r>
              <a:rPr lang="en-US" dirty="0"/>
              <a:t>Boundary Conditions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84695"/>
            <a:ext cx="57912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8 </a:t>
            </a:r>
            <a:r>
              <a:rPr lang="en-US" sz="1600" dirty="0"/>
              <a:t>– </a:t>
            </a:r>
            <a:r>
              <a:rPr lang="it-IT" sz="1600" dirty="0"/>
              <a:t>Parallel Computation Patterns (Stencil)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182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learn to write a 2D convolution kernel</a:t>
            </a:r>
          </a:p>
          <a:p>
            <a:pPr lvl="1"/>
            <a:r>
              <a:rPr lang="en-US" sz="1400" dirty="0" smtClean="0"/>
              <a:t>2D Image data types and API functions</a:t>
            </a:r>
          </a:p>
          <a:p>
            <a:pPr lvl="1"/>
            <a:r>
              <a:rPr lang="en-US" sz="1400" dirty="0" smtClean="0"/>
              <a:t>Using constant caching</a:t>
            </a:r>
          </a:p>
          <a:p>
            <a:pPr lvl="1"/>
            <a:r>
              <a:rPr lang="en-US" sz="1400" dirty="0" smtClean="0"/>
              <a:t>Input tiles vs. output tiles in 2D</a:t>
            </a:r>
          </a:p>
          <a:p>
            <a:pPr lvl="1"/>
            <a:r>
              <a:rPr lang="en-US" sz="1400" dirty="0" smtClean="0"/>
              <a:t>Thread to data index mapping</a:t>
            </a:r>
          </a:p>
          <a:p>
            <a:pPr lvl="1"/>
            <a:r>
              <a:rPr lang="en-US" sz="1400" dirty="0" smtClean="0"/>
              <a:t>Handling boundary conditions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08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as a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performed as a filter that transforms </a:t>
            </a:r>
            <a:r>
              <a:rPr lang="en-US" dirty="0" smtClean="0"/>
              <a:t>signal or pixel values </a:t>
            </a:r>
            <a:r>
              <a:rPr lang="en-US" dirty="0"/>
              <a:t>into more desirable </a:t>
            </a:r>
            <a:r>
              <a:rPr lang="en-US" dirty="0" smtClean="0"/>
              <a:t>values.</a:t>
            </a:r>
          </a:p>
          <a:p>
            <a:pPr lvl="1"/>
            <a:r>
              <a:rPr lang="en-US" sz="1170" dirty="0" smtClean="0"/>
              <a:t>Some </a:t>
            </a:r>
            <a:r>
              <a:rPr lang="en-US" sz="1170" dirty="0"/>
              <a:t>filters smooth out the signal values so that one can see the big-picture </a:t>
            </a:r>
            <a:r>
              <a:rPr lang="en-US" sz="1170" dirty="0" smtClean="0"/>
              <a:t>trend</a:t>
            </a:r>
          </a:p>
          <a:p>
            <a:pPr lvl="1"/>
            <a:r>
              <a:rPr lang="en-US" sz="1170" dirty="0" smtClean="0"/>
              <a:t>Others </a:t>
            </a:r>
            <a:r>
              <a:rPr lang="en-US" sz="1170" dirty="0"/>
              <a:t>like Gaussian filters can be used to sharpen boundaries and edges of objects in images..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42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67">
        <p:fade/>
      </p:transition>
    </mc:Choice>
    <mc:Fallback xmlns="">
      <p:transition spd="med" advTm="246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Image Matrix with Automated Padding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76925" y="276178"/>
            <a:ext cx="4419360" cy="348120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It is sometimes desirable to pad each row of a 2D matrix to multiples of DRAM bursts </a:t>
            </a:r>
            <a:endParaRPr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So each row starts at the DRAM burst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Effectively adding columns</a:t>
            </a:r>
            <a:endParaRPr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This is usually done automatically by matrix allocation function</a:t>
            </a:r>
            <a:endParaRPr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Pitch can be different for different hardware</a:t>
            </a:r>
            <a:endParaRPr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Example: a 3X3 matrix padded into a 3X4 matrix</a:t>
            </a:r>
          </a:p>
          <a:p>
            <a:endParaRPr sz="1600"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-114300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CustomShape 4"/>
          <p:cNvSpPr/>
          <p:nvPr/>
        </p:nvSpPr>
        <p:spPr>
          <a:xfrm>
            <a:off x="44016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0,1</a:t>
            </a:r>
            <a:endParaRPr sz="1400" baseline="-25000" dirty="0"/>
          </a:p>
        </p:txBody>
      </p:sp>
      <p:sp>
        <p:nvSpPr>
          <p:cNvPr id="7" name="CustomShape 5"/>
          <p:cNvSpPr/>
          <p:nvPr/>
        </p:nvSpPr>
        <p:spPr>
          <a:xfrm>
            <a:off x="39444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0,0</a:t>
            </a:r>
            <a:endParaRPr sz="1400" baseline="-25000" dirty="0"/>
          </a:p>
        </p:txBody>
      </p:sp>
      <p:sp>
        <p:nvSpPr>
          <p:cNvPr id="8" name="CustomShape 6"/>
          <p:cNvSpPr/>
          <p:nvPr/>
        </p:nvSpPr>
        <p:spPr>
          <a:xfrm>
            <a:off x="39444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1,0</a:t>
            </a:r>
            <a:endParaRPr sz="1400" baseline="-25000" dirty="0"/>
          </a:p>
        </p:txBody>
      </p:sp>
      <p:sp>
        <p:nvSpPr>
          <p:cNvPr id="9" name="CustomShape 7"/>
          <p:cNvSpPr/>
          <p:nvPr/>
        </p:nvSpPr>
        <p:spPr>
          <a:xfrm>
            <a:off x="39444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0" name="CustomShape 8"/>
          <p:cNvSpPr/>
          <p:nvPr/>
        </p:nvSpPr>
        <p:spPr>
          <a:xfrm>
            <a:off x="44016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1" name="CustomShape 9"/>
          <p:cNvSpPr/>
          <p:nvPr/>
        </p:nvSpPr>
        <p:spPr>
          <a:xfrm>
            <a:off x="44016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" name="CustomShape 10"/>
          <p:cNvSpPr/>
          <p:nvPr/>
        </p:nvSpPr>
        <p:spPr>
          <a:xfrm>
            <a:off x="48588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0,2</a:t>
            </a:r>
            <a:endParaRPr sz="1400" baseline="-25000" dirty="0"/>
          </a:p>
        </p:txBody>
      </p:sp>
      <p:sp>
        <p:nvSpPr>
          <p:cNvPr id="13" name="CustomShape 11"/>
          <p:cNvSpPr/>
          <p:nvPr/>
        </p:nvSpPr>
        <p:spPr>
          <a:xfrm>
            <a:off x="48588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" name="CustomShape 13"/>
          <p:cNvSpPr/>
          <p:nvPr/>
        </p:nvSpPr>
        <p:spPr>
          <a:xfrm>
            <a:off x="53160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" name="CustomShape 14"/>
          <p:cNvSpPr/>
          <p:nvPr/>
        </p:nvSpPr>
        <p:spPr>
          <a:xfrm>
            <a:off x="53160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" name="CustomShape 15"/>
          <p:cNvSpPr/>
          <p:nvPr/>
        </p:nvSpPr>
        <p:spPr>
          <a:xfrm>
            <a:off x="48588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7" name="CustomShape 16"/>
          <p:cNvSpPr/>
          <p:nvPr/>
        </p:nvSpPr>
        <p:spPr>
          <a:xfrm>
            <a:off x="44016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1,1</a:t>
            </a:r>
            <a:endParaRPr sz="1400" baseline="-25000" dirty="0"/>
          </a:p>
        </p:txBody>
      </p:sp>
      <p:sp>
        <p:nvSpPr>
          <p:cNvPr id="18" name="CustomShape 17"/>
          <p:cNvSpPr/>
          <p:nvPr/>
        </p:nvSpPr>
        <p:spPr>
          <a:xfrm>
            <a:off x="39444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2,0</a:t>
            </a:r>
            <a:endParaRPr sz="1400" baseline="-25000" dirty="0"/>
          </a:p>
        </p:txBody>
      </p:sp>
      <p:sp>
        <p:nvSpPr>
          <p:cNvPr id="19" name="CustomShape 18"/>
          <p:cNvSpPr/>
          <p:nvPr/>
        </p:nvSpPr>
        <p:spPr>
          <a:xfrm>
            <a:off x="48588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2,2</a:t>
            </a:r>
            <a:endParaRPr sz="1400" baseline="-25000" dirty="0"/>
          </a:p>
        </p:txBody>
      </p:sp>
      <p:sp>
        <p:nvSpPr>
          <p:cNvPr id="20" name="CustomShape 19"/>
          <p:cNvSpPr/>
          <p:nvPr/>
        </p:nvSpPr>
        <p:spPr>
          <a:xfrm>
            <a:off x="53160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" name="CustomShape 20"/>
          <p:cNvSpPr/>
          <p:nvPr/>
        </p:nvSpPr>
        <p:spPr>
          <a:xfrm>
            <a:off x="44016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2,1</a:t>
            </a:r>
            <a:endParaRPr sz="1400" baseline="-25000" dirty="0"/>
          </a:p>
        </p:txBody>
      </p:sp>
      <p:sp>
        <p:nvSpPr>
          <p:cNvPr id="22" name="CustomShape 21"/>
          <p:cNvSpPr/>
          <p:nvPr/>
        </p:nvSpPr>
        <p:spPr>
          <a:xfrm>
            <a:off x="53160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3" name="CustomShape 22"/>
          <p:cNvSpPr/>
          <p:nvPr/>
        </p:nvSpPr>
        <p:spPr>
          <a:xfrm>
            <a:off x="48588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1,2</a:t>
            </a:r>
            <a:endParaRPr sz="1400" baseline="-25000" dirty="0"/>
          </a:p>
        </p:txBody>
      </p:sp>
      <p:sp>
        <p:nvSpPr>
          <p:cNvPr id="24" name="CustomShape 23"/>
          <p:cNvSpPr/>
          <p:nvPr/>
        </p:nvSpPr>
        <p:spPr>
          <a:xfrm>
            <a:off x="3959220" y="3335430"/>
            <a:ext cx="1356480" cy="10285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25" name="CustomShape 24"/>
          <p:cNvSpPr/>
          <p:nvPr/>
        </p:nvSpPr>
        <p:spPr>
          <a:xfrm>
            <a:off x="3124200" y="3592087"/>
            <a:ext cx="7704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height</a:t>
            </a:r>
            <a:endParaRPr dirty="0"/>
          </a:p>
        </p:txBody>
      </p:sp>
      <p:sp>
        <p:nvSpPr>
          <p:cNvPr id="26" name="CustomShape 25"/>
          <p:cNvSpPr/>
          <p:nvPr/>
        </p:nvSpPr>
        <p:spPr>
          <a:xfrm>
            <a:off x="4206540" y="2952750"/>
            <a:ext cx="712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width</a:t>
            </a:r>
            <a:endParaRPr/>
          </a:p>
        </p:txBody>
      </p:sp>
      <p:sp>
        <p:nvSpPr>
          <p:cNvPr id="27" name="CustomShape 26"/>
          <p:cNvSpPr/>
          <p:nvPr/>
        </p:nvSpPr>
        <p:spPr>
          <a:xfrm>
            <a:off x="4597680" y="4475213"/>
            <a:ext cx="642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pitch</a:t>
            </a:r>
            <a:endParaRPr dirty="0"/>
          </a:p>
        </p:txBody>
      </p:sp>
      <p:sp>
        <p:nvSpPr>
          <p:cNvPr id="28" name="CustomShape 27"/>
          <p:cNvSpPr/>
          <p:nvPr/>
        </p:nvSpPr>
        <p:spPr>
          <a:xfrm>
            <a:off x="5798429" y="3592087"/>
            <a:ext cx="1043280" cy="639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</a:rPr>
              <a:t>Padded </a:t>
            </a:r>
            <a:endParaRPr sz="1600" dirty="0"/>
          </a:p>
          <a:p>
            <a:r>
              <a:rPr lang="en-US" sz="1600" dirty="0">
                <a:solidFill>
                  <a:srgbClr val="000000"/>
                </a:solidFill>
                <a:latin typeface="Calibri"/>
              </a:rPr>
              <a:t>elements</a:t>
            </a:r>
            <a:endParaRPr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15498" y="2788444"/>
            <a:ext cx="27102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Height is 3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Width is 3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Channels is 1 (See MP Description)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Pitch is 4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38294" y="4101459"/>
            <a:ext cx="23948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38294" y="3849510"/>
            <a:ext cx="23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638294" y="3506791"/>
            <a:ext cx="239486" cy="8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59220" y="4662141"/>
            <a:ext cx="21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78637" y="4665699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59220" y="3135090"/>
            <a:ext cx="21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28694" y="3135090"/>
            <a:ext cx="21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4"/>
          <p:cNvSpPr txBox="1">
            <a:spLocks/>
          </p:cNvSpPr>
          <p:nvPr/>
        </p:nvSpPr>
        <p:spPr>
          <a:xfrm>
            <a:off x="5257800" y="4720828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Row-Major Layout with Pitch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43591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0,2</a:t>
            </a:r>
            <a:endParaRPr baseline="-25000" dirty="0"/>
          </a:p>
        </p:txBody>
      </p:sp>
      <p:sp>
        <p:nvSpPr>
          <p:cNvPr id="5" name="CustomShape 2"/>
          <p:cNvSpPr/>
          <p:nvPr/>
        </p:nvSpPr>
        <p:spPr>
          <a:xfrm>
            <a:off x="39019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" name="CustomShape 3"/>
          <p:cNvSpPr/>
          <p:nvPr/>
        </p:nvSpPr>
        <p:spPr>
          <a:xfrm>
            <a:off x="39019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1,1</a:t>
            </a:r>
            <a:endParaRPr baseline="-25000" dirty="0"/>
          </a:p>
        </p:txBody>
      </p:sp>
      <p:sp>
        <p:nvSpPr>
          <p:cNvPr id="7" name="CustomShape 4"/>
          <p:cNvSpPr/>
          <p:nvPr/>
        </p:nvSpPr>
        <p:spPr>
          <a:xfrm>
            <a:off x="39019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0,1</a:t>
            </a:r>
            <a:endParaRPr baseline="-25000" dirty="0"/>
          </a:p>
        </p:txBody>
      </p:sp>
      <p:sp>
        <p:nvSpPr>
          <p:cNvPr id="8" name="CustomShape 5"/>
          <p:cNvSpPr/>
          <p:nvPr/>
        </p:nvSpPr>
        <p:spPr>
          <a:xfrm>
            <a:off x="34447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0,0</a:t>
            </a:r>
            <a:endParaRPr baseline="-25000" dirty="0"/>
          </a:p>
        </p:txBody>
      </p:sp>
      <p:sp>
        <p:nvSpPr>
          <p:cNvPr id="9" name="CustomShape 6"/>
          <p:cNvSpPr/>
          <p:nvPr/>
        </p:nvSpPr>
        <p:spPr>
          <a:xfrm>
            <a:off x="34447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1,0</a:t>
            </a:r>
            <a:endParaRPr baseline="-25000" dirty="0"/>
          </a:p>
        </p:txBody>
      </p:sp>
      <p:sp>
        <p:nvSpPr>
          <p:cNvPr id="10" name="CustomShape 7"/>
          <p:cNvSpPr/>
          <p:nvPr/>
        </p:nvSpPr>
        <p:spPr>
          <a:xfrm>
            <a:off x="34447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1" name="CustomShape 8"/>
          <p:cNvSpPr/>
          <p:nvPr/>
        </p:nvSpPr>
        <p:spPr>
          <a:xfrm>
            <a:off x="48163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2" name="CustomShape 9"/>
          <p:cNvSpPr/>
          <p:nvPr/>
        </p:nvSpPr>
        <p:spPr>
          <a:xfrm>
            <a:off x="43591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3" name="CustomShape 10"/>
          <p:cNvSpPr/>
          <p:nvPr/>
        </p:nvSpPr>
        <p:spPr>
          <a:xfrm>
            <a:off x="43591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1,2</a:t>
            </a:r>
            <a:endParaRPr baseline="-25000" dirty="0"/>
          </a:p>
        </p:txBody>
      </p:sp>
      <p:sp>
        <p:nvSpPr>
          <p:cNvPr id="14" name="CustomShape 11"/>
          <p:cNvSpPr/>
          <p:nvPr/>
        </p:nvSpPr>
        <p:spPr>
          <a:xfrm>
            <a:off x="48163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5" name="CustomShape 12"/>
          <p:cNvSpPr/>
          <p:nvPr/>
        </p:nvSpPr>
        <p:spPr>
          <a:xfrm>
            <a:off x="48163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6" name="CustomShape 13"/>
          <p:cNvSpPr/>
          <p:nvPr/>
        </p:nvSpPr>
        <p:spPr>
          <a:xfrm>
            <a:off x="6856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7" name="CustomShape 14"/>
          <p:cNvSpPr/>
          <p:nvPr/>
        </p:nvSpPr>
        <p:spPr>
          <a:xfrm>
            <a:off x="11428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8" name="CustomShape 15"/>
          <p:cNvSpPr/>
          <p:nvPr/>
        </p:nvSpPr>
        <p:spPr>
          <a:xfrm>
            <a:off x="16000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9" name="CustomShape 16"/>
          <p:cNvSpPr/>
          <p:nvPr/>
        </p:nvSpPr>
        <p:spPr>
          <a:xfrm>
            <a:off x="20572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0" name="CustomShape 17"/>
          <p:cNvSpPr/>
          <p:nvPr/>
        </p:nvSpPr>
        <p:spPr>
          <a:xfrm>
            <a:off x="25144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1" name="CustomShape 18"/>
          <p:cNvSpPr/>
          <p:nvPr/>
        </p:nvSpPr>
        <p:spPr>
          <a:xfrm>
            <a:off x="29716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2" name="CustomShape 19"/>
          <p:cNvSpPr/>
          <p:nvPr/>
        </p:nvSpPr>
        <p:spPr>
          <a:xfrm>
            <a:off x="34288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3" name="CustomShape 20"/>
          <p:cNvSpPr/>
          <p:nvPr/>
        </p:nvSpPr>
        <p:spPr>
          <a:xfrm>
            <a:off x="38860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4" name="CustomShape 21"/>
          <p:cNvSpPr/>
          <p:nvPr/>
        </p:nvSpPr>
        <p:spPr>
          <a:xfrm>
            <a:off x="43432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5" name="CustomShape 22"/>
          <p:cNvSpPr/>
          <p:nvPr/>
        </p:nvSpPr>
        <p:spPr>
          <a:xfrm>
            <a:off x="48004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6" name="CustomShape 23"/>
          <p:cNvSpPr/>
          <p:nvPr/>
        </p:nvSpPr>
        <p:spPr>
          <a:xfrm>
            <a:off x="52576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7" name="CustomShape 24"/>
          <p:cNvSpPr/>
          <p:nvPr/>
        </p:nvSpPr>
        <p:spPr>
          <a:xfrm>
            <a:off x="57148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8" name="CustomShape 25"/>
          <p:cNvSpPr/>
          <p:nvPr/>
        </p:nvSpPr>
        <p:spPr>
          <a:xfrm>
            <a:off x="16000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0,2</a:t>
            </a:r>
            <a:endParaRPr baseline="-25000" dirty="0"/>
          </a:p>
        </p:txBody>
      </p:sp>
      <p:sp>
        <p:nvSpPr>
          <p:cNvPr id="29" name="CustomShape 26"/>
          <p:cNvSpPr/>
          <p:nvPr/>
        </p:nvSpPr>
        <p:spPr>
          <a:xfrm>
            <a:off x="11428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0,1</a:t>
            </a:r>
            <a:endParaRPr baseline="-25000" dirty="0"/>
          </a:p>
        </p:txBody>
      </p:sp>
      <p:sp>
        <p:nvSpPr>
          <p:cNvPr id="30" name="CustomShape 27"/>
          <p:cNvSpPr/>
          <p:nvPr/>
        </p:nvSpPr>
        <p:spPr>
          <a:xfrm>
            <a:off x="6856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0,0</a:t>
            </a:r>
            <a:endParaRPr baseline="-25000" dirty="0"/>
          </a:p>
        </p:txBody>
      </p:sp>
      <p:sp>
        <p:nvSpPr>
          <p:cNvPr id="31" name="CustomShape 28"/>
          <p:cNvSpPr/>
          <p:nvPr/>
        </p:nvSpPr>
        <p:spPr>
          <a:xfrm>
            <a:off x="20572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32" name="CustomShape 29"/>
          <p:cNvSpPr/>
          <p:nvPr/>
        </p:nvSpPr>
        <p:spPr>
          <a:xfrm>
            <a:off x="29716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1,1</a:t>
            </a:r>
            <a:endParaRPr baseline="-25000" dirty="0"/>
          </a:p>
        </p:txBody>
      </p:sp>
      <p:sp>
        <p:nvSpPr>
          <p:cNvPr id="33" name="CustomShape 30"/>
          <p:cNvSpPr/>
          <p:nvPr/>
        </p:nvSpPr>
        <p:spPr>
          <a:xfrm>
            <a:off x="25144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1,0</a:t>
            </a:r>
            <a:endParaRPr baseline="-25000" dirty="0"/>
          </a:p>
        </p:txBody>
      </p:sp>
      <p:sp>
        <p:nvSpPr>
          <p:cNvPr id="34" name="CustomShape 31"/>
          <p:cNvSpPr/>
          <p:nvPr/>
        </p:nvSpPr>
        <p:spPr>
          <a:xfrm>
            <a:off x="34288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1,2</a:t>
            </a:r>
            <a:endParaRPr baseline="-25000" dirty="0"/>
          </a:p>
        </p:txBody>
      </p:sp>
      <p:sp>
        <p:nvSpPr>
          <p:cNvPr id="35" name="CustomShape 32"/>
          <p:cNvSpPr/>
          <p:nvPr/>
        </p:nvSpPr>
        <p:spPr>
          <a:xfrm>
            <a:off x="38860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36" name="CustomShape 33"/>
          <p:cNvSpPr/>
          <p:nvPr/>
        </p:nvSpPr>
        <p:spPr>
          <a:xfrm>
            <a:off x="48004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2,1</a:t>
            </a:r>
            <a:endParaRPr baseline="-25000" dirty="0"/>
          </a:p>
        </p:txBody>
      </p:sp>
      <p:sp>
        <p:nvSpPr>
          <p:cNvPr id="37" name="CustomShape 34"/>
          <p:cNvSpPr/>
          <p:nvPr/>
        </p:nvSpPr>
        <p:spPr>
          <a:xfrm>
            <a:off x="43432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2,0</a:t>
            </a:r>
            <a:endParaRPr baseline="-25000" dirty="0"/>
          </a:p>
        </p:txBody>
      </p:sp>
      <p:sp>
        <p:nvSpPr>
          <p:cNvPr id="38" name="CustomShape 35"/>
          <p:cNvSpPr/>
          <p:nvPr/>
        </p:nvSpPr>
        <p:spPr>
          <a:xfrm>
            <a:off x="52576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2,2</a:t>
            </a:r>
            <a:endParaRPr baseline="-25000" dirty="0"/>
          </a:p>
        </p:txBody>
      </p:sp>
      <p:sp>
        <p:nvSpPr>
          <p:cNvPr id="39" name="CustomShape 36"/>
          <p:cNvSpPr/>
          <p:nvPr/>
        </p:nvSpPr>
        <p:spPr>
          <a:xfrm>
            <a:off x="57148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0" name="CustomShape 37"/>
          <p:cNvSpPr/>
          <p:nvPr/>
        </p:nvSpPr>
        <p:spPr>
          <a:xfrm>
            <a:off x="34447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1" name="CustomShape 38"/>
          <p:cNvSpPr/>
          <p:nvPr/>
        </p:nvSpPr>
        <p:spPr>
          <a:xfrm>
            <a:off x="39019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2" name="CustomShape 39"/>
          <p:cNvSpPr/>
          <p:nvPr/>
        </p:nvSpPr>
        <p:spPr>
          <a:xfrm>
            <a:off x="43591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3" name="CustomShape 40"/>
          <p:cNvSpPr/>
          <p:nvPr/>
        </p:nvSpPr>
        <p:spPr>
          <a:xfrm>
            <a:off x="48163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4" name="CustomShape 41"/>
          <p:cNvSpPr/>
          <p:nvPr/>
        </p:nvSpPr>
        <p:spPr>
          <a:xfrm>
            <a:off x="39019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2,1</a:t>
            </a:r>
            <a:endParaRPr baseline="-25000" dirty="0"/>
          </a:p>
        </p:txBody>
      </p:sp>
      <p:sp>
        <p:nvSpPr>
          <p:cNvPr id="45" name="CustomShape 42"/>
          <p:cNvSpPr/>
          <p:nvPr/>
        </p:nvSpPr>
        <p:spPr>
          <a:xfrm>
            <a:off x="34447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2,0</a:t>
            </a:r>
            <a:endParaRPr baseline="-25000" dirty="0"/>
          </a:p>
        </p:txBody>
      </p:sp>
      <p:sp>
        <p:nvSpPr>
          <p:cNvPr id="46" name="CustomShape 43"/>
          <p:cNvSpPr/>
          <p:nvPr/>
        </p:nvSpPr>
        <p:spPr>
          <a:xfrm>
            <a:off x="43591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2,2</a:t>
            </a:r>
            <a:endParaRPr baseline="-25000" dirty="0"/>
          </a:p>
        </p:txBody>
      </p:sp>
      <p:sp>
        <p:nvSpPr>
          <p:cNvPr id="47" name="CustomShape 44"/>
          <p:cNvSpPr/>
          <p:nvPr/>
        </p:nvSpPr>
        <p:spPr>
          <a:xfrm>
            <a:off x="48163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Line 45"/>
          <p:cNvSpPr/>
          <p:nvPr/>
        </p:nvSpPr>
        <p:spPr>
          <a:xfrm>
            <a:off x="685680" y="2225278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9" name="CustomShape 46"/>
          <p:cNvSpPr/>
          <p:nvPr/>
        </p:nvSpPr>
        <p:spPr>
          <a:xfrm>
            <a:off x="477240" y="1861678"/>
            <a:ext cx="82908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Palatino"/>
              </a:rPr>
              <a:t>M</a:t>
            </a:r>
            <a:endParaRPr dirty="0"/>
          </a:p>
        </p:txBody>
      </p:sp>
      <p:cxnSp>
        <p:nvCxnSpPr>
          <p:cNvPr id="50" name="Line 48"/>
          <p:cNvCxnSpPr/>
          <p:nvPr/>
        </p:nvCxnSpPr>
        <p:spPr>
          <a:xfrm>
            <a:off x="-1752600" y="396478"/>
            <a:ext cx="0" cy="0"/>
          </a:xfrm>
          <a:prstGeom prst="line">
            <a:avLst/>
          </a:prstGeom>
          <a:ln w="9360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51" name="CustomShape 49"/>
          <p:cNvSpPr/>
          <p:nvPr/>
        </p:nvSpPr>
        <p:spPr>
          <a:xfrm>
            <a:off x="1918680" y="1026838"/>
            <a:ext cx="2811240" cy="395280"/>
          </a:xfrm>
          <a:prstGeom prst="rect">
            <a:avLst/>
          </a:prstGeom>
          <a:solidFill>
            <a:srgbClr val="FFFFFF"/>
          </a:solidFill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Row*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Pitch</a:t>
            </a:r>
            <a:r>
              <a:rPr lang="en-US">
                <a:solidFill>
                  <a:srgbClr val="000000"/>
                </a:solidFill>
                <a:latin typeface="Calibri"/>
              </a:rPr>
              <a:t>+Col = 2*4+1 = 9 </a:t>
            </a:r>
            <a:endParaRPr/>
          </a:p>
        </p:txBody>
      </p:sp>
      <p:sp>
        <p:nvSpPr>
          <p:cNvPr id="52" name="CustomShape 50"/>
          <p:cNvSpPr/>
          <p:nvPr/>
        </p:nvSpPr>
        <p:spPr>
          <a:xfrm>
            <a:off x="7015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3" name="CustomShape 51"/>
          <p:cNvSpPr/>
          <p:nvPr/>
        </p:nvSpPr>
        <p:spPr>
          <a:xfrm>
            <a:off x="11587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4" name="CustomShape 52"/>
          <p:cNvSpPr/>
          <p:nvPr/>
        </p:nvSpPr>
        <p:spPr>
          <a:xfrm>
            <a:off x="16159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5" name="CustomShape 53"/>
          <p:cNvSpPr/>
          <p:nvPr/>
        </p:nvSpPr>
        <p:spPr>
          <a:xfrm>
            <a:off x="20731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6" name="CustomShape 54"/>
          <p:cNvSpPr/>
          <p:nvPr/>
        </p:nvSpPr>
        <p:spPr>
          <a:xfrm>
            <a:off x="25303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7" name="CustomShape 55"/>
          <p:cNvSpPr/>
          <p:nvPr/>
        </p:nvSpPr>
        <p:spPr>
          <a:xfrm>
            <a:off x="29875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8" name="CustomShape 56"/>
          <p:cNvSpPr/>
          <p:nvPr/>
        </p:nvSpPr>
        <p:spPr>
          <a:xfrm>
            <a:off x="34447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9" name="CustomShape 57"/>
          <p:cNvSpPr/>
          <p:nvPr/>
        </p:nvSpPr>
        <p:spPr>
          <a:xfrm>
            <a:off x="39019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0" name="CustomShape 58"/>
          <p:cNvSpPr/>
          <p:nvPr/>
        </p:nvSpPr>
        <p:spPr>
          <a:xfrm>
            <a:off x="43591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1" name="CustomShape 59"/>
          <p:cNvSpPr/>
          <p:nvPr/>
        </p:nvSpPr>
        <p:spPr>
          <a:xfrm>
            <a:off x="48163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2" name="CustomShape 60"/>
          <p:cNvSpPr/>
          <p:nvPr/>
        </p:nvSpPr>
        <p:spPr>
          <a:xfrm>
            <a:off x="52735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3" name="CustomShape 61"/>
          <p:cNvSpPr/>
          <p:nvPr/>
        </p:nvSpPr>
        <p:spPr>
          <a:xfrm>
            <a:off x="57307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4" name="CustomShape 62"/>
          <p:cNvSpPr/>
          <p:nvPr/>
        </p:nvSpPr>
        <p:spPr>
          <a:xfrm>
            <a:off x="16159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2</a:t>
            </a:r>
            <a:endParaRPr baseline="-25000" dirty="0"/>
          </a:p>
        </p:txBody>
      </p:sp>
      <p:sp>
        <p:nvSpPr>
          <p:cNvPr id="65" name="CustomShape 63"/>
          <p:cNvSpPr/>
          <p:nvPr/>
        </p:nvSpPr>
        <p:spPr>
          <a:xfrm>
            <a:off x="11587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1</a:t>
            </a:r>
            <a:endParaRPr baseline="-25000" dirty="0"/>
          </a:p>
        </p:txBody>
      </p:sp>
      <p:sp>
        <p:nvSpPr>
          <p:cNvPr id="66" name="CustomShape 64"/>
          <p:cNvSpPr/>
          <p:nvPr/>
        </p:nvSpPr>
        <p:spPr>
          <a:xfrm>
            <a:off x="7015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</a:t>
            </a:r>
            <a:endParaRPr baseline="-25000" dirty="0"/>
          </a:p>
        </p:txBody>
      </p:sp>
      <p:sp>
        <p:nvSpPr>
          <p:cNvPr id="67" name="CustomShape 65"/>
          <p:cNvSpPr/>
          <p:nvPr/>
        </p:nvSpPr>
        <p:spPr>
          <a:xfrm>
            <a:off x="20731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/>
              </a:rPr>
              <a:t>3</a:t>
            </a:r>
            <a:endParaRPr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CustomShape 66"/>
          <p:cNvSpPr/>
          <p:nvPr/>
        </p:nvSpPr>
        <p:spPr>
          <a:xfrm>
            <a:off x="29875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5</a:t>
            </a:r>
            <a:endParaRPr baseline="-25000" dirty="0"/>
          </a:p>
        </p:txBody>
      </p:sp>
      <p:sp>
        <p:nvSpPr>
          <p:cNvPr id="69" name="CustomShape 67"/>
          <p:cNvSpPr/>
          <p:nvPr/>
        </p:nvSpPr>
        <p:spPr>
          <a:xfrm>
            <a:off x="25303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4</a:t>
            </a:r>
            <a:endParaRPr baseline="-25000" dirty="0"/>
          </a:p>
        </p:txBody>
      </p:sp>
      <p:sp>
        <p:nvSpPr>
          <p:cNvPr id="70" name="CustomShape 68"/>
          <p:cNvSpPr/>
          <p:nvPr/>
        </p:nvSpPr>
        <p:spPr>
          <a:xfrm>
            <a:off x="34447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6</a:t>
            </a:r>
            <a:endParaRPr baseline="-25000" dirty="0"/>
          </a:p>
        </p:txBody>
      </p:sp>
      <p:sp>
        <p:nvSpPr>
          <p:cNvPr id="71" name="CustomShape 69"/>
          <p:cNvSpPr/>
          <p:nvPr/>
        </p:nvSpPr>
        <p:spPr>
          <a:xfrm>
            <a:off x="39019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7</a:t>
            </a:r>
            <a:endParaRPr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CustomShape 70"/>
          <p:cNvSpPr/>
          <p:nvPr/>
        </p:nvSpPr>
        <p:spPr>
          <a:xfrm>
            <a:off x="48163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9</a:t>
            </a:r>
            <a:endParaRPr baseline="-25000" dirty="0"/>
          </a:p>
        </p:txBody>
      </p:sp>
      <p:sp>
        <p:nvSpPr>
          <p:cNvPr id="73" name="CustomShape 71"/>
          <p:cNvSpPr/>
          <p:nvPr/>
        </p:nvSpPr>
        <p:spPr>
          <a:xfrm>
            <a:off x="43591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8</a:t>
            </a:r>
            <a:endParaRPr baseline="-25000" dirty="0"/>
          </a:p>
        </p:txBody>
      </p:sp>
      <p:sp>
        <p:nvSpPr>
          <p:cNvPr id="74" name="CustomShape 72"/>
          <p:cNvSpPr/>
          <p:nvPr/>
        </p:nvSpPr>
        <p:spPr>
          <a:xfrm>
            <a:off x="52735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10</a:t>
            </a:r>
            <a:endParaRPr baseline="-25000" dirty="0"/>
          </a:p>
        </p:txBody>
      </p:sp>
      <p:sp>
        <p:nvSpPr>
          <p:cNvPr id="75" name="CustomShape 73"/>
          <p:cNvSpPr/>
          <p:nvPr/>
        </p:nvSpPr>
        <p:spPr>
          <a:xfrm>
            <a:off x="57307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11</a:t>
            </a:r>
            <a:endParaRPr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Line 75"/>
          <p:cNvSpPr/>
          <p:nvPr/>
        </p:nvSpPr>
        <p:spPr>
          <a:xfrm>
            <a:off x="709440" y="1087678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7" name="CustomShape 76"/>
          <p:cNvSpPr/>
          <p:nvPr/>
        </p:nvSpPr>
        <p:spPr>
          <a:xfrm>
            <a:off x="467880" y="719758"/>
            <a:ext cx="45216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Palatino"/>
              </a:rPr>
              <a:t>M</a:t>
            </a:r>
            <a:endParaRPr dirty="0"/>
          </a:p>
        </p:txBody>
      </p:sp>
      <p:sp>
        <p:nvSpPr>
          <p:cNvPr id="78" name="CustomShape 78"/>
          <p:cNvSpPr/>
          <p:nvPr/>
        </p:nvSpPr>
        <p:spPr>
          <a:xfrm>
            <a:off x="4789680" y="1205038"/>
            <a:ext cx="466200" cy="1848960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79" name="CustomShape 80"/>
          <p:cNvSpPr/>
          <p:nvPr/>
        </p:nvSpPr>
        <p:spPr>
          <a:xfrm>
            <a:off x="2072760" y="3193498"/>
            <a:ext cx="10821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Padded elements</a:t>
            </a:r>
            <a:endParaRPr dirty="0"/>
          </a:p>
        </p:txBody>
      </p:sp>
      <p:cxnSp>
        <p:nvCxnSpPr>
          <p:cNvPr id="80" name="Line 81"/>
          <p:cNvCxnSpPr/>
          <p:nvPr/>
        </p:nvCxnSpPr>
        <p:spPr>
          <a:xfrm>
            <a:off x="-1752600" y="396478"/>
            <a:ext cx="0" cy="0"/>
          </a:xfrm>
          <a:prstGeom prst="line">
            <a:avLst/>
          </a:prstGeom>
          <a:ln w="57240">
            <a:solidFill>
              <a:srgbClr val="4A7EBB"/>
            </a:solidFill>
            <a:round/>
            <a:tailEnd type="triangle" w="med" len="med"/>
          </a:ln>
        </p:spPr>
      </p:cxnSp>
      <p:cxnSp>
        <p:nvCxnSpPr>
          <p:cNvPr id="81" name="Straight Arrow Connector 80"/>
          <p:cNvCxnSpPr/>
          <p:nvPr/>
        </p:nvCxnSpPr>
        <p:spPr>
          <a:xfrm flipV="1">
            <a:off x="2285700" y="2929222"/>
            <a:ext cx="0" cy="22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0"/>
          </p:cNvCxnSpPr>
          <p:nvPr/>
        </p:nvCxnSpPr>
        <p:spPr>
          <a:xfrm flipV="1">
            <a:off x="2613840" y="2977408"/>
            <a:ext cx="1411086" cy="2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81826" y="2926198"/>
            <a:ext cx="3015654" cy="43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 rot="10800000">
            <a:off x="4091455" y="3356488"/>
            <a:ext cx="293880" cy="2975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0800000">
            <a:off x="4096006" y="1927738"/>
            <a:ext cx="293880" cy="2975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Matrix Type in this Course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311468" y="728143"/>
            <a:ext cx="4571640" cy="3394080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// Image Matrix Structure declaration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// </a:t>
            </a:r>
            <a:endParaRPr sz="16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width;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height;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pitch;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channels;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float* data;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} *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  <a:endParaRPr sz="1600" dirty="0"/>
          </a:p>
          <a:p>
            <a:endParaRPr dirty="0"/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11468" y="3409950"/>
            <a:ext cx="3682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This type will only be used in the host code of </a:t>
            </a:r>
            <a:r>
              <a:rPr lang="en-US" sz="1100" dirty="0" smtClean="0">
                <a:solidFill>
                  <a:schemeClr val="bg1"/>
                </a:solidFill>
              </a:rPr>
              <a:t>the </a:t>
            </a:r>
            <a:r>
              <a:rPr lang="en-US" sz="1100" dirty="0">
                <a:solidFill>
                  <a:schemeClr val="bg1"/>
                </a:solidFill>
              </a:rPr>
              <a:t>MP.</a:t>
            </a:r>
          </a:p>
        </p:txBody>
      </p:sp>
    </p:spTree>
    <p:extLst>
      <p:ext uri="{BB962C8B-B14F-4D97-AF65-F5344CB8AC3E}">
        <p14:creationId xmlns:p14="http://schemas.microsoft.com/office/powerpoint/2010/main" val="581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wbImage_t</a:t>
            </a:r>
            <a:r>
              <a:rPr lang="en-US" dirty="0"/>
              <a:t> API Function for Your Lab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73022" y="895320"/>
            <a:ext cx="4739046" cy="3123720"/>
          </a:xfrm>
          <a:prstGeom prst="rect">
            <a:avLst/>
          </a:prstGeom>
        </p:spPr>
        <p:txBody>
          <a:bodyPr/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channels)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 File);</a:t>
            </a:r>
          </a:p>
          <a:p>
            <a:endParaRPr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wbImage_delete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wbImage_getWidth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wbImage_getHeight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wbImage_getChannels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wbImage_getPitch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373021" y="3790950"/>
            <a:ext cx="5189579" cy="1142999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simplicity, the pitch of all matrices are set to be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width * channels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(no padding) for our labs.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use of all API functions has been done in the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provided host code. </a:t>
            </a:r>
            <a:endParaRPr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en-US" dirty="0"/>
              <a:t>Setting Block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311468" y="895350"/>
            <a:ext cx="5431412" cy="194292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#define O_TILE_WIDTH 12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#define BLOCK_WIDTH (O_TILE_WIDTH + 4)</a:t>
            </a:r>
            <a:endParaRPr sz="1400" dirty="0"/>
          </a:p>
          <a:p>
            <a:endParaRPr sz="1400" dirty="0"/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dim3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dimBlock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(BLOCK_WIDTH,BLOCK_WIDTH);</a:t>
            </a:r>
            <a:endParaRPr sz="1400" dirty="0"/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dim3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dimGrid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wbImage_getWidth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(N)-1)/O_TILE_WIDTH+1,   	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wbImage_getHeight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(N)-1)/O_TILE_WIDTH+1, 1)</a:t>
            </a:r>
            <a:endParaRPr sz="1400" dirty="0"/>
          </a:p>
          <a:p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In general, BLOCK_WIDTH should be 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	O_TILE_WIDTH + (MASK_WIDTH-1)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771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Using constant memory and caching for Mask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34" y="666751"/>
            <a:ext cx="521716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b="0" baseline="0" dirty="0" smtClean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5177" marR="0" lvl="1" indent="-190492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fontAlgn="base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</a:defRPr>
            </a:lvl4pPr>
            <a:lvl5pPr marL="1323472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5pPr>
            <a:lvl6pPr marL="1609200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6pPr>
            <a:lvl7pPr marL="1894927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7pPr>
            <a:lvl8pPr marL="2180654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8pPr>
            <a:lvl9pPr marL="2466381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Mask is used by all threads but not modified in the convolution kernel</a:t>
            </a:r>
          </a:p>
          <a:p>
            <a:pPr lvl="1"/>
            <a:r>
              <a:rPr lang="en-US" dirty="0"/>
              <a:t>All threads in a warp access the same locations at each point in time</a:t>
            </a:r>
          </a:p>
          <a:p>
            <a:r>
              <a:rPr lang="en-US" dirty="0"/>
              <a:t>CUDA devices provide constant memory whose contents are aggressively cached</a:t>
            </a:r>
          </a:p>
          <a:p>
            <a:pPr lvl="1"/>
            <a:r>
              <a:rPr lang="en-US" dirty="0"/>
              <a:t>Cached values are broadcast to all threads in a warp</a:t>
            </a:r>
          </a:p>
          <a:p>
            <a:pPr lvl="1"/>
            <a:r>
              <a:rPr lang="en-US" dirty="0"/>
              <a:t>Effectively magnifies memory bandwidth without consuming shared memory</a:t>
            </a:r>
          </a:p>
          <a:p>
            <a:r>
              <a:rPr lang="en-US" dirty="0"/>
              <a:t>Use of </a:t>
            </a:r>
            <a:r>
              <a:rPr lang="en-US" dirty="0" err="1"/>
              <a:t>const</a:t>
            </a:r>
            <a:r>
              <a:rPr lang="en-US" dirty="0"/>
              <a:t>  __restrict__ qualifiers for the mask parameter informs the compiler that it is eligible for constant caching, for example: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937" y="4117628"/>
            <a:ext cx="5804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 void convolution_2D_kernel(float *P,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float *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height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width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channels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   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float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__restrict__ *M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700" dirty="0"/>
              <a:t>Programmer View of  CUDA Memories</a:t>
            </a: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2209800" y="1962150"/>
            <a:ext cx="4576762" cy="2971960"/>
            <a:chOff x="2854" y="1103"/>
            <a:chExt cx="2884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3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54" y="2844"/>
              <a:ext cx="381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78332" y="1068543"/>
            <a:ext cx="249047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thread can: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Read/write </a:t>
            </a:r>
            <a:r>
              <a:rPr lang="en-US" sz="1400" b="1" dirty="0">
                <a:solidFill>
                  <a:schemeClr val="bg1"/>
                </a:solidFill>
              </a:rPr>
              <a:t>per-thread registers (~1 </a:t>
            </a:r>
            <a:r>
              <a:rPr lang="en-US" sz="1400" b="1" dirty="0" smtClean="0">
                <a:solidFill>
                  <a:schemeClr val="bg1"/>
                </a:solidFill>
              </a:rPr>
              <a:t>cycle)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Read/write </a:t>
            </a:r>
            <a:r>
              <a:rPr lang="en-US" sz="1400" b="1" dirty="0">
                <a:solidFill>
                  <a:schemeClr val="bg1"/>
                </a:solidFill>
              </a:rPr>
              <a:t>per-block shared memory (~5 cycles)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Read/write per-grid </a:t>
            </a:r>
            <a:r>
              <a:rPr lang="en-US" sz="1400" b="1" dirty="0">
                <a:solidFill>
                  <a:schemeClr val="bg1"/>
                </a:solidFill>
              </a:rPr>
              <a:t>global memory (~500 cycles)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Read/only </a:t>
            </a:r>
            <a:r>
              <a:rPr lang="en-US" sz="1400" b="1" dirty="0">
                <a:solidFill>
                  <a:schemeClr val="bg1"/>
                </a:solidFill>
              </a:rPr>
              <a:t>per-grid constant memory (~5 cycles with </a:t>
            </a:r>
            <a:r>
              <a:rPr lang="en-US" sz="1400" b="1" dirty="0" smtClean="0">
                <a:solidFill>
                  <a:schemeClr val="bg1"/>
                </a:solidFill>
              </a:rPr>
              <a:t>caching)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853205"/>
      </p:ext>
    </p:extLst>
  </p:cSld>
  <p:clrMapOvr>
    <a:masterClrMapping/>
  </p:clrMapOvr>
  <p:transition advTm="74028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Constant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2270790" cy="4023919"/>
          </a:xfrm>
        </p:spPr>
        <p:txBody>
          <a:bodyPr/>
          <a:lstStyle/>
          <a:p>
            <a:r>
              <a:rPr lang="en-US" dirty="0"/>
              <a:t>Each SM has its own L1 cache </a:t>
            </a:r>
            <a:endParaRPr lang="en-US" dirty="0" smtClean="0"/>
          </a:p>
          <a:p>
            <a:pPr lvl="1"/>
            <a:r>
              <a:rPr lang="en-US" dirty="0" smtClean="0"/>
              <a:t>Low </a:t>
            </a:r>
            <a:r>
              <a:rPr lang="en-US" dirty="0"/>
              <a:t>latency, high bandwidth access by all threads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there is no way for threads in one SM to update the L1 cache in other SMs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L1 cache coherence </a:t>
            </a:r>
            <a:endParaRPr lang="en-US" dirty="0" smtClean="0"/>
          </a:p>
          <a:p>
            <a:r>
              <a:rPr lang="en-US" dirty="0" smtClean="0"/>
              <a:t>Not a problem if </a:t>
            </a:r>
            <a:r>
              <a:rPr lang="en-US" dirty="0"/>
              <a:t>a variable is NOT modified </a:t>
            </a:r>
            <a:r>
              <a:rPr lang="en-US" dirty="0" smtClean="0"/>
              <a:t>by the kernel</a:t>
            </a:r>
            <a:endParaRPr lang="en-US" dirty="0"/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2209800" y="1962150"/>
            <a:ext cx="4576762" cy="2971960"/>
            <a:chOff x="2854" y="1103"/>
            <a:chExt cx="2884" cy="249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3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27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Text Box 58"/>
            <p:cNvSpPr txBox="1">
              <a:spLocks noChangeArrowheads="1"/>
            </p:cNvSpPr>
            <p:nvPr/>
          </p:nvSpPr>
          <p:spPr bwMode="auto">
            <a:xfrm>
              <a:off x="2854" y="2844"/>
              <a:ext cx="381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037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Shifting from output coordinates to input coordinate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04800" y="743040"/>
            <a:ext cx="5162040" cy="242244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tx = threadIdx.x;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ty = threadIdx.y;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row_o = blockIdx.y*O_TILE_WIDTH + ty;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col_o = blockIdx.x*O_TILE_WIDTH + tx;</a:t>
            </a:r>
            <a:endParaRPr/>
          </a:p>
          <a:p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row_i = row_o - 2;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col_i = col_o - 2;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3207960" y="2647383"/>
            <a:ext cx="2800080" cy="2057040"/>
          </a:xfrm>
          <a:prstGeom prst="rect">
            <a:avLst/>
          </a:prstGeom>
          <a:solidFill>
            <a:srgbClr val="4F81BD"/>
          </a:solidFill>
          <a:ln w="25560">
            <a:solidFill>
              <a:schemeClr val="bg1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3465360" y="2847543"/>
            <a:ext cx="2285640" cy="16570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bg1"/>
            </a:solidFill>
            <a:round/>
          </a:ln>
        </p:spPr>
      </p:sp>
      <p:sp>
        <p:nvSpPr>
          <p:cNvPr id="7" name="CustomShape 5"/>
          <p:cNvSpPr/>
          <p:nvPr/>
        </p:nvSpPr>
        <p:spPr>
          <a:xfrm>
            <a:off x="5149130" y="1941506"/>
            <a:ext cx="1310040" cy="63900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row_o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for 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Thread (0,0)</a:t>
            </a:r>
            <a:endParaRPr dirty="0"/>
          </a:p>
        </p:txBody>
      </p:sp>
      <p:sp>
        <p:nvSpPr>
          <p:cNvPr id="8" name="CustomShape 7"/>
          <p:cNvSpPr/>
          <p:nvPr/>
        </p:nvSpPr>
        <p:spPr>
          <a:xfrm>
            <a:off x="1600200" y="3184863"/>
            <a:ext cx="1310040" cy="63900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/>
              </a:rPr>
              <a:t>row_i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for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Thread (0,0)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5360" y="2307703"/>
            <a:ext cx="1643624" cy="5398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44754" y="2647383"/>
            <a:ext cx="363206" cy="6835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Taking Care of Boundaries (1 channel example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Shape 2"/>
          <p:cNvSpPr txBox="1"/>
          <p:nvPr/>
        </p:nvSpPr>
        <p:spPr>
          <a:xfrm>
            <a:off x="152400" y="666720"/>
            <a:ext cx="5867280" cy="2628720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if((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&gt;= 0) &amp;&amp;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height) &amp;&amp; 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&gt;= 0)  &amp;&amp;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width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)) 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Ns[ty][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data[</a:t>
            </a:r>
            <a:r>
              <a:rPr lang="en-US" sz="1500" dirty="0" err="1" smtClean="0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 * width 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+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 else{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Ns[ty][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0.0f;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880" y="280035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of width here is OK since pitch is set to width for this MP.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480" y="1733550"/>
            <a:ext cx="3810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a computational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operation where each output data element is a weighted sum of a collection of neighboring input elements</a:t>
            </a:r>
          </a:p>
          <a:p>
            <a:r>
              <a:rPr lang="en-US" dirty="0" smtClean="0"/>
              <a:t>The weights used in the weighted sum calculation are defined by an input mask array, commonly referred to as the </a:t>
            </a:r>
            <a:r>
              <a:rPr lang="en-US" i="1" dirty="0" smtClean="0"/>
              <a:t>convolution kernel</a:t>
            </a:r>
          </a:p>
          <a:p>
            <a:pPr lvl="1"/>
            <a:r>
              <a:rPr lang="en-US" dirty="0" smtClean="0"/>
              <a:t>We will refer to these mask arrays as convolution masks to avoid confusion.</a:t>
            </a:r>
          </a:p>
          <a:p>
            <a:pPr lvl="1"/>
            <a:r>
              <a:rPr lang="en-US" dirty="0" smtClean="0"/>
              <a:t>The value pattern of the mask array elements defines the type of filtering done</a:t>
            </a:r>
          </a:p>
          <a:p>
            <a:pPr lvl="1"/>
            <a:r>
              <a:rPr lang="en-US" dirty="0" smtClean="0"/>
              <a:t>Our image blur example in Module/Lecture 3 is a special case where all mask elements are of the same value and hard coded into the source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169">
        <p:fade/>
      </p:transition>
    </mc:Choice>
    <mc:Fallback xmlns="">
      <p:transition spd="med" advTm="881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286232"/>
          </a:xfrm>
        </p:spPr>
        <p:txBody>
          <a:bodyPr/>
          <a:lstStyle/>
          <a:p>
            <a:r>
              <a:rPr lang="en-US" sz="1400" dirty="0"/>
              <a:t>Some threads do not participate in calculating output</a:t>
            </a:r>
            <a:r>
              <a:rPr lang="en-US" sz="1400" dirty="0" smtClean="0"/>
              <a:t>. (</a:t>
            </a:r>
            <a:r>
              <a:rPr lang="en-US" sz="1400" dirty="0"/>
              <a:t>1 channel example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Shape 2"/>
          <p:cNvSpPr txBox="1"/>
          <p:nvPr/>
        </p:nvSpPr>
        <p:spPr>
          <a:xfrm>
            <a:off x="114480" y="742950"/>
            <a:ext cx="5371920" cy="2175750"/>
          </a:xfrm>
          <a:prstGeom prst="rect">
            <a:avLst/>
          </a:prstGeom>
        </p:spPr>
        <p:txBody>
          <a:bodyPr/>
          <a:lstStyle/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float output = 0.0f;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if(ty &lt; O_TILE_WIDTH &amp;&amp;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O_TILE_WIDTH){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for(i = 0; i &lt; MASK_WIDTH; i++) 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  for(j = 0; j &lt; MASK_WIDTH; j++) 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    output += M[i][j] * Ns[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i+ty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j+tx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}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en-US" sz="1800" dirty="0"/>
              <a:t>Some threads do not write output (1 channel example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TextShape 2"/>
          <p:cNvSpPr txBox="1"/>
          <p:nvPr/>
        </p:nvSpPr>
        <p:spPr>
          <a:xfrm>
            <a:off x="228600" y="1063080"/>
            <a:ext cx="5257440" cy="1050840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if(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height &amp;&amp;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width)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data[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*width +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output;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27" y="2526757"/>
            <a:ext cx="622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write the kernel for a 3-channel (RGB) image.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more details in the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MP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Description.</a:t>
            </a:r>
          </a:p>
        </p:txBody>
      </p:sp>
    </p:spTree>
    <p:extLst>
      <p:ext uri="{BB962C8B-B14F-4D97-AF65-F5344CB8AC3E}">
        <p14:creationId xmlns:p14="http://schemas.microsoft.com/office/powerpoint/2010/main" val="42535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12092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8.4 Analyzing </a:t>
            </a:r>
            <a:r>
              <a:rPr lang="en-US" dirty="0"/>
              <a:t>Data Reuse in Tiled Convolution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12092" y="3684695"/>
            <a:ext cx="58185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8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(Stencil)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115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learn to analyze the </a:t>
            </a:r>
            <a:r>
              <a:rPr lang="en-US" sz="2000" dirty="0" smtClean="0"/>
              <a:t>cost and benefit </a:t>
            </a:r>
            <a:r>
              <a:rPr lang="en-US" sz="2000" dirty="0"/>
              <a:t>of tiled parallel convolution </a:t>
            </a:r>
            <a:r>
              <a:rPr lang="en-US" sz="2000" dirty="0" smtClean="0"/>
              <a:t>algorithms</a:t>
            </a:r>
          </a:p>
          <a:p>
            <a:pPr lvl="1"/>
            <a:r>
              <a:rPr lang="en-US" sz="1600" dirty="0" smtClean="0"/>
              <a:t>More </a:t>
            </a:r>
            <a:r>
              <a:rPr lang="en-US" sz="1600" dirty="0"/>
              <a:t>complex reuse pattern than matrix </a:t>
            </a:r>
            <a:r>
              <a:rPr lang="en-US" sz="1600" dirty="0" smtClean="0"/>
              <a:t>multiplication</a:t>
            </a:r>
          </a:p>
          <a:p>
            <a:pPr lvl="1"/>
            <a:r>
              <a:rPr lang="en-US" sz="1600" dirty="0" smtClean="0"/>
              <a:t>Less </a:t>
            </a:r>
            <a:r>
              <a:rPr lang="en-US" sz="1600" dirty="0"/>
              <a:t>uniform access patterns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98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8-element Convolution Tile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15097" r="4806" b="38318"/>
          <a:stretch/>
        </p:blipFill>
        <p:spPr>
          <a:xfrm>
            <a:off x="342900" y="819150"/>
            <a:ext cx="6172200" cy="205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1" y="3257550"/>
            <a:ext cx="6172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Mask_Width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=5, we load 8+5-1=12 elements</a:t>
            </a:r>
            <a:b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memory loads)</a:t>
            </a:r>
          </a:p>
        </p:txBody>
      </p:sp>
    </p:spTree>
    <p:extLst>
      <p:ext uri="{BB962C8B-B14F-4D97-AF65-F5344CB8AC3E}">
        <p14:creationId xmlns:p14="http://schemas.microsoft.com/office/powerpoint/2010/main" val="6728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output P element uses 5 N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8" t="17409" r="4509" b="38515"/>
          <a:stretch/>
        </p:blipFill>
        <p:spPr>
          <a:xfrm>
            <a:off x="457202" y="819151"/>
            <a:ext cx="608933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8800" y="3867150"/>
            <a:ext cx="10668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2985522"/>
            <a:ext cx="5181600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P[8] uses N[6], N[7], N[8], N[9], N[10]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P[9] uses N[7], N[8], N[9], N[10], N[11]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P[10] use N[8], N[9], N[10], N[11], N[12]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P[14] uses N[12], N[13], N[14], N[15], N[16]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P[15] uses N[13], N[14], N[15], N[16], N[17]</a:t>
            </a:r>
          </a:p>
        </p:txBody>
      </p:sp>
    </p:spTree>
    <p:extLst>
      <p:ext uri="{BB962C8B-B14F-4D97-AF65-F5344CB8AC3E}">
        <p14:creationId xmlns:p14="http://schemas.microsoft.com/office/powerpoint/2010/main" val="36385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way to calculate tiling benefit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468" y="819150"/>
            <a:ext cx="6165532" cy="292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b="0" baseline="0" dirty="0" smtClean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5177" marR="0" lvl="1" indent="-190492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fontAlgn="base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</a:defRPr>
            </a:lvl4pPr>
            <a:lvl5pPr marL="1323472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5pPr>
            <a:lvl6pPr marL="1609200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6pPr>
            <a:lvl7pPr marL="1894927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7pPr>
            <a:lvl8pPr marL="2180654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8pPr>
            <a:lvl9pPr marL="2466381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(8+5-1)=12 elements loaded</a:t>
            </a:r>
          </a:p>
          <a:p>
            <a:r>
              <a:rPr lang="en-US" dirty="0" smtClean="0"/>
              <a:t>8*5 global memory accesses replaced by shared memory accesses</a:t>
            </a:r>
          </a:p>
          <a:p>
            <a:r>
              <a:rPr lang="en-US" dirty="0" smtClean="0"/>
              <a:t>This gives a bandwidth reduction of 40/12=3.3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General, for 1D TILED CONVOLUTION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2899" y="819150"/>
            <a:ext cx="6203633" cy="353971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O_TILE_WIDTH+MASK_WIDTH -1</a:t>
            </a:r>
            <a:r>
              <a:rPr lang="en-US" sz="1800" dirty="0">
                <a:solidFill>
                  <a:schemeClr val="bg1"/>
                </a:solidFill>
              </a:rPr>
              <a:t> elements loaded for each input </a:t>
            </a:r>
            <a:r>
              <a:rPr lang="en-US" sz="1800" dirty="0" smtClean="0">
                <a:solidFill>
                  <a:schemeClr val="bg1"/>
                </a:solidFill>
              </a:rPr>
              <a:t>tile</a:t>
            </a:r>
            <a:endParaRPr lang="en-US" sz="1467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O_TILE_WIDTH*MASK_WIDTH</a:t>
            </a:r>
            <a:r>
              <a:rPr lang="en-US" sz="1800" dirty="0">
                <a:solidFill>
                  <a:schemeClr val="bg1"/>
                </a:solidFill>
              </a:rPr>
              <a:t> global memory accesses replaced by shared memory accesses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This gives a reduction factor of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(O_TILE_WIDTH*MASK_WIDTH)/(O_TILE_WIDTH+MASK_WIDTH-1)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899" y="3486150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ignores ghost elements in edge tiles.</a:t>
            </a:r>
          </a:p>
        </p:txBody>
      </p:sp>
    </p:spTree>
    <p:extLst>
      <p:ext uri="{BB962C8B-B14F-4D97-AF65-F5344CB8AC3E}">
        <p14:creationId xmlns:p14="http://schemas.microsoft.com/office/powerpoint/2010/main" val="12530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Look at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2" t="16883" r="4237" b="39157"/>
          <a:stretch/>
        </p:blipFill>
        <p:spPr>
          <a:xfrm>
            <a:off x="311468" y="865884"/>
            <a:ext cx="6248400" cy="19344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2200" y="3867150"/>
            <a:ext cx="6096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1468" y="2890349"/>
            <a:ext cx="623506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N[6] is used by P[8] (1X)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N[7] is used by P[8], P[9] (2X)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N[8] is used by P[8], P[9], P[10] (3X)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N[9] is used by P[8], P[9], P[10], P[11] (4X)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N10 is used by P[8], P[9], P[10], P[11], P[12] (5X)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(5X)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N[14] is used by P[12], P[13], P[14], P[15] (4X)</a:t>
            </a:r>
          </a:p>
          <a:p>
            <a:pPr>
              <a:lnSpc>
                <a:spcPct val="90000"/>
              </a:lnSpc>
            </a:pPr>
            <a:r>
              <a:rPr lang="en-US" sz="15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N[15] is used by P[13], P[14], P[15] (3X)</a:t>
            </a:r>
          </a:p>
        </p:txBody>
      </p:sp>
    </p:spTree>
    <p:extLst>
      <p:ext uri="{BB962C8B-B14F-4D97-AF65-F5344CB8AC3E}">
        <p14:creationId xmlns:p14="http://schemas.microsoft.com/office/powerpoint/2010/main" val="28098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Look at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24814" r="7418" b="11481"/>
          <a:stretch/>
        </p:blipFill>
        <p:spPr>
          <a:xfrm>
            <a:off x="381000" y="819150"/>
            <a:ext cx="4114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Convolution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2952750"/>
            <a:ext cx="6217920" cy="1880797"/>
          </a:xfrm>
        </p:spPr>
        <p:txBody>
          <a:bodyPr/>
          <a:lstStyle/>
          <a:p>
            <a:r>
              <a:rPr lang="en-US" dirty="0" smtClean="0"/>
              <a:t>Commonly used for audio processing</a:t>
            </a:r>
          </a:p>
          <a:p>
            <a:pPr lvl="1"/>
            <a:r>
              <a:rPr lang="en-US" dirty="0" smtClean="0"/>
              <a:t>Mask size is usually an odd number of elements for symmetry (5 in this example)</a:t>
            </a:r>
          </a:p>
          <a:p>
            <a:r>
              <a:rPr lang="en-US" dirty="0" smtClean="0"/>
              <a:t>The figure shows </a:t>
            </a:r>
            <a:r>
              <a:rPr lang="en-US" dirty="0"/>
              <a:t>c</a:t>
            </a:r>
            <a:r>
              <a:rPr lang="en-US" dirty="0" smtClean="0"/>
              <a:t>alculation of P[2]</a:t>
            </a:r>
          </a:p>
          <a:p>
            <a:endParaRPr lang="en-US" dirty="0"/>
          </a:p>
          <a:p>
            <a:pPr marL="334685" lvl="1" indent="0">
              <a:buNone/>
            </a:pPr>
            <a:r>
              <a:rPr lang="en-US" dirty="0" smtClean="0"/>
              <a:t>P[2] = N[0]*M[0] + N[1]*M[1] + N[2]*M[2] + N[3]*M[3] + N[4]*M[4]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14665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56135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87747" y="1961587"/>
            <a:ext cx="236541" cy="1774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29217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60831" y="1961587"/>
            <a:ext cx="236541" cy="17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78649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33461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80882" y="2000840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43086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97898" y="2000840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779707" y="2131601"/>
            <a:ext cx="650489" cy="73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4515157" y="1497692"/>
            <a:ext cx="516379" cy="63760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6"/>
          <p:cNvSpPr txBox="1">
            <a:spLocks noChangeArrowheads="1"/>
          </p:cNvSpPr>
          <p:nvPr/>
        </p:nvSpPr>
        <p:spPr bwMode="auto">
          <a:xfrm>
            <a:off x="618495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N[0]</a:t>
            </a:r>
          </a:p>
        </p:txBody>
      </p:sp>
      <p:sp>
        <p:nvSpPr>
          <p:cNvPr id="18" name="TextBox 137"/>
          <p:cNvSpPr txBox="1">
            <a:spLocks noChangeArrowheads="1"/>
          </p:cNvSpPr>
          <p:nvPr/>
        </p:nvSpPr>
        <p:spPr bwMode="auto">
          <a:xfrm>
            <a:off x="3873146" y="103015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75304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30116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877537" y="1252833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39741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94553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4429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99241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346662" y="1231582"/>
            <a:ext cx="354812" cy="266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708866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063678" y="1231582"/>
            <a:ext cx="354812" cy="266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425882" y="123158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97942" y="1231582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49365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04178" y="1252833"/>
            <a:ext cx="354812" cy="26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256727" y="1598406"/>
            <a:ext cx="1037396" cy="25964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1700982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N[3]</a:t>
            </a:r>
          </a:p>
        </p:txBody>
      </p:sp>
      <p:sp>
        <p:nvSpPr>
          <p:cNvPr id="35" name="TextBox 136"/>
          <p:cNvSpPr txBox="1">
            <a:spLocks noChangeArrowheads="1"/>
          </p:cNvSpPr>
          <p:nvPr/>
        </p:nvSpPr>
        <p:spPr bwMode="auto">
          <a:xfrm>
            <a:off x="978913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N[1]</a:t>
            </a:r>
          </a:p>
        </p:txBody>
      </p:sp>
      <p:sp>
        <p:nvSpPr>
          <p:cNvPr id="36" name="TextBox 136"/>
          <p:cNvSpPr txBox="1">
            <a:spLocks noChangeArrowheads="1"/>
          </p:cNvSpPr>
          <p:nvPr/>
        </p:nvSpPr>
        <p:spPr bwMode="auto">
          <a:xfrm>
            <a:off x="1339331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N[2]</a:t>
            </a:r>
          </a:p>
        </p:txBody>
      </p:sp>
      <p:sp>
        <p:nvSpPr>
          <p:cNvPr id="37" name="TextBox 136"/>
          <p:cNvSpPr txBox="1">
            <a:spLocks noChangeArrowheads="1"/>
          </p:cNvSpPr>
          <p:nvPr/>
        </p:nvSpPr>
        <p:spPr bwMode="auto">
          <a:xfrm>
            <a:off x="2423051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N[5]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2061400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N[4]</a:t>
            </a:r>
          </a:p>
        </p:txBody>
      </p:sp>
      <p:sp>
        <p:nvSpPr>
          <p:cNvPr id="39" name="TextBox 136"/>
          <p:cNvSpPr txBox="1">
            <a:spLocks noChangeArrowheads="1"/>
          </p:cNvSpPr>
          <p:nvPr/>
        </p:nvSpPr>
        <p:spPr bwMode="auto">
          <a:xfrm>
            <a:off x="2783469" y="1056949"/>
            <a:ext cx="4026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N[6]</a:t>
            </a:r>
          </a:p>
        </p:txBody>
      </p:sp>
      <p:sp>
        <p:nvSpPr>
          <p:cNvPr id="40" name="TextBox 136"/>
          <p:cNvSpPr txBox="1">
            <a:spLocks noChangeArrowheads="1"/>
          </p:cNvSpPr>
          <p:nvPr/>
        </p:nvSpPr>
        <p:spPr bwMode="auto">
          <a:xfrm>
            <a:off x="349348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M[0]</a:t>
            </a:r>
          </a:p>
        </p:txBody>
      </p:sp>
      <p:sp>
        <p:nvSpPr>
          <p:cNvPr id="41" name="TextBox 136"/>
          <p:cNvSpPr txBox="1">
            <a:spLocks noChangeArrowheads="1"/>
          </p:cNvSpPr>
          <p:nvPr/>
        </p:nvSpPr>
        <p:spPr bwMode="auto">
          <a:xfrm>
            <a:off x="1058917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M[3]</a:t>
            </a:r>
          </a:p>
        </p:txBody>
      </p:sp>
      <p:sp>
        <p:nvSpPr>
          <p:cNvPr id="42" name="TextBox 136"/>
          <p:cNvSpPr txBox="1">
            <a:spLocks noChangeArrowheads="1"/>
          </p:cNvSpPr>
          <p:nvPr/>
        </p:nvSpPr>
        <p:spPr bwMode="auto">
          <a:xfrm>
            <a:off x="585871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43" name="TextBox 136"/>
          <p:cNvSpPr txBox="1">
            <a:spLocks noChangeArrowheads="1"/>
          </p:cNvSpPr>
          <p:nvPr/>
        </p:nvSpPr>
        <p:spPr bwMode="auto">
          <a:xfrm>
            <a:off x="822395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</a:p>
        </p:txBody>
      </p:sp>
      <p:sp>
        <p:nvSpPr>
          <p:cNvPr id="44" name="TextBox 136"/>
          <p:cNvSpPr txBox="1">
            <a:spLocks noChangeArrowheads="1"/>
          </p:cNvSpPr>
          <p:nvPr/>
        </p:nvSpPr>
        <p:spPr bwMode="auto">
          <a:xfrm>
            <a:off x="1295439" y="1808206"/>
            <a:ext cx="3706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M[4]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4163326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P[0]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5218818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P[3]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4515158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P[1]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4866987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P[2]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5922479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P[5]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5570647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P[4]</a:t>
            </a:r>
          </a:p>
        </p:txBody>
      </p:sp>
      <p:sp>
        <p:nvSpPr>
          <p:cNvPr id="51" name="TextBox 136"/>
          <p:cNvSpPr txBox="1">
            <a:spLocks noChangeArrowheads="1"/>
          </p:cNvSpPr>
          <p:nvPr/>
        </p:nvSpPr>
        <p:spPr bwMode="auto">
          <a:xfrm>
            <a:off x="6274311" y="1059720"/>
            <a:ext cx="383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P[6]</a:t>
            </a:r>
          </a:p>
        </p:txBody>
      </p:sp>
      <p:sp>
        <p:nvSpPr>
          <p:cNvPr id="52" name="TextBox 137"/>
          <p:cNvSpPr txBox="1">
            <a:spLocks noChangeArrowheads="1"/>
          </p:cNvSpPr>
          <p:nvPr/>
        </p:nvSpPr>
        <p:spPr bwMode="auto">
          <a:xfrm>
            <a:off x="324074" y="1035696"/>
            <a:ext cx="2872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3" name="TextBox 137"/>
          <p:cNvSpPr txBox="1">
            <a:spLocks noChangeArrowheads="1"/>
          </p:cNvSpPr>
          <p:nvPr/>
        </p:nvSpPr>
        <p:spPr bwMode="auto">
          <a:xfrm>
            <a:off x="85725" y="1768474"/>
            <a:ext cx="317716" cy="261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156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243">
        <p:fade/>
      </p:transition>
    </mc:Choice>
    <mc:Fallback xmlns="">
      <p:transition spd="med" advTm="1272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General, for 1D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8" y="819150"/>
            <a:ext cx="6235065" cy="3539712"/>
          </a:xfrm>
        </p:spPr>
        <p:txBody>
          <a:bodyPr>
            <a:normAutofit/>
          </a:bodyPr>
          <a:lstStyle/>
          <a:p>
            <a:r>
              <a:rPr lang="en-US" sz="1800" dirty="0"/>
              <a:t>The total number of global memory accesses to the input tile can be calculated as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400" dirty="0"/>
              <a:t>1 + 2+…+ MASK_WIDTH-1 + MASK_WIDTH*(O_TILE_WIDTH-MASK_WIDTH+1) + MASK_WIDTH-1 + …+ 2 + 1</a:t>
            </a:r>
          </a:p>
          <a:p>
            <a:pPr marL="0" indent="0">
              <a:buNone/>
            </a:pPr>
            <a:r>
              <a:rPr lang="en-US" sz="1800" dirty="0"/>
              <a:t>   = </a:t>
            </a:r>
            <a:r>
              <a:rPr lang="en-US" sz="1400" dirty="0"/>
              <a:t>MASK_WIDTH * (MASK_WIDTH-1) + MASK_WIDTH *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           (</a:t>
            </a:r>
            <a:r>
              <a:rPr lang="en-US" sz="1400" dirty="0"/>
              <a:t>O_TILE_WIDTH-MASK_WIDTH+1)</a:t>
            </a:r>
          </a:p>
          <a:p>
            <a:pPr marL="0" indent="0">
              <a:buNone/>
            </a:pPr>
            <a:r>
              <a:rPr lang="en-US" sz="1400" dirty="0"/>
              <a:t>    =  MASK_WIDTH * O_TILE_WIDTH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For a total of O_TILE_WIDTH + MASK_WIDTH -1 input tile elements</a:t>
            </a:r>
          </a:p>
        </p:txBody>
      </p:sp>
    </p:spTree>
    <p:extLst>
      <p:ext uri="{BB962C8B-B14F-4D97-AF65-F5344CB8AC3E}">
        <p14:creationId xmlns:p14="http://schemas.microsoft.com/office/powerpoint/2010/main" val="25672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Bandwidth Reduction for 1D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311468" y="81915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dirty="0" smtClean="0"/>
              <a:t>The reduction ratio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kern="0" dirty="0" smtClean="0"/>
              <a:t>	MASK_WIDTH * (O_TILE_WIDTH)/(O_TILE_WIDTH+MASK_WIDTH-1)</a:t>
            </a:r>
            <a:endParaRPr lang="en-US" sz="1400" kern="0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1342141"/>
              </p:ext>
            </p:extLst>
          </p:nvPr>
        </p:nvGraphicFramePr>
        <p:xfrm>
          <a:off x="1143000" y="1809750"/>
          <a:ext cx="4571999" cy="1439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O_TILE_WIDTH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</a:t>
                      </a:r>
                      <a:r>
                        <a:rPr lang="en-US" sz="1400" baseline="0" dirty="0" smtClean="0"/>
                        <a:t>= 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4.9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=</a:t>
                      </a:r>
                      <a:r>
                        <a:rPr lang="en-US" sz="1400" baseline="0" dirty="0" smtClean="0"/>
                        <a:t> 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0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2D Convolution Tiles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468" y="766243"/>
            <a:ext cx="6165532" cy="3429000"/>
          </a:xfrm>
        </p:spPr>
        <p:txBody>
          <a:bodyPr>
            <a:normAutofit/>
          </a:bodyPr>
          <a:lstStyle/>
          <a:p>
            <a:r>
              <a:rPr lang="en-US" sz="1800" dirty="0"/>
              <a:t>(O_TILE_WIDTH+MASK_WIDTH-1)</a:t>
            </a:r>
            <a:r>
              <a:rPr lang="en-US" sz="1800" baseline="30000" dirty="0"/>
              <a:t>2</a:t>
            </a:r>
            <a:r>
              <a:rPr lang="en-US" sz="1800" dirty="0"/>
              <a:t> input elements need to be loaded into shared memory</a:t>
            </a:r>
          </a:p>
          <a:p>
            <a:r>
              <a:rPr lang="en-US" sz="1800" dirty="0"/>
              <a:t>The calculation of each output element needs to access MASK_WIDTH</a:t>
            </a:r>
            <a:r>
              <a:rPr lang="en-US" sz="1800" baseline="30000" dirty="0"/>
              <a:t>2 </a:t>
            </a:r>
            <a:r>
              <a:rPr lang="en-US" sz="1800" dirty="0"/>
              <a:t> input elements</a:t>
            </a:r>
          </a:p>
          <a:p>
            <a:r>
              <a:rPr lang="en-US" sz="1800" dirty="0"/>
              <a:t>O_TILE_WIDTH</a:t>
            </a:r>
            <a:r>
              <a:rPr lang="en-US" sz="1800" baseline="30000" dirty="0"/>
              <a:t>2</a:t>
            </a:r>
            <a:r>
              <a:rPr lang="en-US" sz="1800" dirty="0"/>
              <a:t> * MASK_WIDTH</a:t>
            </a:r>
            <a:r>
              <a:rPr lang="en-US" sz="1800" baseline="30000" dirty="0"/>
              <a:t>2</a:t>
            </a:r>
            <a:r>
              <a:rPr lang="en-US" sz="1800" dirty="0"/>
              <a:t> global memory accesses are converted into shared memory accesses</a:t>
            </a:r>
          </a:p>
          <a:p>
            <a:r>
              <a:rPr lang="en-US" sz="1800" dirty="0"/>
              <a:t>The reduction ratio 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O_TILE_WIDTH</a:t>
            </a:r>
            <a:r>
              <a:rPr lang="en-US" sz="1400" baseline="30000" dirty="0"/>
              <a:t>2</a:t>
            </a:r>
            <a:r>
              <a:rPr lang="en-US" sz="1400" dirty="0"/>
              <a:t> * MASK_WIDTH</a:t>
            </a:r>
            <a:r>
              <a:rPr lang="en-US" sz="1400" baseline="30000" dirty="0"/>
              <a:t>2 </a:t>
            </a:r>
            <a:r>
              <a:rPr lang="en-US" sz="1400" dirty="0"/>
              <a:t>/</a:t>
            </a:r>
            <a:r>
              <a:rPr lang="en-US" sz="1400" baseline="30000" dirty="0"/>
              <a:t> </a:t>
            </a:r>
            <a:r>
              <a:rPr lang="en-US" sz="1400" dirty="0"/>
              <a:t>(O_TILE_WIDTH+MASK_WIDTH-1)</a:t>
            </a:r>
            <a:r>
              <a:rPr lang="en-US" sz="1400" baseline="30000" dirty="0"/>
              <a:t>2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Reduction for 2D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311468" y="728143"/>
            <a:ext cx="601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b="0" baseline="0" dirty="0" smtClean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 smtClean="0"/>
              <a:t>The reduction ratio is:</a:t>
            </a:r>
            <a:endParaRPr lang="en-US" sz="1600" kern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kern="0" smtClean="0"/>
              <a:t>O_TILE_WIDTH</a:t>
            </a:r>
            <a:r>
              <a:rPr lang="en-US" sz="1600" kern="0" baseline="30000" smtClean="0"/>
              <a:t>2</a:t>
            </a:r>
            <a:r>
              <a:rPr lang="en-US" sz="1600" kern="0" smtClean="0"/>
              <a:t> * MASK_WIDTH</a:t>
            </a:r>
            <a:r>
              <a:rPr lang="en-US" sz="1600" kern="0" baseline="30000" smtClean="0"/>
              <a:t>2 </a:t>
            </a:r>
            <a:r>
              <a:rPr lang="en-US" sz="1600" kern="0" smtClean="0"/>
              <a:t>/</a:t>
            </a:r>
            <a:r>
              <a:rPr lang="en-US" sz="1600" kern="0" baseline="30000" smtClean="0"/>
              <a:t> </a:t>
            </a:r>
            <a:r>
              <a:rPr lang="en-US" sz="1600" kern="0" smtClean="0"/>
              <a:t>(O_TILE_WIDTH+MASK_WIDTH-1)</a:t>
            </a:r>
            <a:r>
              <a:rPr lang="en-US" sz="1600" kern="0" baseline="30000" smtClean="0"/>
              <a:t>2</a:t>
            </a:r>
            <a:endParaRPr lang="en-US" sz="1600" kern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838200" y="2061210"/>
          <a:ext cx="5153025" cy="1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2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O_TILE_WIDTH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</a:t>
                      </a:r>
                      <a:r>
                        <a:rPr lang="en-US" sz="1400" baseline="0" dirty="0" smtClean="0"/>
                        <a:t> = 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22.1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MASK_WIDTH =</a:t>
                      </a:r>
                      <a:r>
                        <a:rPr lang="en-US" sz="1400" baseline="0" dirty="0" smtClean="0"/>
                        <a:t> 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51.8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3486150"/>
            <a:ext cx="411168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 size has significant effect on of the memory bandwidth reduction ratio.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often argues for larger shared memory size.  </a:t>
            </a:r>
          </a:p>
        </p:txBody>
      </p:sp>
    </p:spTree>
    <p:extLst>
      <p:ext uri="{BB962C8B-B14F-4D97-AF65-F5344CB8AC3E}">
        <p14:creationId xmlns:p14="http://schemas.microsoft.com/office/powerpoint/2010/main" val="41658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12092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8.5 Loop Unrolling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12092" y="3684695"/>
            <a:ext cx="58185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8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(Stencil)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5771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To learn </a:t>
            </a:r>
            <a:r>
              <a:rPr lang="en-US" sz="1400" dirty="0" smtClean="0"/>
              <a:t>how to unroll the loops that contains memory operations to add more independent, memory operations to the pipeline</a:t>
            </a:r>
          </a:p>
          <a:p>
            <a:pPr marL="334685" lvl="1" indent="0">
              <a:buNone/>
            </a:pPr>
            <a:endParaRPr lang="en-US" sz="1400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019800" y="4686300"/>
            <a:ext cx="142875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75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01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__global__ void </a:t>
            </a:r>
            <a:r>
              <a:rPr lang="en-US" sz="1400" dirty="0" err="1"/>
              <a:t>readOffset</a:t>
            </a:r>
            <a:r>
              <a:rPr lang="en-US" sz="1400" dirty="0"/>
              <a:t>(float *A, float *B, float *C,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n,                           </a:t>
            </a:r>
            <a:r>
              <a:rPr lang="en-US" sz="1400" dirty="0" err="1"/>
              <a:t>int</a:t>
            </a:r>
            <a:r>
              <a:rPr lang="en-US" sz="1400" dirty="0"/>
              <a:t> offset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{    </a:t>
            </a:r>
          </a:p>
          <a:p>
            <a:pPr marL="0" indent="0">
              <a:buNone/>
            </a:pPr>
            <a:r>
              <a:rPr lang="en-US" sz="1400" dirty="0" smtClean="0"/>
              <a:t>	unsigned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r>
              <a:rPr lang="en-US" sz="1400" dirty="0"/>
              <a:t>;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unsigned </a:t>
            </a:r>
            <a:r>
              <a:rPr lang="en-US" sz="1400" dirty="0" err="1"/>
              <a:t>int</a:t>
            </a:r>
            <a:r>
              <a:rPr lang="en-US" sz="1400" dirty="0"/>
              <a:t> k = </a:t>
            </a:r>
            <a:r>
              <a:rPr lang="en-US" sz="1400" dirty="0" err="1"/>
              <a:t>i</a:t>
            </a:r>
            <a:r>
              <a:rPr lang="en-US" sz="1400" dirty="0"/>
              <a:t> + offset;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(k &lt; n)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C[</a:t>
            </a:r>
            <a:r>
              <a:rPr lang="en-US" sz="1400" dirty="0" err="1" smtClean="0"/>
              <a:t>i</a:t>
            </a:r>
            <a:r>
              <a:rPr lang="en-US" sz="1400" dirty="0"/>
              <a:t>] = A[k] + B[k</a:t>
            </a:r>
            <a:r>
              <a:rPr lang="en-US" sz="1400" dirty="0" smtClean="0"/>
              <a:t>];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468" y="1962150"/>
            <a:ext cx="6235065" cy="21336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11468" y="809626"/>
            <a:ext cx="6226330" cy="402391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__global__ void readOffsetUnroll4(float *A, float *B, float *C,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n,                                  </a:t>
            </a:r>
            <a:r>
              <a:rPr lang="en-US" sz="1400" dirty="0" err="1"/>
              <a:t>int</a:t>
            </a:r>
            <a:r>
              <a:rPr lang="en-US" sz="1400" dirty="0"/>
              <a:t> offset</a:t>
            </a:r>
            <a:r>
              <a:rPr lang="en-US" sz="1400" dirty="0" smtClean="0"/>
              <a:t>) {   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unsigned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blockIdx.x</a:t>
            </a:r>
            <a:r>
              <a:rPr lang="en-US" sz="1400" dirty="0"/>
              <a:t> * </a:t>
            </a:r>
            <a:r>
              <a:rPr lang="en-US" sz="1400" dirty="0" err="1"/>
              <a:t>blockDim.x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* 4</a:t>
            </a:r>
            <a:r>
              <a:rPr lang="en-US" sz="1400" dirty="0"/>
              <a:t> + </a:t>
            </a:r>
            <a:r>
              <a:rPr lang="en-US" sz="1400" dirty="0" err="1"/>
              <a:t>threadIdx.x</a:t>
            </a:r>
            <a:r>
              <a:rPr lang="en-US" sz="1400" dirty="0"/>
              <a:t>;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unsigned </a:t>
            </a:r>
            <a:r>
              <a:rPr lang="en-US" sz="1400" dirty="0" err="1"/>
              <a:t>int</a:t>
            </a:r>
            <a:r>
              <a:rPr lang="en-US" sz="1400" dirty="0"/>
              <a:t> k = </a:t>
            </a:r>
            <a:r>
              <a:rPr lang="en-US" sz="1400" dirty="0" err="1"/>
              <a:t>i</a:t>
            </a:r>
            <a:r>
              <a:rPr lang="en-US" sz="1400" dirty="0"/>
              <a:t> + offset;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(k &lt; n) C[</a:t>
            </a:r>
            <a:r>
              <a:rPr lang="en-US" sz="1400" dirty="0" err="1"/>
              <a:t>i</a:t>
            </a:r>
            <a:r>
              <a:rPr lang="en-US" sz="1400" dirty="0"/>
              <a:t>] = A[k] </a:t>
            </a:r>
            <a:r>
              <a:rPr lang="en-US" sz="1400" dirty="0" smtClean="0"/>
              <a:t>+ </a:t>
            </a:r>
            <a:r>
              <a:rPr lang="en-US" sz="1400" dirty="0"/>
              <a:t>B[k];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if </a:t>
            </a:r>
            <a:r>
              <a:rPr lang="en-US" sz="1400" dirty="0">
                <a:solidFill>
                  <a:srgbClr val="FF0000"/>
                </a:solidFill>
              </a:rPr>
              <a:t>(k +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 &lt; n) </a:t>
            </a:r>
            <a:r>
              <a:rPr lang="en-US" sz="1400" dirty="0" smtClean="0">
                <a:solidFill>
                  <a:srgbClr val="FF0000"/>
                </a:solidFill>
              </a:rPr>
              <a:t> {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C[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+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  </a:t>
            </a:r>
            <a:r>
              <a:rPr lang="en-US" sz="1400" dirty="0" smtClean="0">
                <a:solidFill>
                  <a:srgbClr val="FF0000"/>
                </a:solidFill>
              </a:rPr>
              <a:t>= </a:t>
            </a:r>
            <a:r>
              <a:rPr lang="en-US" sz="1400" dirty="0">
                <a:solidFill>
                  <a:srgbClr val="FF0000"/>
                </a:solidFill>
              </a:rPr>
              <a:t>A[k +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   </a:t>
            </a:r>
            <a:r>
              <a:rPr lang="en-US" sz="1400" dirty="0" smtClean="0">
                <a:solidFill>
                  <a:srgbClr val="FF0000"/>
                </a:solidFill>
              </a:rPr>
              <a:t>+ </a:t>
            </a:r>
            <a:r>
              <a:rPr lang="en-US" sz="1400" dirty="0">
                <a:solidFill>
                  <a:srgbClr val="FF0000"/>
                </a:solidFill>
              </a:rPr>
              <a:t>B[k +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];   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}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if </a:t>
            </a:r>
            <a:r>
              <a:rPr lang="en-US" sz="1400" dirty="0">
                <a:solidFill>
                  <a:srgbClr val="FF0000"/>
                </a:solidFill>
              </a:rPr>
              <a:t>(k + 2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 &lt; n) </a:t>
            </a:r>
            <a:r>
              <a:rPr lang="en-US" sz="1400" dirty="0" smtClean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C[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+ 2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 = A[k + 2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 + B[k + 2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];    </a:t>
            </a:r>
            <a:r>
              <a:rPr lang="en-US" sz="1400" dirty="0" smtClean="0">
                <a:solidFill>
                  <a:srgbClr val="FF0000"/>
                </a:solidFill>
              </a:rPr>
              <a:t>	}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if </a:t>
            </a:r>
            <a:r>
              <a:rPr lang="en-US" sz="1400" dirty="0">
                <a:solidFill>
                  <a:srgbClr val="FF0000"/>
                </a:solidFill>
              </a:rPr>
              <a:t>(k + 3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 &lt; n) </a:t>
            </a:r>
            <a:r>
              <a:rPr lang="en-US" sz="1400" dirty="0" smtClean="0">
                <a:solidFill>
                  <a:srgbClr val="FF0000"/>
                </a:solidFill>
              </a:rPr>
              <a:t> {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C[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+ 3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 = A[k + 3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 + B[k + 3 * </a:t>
            </a:r>
            <a:r>
              <a:rPr lang="en-US" sz="1400" dirty="0" err="1">
                <a:solidFill>
                  <a:srgbClr val="FF0000"/>
                </a:solidFill>
              </a:rPr>
              <a:t>blockDim.x</a:t>
            </a:r>
            <a:r>
              <a:rPr lang="en-US" sz="1400" dirty="0">
                <a:solidFill>
                  <a:srgbClr val="FF0000"/>
                </a:solidFill>
              </a:rPr>
              <a:t>];    </a:t>
            </a:r>
            <a:r>
              <a:rPr lang="en-US" sz="1400" dirty="0" smtClean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option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Enable L1 cache with compiler option –</a:t>
            </a:r>
            <a:r>
              <a:rPr lang="en-US" sz="1600" dirty="0" err="1" smtClean="0"/>
              <a:t>Xptxas</a:t>
            </a:r>
            <a:r>
              <a:rPr lang="en-US" sz="1600" dirty="0" smtClean="0"/>
              <a:t> </a:t>
            </a:r>
            <a:r>
              <a:rPr lang="en-US" sz="1600" dirty="0"/>
              <a:t>–</a:t>
            </a:r>
            <a:r>
              <a:rPr lang="en-US" sz="1600" dirty="0" err="1" smtClean="0"/>
              <a:t>dlcm</a:t>
            </a:r>
            <a:r>
              <a:rPr lang="en-US" sz="1600" dirty="0" smtClean="0"/>
              <a:t>=ca</a:t>
            </a:r>
          </a:p>
        </p:txBody>
      </p:sp>
    </p:spTree>
    <p:extLst>
      <p:ext uri="{BB962C8B-B14F-4D97-AF65-F5344CB8AC3E}">
        <p14:creationId xmlns:p14="http://schemas.microsoft.com/office/powerpoint/2010/main" val="31140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6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Parallelism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Unrolling technique may have a tremendous impact on performance, even more than address alignment</a:t>
            </a:r>
          </a:p>
          <a:p>
            <a:r>
              <a:rPr lang="en-US" sz="1600" dirty="0" smtClean="0"/>
              <a:t>The example is I/O-bound kernel, make sense that exposing sufficient memory access parallelism is a high priority</a:t>
            </a:r>
          </a:p>
          <a:p>
            <a:r>
              <a:rPr lang="en-US" sz="1600" dirty="0" smtClean="0"/>
              <a:t>Unrolling does not affect # of memory operations performed (only concurrently in-flight)</a:t>
            </a:r>
          </a:p>
        </p:txBody>
      </p:sp>
    </p:spTree>
    <p:extLst>
      <p:ext uri="{BB962C8B-B14F-4D97-AF65-F5344CB8AC3E}">
        <p14:creationId xmlns:p14="http://schemas.microsoft.com/office/powerpoint/2010/main" val="38582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76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P[3]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42154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7051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82770" y="2324763"/>
            <a:ext cx="220308" cy="1652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07667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23386" y="2324763"/>
            <a:ext cx="220308" cy="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30490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60952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84530" y="2323904"/>
            <a:ext cx="330462" cy="247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21876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52339" y="2323904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713515" y="2483110"/>
            <a:ext cx="605847" cy="688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2"/>
          </p:cNvCxnSpPr>
          <p:nvPr/>
        </p:nvCxnSpPr>
        <p:spPr bwMode="auto">
          <a:xfrm flipV="1">
            <a:off x="4239120" y="1869845"/>
            <a:ext cx="1100298" cy="5441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6"/>
          <p:cNvSpPr txBox="1">
            <a:spLocks noChangeArrowheads="1"/>
          </p:cNvSpPr>
          <p:nvPr/>
        </p:nvSpPr>
        <p:spPr bwMode="auto">
          <a:xfrm>
            <a:off x="878179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N[0]</a:t>
            </a:r>
          </a:p>
        </p:txBody>
      </p:sp>
      <p:sp>
        <p:nvSpPr>
          <p:cNvPr id="18" name="TextBox 137"/>
          <p:cNvSpPr txBox="1">
            <a:spLocks noChangeArrowheads="1"/>
          </p:cNvSpPr>
          <p:nvPr/>
        </p:nvSpPr>
        <p:spPr bwMode="auto">
          <a:xfrm>
            <a:off x="3901678" y="1414599"/>
            <a:ext cx="262200" cy="26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82801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13263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836840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174187" y="1621998"/>
            <a:ext cx="330462" cy="247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76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04649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94244" y="1602205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224706" y="1602205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548284" y="1602205"/>
            <a:ext cx="330462" cy="2478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85630" y="1602205"/>
            <a:ext cx="330462" cy="247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216092" y="1602205"/>
            <a:ext cx="330462" cy="24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553439" y="1602205"/>
            <a:ext cx="330462" cy="2478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899965" y="1602205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835111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65573" y="1621998"/>
            <a:ext cx="330462" cy="24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995515" y="1934291"/>
            <a:ext cx="707091" cy="29144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6"/>
          <p:cNvSpPr txBox="1">
            <a:spLocks noChangeArrowheads="1"/>
          </p:cNvSpPr>
          <p:nvPr/>
        </p:nvSpPr>
        <p:spPr bwMode="auto">
          <a:xfrm>
            <a:off x="1881040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N[3]</a:t>
            </a:r>
          </a:p>
        </p:txBody>
      </p:sp>
      <p:sp>
        <p:nvSpPr>
          <p:cNvPr id="35" name="TextBox 136"/>
          <p:cNvSpPr txBox="1">
            <a:spLocks noChangeArrowheads="1"/>
          </p:cNvSpPr>
          <p:nvPr/>
        </p:nvSpPr>
        <p:spPr bwMode="auto">
          <a:xfrm>
            <a:off x="1212084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N[1]</a:t>
            </a:r>
          </a:p>
        </p:txBody>
      </p:sp>
      <p:sp>
        <p:nvSpPr>
          <p:cNvPr id="36" name="TextBox 136"/>
          <p:cNvSpPr txBox="1">
            <a:spLocks noChangeArrowheads="1"/>
          </p:cNvSpPr>
          <p:nvPr/>
        </p:nvSpPr>
        <p:spPr bwMode="auto">
          <a:xfrm>
            <a:off x="1545988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N[2]</a:t>
            </a:r>
          </a:p>
        </p:txBody>
      </p:sp>
      <p:sp>
        <p:nvSpPr>
          <p:cNvPr id="37" name="TextBox 136"/>
          <p:cNvSpPr txBox="1">
            <a:spLocks noChangeArrowheads="1"/>
          </p:cNvSpPr>
          <p:nvPr/>
        </p:nvSpPr>
        <p:spPr bwMode="auto">
          <a:xfrm>
            <a:off x="2549995" y="1390992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N[5]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2214943" y="1407555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N[4]</a:t>
            </a:r>
          </a:p>
        </p:txBody>
      </p:sp>
      <p:sp>
        <p:nvSpPr>
          <p:cNvPr id="39" name="TextBox 136"/>
          <p:cNvSpPr txBox="1">
            <a:spLocks noChangeArrowheads="1"/>
          </p:cNvSpPr>
          <p:nvPr/>
        </p:nvSpPr>
        <p:spPr bwMode="auto">
          <a:xfrm>
            <a:off x="2883900" y="1390992"/>
            <a:ext cx="402178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N[6]</a:t>
            </a:r>
          </a:p>
        </p:txBody>
      </p:sp>
      <p:sp>
        <p:nvSpPr>
          <p:cNvPr id="40" name="TextBox 136"/>
          <p:cNvSpPr txBox="1">
            <a:spLocks noChangeArrowheads="1"/>
          </p:cNvSpPr>
          <p:nvPr/>
        </p:nvSpPr>
        <p:spPr bwMode="auto">
          <a:xfrm>
            <a:off x="381340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M[0]</a:t>
            </a:r>
          </a:p>
        </p:txBody>
      </p:sp>
      <p:sp>
        <p:nvSpPr>
          <p:cNvPr id="41" name="TextBox 136"/>
          <p:cNvSpPr txBox="1">
            <a:spLocks noChangeArrowheads="1"/>
          </p:cNvSpPr>
          <p:nvPr/>
        </p:nvSpPr>
        <p:spPr bwMode="auto">
          <a:xfrm>
            <a:off x="1042264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M[3]</a:t>
            </a:r>
          </a:p>
        </p:txBody>
      </p:sp>
      <p:sp>
        <p:nvSpPr>
          <p:cNvPr id="42" name="TextBox 136"/>
          <p:cNvSpPr txBox="1">
            <a:spLocks noChangeArrowheads="1"/>
          </p:cNvSpPr>
          <p:nvPr/>
        </p:nvSpPr>
        <p:spPr bwMode="auto">
          <a:xfrm>
            <a:off x="601648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43" name="TextBox 136"/>
          <p:cNvSpPr txBox="1">
            <a:spLocks noChangeArrowheads="1"/>
          </p:cNvSpPr>
          <p:nvPr/>
        </p:nvSpPr>
        <p:spPr bwMode="auto">
          <a:xfrm>
            <a:off x="821955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</a:p>
        </p:txBody>
      </p:sp>
      <p:sp>
        <p:nvSpPr>
          <p:cNvPr id="44" name="TextBox 136"/>
          <p:cNvSpPr txBox="1">
            <a:spLocks noChangeArrowheads="1"/>
          </p:cNvSpPr>
          <p:nvPr/>
        </p:nvSpPr>
        <p:spPr bwMode="auto">
          <a:xfrm>
            <a:off x="1262572" y="2156271"/>
            <a:ext cx="370571" cy="2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M[4]</a:t>
            </a:r>
          </a:p>
        </p:txBody>
      </p: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4182801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P[0]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5185661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P[3]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4516704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P[1]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4850609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P[2]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5854618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P[5]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5519565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P[4]</a:t>
            </a:r>
          </a:p>
        </p:txBody>
      </p:sp>
      <p:sp>
        <p:nvSpPr>
          <p:cNvPr id="51" name="TextBox 136"/>
          <p:cNvSpPr txBox="1">
            <a:spLocks noChangeArrowheads="1"/>
          </p:cNvSpPr>
          <p:nvPr/>
        </p:nvSpPr>
        <p:spPr bwMode="auto">
          <a:xfrm>
            <a:off x="6188522" y="1407954"/>
            <a:ext cx="381106" cy="2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P[6]</a:t>
            </a:r>
          </a:p>
        </p:txBody>
      </p:sp>
      <p:sp>
        <p:nvSpPr>
          <p:cNvPr id="52" name="TextBox 137"/>
          <p:cNvSpPr txBox="1">
            <a:spLocks noChangeArrowheads="1"/>
          </p:cNvSpPr>
          <p:nvPr/>
        </p:nvSpPr>
        <p:spPr bwMode="auto">
          <a:xfrm>
            <a:off x="595910" y="1419763"/>
            <a:ext cx="277251" cy="26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3" name="TextBox 137"/>
          <p:cNvSpPr txBox="1">
            <a:spLocks noChangeArrowheads="1"/>
          </p:cNvSpPr>
          <p:nvPr/>
        </p:nvSpPr>
        <p:spPr bwMode="auto">
          <a:xfrm>
            <a:off x="135788" y="2144903"/>
            <a:ext cx="310365" cy="2600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390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59">
        <p:fade/>
      </p:transition>
    </mc:Choice>
    <mc:Fallback xmlns="">
      <p:transition spd="med" advTm="272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0600" y="4095750"/>
            <a:ext cx="5049791" cy="276935"/>
          </a:xfrm>
        </p:spPr>
        <p:txBody>
          <a:bodyPr/>
          <a:lstStyle/>
          <a:p>
            <a:r>
              <a:rPr lang="en-US" dirty="0"/>
              <a:t>Lecture 9.1 - Parallel Reduction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3684695"/>
            <a:ext cx="58674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it-IT" sz="1600" dirty="0" smtClean="0"/>
              <a:t>9 </a:t>
            </a:r>
            <a:r>
              <a:rPr lang="it-IT" sz="1600" dirty="0"/>
              <a:t>– Parallel Computation Patterns </a:t>
            </a:r>
            <a:r>
              <a:rPr lang="it-IT" sz="1600" dirty="0" smtClean="0"/>
              <a:t>(Reduction)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41823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To learn the parallel reduction pattern</a:t>
            </a:r>
          </a:p>
          <a:p>
            <a:pPr lvl="1">
              <a:defRPr/>
            </a:pPr>
            <a:r>
              <a:rPr lang="en-US" sz="1400" dirty="0"/>
              <a:t>An important class of parallel computation</a:t>
            </a:r>
          </a:p>
          <a:p>
            <a:pPr lvl="1">
              <a:defRPr/>
            </a:pPr>
            <a:r>
              <a:rPr lang="en-US" sz="1400" dirty="0"/>
              <a:t>Work efficiency analysis</a:t>
            </a:r>
          </a:p>
          <a:p>
            <a:pPr lvl="1">
              <a:defRPr/>
            </a:pPr>
            <a:r>
              <a:rPr lang="en-US" sz="1400" dirty="0"/>
              <a:t>Resource efficiency analysis</a:t>
            </a:r>
          </a:p>
          <a:p>
            <a:pPr marL="857250" lvl="1" indent="-457200">
              <a:defRPr/>
            </a:pPr>
            <a:endParaRPr lang="en-US" sz="1400" dirty="0"/>
          </a:p>
          <a:p>
            <a:pPr marL="974725" lvl="1" indent="-403225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848870"/>
      </p:ext>
    </p:extLst>
  </p:cSld>
  <p:clrMapOvr>
    <a:masterClrMapping/>
  </p:clrMapOvr>
  <p:transition advTm="26937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“Partition and Summarize”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commonly used strategy for processing large input data sets</a:t>
            </a:r>
          </a:p>
          <a:p>
            <a:pPr lvl="1"/>
            <a:r>
              <a:rPr lang="en-US" sz="1200" dirty="0"/>
              <a:t>There is no required order of processing elements in a data set  (associative and commutative)</a:t>
            </a:r>
          </a:p>
          <a:p>
            <a:pPr lvl="1"/>
            <a:r>
              <a:rPr lang="en-US" sz="1200" dirty="0"/>
              <a:t>Partition the data set into smaller chunks</a:t>
            </a:r>
          </a:p>
          <a:p>
            <a:pPr lvl="1"/>
            <a:r>
              <a:rPr lang="en-US" sz="1200" dirty="0"/>
              <a:t>Have each thread to process a chunk</a:t>
            </a:r>
          </a:p>
          <a:p>
            <a:pPr lvl="1"/>
            <a:r>
              <a:rPr lang="en-US" sz="1200" dirty="0"/>
              <a:t>Use a reduction tree to summarize the results from each chunk into the final answer</a:t>
            </a:r>
          </a:p>
          <a:p>
            <a:r>
              <a:rPr lang="en-US" sz="1800" dirty="0"/>
              <a:t>E.G., Google and Hadoop </a:t>
            </a:r>
            <a:r>
              <a:rPr lang="en-US" sz="1800" dirty="0" err="1"/>
              <a:t>MapReduce</a:t>
            </a:r>
            <a:r>
              <a:rPr lang="en-US" sz="1800" dirty="0"/>
              <a:t> frameworks support this strategy</a:t>
            </a:r>
          </a:p>
          <a:p>
            <a:r>
              <a:rPr lang="en-US" sz="1800" dirty="0"/>
              <a:t>We will focus on the reduction tree step for now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78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161">
        <p:fade/>
      </p:transition>
    </mc:Choice>
    <mc:Fallback xmlns="">
      <p:transition spd="med" advTm="741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 enables other techniques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Reduction is also needed to clean up after some commonly used parallelizing transformations</a:t>
            </a:r>
          </a:p>
          <a:p>
            <a:r>
              <a:rPr lang="en-US" sz="1800" dirty="0"/>
              <a:t>Privatization</a:t>
            </a:r>
          </a:p>
          <a:p>
            <a:pPr lvl="1"/>
            <a:r>
              <a:rPr lang="en-US" sz="1400" dirty="0"/>
              <a:t>Multiple threads write into an output location</a:t>
            </a:r>
          </a:p>
          <a:p>
            <a:pPr lvl="1"/>
            <a:r>
              <a:rPr lang="en-US" sz="1400" dirty="0"/>
              <a:t>Replicate the output location so that each thread has a private output location (privatization)</a:t>
            </a:r>
          </a:p>
          <a:p>
            <a:pPr lvl="1"/>
            <a:r>
              <a:rPr lang="en-US" sz="1400" dirty="0"/>
              <a:t>Use a reduction tree to combine the values of private locations into the original output location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78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422">
        <p:fade/>
      </p:transition>
    </mc:Choice>
    <mc:Fallback xmlns="">
      <p:transition spd="med" advTm="604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reduction computation?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Summarize</a:t>
            </a:r>
            <a:r>
              <a:rPr lang="en-US" sz="1800" dirty="0"/>
              <a:t> a set of input values into one value using a “reduction operation”</a:t>
            </a:r>
          </a:p>
          <a:p>
            <a:pPr lvl="1"/>
            <a:r>
              <a:rPr lang="en-US" sz="1400" dirty="0"/>
              <a:t>Max</a:t>
            </a:r>
          </a:p>
          <a:p>
            <a:pPr lvl="1"/>
            <a:r>
              <a:rPr lang="en-US" sz="1400" dirty="0"/>
              <a:t>Min</a:t>
            </a:r>
          </a:p>
          <a:p>
            <a:pPr lvl="1"/>
            <a:r>
              <a:rPr lang="en-US" sz="1400" dirty="0"/>
              <a:t>Sum</a:t>
            </a:r>
          </a:p>
          <a:p>
            <a:pPr lvl="1"/>
            <a:r>
              <a:rPr lang="en-US" sz="1400" dirty="0"/>
              <a:t>Product</a:t>
            </a:r>
          </a:p>
          <a:p>
            <a:r>
              <a:rPr lang="en-US" sz="1800" dirty="0"/>
              <a:t>Often used with a user defined reduction operation function as long as the operation</a:t>
            </a:r>
          </a:p>
          <a:p>
            <a:pPr lvl="1"/>
            <a:r>
              <a:rPr lang="en-US" sz="1400" dirty="0"/>
              <a:t>Is associative and commutative</a:t>
            </a:r>
          </a:p>
          <a:p>
            <a:pPr lvl="1"/>
            <a:r>
              <a:rPr lang="en-US" sz="1400" dirty="0"/>
              <a:t>Has a well-defined identity value (e.g., 0 for sum)</a:t>
            </a:r>
          </a:p>
          <a:p>
            <a:pPr lvl="1"/>
            <a:r>
              <a:rPr lang="en-US" sz="1400" dirty="0"/>
              <a:t>For example, the user may supply a custom “max” function for 3D coordinate data sets where the magnitude for the each coordinate data tuple is the distance from the origin.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424815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of “collective operation”</a:t>
            </a:r>
          </a:p>
        </p:txBody>
      </p:sp>
    </p:spTree>
    <p:extLst>
      <p:ext uri="{BB962C8B-B14F-4D97-AF65-F5344CB8AC3E}">
        <p14:creationId xmlns:p14="http://schemas.microsoft.com/office/powerpoint/2010/main" val="24028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696">
        <p:fade/>
      </p:transition>
    </mc:Choice>
    <mc:Fallback xmlns="">
      <p:transition spd="med" advTm="1286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Sequential Reduction O(N)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Initialize the result as an identity value for the reduction operation</a:t>
            </a:r>
          </a:p>
          <a:p>
            <a:pPr lvl="1"/>
            <a:r>
              <a:rPr lang="en-US" sz="1100" dirty="0"/>
              <a:t>Smallest possible value for max reduction</a:t>
            </a:r>
          </a:p>
          <a:p>
            <a:pPr lvl="1"/>
            <a:r>
              <a:rPr lang="en-US" sz="1100" dirty="0"/>
              <a:t>Largest possible value for min reduction</a:t>
            </a:r>
          </a:p>
          <a:p>
            <a:pPr lvl="1"/>
            <a:r>
              <a:rPr lang="en-US" sz="1100" dirty="0"/>
              <a:t>0 for sum reduction</a:t>
            </a:r>
          </a:p>
          <a:p>
            <a:pPr lvl="1"/>
            <a:r>
              <a:rPr lang="en-US" sz="1100" dirty="0"/>
              <a:t>1 for product reduction</a:t>
            </a:r>
            <a:endParaRPr lang="en-US" sz="1600" dirty="0"/>
          </a:p>
          <a:p>
            <a:r>
              <a:rPr lang="en-US" sz="1600" dirty="0"/>
              <a:t>Iterate through the input and perform the reduction operation between the result value and the current input value</a:t>
            </a:r>
          </a:p>
          <a:p>
            <a:pPr lvl="1"/>
            <a:r>
              <a:rPr lang="en-US" sz="1100" dirty="0"/>
              <a:t>N reduction operations performed for N input values</a:t>
            </a:r>
          </a:p>
          <a:p>
            <a:pPr lvl="1"/>
            <a:r>
              <a:rPr lang="en-US" sz="1100" dirty="0"/>
              <a:t>Each input value is only visited once – an O(N) algorithm</a:t>
            </a:r>
          </a:p>
          <a:p>
            <a:pPr lvl="1"/>
            <a:r>
              <a:rPr lang="en-US" sz="1100" dirty="0"/>
              <a:t>This is a computationally efficient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334000" y="4686300"/>
            <a:ext cx="1524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014B8A-122D-4CF2-9E47-4029E0BB39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879">
        <p:fade/>
      </p:transition>
    </mc:Choice>
    <mc:Fallback xmlns="">
      <p:transition spd="med" advTm="1078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784830"/>
          </a:xfrm>
        </p:spPr>
        <p:txBody>
          <a:bodyPr/>
          <a:lstStyle/>
          <a:p>
            <a:r>
              <a:rPr lang="en-US" dirty="0"/>
              <a:t>A parallel reduction tree algorithm performs N-1 operations in log(N)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6" t="32222" r="8297" b="12963"/>
          <a:stretch/>
        </p:blipFill>
        <p:spPr>
          <a:xfrm>
            <a:off x="914400" y="1200149"/>
            <a:ext cx="4870132" cy="3581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2173" y="4481468"/>
            <a:ext cx="354584" cy="2585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168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585">
        <p:fade/>
      </p:transition>
    </mc:Choice>
    <mc:Fallback xmlns="">
      <p:transition spd="med" advTm="1645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A tournament is a reduction tree with “max”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5" t="41110" r="4960" b="35186"/>
          <a:stretch/>
        </p:blipFill>
        <p:spPr>
          <a:xfrm>
            <a:off x="263842" y="1123950"/>
            <a:ext cx="63341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431">
        <p:fade/>
      </p:transition>
    </mc:Choice>
    <mc:Fallback xmlns="">
      <p:transition spd="med" advTm="724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Quick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For N input values, the reduction tree performs</a:t>
            </a:r>
          </a:p>
          <a:p>
            <a:pPr lvl="1"/>
            <a:r>
              <a:rPr lang="en-US" sz="1050" dirty="0"/>
              <a:t>(1/2)N + (1/4)N + (1/8)N + … (1</a:t>
            </a:r>
            <a:r>
              <a:rPr lang="en-US" sz="1050" dirty="0" smtClean="0"/>
              <a:t>) </a:t>
            </a:r>
            <a:r>
              <a:rPr lang="en-US" sz="1050" dirty="0"/>
              <a:t>= (1- (1/N))N = N-1 operations</a:t>
            </a:r>
          </a:p>
          <a:p>
            <a:pPr lvl="1"/>
            <a:r>
              <a:rPr lang="en-US" sz="1050" dirty="0"/>
              <a:t>In Log (N) steps – 1,000,000 input values take 20 steps</a:t>
            </a:r>
          </a:p>
          <a:p>
            <a:pPr lvl="2"/>
            <a:r>
              <a:rPr lang="en-US" sz="1050" dirty="0"/>
              <a:t>Assuming that we have enough execution resources</a:t>
            </a:r>
          </a:p>
          <a:p>
            <a:pPr lvl="1"/>
            <a:r>
              <a:rPr lang="en-US" sz="1050" dirty="0"/>
              <a:t>Average Parallelism (N-1)/Log(N))</a:t>
            </a:r>
          </a:p>
          <a:p>
            <a:pPr lvl="2"/>
            <a:r>
              <a:rPr lang="en-US" sz="1050" dirty="0"/>
              <a:t>For N = 1,000,000, average parallelism is 50,000</a:t>
            </a:r>
          </a:p>
          <a:p>
            <a:pPr lvl="2"/>
            <a:r>
              <a:rPr lang="en-US" sz="1050" dirty="0"/>
              <a:t>However, peak resource requirement is 500,000</a:t>
            </a:r>
          </a:p>
          <a:p>
            <a:pPr lvl="2"/>
            <a:r>
              <a:rPr lang="en-US" sz="1050" dirty="0"/>
              <a:t>This is not resource efficient</a:t>
            </a:r>
          </a:p>
          <a:p>
            <a:r>
              <a:rPr lang="en-US" sz="1800" dirty="0"/>
              <a:t>This is a work-efficient parallel algorithm</a:t>
            </a:r>
          </a:p>
          <a:p>
            <a:pPr lvl="1"/>
            <a:r>
              <a:rPr lang="en-US" sz="1050" dirty="0"/>
              <a:t>The amount of work done is comparable to the an efficient sequential algorithm</a:t>
            </a:r>
          </a:p>
          <a:p>
            <a:pPr lvl="1"/>
            <a:r>
              <a:rPr lang="en-US" sz="1050" dirty="0"/>
              <a:t>Many parallel algorithms are not work efficient</a:t>
            </a:r>
          </a:p>
        </p:txBody>
      </p:sp>
    </p:spTree>
    <p:extLst>
      <p:ext uri="{BB962C8B-B14F-4D97-AF65-F5344CB8AC3E}">
        <p14:creationId xmlns:p14="http://schemas.microsoft.com/office/powerpoint/2010/main" val="24213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33">
        <p:fade/>
      </p:transition>
    </mc:Choice>
    <mc:Fallback xmlns="">
      <p:transition spd="med" advTm="2146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38200" y="3998627"/>
            <a:ext cx="5430791" cy="276935"/>
          </a:xfrm>
        </p:spPr>
        <p:txBody>
          <a:bodyPr/>
          <a:lstStyle/>
          <a:p>
            <a:r>
              <a:rPr lang="en-US" dirty="0"/>
              <a:t>Lecture 9.2 - A Basic Reduction Kernel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684695"/>
            <a:ext cx="57423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9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(Reduction)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406127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Boundary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2739498"/>
            <a:ext cx="6217920" cy="2094050"/>
          </a:xfrm>
        </p:spPr>
        <p:txBody>
          <a:bodyPr/>
          <a:lstStyle/>
          <a:p>
            <a:r>
              <a:rPr lang="en-US" sz="2000" dirty="0"/>
              <a:t>Calculation of output elements near the boundaries (beginning and end) of the </a:t>
            </a:r>
            <a:r>
              <a:rPr lang="en-US" sz="2000" dirty="0" smtClean="0"/>
              <a:t>array </a:t>
            </a:r>
            <a:r>
              <a:rPr lang="en-US" sz="2000" dirty="0"/>
              <a:t>need to deal with “ghost” </a:t>
            </a:r>
            <a:r>
              <a:rPr lang="en-US" sz="2000" dirty="0" smtClean="0"/>
              <a:t>elements</a:t>
            </a:r>
          </a:p>
          <a:p>
            <a:pPr lvl="1"/>
            <a:r>
              <a:rPr lang="en-US" sz="1600" dirty="0" smtClean="0"/>
              <a:t>Different </a:t>
            </a:r>
            <a:r>
              <a:rPr lang="en-US" sz="1600" dirty="0"/>
              <a:t>policies (0, replicates of boundary values, etc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6382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5859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75561" y="1904021"/>
            <a:ext cx="234590" cy="175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15038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44741" y="1904021"/>
            <a:ext cx="234590" cy="17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30097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881982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226535" y="1903105"/>
            <a:ext cx="351885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5751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37635" y="1903105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60160" y="2072633"/>
            <a:ext cx="645122" cy="73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1" idx="2"/>
          </p:cNvCxnSpPr>
          <p:nvPr/>
        </p:nvCxnSpPr>
        <p:spPr bwMode="auto">
          <a:xfrm flipV="1">
            <a:off x="4357942" y="1330626"/>
            <a:ext cx="410532" cy="40993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5"/>
          <p:cNvSpPr txBox="1">
            <a:spLocks noChangeArrowheads="1"/>
          </p:cNvSpPr>
          <p:nvPr/>
        </p:nvSpPr>
        <p:spPr bwMode="auto">
          <a:xfrm>
            <a:off x="29029" y="1672180"/>
            <a:ext cx="35458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8" name="TextBox 136"/>
          <p:cNvSpPr txBox="1">
            <a:spLocks noChangeArrowheads="1"/>
          </p:cNvSpPr>
          <p:nvPr/>
        </p:nvSpPr>
        <p:spPr bwMode="auto">
          <a:xfrm>
            <a:off x="316157" y="814712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9" name="TextBox 137"/>
          <p:cNvSpPr txBox="1">
            <a:spLocks noChangeArrowheads="1"/>
          </p:cNvSpPr>
          <p:nvPr/>
        </p:nvSpPr>
        <p:spPr bwMode="auto">
          <a:xfrm>
            <a:off x="3937635" y="820210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240647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92532" y="1066713"/>
            <a:ext cx="351885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937085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296301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48185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8907" y="1045636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90791" y="1045636"/>
            <a:ext cx="351885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435345" y="1045636"/>
            <a:ext cx="351885" cy="2639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794561" y="1045636"/>
            <a:ext cx="351885" cy="2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46445" y="1045636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05661" y="1045636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874651" y="1045636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00070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351954" y="1066713"/>
            <a:ext cx="351885" cy="263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1346152" y="1409434"/>
            <a:ext cx="641456" cy="3560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382135" y="1045636"/>
            <a:ext cx="351885" cy="263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" name="TextBox 136"/>
          <p:cNvSpPr txBox="1">
            <a:spLocks noChangeArrowheads="1"/>
          </p:cNvSpPr>
          <p:nvPr/>
        </p:nvSpPr>
        <p:spPr bwMode="auto">
          <a:xfrm>
            <a:off x="713249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N[0]</a:t>
            </a:r>
          </a:p>
        </p:txBody>
      </p:sp>
      <p:sp>
        <p:nvSpPr>
          <p:cNvPr id="37" name="TextBox 136"/>
          <p:cNvSpPr txBox="1">
            <a:spLocks noChangeArrowheads="1"/>
          </p:cNvSpPr>
          <p:nvPr/>
        </p:nvSpPr>
        <p:spPr bwMode="auto">
          <a:xfrm>
            <a:off x="1781120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N[3]</a:t>
            </a:r>
          </a:p>
        </p:txBody>
      </p:sp>
      <p:sp>
        <p:nvSpPr>
          <p:cNvPr id="38" name="TextBox 136"/>
          <p:cNvSpPr txBox="1">
            <a:spLocks noChangeArrowheads="1"/>
          </p:cNvSpPr>
          <p:nvPr/>
        </p:nvSpPr>
        <p:spPr bwMode="auto">
          <a:xfrm>
            <a:off x="1068799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N[1]</a:t>
            </a:r>
          </a:p>
        </p:txBody>
      </p:sp>
      <p:sp>
        <p:nvSpPr>
          <p:cNvPr id="39" name="TextBox 136"/>
          <p:cNvSpPr txBox="1">
            <a:spLocks noChangeArrowheads="1"/>
          </p:cNvSpPr>
          <p:nvPr/>
        </p:nvSpPr>
        <p:spPr bwMode="auto">
          <a:xfrm>
            <a:off x="1424348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N[2]</a:t>
            </a:r>
          </a:p>
        </p:txBody>
      </p:sp>
      <p:sp>
        <p:nvSpPr>
          <p:cNvPr id="40" name="TextBox 136"/>
          <p:cNvSpPr txBox="1">
            <a:spLocks noChangeArrowheads="1"/>
          </p:cNvSpPr>
          <p:nvPr/>
        </p:nvSpPr>
        <p:spPr bwMode="auto">
          <a:xfrm>
            <a:off x="2493441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N[5]</a:t>
            </a:r>
          </a:p>
        </p:txBody>
      </p:sp>
      <p:sp>
        <p:nvSpPr>
          <p:cNvPr id="41" name="TextBox 136"/>
          <p:cNvSpPr txBox="1">
            <a:spLocks noChangeArrowheads="1"/>
          </p:cNvSpPr>
          <p:nvPr/>
        </p:nvSpPr>
        <p:spPr bwMode="auto">
          <a:xfrm>
            <a:off x="2136670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N[4]</a:t>
            </a:r>
          </a:p>
        </p:txBody>
      </p:sp>
      <p:sp>
        <p:nvSpPr>
          <p:cNvPr id="42" name="TextBox 136"/>
          <p:cNvSpPr txBox="1">
            <a:spLocks noChangeArrowheads="1"/>
          </p:cNvSpPr>
          <p:nvPr/>
        </p:nvSpPr>
        <p:spPr bwMode="auto">
          <a:xfrm>
            <a:off x="2848994" y="821167"/>
            <a:ext cx="4395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N[6]</a:t>
            </a:r>
          </a:p>
        </p:txBody>
      </p:sp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372360" y="1479994"/>
            <a:ext cx="655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Filled in</a:t>
            </a:r>
          </a:p>
        </p:txBody>
      </p:sp>
      <p:cxnSp>
        <p:nvCxnSpPr>
          <p:cNvPr id="44" name="Straight Arrow Connector 43"/>
          <p:cNvCxnSpPr>
            <a:endCxn id="35" idx="2"/>
          </p:cNvCxnSpPr>
          <p:nvPr/>
        </p:nvCxnSpPr>
        <p:spPr bwMode="auto">
          <a:xfrm flipH="1" flipV="1">
            <a:off x="558077" y="1309550"/>
            <a:ext cx="35433" cy="170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36"/>
          <p:cNvSpPr txBox="1">
            <a:spLocks noChangeArrowheads="1"/>
          </p:cNvSpPr>
          <p:nvPr/>
        </p:nvSpPr>
        <p:spPr bwMode="auto">
          <a:xfrm>
            <a:off x="241626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M[0]</a:t>
            </a:r>
          </a:p>
        </p:txBody>
      </p:sp>
      <p:sp>
        <p:nvSpPr>
          <p:cNvPr id="46" name="TextBox 136"/>
          <p:cNvSpPr txBox="1">
            <a:spLocks noChangeArrowheads="1"/>
          </p:cNvSpPr>
          <p:nvPr/>
        </p:nvSpPr>
        <p:spPr bwMode="auto">
          <a:xfrm>
            <a:off x="945395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M[3]</a:t>
            </a:r>
          </a:p>
        </p:txBody>
      </p:sp>
      <p:sp>
        <p:nvSpPr>
          <p:cNvPr id="47" name="TextBox 136"/>
          <p:cNvSpPr txBox="1">
            <a:spLocks noChangeArrowheads="1"/>
          </p:cNvSpPr>
          <p:nvPr/>
        </p:nvSpPr>
        <p:spPr bwMode="auto">
          <a:xfrm>
            <a:off x="476216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48" name="TextBox 136"/>
          <p:cNvSpPr txBox="1">
            <a:spLocks noChangeArrowheads="1"/>
          </p:cNvSpPr>
          <p:nvPr/>
        </p:nvSpPr>
        <p:spPr bwMode="auto">
          <a:xfrm>
            <a:off x="710805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</a:p>
        </p:txBody>
      </p:sp>
      <p:sp>
        <p:nvSpPr>
          <p:cNvPr id="49" name="TextBox 136"/>
          <p:cNvSpPr txBox="1">
            <a:spLocks noChangeArrowheads="1"/>
          </p:cNvSpPr>
          <p:nvPr/>
        </p:nvSpPr>
        <p:spPr bwMode="auto">
          <a:xfrm>
            <a:off x="1179985" y="170062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M[4]</a:t>
            </a:r>
          </a:p>
        </p:txBody>
      </p:sp>
      <p:sp>
        <p:nvSpPr>
          <p:cNvPr id="50" name="TextBox 136"/>
          <p:cNvSpPr txBox="1">
            <a:spLocks noChangeArrowheads="1"/>
          </p:cNvSpPr>
          <p:nvPr/>
        </p:nvSpPr>
        <p:spPr bwMode="auto">
          <a:xfrm>
            <a:off x="4219876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P[0]</a:t>
            </a:r>
          </a:p>
        </p:txBody>
      </p:sp>
      <p:sp>
        <p:nvSpPr>
          <p:cNvPr id="51" name="TextBox 136"/>
          <p:cNvSpPr txBox="1">
            <a:spLocks noChangeArrowheads="1"/>
          </p:cNvSpPr>
          <p:nvPr/>
        </p:nvSpPr>
        <p:spPr bwMode="auto">
          <a:xfrm>
            <a:off x="5287749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P[3]</a:t>
            </a:r>
          </a:p>
        </p:txBody>
      </p:sp>
      <p:sp>
        <p:nvSpPr>
          <p:cNvPr id="52" name="TextBox 136"/>
          <p:cNvSpPr txBox="1">
            <a:spLocks noChangeArrowheads="1"/>
          </p:cNvSpPr>
          <p:nvPr/>
        </p:nvSpPr>
        <p:spPr bwMode="auto">
          <a:xfrm>
            <a:off x="4575426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P[1]</a:t>
            </a:r>
          </a:p>
        </p:txBody>
      </p:sp>
      <p:sp>
        <p:nvSpPr>
          <p:cNvPr id="53" name="TextBox 136"/>
          <p:cNvSpPr txBox="1">
            <a:spLocks noChangeArrowheads="1"/>
          </p:cNvSpPr>
          <p:nvPr/>
        </p:nvSpPr>
        <p:spPr bwMode="auto">
          <a:xfrm>
            <a:off x="4930977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P[2]</a:t>
            </a:r>
          </a:p>
        </p:txBody>
      </p:sp>
      <p:sp>
        <p:nvSpPr>
          <p:cNvPr id="54" name="TextBox 136"/>
          <p:cNvSpPr txBox="1">
            <a:spLocks noChangeArrowheads="1"/>
          </p:cNvSpPr>
          <p:nvPr/>
        </p:nvSpPr>
        <p:spPr bwMode="auto">
          <a:xfrm>
            <a:off x="6000071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P[5]</a:t>
            </a:r>
          </a:p>
        </p:txBody>
      </p:sp>
      <p:sp>
        <p:nvSpPr>
          <p:cNvPr id="55" name="TextBox 136"/>
          <p:cNvSpPr txBox="1">
            <a:spLocks noChangeArrowheads="1"/>
          </p:cNvSpPr>
          <p:nvPr/>
        </p:nvSpPr>
        <p:spPr bwMode="auto">
          <a:xfrm>
            <a:off x="5643300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P[4]</a:t>
            </a:r>
          </a:p>
        </p:txBody>
      </p:sp>
      <p:sp>
        <p:nvSpPr>
          <p:cNvPr id="56" name="TextBox 136"/>
          <p:cNvSpPr txBox="1">
            <a:spLocks noChangeArrowheads="1"/>
          </p:cNvSpPr>
          <p:nvPr/>
        </p:nvSpPr>
        <p:spPr bwMode="auto">
          <a:xfrm>
            <a:off x="6355620" y="839495"/>
            <a:ext cx="41710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P[6]</a:t>
            </a:r>
          </a:p>
        </p:txBody>
      </p:sp>
    </p:spTree>
    <p:extLst>
      <p:ext uri="{BB962C8B-B14F-4D97-AF65-F5344CB8AC3E}">
        <p14:creationId xmlns:p14="http://schemas.microsoft.com/office/powerpoint/2010/main" val="14462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006">
        <p:fade/>
      </p:transition>
    </mc:Choice>
    <mc:Fallback xmlns="">
      <p:transition spd="med" advTm="680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learn to write a basic reduction kernel</a:t>
            </a:r>
          </a:p>
          <a:p>
            <a:pPr lvl="1"/>
            <a:r>
              <a:rPr lang="en-US" sz="1200" dirty="0"/>
              <a:t>Thread to data mapping</a:t>
            </a:r>
          </a:p>
          <a:p>
            <a:pPr lvl="1"/>
            <a:r>
              <a:rPr lang="en-US" sz="1200" dirty="0"/>
              <a:t>Turning off threads</a:t>
            </a:r>
          </a:p>
          <a:p>
            <a:pPr lvl="1"/>
            <a:r>
              <a:rPr lang="en-US" sz="1200" dirty="0"/>
              <a:t>Control divergence</a:t>
            </a:r>
          </a:p>
        </p:txBody>
      </p:sp>
    </p:spTree>
    <p:extLst>
      <p:ext uri="{BB962C8B-B14F-4D97-AF65-F5344CB8AC3E}">
        <p14:creationId xmlns:p14="http://schemas.microsoft.com/office/powerpoint/2010/main" val="79126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000">
        <p:fade/>
      </p:transition>
    </mc:Choice>
    <mc:Fallback xmlns="">
      <p:transition spd="med" advTm="2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Parallel Sum Reduction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285750">
              <a:defRPr/>
            </a:pPr>
            <a:r>
              <a:rPr lang="en-US" sz="1600" dirty="0"/>
              <a:t>Parallel implementation</a:t>
            </a:r>
          </a:p>
          <a:p>
            <a:pPr marL="745584" lvl="1" indent="-285750">
              <a:defRPr/>
            </a:pPr>
            <a:r>
              <a:rPr lang="en-US" sz="1267" dirty="0"/>
              <a:t>Each thread adds </a:t>
            </a:r>
            <a:r>
              <a:rPr lang="en-US" sz="1400" dirty="0"/>
              <a:t>two values in each step</a:t>
            </a:r>
            <a:endParaRPr lang="en-US" sz="1267" dirty="0"/>
          </a:p>
          <a:p>
            <a:pPr marL="745584" lvl="1" indent="-285750">
              <a:defRPr/>
            </a:pPr>
            <a:r>
              <a:rPr lang="en-US" sz="1200" dirty="0"/>
              <a:t>Recursively halve # of threads</a:t>
            </a:r>
          </a:p>
          <a:p>
            <a:pPr marL="745584" lvl="1" indent="-285750">
              <a:defRPr/>
            </a:pPr>
            <a:r>
              <a:rPr lang="en-US" sz="1200" dirty="0"/>
              <a:t>Takes log(n) steps for n elements, requires n/2 threads</a:t>
            </a:r>
          </a:p>
          <a:p>
            <a:pPr marL="457200" indent="-285750">
              <a:defRPr/>
            </a:pPr>
            <a:r>
              <a:rPr lang="en-US" sz="1600" dirty="0"/>
              <a:t>Assume an in-place reduction using shared memory</a:t>
            </a:r>
          </a:p>
          <a:p>
            <a:pPr marL="745584" lvl="1" indent="-285750">
              <a:defRPr/>
            </a:pPr>
            <a:r>
              <a:rPr lang="en-US" sz="1200" dirty="0"/>
              <a:t>The original vector is in device global memory</a:t>
            </a:r>
          </a:p>
          <a:p>
            <a:pPr marL="745584" lvl="1" indent="-285750">
              <a:defRPr/>
            </a:pPr>
            <a:r>
              <a:rPr lang="en-US" sz="1200" dirty="0"/>
              <a:t>The shared memory is used to hold a partial sum vector</a:t>
            </a:r>
          </a:p>
          <a:p>
            <a:pPr marL="745584" lvl="1" indent="-285750">
              <a:defRPr/>
            </a:pPr>
            <a:r>
              <a:rPr lang="en-US" sz="1200" dirty="0"/>
              <a:t>Initially, the partial sum vector is simply the original vector</a:t>
            </a:r>
          </a:p>
          <a:p>
            <a:pPr marL="745584" lvl="1" indent="-285750">
              <a:defRPr/>
            </a:pPr>
            <a:r>
              <a:rPr lang="en-US" sz="1200" dirty="0"/>
              <a:t>Each step brings the partial sum vector closer to the sum</a:t>
            </a:r>
          </a:p>
          <a:p>
            <a:pPr marL="745584" lvl="1" indent="-285750">
              <a:defRPr/>
            </a:pPr>
            <a:r>
              <a:rPr lang="en-US" sz="1200" dirty="0"/>
              <a:t>The final sum will be in element 0 of the partial sum vector</a:t>
            </a:r>
          </a:p>
          <a:p>
            <a:pPr marL="745584" lvl="1" indent="-285750">
              <a:defRPr/>
            </a:pPr>
            <a:r>
              <a:rPr lang="en-US" sz="1200" dirty="0"/>
              <a:t>Reduces global memory traffic due to reading and writing partial sum values</a:t>
            </a:r>
          </a:p>
          <a:p>
            <a:pPr marL="745584" lvl="1" indent="-285750">
              <a:defRPr/>
            </a:pPr>
            <a:r>
              <a:rPr lang="en-US" sz="1200" dirty="0"/>
              <a:t>Thread block size limits n to be less than or equal to 2,048</a:t>
            </a:r>
          </a:p>
        </p:txBody>
      </p:sp>
    </p:spTree>
    <p:extLst>
      <p:ext uri="{BB962C8B-B14F-4D97-AF65-F5344CB8AC3E}">
        <p14:creationId xmlns:p14="http://schemas.microsoft.com/office/powerpoint/2010/main" val="8873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000">
        <p:fade/>
      </p:transition>
    </mc:Choice>
    <mc:Fallback xmlns="">
      <p:transition spd="med" advTm="15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Parallel Sum Reduction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9" t="17407" r="4126" b="4074"/>
          <a:stretch/>
        </p:blipFill>
        <p:spPr>
          <a:xfrm>
            <a:off x="804829" y="819150"/>
            <a:ext cx="53340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000">
        <p:fade/>
      </p:transition>
    </mc:Choice>
    <mc:Fallback xmlns="">
      <p:transition spd="med" advTm="13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Naive Thread to Data Mapping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thread is responsible for an even-index location of the partial sum vector (location of responsibility)</a:t>
            </a:r>
          </a:p>
          <a:p>
            <a:r>
              <a:rPr lang="en-US" sz="1400" dirty="0"/>
              <a:t>After each step, half of the threads are no longer needed</a:t>
            </a:r>
          </a:p>
          <a:p>
            <a:r>
              <a:rPr lang="en-US" sz="1400" dirty="0"/>
              <a:t>One of the inputs is always from the location of responsibility</a:t>
            </a:r>
          </a:p>
          <a:p>
            <a:r>
              <a:rPr lang="en-US" sz="1400" dirty="0"/>
              <a:t>In each step, one of the inputs comes from an increasing distance away</a:t>
            </a:r>
          </a:p>
        </p:txBody>
      </p:sp>
    </p:spTree>
    <p:extLst>
      <p:ext uri="{BB962C8B-B14F-4D97-AF65-F5344CB8AC3E}">
        <p14:creationId xmlns:p14="http://schemas.microsoft.com/office/powerpoint/2010/main" val="21588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000">
        <p:fade/>
      </p:transition>
    </mc:Choice>
    <mc:Fallback xmlns="">
      <p:transition spd="med" advTm="10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Simple Thread Block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Each thread block takes 2*</a:t>
            </a:r>
            <a:r>
              <a:rPr lang="en-US" sz="1400" dirty="0" err="1"/>
              <a:t>BlockDim.x</a:t>
            </a:r>
            <a:r>
              <a:rPr lang="en-US" sz="1400" dirty="0"/>
              <a:t> input elements</a:t>
            </a:r>
          </a:p>
          <a:p>
            <a:pPr>
              <a:defRPr/>
            </a:pPr>
            <a:r>
              <a:rPr lang="en-US" sz="1400" dirty="0"/>
              <a:t>Each thread loads 2 elements into shared memory</a:t>
            </a:r>
          </a:p>
          <a:p>
            <a:pPr marL="457200" lvl="1" indent="0">
              <a:buNone/>
              <a:defRPr/>
            </a:pP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338138" lvl="1" indent="-338138">
              <a:buNone/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__shared__ float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[2*BLOCK_SIZE];</a:t>
            </a:r>
          </a:p>
          <a:p>
            <a:pPr marL="338138" lvl="1" indent="-338138">
              <a:buNone/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338138" lvl="1" indent="-338138">
              <a:buNone/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 t =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38138" lvl="1" indent="-338138">
              <a:buNone/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 start = 2*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38138" lvl="1" indent="-338138">
              <a:buNone/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[t] = input[start + t];</a:t>
            </a:r>
          </a:p>
          <a:p>
            <a:pPr marL="338138" lvl="1" indent="-338138">
              <a:buNone/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blockDim+t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] = input[start +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blockDim.x+t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Reduction Steps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590550"/>
            <a:ext cx="6217920" cy="4023919"/>
          </a:xfrm>
        </p:spPr>
        <p:txBody>
          <a:bodyPr>
            <a:normAutofit/>
          </a:bodyPr>
          <a:lstStyle/>
          <a:p>
            <a:pPr marL="974725" lvl="1" indent="-403225">
              <a:buNone/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stride = 1; 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	  stride &lt;=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;  stride *= 2) 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if (t % stride == 0)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[2*t]+=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[2*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319878" y="2962272"/>
            <a:ext cx="3377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</a:rPr>
              <a:t>Why do we need __syncthreads()?</a:t>
            </a:r>
          </a:p>
        </p:txBody>
      </p:sp>
    </p:spTree>
    <p:extLst>
      <p:ext uri="{BB962C8B-B14F-4D97-AF65-F5344CB8AC3E}">
        <p14:creationId xmlns:p14="http://schemas.microsoft.com/office/powerpoint/2010/main" val="2338238314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Barrier Synchronization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__</a:t>
            </a:r>
            <a:r>
              <a:rPr lang="en-US" sz="1600" dirty="0" err="1"/>
              <a:t>syncthreads</a:t>
            </a:r>
            <a:r>
              <a:rPr lang="en-US" sz="1600" dirty="0"/>
              <a:t>() is needed to ensure that all elements of each version of partial sums have been generated before we proceed to the next step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6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 to the Global Picture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At the end of the kernel, Thread 0 in each block writes the sum of the thread block in </a:t>
            </a:r>
            <a:r>
              <a:rPr lang="en-US" sz="1800" dirty="0" err="1"/>
              <a:t>partialSum</a:t>
            </a:r>
            <a:r>
              <a:rPr lang="en-US" sz="1800" dirty="0"/>
              <a:t>[0] into a vector indexed by the </a:t>
            </a:r>
            <a:r>
              <a:rPr lang="en-US" sz="1800" dirty="0" err="1"/>
              <a:t>blockIdx.x</a:t>
            </a:r>
            <a:endParaRPr lang="en-US" sz="1800" dirty="0"/>
          </a:p>
          <a:p>
            <a:r>
              <a:rPr lang="en-US" sz="1800" dirty="0"/>
              <a:t>There can be a large number of such sums if the original vector is very large</a:t>
            </a:r>
          </a:p>
          <a:p>
            <a:pPr lvl="1"/>
            <a:r>
              <a:rPr lang="en-US" sz="1400" dirty="0"/>
              <a:t>The host code may iterate and launch another kernel</a:t>
            </a:r>
          </a:p>
          <a:p>
            <a:r>
              <a:rPr lang="en-US" sz="1800" dirty="0"/>
              <a:t>If there are only a small number of sums, the host can simply transfer the data back and add them together</a:t>
            </a:r>
          </a:p>
          <a:p>
            <a:r>
              <a:rPr lang="en-US" sz="1800" dirty="0"/>
              <a:t>Alternatively, Thread 0 of each block could use atomic operations to accumulate into a global sum variable.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953000" y="4686300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54C37D-3B6E-4679-A7B2-D3592C7E53E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8000">
        <p:fade/>
      </p:transition>
    </mc:Choice>
    <mc:Fallback xmlns="">
      <p:transition spd="med" advTm="18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14400" y="4095750"/>
            <a:ext cx="5430791" cy="276935"/>
          </a:xfrm>
        </p:spPr>
        <p:txBody>
          <a:bodyPr/>
          <a:lstStyle/>
          <a:p>
            <a:r>
              <a:rPr lang="en-US" dirty="0"/>
              <a:t>Lecture 9.3 - A Better Reduction Kernel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14400" y="3684695"/>
            <a:ext cx="57912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9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(Reduction)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5098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learn to write a better reduction kernel</a:t>
            </a:r>
          </a:p>
          <a:p>
            <a:pPr lvl="1"/>
            <a:r>
              <a:rPr lang="en-US" sz="1200" dirty="0"/>
              <a:t>Improved resource efficiency</a:t>
            </a:r>
          </a:p>
          <a:p>
            <a:pPr lvl="1"/>
            <a:r>
              <a:rPr lang="en-US" sz="1200" dirty="0"/>
              <a:t>Improved thread to data mapping</a:t>
            </a:r>
          </a:p>
          <a:p>
            <a:pPr lvl="1"/>
            <a:r>
              <a:rPr lang="en-US" sz="1200" dirty="0"/>
              <a:t>Reduced control divergence</a:t>
            </a:r>
          </a:p>
        </p:txBody>
      </p:sp>
    </p:spTree>
    <p:extLst>
      <p:ext uri="{BB962C8B-B14F-4D97-AF65-F5344CB8AC3E}">
        <p14:creationId xmlns:p14="http://schemas.microsoft.com/office/powerpoint/2010/main" val="38683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000">
        <p:fade/>
      </p:transition>
    </mc:Choice>
    <mc:Fallback xmlns="">
      <p:transition spd="med" advTm="1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en-US" sz="1800" dirty="0" smtClean="0"/>
              <a:t>A 1D Convolution Kernel with Boundary Condition Handling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390522"/>
          </a:xfrm>
        </p:spPr>
        <p:txBody>
          <a:bodyPr/>
          <a:lstStyle/>
          <a:p>
            <a:r>
              <a:rPr lang="en-US" dirty="0" smtClean="0"/>
              <a:t>This kernel forces all elements outside the valid input range to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428897" y="1428750"/>
            <a:ext cx="6248400" cy="338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36793" indent="-236793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5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indent="-190492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indent="-169327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__global__ void convolution_1D_basic_kernel(float *N, float *M,</a:t>
            </a:r>
            <a:b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		float *P,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Width)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float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i –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/2);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for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j = 0; j &lt;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j++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if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&gt;= 0 &amp;&amp;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&lt; Width)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+= N[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j]*M[j];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P[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]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9878" y="1962150"/>
            <a:ext cx="562372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279">
        <p:fade/>
      </p:transition>
    </mc:Choice>
    <mc:Fallback xmlns="">
      <p:transition spd="med" advTm="852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Some Observations on the naïve reduction kernel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each iteration, two control flow paths will be sequentially traversed for each warp</a:t>
            </a:r>
          </a:p>
          <a:p>
            <a:pPr lvl="1"/>
            <a:r>
              <a:rPr lang="en-US" sz="1100" dirty="0"/>
              <a:t>Threads that perform addition and threads that do not</a:t>
            </a:r>
          </a:p>
          <a:p>
            <a:pPr lvl="1"/>
            <a:r>
              <a:rPr lang="en-US" sz="1100" dirty="0"/>
              <a:t>Threads that do not perform addition still consume execution resources</a:t>
            </a: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Half or fewer of threads will be executing after the first step</a:t>
            </a:r>
          </a:p>
          <a:p>
            <a:pPr lvl="1"/>
            <a:r>
              <a:rPr lang="en-US" sz="1100" dirty="0"/>
              <a:t>All odd-index threads are disabled after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/>
              <a:t>After the 5th step, entire warps in each block will fail the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/>
              <a:t> test, poor resource utilization but no divergence</a:t>
            </a:r>
          </a:p>
          <a:p>
            <a:pPr lvl="2"/>
            <a:r>
              <a:rPr lang="en-US" sz="1100" dirty="0"/>
              <a:t>This can go on for a while, up to 6 more steps (stride = 32, 64, 128, 256, 512, 1024), where each active warp only has one productive thread until all warps in a block retire </a:t>
            </a:r>
          </a:p>
        </p:txBody>
      </p:sp>
    </p:spTree>
    <p:extLst>
      <p:ext uri="{BB962C8B-B14F-4D97-AF65-F5344CB8AC3E}">
        <p14:creationId xmlns:p14="http://schemas.microsoft.com/office/powerpoint/2010/main" val="10827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000">
        <p:fade/>
      </p:transition>
    </mc:Choice>
    <mc:Fallback xmlns="">
      <p:transition spd="med" advTm="16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Index Usage Matters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In some algorithms, one can shift the index usage to improve the divergence behavior</a:t>
            </a:r>
          </a:p>
          <a:p>
            <a:pPr lvl="1">
              <a:defRPr/>
            </a:pPr>
            <a:r>
              <a:rPr lang="en-US" sz="1100" dirty="0"/>
              <a:t>Commutative and associative operators</a:t>
            </a:r>
          </a:p>
          <a:p>
            <a:r>
              <a:rPr lang="en-US" sz="1600" dirty="0"/>
              <a:t>Always compact the partial sums into the front locations in the </a:t>
            </a:r>
            <a:r>
              <a:rPr lang="en-US" sz="1600" dirty="0" err="1"/>
              <a:t>partialSum</a:t>
            </a:r>
            <a:r>
              <a:rPr lang="en-US" sz="1600" dirty="0"/>
              <a:t>[ ] array</a:t>
            </a:r>
          </a:p>
          <a:p>
            <a:r>
              <a:rPr lang="en-US" sz="1600" dirty="0"/>
              <a:t>Keep the active threads consecutive</a:t>
            </a:r>
          </a:p>
          <a:p>
            <a:pPr lvl="1">
              <a:defRPr/>
            </a:pPr>
            <a:endParaRPr lang="en-US" sz="12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953000" y="4686300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22E5A5-9D8F-4687-A435-7E541E8EB8AD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000">
        <p:fade/>
      </p:transition>
    </mc:Choice>
    <mc:Fallback xmlns="">
      <p:transition spd="med" advTm="7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Example of 4 threads</a:t>
            </a:r>
          </a:p>
        </p:txBody>
      </p:sp>
      <p:sp>
        <p:nvSpPr>
          <p:cNvPr id="22532" name="Rectangle 88"/>
          <p:cNvSpPr>
            <a:spLocks noChangeArrowheads="1"/>
          </p:cNvSpPr>
          <p:nvPr/>
        </p:nvSpPr>
        <p:spPr bwMode="auto">
          <a:xfrm>
            <a:off x="4895850" y="1021269"/>
            <a:ext cx="514350" cy="342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33" name="Rectangle 89"/>
          <p:cNvSpPr>
            <a:spLocks noChangeArrowheads="1"/>
          </p:cNvSpPr>
          <p:nvPr/>
        </p:nvSpPr>
        <p:spPr bwMode="auto">
          <a:xfrm>
            <a:off x="4381500" y="1021269"/>
            <a:ext cx="514350" cy="342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34" name="Rectangle 90"/>
          <p:cNvSpPr>
            <a:spLocks noChangeArrowheads="1"/>
          </p:cNvSpPr>
          <p:nvPr/>
        </p:nvSpPr>
        <p:spPr bwMode="auto">
          <a:xfrm>
            <a:off x="3867150" y="1021269"/>
            <a:ext cx="514350" cy="342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35" name="Rectangle 91"/>
          <p:cNvSpPr>
            <a:spLocks noChangeArrowheads="1"/>
          </p:cNvSpPr>
          <p:nvPr/>
        </p:nvSpPr>
        <p:spPr bwMode="auto">
          <a:xfrm>
            <a:off x="3352800" y="1021269"/>
            <a:ext cx="514350" cy="342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39" name="Rectangle 81"/>
          <p:cNvSpPr>
            <a:spLocks noChangeArrowheads="1"/>
          </p:cNvSpPr>
          <p:nvPr/>
        </p:nvSpPr>
        <p:spPr bwMode="auto">
          <a:xfrm>
            <a:off x="1824955" y="1021269"/>
            <a:ext cx="514350" cy="3429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540" name="Rectangle 82"/>
          <p:cNvSpPr>
            <a:spLocks noChangeArrowheads="1"/>
          </p:cNvSpPr>
          <p:nvPr/>
        </p:nvSpPr>
        <p:spPr bwMode="auto">
          <a:xfrm>
            <a:off x="2339305" y="1021269"/>
            <a:ext cx="514350" cy="3429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541" name="Rectangle 83"/>
          <p:cNvSpPr>
            <a:spLocks noChangeArrowheads="1"/>
          </p:cNvSpPr>
          <p:nvPr/>
        </p:nvSpPr>
        <p:spPr bwMode="auto">
          <a:xfrm>
            <a:off x="2853655" y="1021269"/>
            <a:ext cx="514350" cy="3429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543" name="Rectangle 2"/>
          <p:cNvSpPr>
            <a:spLocks noChangeArrowheads="1"/>
          </p:cNvSpPr>
          <p:nvPr/>
        </p:nvSpPr>
        <p:spPr bwMode="auto">
          <a:xfrm>
            <a:off x="1310605" y="1021269"/>
            <a:ext cx="514350" cy="3429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544" name="Text Box 3"/>
          <p:cNvSpPr txBox="1">
            <a:spLocks noChangeArrowheads="1"/>
          </p:cNvSpPr>
          <p:nvPr/>
        </p:nvSpPr>
        <p:spPr bwMode="auto">
          <a:xfrm>
            <a:off x="1230559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</a:rPr>
              <a:t>Thread 0</a:t>
            </a:r>
          </a:p>
        </p:txBody>
      </p:sp>
      <p:sp>
        <p:nvSpPr>
          <p:cNvPr id="22546" name="Rectangle 5"/>
          <p:cNvSpPr>
            <a:spLocks noChangeArrowheads="1"/>
          </p:cNvSpPr>
          <p:nvPr/>
        </p:nvSpPr>
        <p:spPr bwMode="auto">
          <a:xfrm>
            <a:off x="131060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547" name="Rectangle 6"/>
          <p:cNvSpPr>
            <a:spLocks noChangeArrowheads="1"/>
          </p:cNvSpPr>
          <p:nvPr/>
        </p:nvSpPr>
        <p:spPr bwMode="auto">
          <a:xfrm>
            <a:off x="182495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548" name="Rectangle 7"/>
          <p:cNvSpPr>
            <a:spLocks noChangeArrowheads="1"/>
          </p:cNvSpPr>
          <p:nvPr/>
        </p:nvSpPr>
        <p:spPr bwMode="auto">
          <a:xfrm>
            <a:off x="233930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49" name="Rectangle 8"/>
          <p:cNvSpPr>
            <a:spLocks noChangeArrowheads="1"/>
          </p:cNvSpPr>
          <p:nvPr/>
        </p:nvSpPr>
        <p:spPr bwMode="auto">
          <a:xfrm>
            <a:off x="285365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554" name="Rectangle 13"/>
          <p:cNvSpPr>
            <a:spLocks noChangeArrowheads="1"/>
          </p:cNvSpPr>
          <p:nvPr/>
        </p:nvSpPr>
        <p:spPr bwMode="auto">
          <a:xfrm>
            <a:off x="438150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555" name="Rectangle 14"/>
          <p:cNvSpPr>
            <a:spLocks noChangeArrowheads="1"/>
          </p:cNvSpPr>
          <p:nvPr/>
        </p:nvSpPr>
        <p:spPr bwMode="auto">
          <a:xfrm>
            <a:off x="386715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556" name="Rectangle 15"/>
          <p:cNvSpPr>
            <a:spLocks noChangeArrowheads="1"/>
          </p:cNvSpPr>
          <p:nvPr/>
        </p:nvSpPr>
        <p:spPr bwMode="auto">
          <a:xfrm>
            <a:off x="335280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557" name="Rectangle 16"/>
          <p:cNvSpPr>
            <a:spLocks noChangeArrowheads="1"/>
          </p:cNvSpPr>
          <p:nvPr/>
        </p:nvSpPr>
        <p:spPr bwMode="auto">
          <a:xfrm>
            <a:off x="489585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558" name="Rectangle 17"/>
          <p:cNvSpPr>
            <a:spLocks noChangeArrowheads="1"/>
          </p:cNvSpPr>
          <p:nvPr/>
        </p:nvSpPr>
        <p:spPr bwMode="auto">
          <a:xfrm>
            <a:off x="131060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59" name="Rectangle 18"/>
          <p:cNvSpPr>
            <a:spLocks noChangeArrowheads="1"/>
          </p:cNvSpPr>
          <p:nvPr/>
        </p:nvSpPr>
        <p:spPr bwMode="auto">
          <a:xfrm>
            <a:off x="182495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 dirty="0">
                <a:solidFill>
                  <a:schemeClr val="bg1"/>
                </a:solidFill>
              </a:rPr>
              <a:t>  2</a:t>
            </a:r>
          </a:p>
        </p:txBody>
      </p:sp>
      <p:sp>
        <p:nvSpPr>
          <p:cNvPr id="22560" name="Rectangle 19"/>
          <p:cNvSpPr>
            <a:spLocks noChangeArrowheads="1"/>
          </p:cNvSpPr>
          <p:nvPr/>
        </p:nvSpPr>
        <p:spPr bwMode="auto">
          <a:xfrm>
            <a:off x="233930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 dirty="0">
                <a:solidFill>
                  <a:schemeClr val="bg1"/>
                </a:solidFill>
              </a:rPr>
              <a:t> 13</a:t>
            </a:r>
          </a:p>
        </p:txBody>
      </p:sp>
      <p:sp>
        <p:nvSpPr>
          <p:cNvPr id="22561" name="Rectangle 20"/>
          <p:cNvSpPr>
            <a:spLocks noChangeArrowheads="1"/>
          </p:cNvSpPr>
          <p:nvPr/>
        </p:nvSpPr>
        <p:spPr bwMode="auto">
          <a:xfrm>
            <a:off x="285365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 dirty="0">
                <a:solidFill>
                  <a:schemeClr val="bg1"/>
                </a:solidFill>
              </a:rPr>
              <a:t>  3</a:t>
            </a:r>
          </a:p>
        </p:txBody>
      </p:sp>
      <p:sp>
        <p:nvSpPr>
          <p:cNvPr id="22566" name="Rectangle 25"/>
          <p:cNvSpPr>
            <a:spLocks noChangeArrowheads="1"/>
          </p:cNvSpPr>
          <p:nvPr/>
        </p:nvSpPr>
        <p:spPr bwMode="auto">
          <a:xfrm>
            <a:off x="4381500" y="21642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67" name="Rectangle 26"/>
          <p:cNvSpPr>
            <a:spLocks noChangeArrowheads="1"/>
          </p:cNvSpPr>
          <p:nvPr/>
        </p:nvSpPr>
        <p:spPr bwMode="auto">
          <a:xfrm>
            <a:off x="3867150" y="21642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68" name="Rectangle 27"/>
          <p:cNvSpPr>
            <a:spLocks noChangeArrowheads="1"/>
          </p:cNvSpPr>
          <p:nvPr/>
        </p:nvSpPr>
        <p:spPr bwMode="auto">
          <a:xfrm>
            <a:off x="3352800" y="21642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69" name="Rectangle 28"/>
          <p:cNvSpPr>
            <a:spLocks noChangeArrowheads="1"/>
          </p:cNvSpPr>
          <p:nvPr/>
        </p:nvSpPr>
        <p:spPr bwMode="auto">
          <a:xfrm>
            <a:off x="4895850" y="21642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70" name="Rectangle 29"/>
          <p:cNvSpPr>
            <a:spLocks noChangeArrowheads="1"/>
          </p:cNvSpPr>
          <p:nvPr/>
        </p:nvSpPr>
        <p:spPr bwMode="auto">
          <a:xfrm>
            <a:off x="1310605" y="302151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571" name="Rectangle 30"/>
          <p:cNvSpPr>
            <a:spLocks noChangeArrowheads="1"/>
          </p:cNvSpPr>
          <p:nvPr/>
        </p:nvSpPr>
        <p:spPr bwMode="auto">
          <a:xfrm>
            <a:off x="1824955" y="302151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572" name="Rectangle 31"/>
          <p:cNvSpPr>
            <a:spLocks noChangeArrowheads="1"/>
          </p:cNvSpPr>
          <p:nvPr/>
        </p:nvSpPr>
        <p:spPr bwMode="auto">
          <a:xfrm>
            <a:off x="2339305" y="302151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73" name="Rectangle 32"/>
          <p:cNvSpPr>
            <a:spLocks noChangeArrowheads="1"/>
          </p:cNvSpPr>
          <p:nvPr/>
        </p:nvSpPr>
        <p:spPr bwMode="auto">
          <a:xfrm>
            <a:off x="2853655" y="302151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78" name="Rectangle 37"/>
          <p:cNvSpPr>
            <a:spLocks noChangeArrowheads="1"/>
          </p:cNvSpPr>
          <p:nvPr/>
        </p:nvSpPr>
        <p:spPr bwMode="auto">
          <a:xfrm>
            <a:off x="4381500" y="302151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79" name="Rectangle 38"/>
          <p:cNvSpPr>
            <a:spLocks noChangeArrowheads="1"/>
          </p:cNvSpPr>
          <p:nvPr/>
        </p:nvSpPr>
        <p:spPr bwMode="auto">
          <a:xfrm>
            <a:off x="3867150" y="302151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80" name="Rectangle 39"/>
          <p:cNvSpPr>
            <a:spLocks noChangeArrowheads="1"/>
          </p:cNvSpPr>
          <p:nvPr/>
        </p:nvSpPr>
        <p:spPr bwMode="auto">
          <a:xfrm>
            <a:off x="3352800" y="302151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81" name="Rectangle 40"/>
          <p:cNvSpPr>
            <a:spLocks noChangeArrowheads="1"/>
          </p:cNvSpPr>
          <p:nvPr/>
        </p:nvSpPr>
        <p:spPr bwMode="auto">
          <a:xfrm>
            <a:off x="4895850" y="302151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82" name="Rectangle 41"/>
          <p:cNvSpPr>
            <a:spLocks noChangeArrowheads="1"/>
          </p:cNvSpPr>
          <p:nvPr/>
        </p:nvSpPr>
        <p:spPr bwMode="auto">
          <a:xfrm>
            <a:off x="1310605" y="38787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>
                <a:solidFill>
                  <a:schemeClr val="bg1"/>
                </a:solidFill>
              </a:rPr>
              <a:t> 25</a:t>
            </a:r>
          </a:p>
        </p:txBody>
      </p:sp>
      <p:sp>
        <p:nvSpPr>
          <p:cNvPr id="22583" name="Rectangle 42"/>
          <p:cNvSpPr>
            <a:spLocks noChangeArrowheads="1"/>
          </p:cNvSpPr>
          <p:nvPr/>
        </p:nvSpPr>
        <p:spPr bwMode="auto">
          <a:xfrm>
            <a:off x="1824955" y="38787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84" name="Rectangle 43"/>
          <p:cNvSpPr>
            <a:spLocks noChangeArrowheads="1"/>
          </p:cNvSpPr>
          <p:nvPr/>
        </p:nvSpPr>
        <p:spPr bwMode="auto">
          <a:xfrm>
            <a:off x="2339305" y="38787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85" name="Rectangle 44"/>
          <p:cNvSpPr>
            <a:spLocks noChangeArrowheads="1"/>
          </p:cNvSpPr>
          <p:nvPr/>
        </p:nvSpPr>
        <p:spPr bwMode="auto">
          <a:xfrm>
            <a:off x="2853655" y="38787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0" name="Rectangle 49"/>
          <p:cNvSpPr>
            <a:spLocks noChangeArrowheads="1"/>
          </p:cNvSpPr>
          <p:nvPr/>
        </p:nvSpPr>
        <p:spPr bwMode="auto">
          <a:xfrm>
            <a:off x="4381500" y="38787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1" name="Rectangle 50"/>
          <p:cNvSpPr>
            <a:spLocks noChangeArrowheads="1"/>
          </p:cNvSpPr>
          <p:nvPr/>
        </p:nvSpPr>
        <p:spPr bwMode="auto">
          <a:xfrm>
            <a:off x="3867150" y="38787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2" name="Rectangle 51"/>
          <p:cNvSpPr>
            <a:spLocks noChangeArrowheads="1"/>
          </p:cNvSpPr>
          <p:nvPr/>
        </p:nvSpPr>
        <p:spPr bwMode="auto">
          <a:xfrm>
            <a:off x="3352800" y="38787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3" name="Rectangle 52"/>
          <p:cNvSpPr>
            <a:spLocks noChangeArrowheads="1"/>
          </p:cNvSpPr>
          <p:nvPr/>
        </p:nvSpPr>
        <p:spPr bwMode="auto">
          <a:xfrm>
            <a:off x="4895850" y="3878769"/>
            <a:ext cx="514350" cy="342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4" name="Line 53"/>
          <p:cNvSpPr>
            <a:spLocks noChangeShapeType="1"/>
          </p:cNvSpPr>
          <p:nvPr/>
        </p:nvSpPr>
        <p:spPr bwMode="auto">
          <a:xfrm>
            <a:off x="1539205" y="1707069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5" name="Line 54"/>
          <p:cNvSpPr>
            <a:spLocks noChangeShapeType="1"/>
          </p:cNvSpPr>
          <p:nvPr/>
        </p:nvSpPr>
        <p:spPr bwMode="auto">
          <a:xfrm flipH="1">
            <a:off x="1596354" y="1707069"/>
            <a:ext cx="1870746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6" name="Line 55"/>
          <p:cNvSpPr>
            <a:spLocks noChangeShapeType="1"/>
          </p:cNvSpPr>
          <p:nvPr/>
        </p:nvSpPr>
        <p:spPr bwMode="auto">
          <a:xfrm>
            <a:off x="2053555" y="1707069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7" name="Line 56"/>
          <p:cNvSpPr>
            <a:spLocks noChangeShapeType="1"/>
          </p:cNvSpPr>
          <p:nvPr/>
        </p:nvSpPr>
        <p:spPr bwMode="auto">
          <a:xfrm flipH="1">
            <a:off x="2068760" y="1707069"/>
            <a:ext cx="191269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8" name="Line 57"/>
          <p:cNvSpPr>
            <a:spLocks noChangeShapeType="1"/>
          </p:cNvSpPr>
          <p:nvPr/>
        </p:nvSpPr>
        <p:spPr bwMode="auto">
          <a:xfrm>
            <a:off x="2567905" y="1707069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599" name="Line 58"/>
          <p:cNvSpPr>
            <a:spLocks noChangeShapeType="1"/>
          </p:cNvSpPr>
          <p:nvPr/>
        </p:nvSpPr>
        <p:spPr bwMode="auto">
          <a:xfrm flipH="1">
            <a:off x="2625054" y="1707069"/>
            <a:ext cx="1927896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00" name="Line 59"/>
          <p:cNvSpPr>
            <a:spLocks noChangeShapeType="1"/>
          </p:cNvSpPr>
          <p:nvPr/>
        </p:nvSpPr>
        <p:spPr bwMode="auto">
          <a:xfrm>
            <a:off x="3082255" y="1707069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01" name="Line 60"/>
          <p:cNvSpPr>
            <a:spLocks noChangeShapeType="1"/>
          </p:cNvSpPr>
          <p:nvPr/>
        </p:nvSpPr>
        <p:spPr bwMode="auto">
          <a:xfrm flipH="1">
            <a:off x="3097460" y="1707069"/>
            <a:ext cx="196984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05" name="Line 64"/>
          <p:cNvSpPr>
            <a:spLocks noChangeShapeType="1"/>
          </p:cNvSpPr>
          <p:nvPr/>
        </p:nvSpPr>
        <p:spPr bwMode="auto">
          <a:xfrm>
            <a:off x="1539205" y="2507169"/>
            <a:ext cx="0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07" name="Line 66"/>
          <p:cNvSpPr>
            <a:spLocks noChangeShapeType="1"/>
          </p:cNvSpPr>
          <p:nvPr/>
        </p:nvSpPr>
        <p:spPr bwMode="auto">
          <a:xfrm>
            <a:off x="2053555" y="2507169"/>
            <a:ext cx="0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08" name="Line 67"/>
          <p:cNvSpPr>
            <a:spLocks noChangeShapeType="1"/>
          </p:cNvSpPr>
          <p:nvPr/>
        </p:nvSpPr>
        <p:spPr bwMode="auto">
          <a:xfrm flipH="1">
            <a:off x="1539205" y="2507169"/>
            <a:ext cx="1085850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09" name="Line 68"/>
          <p:cNvSpPr>
            <a:spLocks noChangeShapeType="1"/>
          </p:cNvSpPr>
          <p:nvPr/>
        </p:nvSpPr>
        <p:spPr bwMode="auto">
          <a:xfrm>
            <a:off x="1539205" y="3364419"/>
            <a:ext cx="0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15" name="Line 77"/>
          <p:cNvSpPr>
            <a:spLocks noChangeShapeType="1"/>
          </p:cNvSpPr>
          <p:nvPr/>
        </p:nvSpPr>
        <p:spPr bwMode="auto">
          <a:xfrm flipH="1">
            <a:off x="2095499" y="2507169"/>
            <a:ext cx="1015051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17" name="Line 79"/>
          <p:cNvSpPr>
            <a:spLocks noChangeShapeType="1"/>
          </p:cNvSpPr>
          <p:nvPr/>
        </p:nvSpPr>
        <p:spPr bwMode="auto">
          <a:xfrm flipH="1">
            <a:off x="1596354" y="3364419"/>
            <a:ext cx="470852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2619" name="Text Box 92"/>
          <p:cNvSpPr txBox="1">
            <a:spLocks noChangeArrowheads="1"/>
          </p:cNvSpPr>
          <p:nvPr/>
        </p:nvSpPr>
        <p:spPr bwMode="auto">
          <a:xfrm>
            <a:off x="1752600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2620" name="Text Box 93"/>
          <p:cNvSpPr txBox="1">
            <a:spLocks noChangeArrowheads="1"/>
          </p:cNvSpPr>
          <p:nvPr/>
        </p:nvSpPr>
        <p:spPr bwMode="auto">
          <a:xfrm>
            <a:off x="2263140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22621" name="Text Box 94"/>
          <p:cNvSpPr txBox="1">
            <a:spLocks noChangeArrowheads="1"/>
          </p:cNvSpPr>
          <p:nvPr/>
        </p:nvSpPr>
        <p:spPr bwMode="auto">
          <a:xfrm>
            <a:off x="2790197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bg1"/>
                </a:solidFill>
              </a:rPr>
              <a:t>Thread 3</a:t>
            </a:r>
          </a:p>
        </p:txBody>
      </p:sp>
    </p:spTree>
    <p:extLst>
      <p:ext uri="{BB962C8B-B14F-4D97-AF65-F5344CB8AC3E}">
        <p14:creationId xmlns:p14="http://schemas.microsoft.com/office/powerpoint/2010/main" val="23307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4000">
        <p:fade/>
      </p:transition>
    </mc:Choice>
    <mc:Fallback xmlns="">
      <p:transition spd="med" advTm="15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 Better Reduction Kernel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4725" lvl="1" indent="-403225"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 stride = 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	  stride &gt; 0;  stride /= 2) </a:t>
            </a: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  if (t &lt; stride)</a:t>
            </a: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[t] += 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63550" lvl="1" indent="-350838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400535"/>
      </p:ext>
    </p:extLst>
  </p:cSld>
  <p:clrMapOvr>
    <a:masterClrMapping/>
  </p:clrMapOvr>
  <p:transition advTm="10300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For a 1024 thread block</a:t>
            </a:r>
          </a:p>
          <a:p>
            <a:pPr lvl="1"/>
            <a:r>
              <a:rPr lang="en-US" sz="1400" dirty="0"/>
              <a:t>No divergence in the first 5 steps</a:t>
            </a:r>
          </a:p>
          <a:p>
            <a:pPr lvl="2"/>
            <a:r>
              <a:rPr lang="en-US" sz="1400" dirty="0"/>
              <a:t>1024, 512, 256, 128, 64, 32 consecutive threads are active in each step</a:t>
            </a:r>
          </a:p>
          <a:p>
            <a:pPr lvl="2"/>
            <a:r>
              <a:rPr lang="en-US" sz="1400" dirty="0"/>
              <a:t>All threads in each warp  either all active or all inactive</a:t>
            </a:r>
          </a:p>
          <a:p>
            <a:pPr lvl="1"/>
            <a:r>
              <a:rPr lang="en-US" sz="1400" dirty="0"/>
              <a:t>The final 5 steps will still have divergence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953000" y="4705350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9D88E1-A88B-446F-A390-F5C0EEE064D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000">
        <p:fade/>
      </p:transition>
    </mc:Choice>
    <mc:Fallback xmlns="">
      <p:transition spd="med" advTm="8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0600" y="4095750"/>
            <a:ext cx="5049791" cy="286232"/>
          </a:xfrm>
        </p:spPr>
        <p:txBody>
          <a:bodyPr/>
          <a:lstStyle/>
          <a:p>
            <a:r>
              <a:rPr lang="en-US" sz="1400" dirty="0"/>
              <a:t>Lecture 10.1 - Prefix Sum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3684695"/>
            <a:ext cx="5867400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it-IT" sz="1600" dirty="0" smtClean="0"/>
              <a:t>10 </a:t>
            </a:r>
            <a:r>
              <a:rPr lang="it-IT" sz="1600" dirty="0"/>
              <a:t>– Parallel Computation Patterns </a:t>
            </a:r>
            <a:r>
              <a:rPr lang="it-IT" sz="1600" dirty="0" smtClean="0"/>
              <a:t>(Scan)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5558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dirty="0" smtClean="0"/>
              <a:t>To master parallel scan (prefix sum) algorithms</a:t>
            </a:r>
          </a:p>
          <a:p>
            <a:pPr marL="642938" lvl="1" indent="-342900">
              <a:defRPr/>
            </a:pPr>
            <a:r>
              <a:rPr lang="en-US" dirty="0"/>
              <a:t>F</a:t>
            </a:r>
            <a:r>
              <a:rPr lang="en-US" dirty="0" smtClean="0"/>
              <a:t>requently used for parallel work assignment and resource allocation</a:t>
            </a:r>
          </a:p>
          <a:p>
            <a:pPr marL="642938" lvl="1" indent="-342900">
              <a:defRPr/>
            </a:pPr>
            <a:r>
              <a:rPr lang="en-US" dirty="0" smtClean="0"/>
              <a:t>A key primitive in many parallel algorithms to convert serial computation into parallel computation</a:t>
            </a:r>
          </a:p>
          <a:p>
            <a:pPr marL="642938" lvl="1" indent="-342900">
              <a:defRPr/>
            </a:pPr>
            <a:r>
              <a:rPr lang="en-US" dirty="0" smtClean="0"/>
              <a:t>A foundational parallel computation pattern</a:t>
            </a:r>
          </a:p>
          <a:p>
            <a:pPr marL="642938" lvl="1" indent="-342900">
              <a:defRPr/>
            </a:pPr>
            <a:r>
              <a:rPr lang="en-US" dirty="0" smtClean="0"/>
              <a:t>Work </a:t>
            </a:r>
            <a:r>
              <a:rPr lang="en-US" dirty="0"/>
              <a:t>e</a:t>
            </a:r>
            <a:r>
              <a:rPr lang="en-US" dirty="0" smtClean="0"/>
              <a:t>fficiency in parallel code/algorithms</a:t>
            </a:r>
          </a:p>
          <a:p>
            <a:pPr marL="300038" lvl="1" indent="0">
              <a:buNone/>
              <a:defRPr/>
            </a:pPr>
            <a:endParaRPr lang="en-US" dirty="0" smtClean="0"/>
          </a:p>
          <a:p>
            <a:pPr marL="342900" indent="-342900">
              <a:defRPr/>
            </a:pPr>
            <a:r>
              <a:rPr lang="en-US" dirty="0" smtClean="0"/>
              <a:t>Reading –Mark Harris, Parallel Prefix Sum with CUDA</a:t>
            </a:r>
          </a:p>
          <a:p>
            <a:pPr marL="642938" lvl="1" indent="-342900">
              <a:defRPr/>
            </a:pPr>
            <a:r>
              <a:rPr lang="en-US" dirty="0">
                <a:hlinkClick r:id="rId2"/>
              </a:rPr>
              <a:t>http://http.developer.nvidia.com/GPUGems3/gpugems3_ch39.html</a:t>
            </a:r>
            <a:endParaRPr lang="en-US" dirty="0" smtClean="0"/>
          </a:p>
          <a:p>
            <a:pPr marL="642938" lvl="1" indent="-342900"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44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C8EA4A-D983-46C2-9C00-2FEDCFBC44AA}" type="slidenum">
              <a:rPr lang="en-US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86421"/>
      </p:ext>
    </p:extLst>
  </p:cSld>
  <p:clrMapOvr>
    <a:masterClrMapping/>
  </p:clrMapOvr>
  <p:transition advTm="57604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Inclusive Scan (Prefix-Sum) Definition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352550" y="1285875"/>
            <a:ext cx="47434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bg1"/>
                </a:solidFill>
              </a:rPr>
              <a:t>Definition: </a:t>
            </a:r>
            <a:r>
              <a:rPr lang="en-US" sz="1200" i="1" dirty="0">
                <a:solidFill>
                  <a:schemeClr val="bg1"/>
                </a:solidFill>
              </a:rPr>
              <a:t>The </a:t>
            </a:r>
            <a:r>
              <a:rPr lang="en-US" sz="1200" dirty="0" smtClean="0">
                <a:solidFill>
                  <a:schemeClr val="bg1"/>
                </a:solidFill>
              </a:rPr>
              <a:t>scan </a:t>
            </a:r>
            <a:r>
              <a:rPr lang="en-US" sz="1200" i="1" dirty="0">
                <a:solidFill>
                  <a:schemeClr val="bg1"/>
                </a:solidFill>
              </a:rPr>
              <a:t>operation takes a binary associative operator </a:t>
            </a:r>
            <a:r>
              <a:rPr lang="en-US" sz="1200" dirty="0" smtClean="0">
                <a:solidFill>
                  <a:schemeClr val="bg1"/>
                </a:solidFill>
              </a:rPr>
              <a:t>⊕ (pronounced as circle plus), </a:t>
            </a:r>
            <a:r>
              <a:rPr lang="en-US" sz="1200" i="1" dirty="0">
                <a:solidFill>
                  <a:schemeClr val="bg1"/>
                </a:solidFill>
              </a:rPr>
              <a:t>and an array of n elements</a:t>
            </a:r>
          </a:p>
          <a:p>
            <a:pPr eaLnBrk="1" hangingPunct="1"/>
            <a:endParaRPr lang="en-US" sz="1200" i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                        [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0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, …, 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n-1</a:t>
            </a:r>
            <a:r>
              <a:rPr lang="en-US" sz="1200" dirty="0">
                <a:solidFill>
                  <a:schemeClr val="bg1"/>
                </a:solidFill>
              </a:rPr>
              <a:t>],</a:t>
            </a:r>
          </a:p>
          <a:p>
            <a:pPr eaLnBrk="1" hangingPunct="1"/>
            <a:endParaRPr lang="en-US" sz="12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200" i="1" dirty="0">
                <a:solidFill>
                  <a:schemeClr val="bg1"/>
                </a:solidFill>
              </a:rPr>
              <a:t>and returns the array</a:t>
            </a:r>
          </a:p>
          <a:p>
            <a:pPr eaLnBrk="1" hangingPunct="1"/>
            <a:endParaRPr lang="en-US" sz="1200" i="1" dirty="0">
              <a:solidFill>
                <a:schemeClr val="bg1"/>
              </a:solidFill>
            </a:endParaRPr>
          </a:p>
          <a:p>
            <a:pPr eaLnBrk="1" hangingPunct="1"/>
            <a:r>
              <a:rPr lang="pt-BR" sz="1200" dirty="0">
                <a:solidFill>
                  <a:schemeClr val="bg1"/>
                </a:solidFill>
              </a:rPr>
              <a:t>	[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0</a:t>
            </a:r>
            <a:r>
              <a:rPr lang="pt-BR" sz="1200" dirty="0">
                <a:solidFill>
                  <a:schemeClr val="bg1"/>
                </a:solidFill>
              </a:rPr>
              <a:t>, (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0</a:t>
            </a:r>
            <a:r>
              <a:rPr lang="pt-BR" sz="1200" dirty="0">
                <a:solidFill>
                  <a:schemeClr val="bg1"/>
                </a:solidFill>
              </a:rPr>
              <a:t> ⊕ 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  <a:r>
              <a:rPr lang="pt-BR" sz="1200" dirty="0">
                <a:solidFill>
                  <a:schemeClr val="bg1"/>
                </a:solidFill>
              </a:rPr>
              <a:t>), …, (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0</a:t>
            </a:r>
            <a:r>
              <a:rPr lang="pt-BR" sz="1200" dirty="0">
                <a:solidFill>
                  <a:schemeClr val="bg1"/>
                </a:solidFill>
              </a:rPr>
              <a:t> ⊕ 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  <a:r>
              <a:rPr lang="pt-BR" sz="1200" dirty="0">
                <a:solidFill>
                  <a:schemeClr val="bg1"/>
                </a:solidFill>
              </a:rPr>
              <a:t> ⊕ … ⊕ </a:t>
            </a:r>
            <a:r>
              <a:rPr lang="en-US" sz="1200" i="1" dirty="0">
                <a:solidFill>
                  <a:schemeClr val="bg1"/>
                </a:solidFill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</a:rPr>
              <a:t>n-1</a:t>
            </a:r>
            <a:r>
              <a:rPr lang="pt-BR" sz="1200" dirty="0">
                <a:solidFill>
                  <a:schemeClr val="bg1"/>
                </a:solidFill>
              </a:rPr>
              <a:t>)].</a:t>
            </a:r>
          </a:p>
          <a:p>
            <a:pPr eaLnBrk="1" hangingPunct="1"/>
            <a:endParaRPr lang="pt-BR" sz="1200" dirty="0">
              <a:solidFill>
                <a:schemeClr val="bg1"/>
              </a:solidFill>
            </a:endParaRPr>
          </a:p>
          <a:p>
            <a:pPr eaLnBrk="1" hangingPunct="1"/>
            <a:endParaRPr lang="en-US" sz="12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200" b="1" dirty="0">
                <a:solidFill>
                  <a:schemeClr val="bg1"/>
                </a:solidFill>
              </a:rPr>
              <a:t>Example: </a:t>
            </a:r>
            <a:r>
              <a:rPr lang="en-US" sz="1200" dirty="0">
                <a:solidFill>
                  <a:schemeClr val="bg1"/>
                </a:solidFill>
              </a:rPr>
              <a:t>If ⊕ is addition, then </a:t>
            </a:r>
            <a:r>
              <a:rPr lang="en-US" sz="1200" dirty="0" smtClean="0">
                <a:solidFill>
                  <a:schemeClr val="bg1"/>
                </a:solidFill>
              </a:rPr>
              <a:t>scan operation </a:t>
            </a:r>
            <a:r>
              <a:rPr lang="en-US" sz="1200" dirty="0">
                <a:solidFill>
                  <a:schemeClr val="bg1"/>
                </a:solidFill>
              </a:rPr>
              <a:t>on the array </a:t>
            </a:r>
            <a:r>
              <a:rPr lang="en-US" sz="1200" dirty="0" smtClean="0">
                <a:solidFill>
                  <a:schemeClr val="bg1"/>
                </a:solidFill>
              </a:rPr>
              <a:t>would return</a:t>
            </a:r>
          </a:p>
          <a:p>
            <a:pPr eaLnBrk="1" hangingPunct="1"/>
            <a:endParaRPr lang="en-US" sz="12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	[3  1  7   0   4    1   6   3</a:t>
            </a:r>
            <a:r>
              <a:rPr lang="en-US" sz="1200" dirty="0" smtClean="0">
                <a:solidFill>
                  <a:schemeClr val="bg1"/>
                </a:solidFill>
              </a:rPr>
              <a:t>],	</a:t>
            </a:r>
            <a:r>
              <a:rPr lang="en-US" sz="1200" dirty="0">
                <a:solidFill>
                  <a:schemeClr val="bg1"/>
                </a:solidFill>
              </a:rPr>
              <a:t>		[3  4 11 11 15 16 22 25].</a:t>
            </a:r>
          </a:p>
        </p:txBody>
      </p:sp>
    </p:spTree>
    <p:extLst>
      <p:ext uri="{BB962C8B-B14F-4D97-AF65-F5344CB8AC3E}">
        <p14:creationId xmlns:p14="http://schemas.microsoft.com/office/powerpoint/2010/main" val="13073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831">
        <p:fade/>
      </p:transition>
    </mc:Choice>
    <mc:Fallback xmlns="">
      <p:transition spd="med" advTm="1528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Inclusive Scan Application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Assume that we have a </a:t>
            </a:r>
            <a:r>
              <a:rPr lang="en-US" sz="1050" dirty="0" smtClean="0"/>
              <a:t>100-inch sandwich </a:t>
            </a:r>
            <a:r>
              <a:rPr lang="en-US" sz="1050" dirty="0"/>
              <a:t>to feed </a:t>
            </a:r>
            <a:r>
              <a:rPr lang="en-US" sz="1050" dirty="0" smtClean="0"/>
              <a:t>10 people</a:t>
            </a:r>
            <a:endParaRPr lang="en-US" sz="1050" dirty="0"/>
          </a:p>
          <a:p>
            <a:r>
              <a:rPr lang="en-US" sz="1050" dirty="0"/>
              <a:t>We know how much each person wants in inches</a:t>
            </a:r>
          </a:p>
          <a:p>
            <a:pPr lvl="1"/>
            <a:r>
              <a:rPr lang="en-US" sz="1050" dirty="0"/>
              <a:t>[3  5   2   7   28 4  3 0  8  1]</a:t>
            </a:r>
          </a:p>
          <a:p>
            <a:r>
              <a:rPr lang="en-US" sz="1050" dirty="0"/>
              <a:t>How do we cut the </a:t>
            </a:r>
            <a:r>
              <a:rPr lang="en-US" sz="1050" dirty="0" smtClean="0"/>
              <a:t>sandwich </a:t>
            </a:r>
            <a:r>
              <a:rPr lang="en-US" sz="1050" dirty="0"/>
              <a:t>quickly? </a:t>
            </a:r>
          </a:p>
          <a:p>
            <a:r>
              <a:rPr lang="en-US" sz="1050" dirty="0"/>
              <a:t>How much will be </a:t>
            </a:r>
            <a:r>
              <a:rPr lang="en-US" sz="1050" dirty="0" smtClean="0"/>
              <a:t>left?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Method 1: cut the sections sequentially: 3 inches first, 5 inches second, 2 inches third, etc. </a:t>
            </a:r>
          </a:p>
          <a:p>
            <a:endParaRPr lang="en-US" sz="1050" dirty="0"/>
          </a:p>
          <a:p>
            <a:r>
              <a:rPr lang="en-US" sz="1050" dirty="0"/>
              <a:t>Method 2: calculate prefix sum:</a:t>
            </a:r>
          </a:p>
          <a:p>
            <a:pPr lvl="1"/>
            <a:r>
              <a:rPr lang="en-US" sz="1050" dirty="0"/>
              <a:t>[3, 8, 10, 17, 45, 49, 52, 52, 60, 61] (39 inches left)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7195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7E2A22-644A-450F-9BFC-5B6A399F39D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5839">
        <p:fade/>
      </p:transition>
    </mc:Choice>
    <mc:Fallback xmlns="">
      <p:transition spd="med" advTm="2058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Applications of Scan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1425" dirty="0">
                <a:solidFill>
                  <a:schemeClr val="bg1"/>
                </a:solidFill>
              </a:rPr>
              <a:t>Scan is a simple and useful parallel building block</a:t>
            </a:r>
          </a:p>
          <a:p>
            <a:pPr marL="342900" indent="-342900">
              <a:lnSpc>
                <a:spcPct val="90000"/>
              </a:lnSpc>
            </a:pPr>
            <a:endParaRPr lang="en-US" sz="1425" dirty="0">
              <a:solidFill>
                <a:schemeClr val="bg1"/>
              </a:solidFill>
            </a:endParaRPr>
          </a:p>
          <a:p>
            <a:pPr marL="601266" lvl="1" indent="-172641">
              <a:lnSpc>
                <a:spcPct val="90000"/>
              </a:lnSpc>
            </a:pPr>
            <a:r>
              <a:rPr lang="en-US" sz="1425" dirty="0">
                <a:solidFill>
                  <a:schemeClr val="bg1"/>
                </a:solidFill>
              </a:rPr>
              <a:t>Convert recurrences from </a:t>
            </a:r>
            <a:r>
              <a:rPr lang="en-US" sz="1425" dirty="0" smtClean="0">
                <a:solidFill>
                  <a:schemeClr val="bg1"/>
                </a:solidFill>
              </a:rPr>
              <a:t>sequential:  </a:t>
            </a:r>
            <a:r>
              <a:rPr lang="en-US" sz="1425" dirty="0">
                <a:solidFill>
                  <a:schemeClr val="bg1"/>
                </a:solidFill>
              </a:rPr>
              <a:t/>
            </a:r>
            <a:br>
              <a:rPr lang="en-US" sz="1425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  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for(j=1;j&lt;</a:t>
            </a:r>
            <a:r>
              <a:rPr lang="en-US" sz="1500" dirty="0" err="1">
                <a:solidFill>
                  <a:schemeClr val="bg1"/>
                </a:solidFill>
                <a:latin typeface="Courier New" pitchFamily="49" charset="0"/>
              </a:rPr>
              <a:t>n;j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++)</a:t>
            </a:r>
            <a:br>
              <a:rPr lang="en-US" sz="15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500" dirty="0" smtClean="0">
                <a:solidFill>
                  <a:schemeClr val="bg1"/>
                </a:solidFill>
                <a:latin typeface="Courier New" pitchFamily="49" charset="0"/>
              </a:rPr>
              <a:t>out[j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] = out[j-1] + </a:t>
            </a:r>
            <a:r>
              <a:rPr lang="en-US" sz="1500" dirty="0" smtClean="0">
                <a:solidFill>
                  <a:schemeClr val="bg1"/>
                </a:solidFill>
                <a:latin typeface="Courier New" pitchFamily="49" charset="0"/>
              </a:rPr>
              <a:t>f(j);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500" dirty="0">
              <a:solidFill>
                <a:schemeClr val="bg1"/>
              </a:solidFill>
            </a:endParaRPr>
          </a:p>
          <a:p>
            <a:pPr marL="639366" lvl="1" indent="-210741">
              <a:lnSpc>
                <a:spcPct val="90000"/>
              </a:lnSpc>
            </a:pPr>
            <a:r>
              <a:rPr lang="en-US" sz="1425" dirty="0">
                <a:solidFill>
                  <a:schemeClr val="bg1"/>
                </a:solidFill>
              </a:rPr>
              <a:t>I</a:t>
            </a:r>
            <a:r>
              <a:rPr lang="en-US" sz="1425" dirty="0" smtClean="0">
                <a:solidFill>
                  <a:schemeClr val="bg1"/>
                </a:solidFill>
              </a:rPr>
              <a:t>nto </a:t>
            </a:r>
            <a:r>
              <a:rPr lang="en-US" sz="1425" dirty="0">
                <a:solidFill>
                  <a:schemeClr val="bg1"/>
                </a:solidFill>
              </a:rPr>
              <a:t>parallel:</a:t>
            </a:r>
          </a:p>
          <a:p>
            <a:pPr marL="731044" lvl="1" indent="-302419">
              <a:lnSpc>
                <a:spcPct val="9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	  </a:t>
            </a:r>
            <a:r>
              <a:rPr lang="en-US" sz="1500" dirty="0" err="1">
                <a:solidFill>
                  <a:schemeClr val="bg1"/>
                </a:solidFill>
                <a:latin typeface="Courier New" pitchFamily="49" charset="0"/>
              </a:rPr>
              <a:t>forall</a:t>
            </a: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(j) { temp[j] = f(j) };</a:t>
            </a:r>
            <a:br>
              <a:rPr lang="en-US" sz="15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itchFamily="49" charset="0"/>
              </a:rPr>
              <a:t>  scan(out, temp);</a:t>
            </a:r>
          </a:p>
          <a:p>
            <a:pPr marL="731044" lvl="1" indent="-302419">
              <a:lnSpc>
                <a:spcPct val="90000"/>
              </a:lnSpc>
              <a:buNone/>
            </a:pPr>
            <a:endParaRPr lang="en-US" sz="1500" dirty="0">
              <a:solidFill>
                <a:schemeClr val="bg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1425" dirty="0">
                <a:solidFill>
                  <a:schemeClr val="bg1"/>
                </a:solidFill>
              </a:rPr>
              <a:t>Useful for many parallel algorithms: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62000" y="3409950"/>
            <a:ext cx="232886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Radix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comparison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Lexical 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compaction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2419351" y="3409950"/>
            <a:ext cx="179357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evaluation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recurrences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operations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Histograms, ….</a:t>
            </a:r>
          </a:p>
        </p:txBody>
      </p:sp>
    </p:spTree>
    <p:extLst>
      <p:ext uri="{BB962C8B-B14F-4D97-AF65-F5344CB8AC3E}">
        <p14:creationId xmlns:p14="http://schemas.microsoft.com/office/powerpoint/2010/main" val="399181080"/>
      </p:ext>
    </p:extLst>
  </p:cSld>
  <p:clrMapOvr>
    <a:masterClrMapping/>
  </p:clrMapOvr>
  <p:transition advTm="1359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en-US" sz="1800" dirty="0" smtClean="0"/>
              <a:t>A 1D Convolution Kernel with Boundary Condition Handling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390522"/>
          </a:xfrm>
        </p:spPr>
        <p:txBody>
          <a:bodyPr/>
          <a:lstStyle/>
          <a:p>
            <a:r>
              <a:rPr lang="en-US" dirty="0" smtClean="0"/>
              <a:t>This kernel forces all elements outside the valid input range to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428897" y="1469392"/>
            <a:ext cx="6248400" cy="35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36793" indent="-236793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5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25177" indent="-190492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indent="-169327" algn="l" defTabSz="288704" rtl="0" eaLnBrk="1" fontAlgn="base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16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  <a:latin typeface="+mn-lt"/>
              </a:defRPr>
            </a:lvl4pPr>
            <a:lvl5pPr marL="1323472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5pPr>
            <a:lvl6pPr marL="1609200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6pPr>
            <a:lvl7pPr marL="1894927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7pPr>
            <a:lvl8pPr marL="2180654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8pPr>
            <a:lvl9pPr marL="2466381" indent="-1428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__global__ void convolution_1D_basic_kernel(float *N, float *M,</a:t>
            </a:r>
            <a:b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		float *P,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Width)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blockDim.x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float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i –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/2);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if (i &lt; Width)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for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j = 0; j &lt;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Mask_Width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j++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if (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&gt;= 0 &amp;&amp;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 &lt; Width)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+= N[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N_start_point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+ j]*M[j];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kern="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P[i] = </a:t>
            </a:r>
            <a:r>
              <a:rPr lang="en-US" sz="1700" kern="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Pvalue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kern="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700" kern="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kern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8897" y="2952750"/>
            <a:ext cx="5623722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776">
        <p:fade/>
      </p:transition>
    </mc:Choice>
    <mc:Fallback xmlns="">
      <p:transition spd="med" advTm="797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Other Applications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camping spots</a:t>
            </a:r>
          </a:p>
          <a:p>
            <a:r>
              <a:rPr lang="en-US" dirty="0" smtClean="0"/>
              <a:t>Assigning Farmer’s Market spaces</a:t>
            </a:r>
          </a:p>
          <a:p>
            <a:r>
              <a:rPr lang="en-US" dirty="0" smtClean="0"/>
              <a:t>Allocating memory to parallel threads</a:t>
            </a:r>
          </a:p>
          <a:p>
            <a:r>
              <a:rPr lang="en-US" dirty="0" smtClean="0"/>
              <a:t>Allocating memory buffer space for communication channels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7195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E33BB2-311D-40AE-B985-389005BA6F4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855">
        <p:fade/>
      </p:transition>
    </mc:Choice>
    <mc:Fallback xmlns="">
      <p:transition spd="med" advTm="1068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Inclusive Sequential Addition Scan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a sequence  [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... ]</a:t>
            </a:r>
          </a:p>
          <a:p>
            <a:pPr marL="0" indent="0">
              <a:buNone/>
            </a:pPr>
            <a:r>
              <a:rPr lang="en-US" dirty="0" smtClean="0"/>
              <a:t>Calculate output	  [</a:t>
            </a:r>
            <a:r>
              <a:rPr lang="en-US" i="1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, ... ]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Such that 	</a:t>
            </a:r>
            <a:r>
              <a:rPr lang="en-US" i="1" dirty="0" smtClean="0"/>
              <a:t>	</a:t>
            </a:r>
            <a:r>
              <a:rPr lang="es-ES" i="1" dirty="0" smtClean="0"/>
              <a:t>y</a:t>
            </a:r>
            <a:r>
              <a:rPr lang="es-ES" baseline="-25000" dirty="0" smtClean="0"/>
              <a:t>0</a:t>
            </a:r>
            <a:r>
              <a:rPr lang="es-ES" dirty="0" smtClean="0"/>
              <a:t> = </a:t>
            </a:r>
            <a:r>
              <a:rPr lang="es-ES" i="1" dirty="0" smtClean="0"/>
              <a:t>x</a:t>
            </a:r>
            <a:r>
              <a:rPr lang="es-ES" baseline="-25000" dirty="0" smtClean="0"/>
              <a:t>0</a:t>
            </a:r>
          </a:p>
          <a:p>
            <a:pPr marL="0" indent="0">
              <a:buNone/>
            </a:pPr>
            <a:r>
              <a:rPr lang="es-ES" i="1" baseline="-25000" dirty="0" smtClean="0"/>
              <a:t>				</a:t>
            </a:r>
            <a:r>
              <a:rPr lang="es-ES" i="1" dirty="0" smtClean="0"/>
              <a:t>y</a:t>
            </a:r>
            <a:r>
              <a:rPr lang="es-ES" baseline="-25000" dirty="0" smtClean="0"/>
              <a:t>1</a:t>
            </a:r>
            <a:r>
              <a:rPr lang="es-ES" dirty="0" smtClean="0"/>
              <a:t> = </a:t>
            </a:r>
            <a:r>
              <a:rPr lang="es-ES" i="1" dirty="0" smtClean="0"/>
              <a:t>x</a:t>
            </a:r>
            <a:r>
              <a:rPr lang="es-ES" baseline="-25000" dirty="0" smtClean="0"/>
              <a:t>0</a:t>
            </a:r>
            <a:r>
              <a:rPr lang="es-ES" dirty="0" smtClean="0"/>
              <a:t> + </a:t>
            </a:r>
            <a:r>
              <a:rPr lang="es-ES" i="1" dirty="0" smtClean="0"/>
              <a:t>x</a:t>
            </a:r>
            <a:r>
              <a:rPr lang="es-ES" baseline="-25000" dirty="0" smtClean="0"/>
              <a:t>1</a:t>
            </a:r>
          </a:p>
          <a:p>
            <a:pPr marL="0" indent="0">
              <a:buNone/>
            </a:pPr>
            <a:r>
              <a:rPr lang="es-ES" i="1" baseline="-25000" dirty="0" smtClean="0"/>
              <a:t>				</a:t>
            </a:r>
            <a:r>
              <a:rPr lang="es-ES" i="1" dirty="0" smtClean="0"/>
              <a:t>y</a:t>
            </a:r>
            <a:r>
              <a:rPr lang="es-ES" baseline="-25000" dirty="0" smtClean="0"/>
              <a:t>2</a:t>
            </a:r>
            <a:r>
              <a:rPr lang="es-ES" dirty="0" smtClean="0"/>
              <a:t> = </a:t>
            </a:r>
            <a:r>
              <a:rPr lang="es-ES" i="1" dirty="0" smtClean="0"/>
              <a:t>x</a:t>
            </a:r>
            <a:r>
              <a:rPr lang="es-ES" baseline="-25000" dirty="0" smtClean="0"/>
              <a:t>0</a:t>
            </a:r>
            <a:r>
              <a:rPr lang="es-ES" dirty="0" smtClean="0"/>
              <a:t> + </a:t>
            </a:r>
            <a:r>
              <a:rPr lang="es-ES" i="1" dirty="0" smtClean="0"/>
              <a:t>x</a:t>
            </a:r>
            <a:r>
              <a:rPr lang="es-ES" baseline="-25000" dirty="0" smtClean="0"/>
              <a:t>1</a:t>
            </a:r>
            <a:r>
              <a:rPr lang="es-ES" dirty="0" smtClean="0"/>
              <a:t>+ </a:t>
            </a:r>
            <a:r>
              <a:rPr lang="es-ES" i="1" dirty="0" smtClean="0"/>
              <a:t>x</a:t>
            </a:r>
            <a:r>
              <a:rPr lang="es-ES" baseline="-25000" dirty="0" smtClean="0"/>
              <a:t>2</a:t>
            </a:r>
          </a:p>
          <a:p>
            <a:pPr marL="0" indent="0">
              <a:buNone/>
            </a:pPr>
            <a:r>
              <a:rPr lang="es-ES" i="1" baseline="-25000" dirty="0" smtClean="0"/>
              <a:t>			…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Using a recursive definition </a:t>
            </a:r>
          </a:p>
          <a:p>
            <a:pPr marL="0" indent="0">
              <a:buNone/>
            </a:pPr>
            <a:r>
              <a:rPr lang="en-US" i="1" smtClean="0"/>
              <a:t>		</a:t>
            </a:r>
            <a:r>
              <a:rPr lang="en-US" i="1" dirty="0" smtClean="0"/>
              <a:t>		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− 1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131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35EC9F-EAFD-4CD3-8449-8B598FB23CC8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459">
        <p:fade/>
      </p:transition>
    </mc:Choice>
    <mc:Fallback xmlns="">
      <p:transition spd="med" advTm="584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Work Efficient C Implementation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y[0] = x[0];</a:t>
            </a:r>
          </a:p>
          <a:p>
            <a:pPr marL="0" indent="0">
              <a:buNone/>
            </a:pPr>
            <a:r>
              <a:rPr lang="en-US" dirty="0" smtClean="0"/>
              <a:t>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Max_i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y[</a:t>
            </a:r>
            <a:r>
              <a:rPr lang="en-US" dirty="0" err="1" smtClean="0"/>
              <a:t>i</a:t>
            </a:r>
            <a:r>
              <a:rPr lang="en-US" dirty="0" smtClean="0"/>
              <a:t>] = y [i-1] + x[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Computationally efficient: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additions needed for N elements - O(N)!</a:t>
            </a:r>
          </a:p>
          <a:p>
            <a:pPr marL="0" indent="0">
              <a:buNone/>
            </a:pPr>
            <a:r>
              <a:rPr lang="en-US" dirty="0" smtClean="0"/>
              <a:t>Only slightly more expensive than sequential reduction.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8D9EB9-1EF8-4AA0-BB3A-5039C6E86C84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982">
        <p:fade/>
      </p:transition>
    </mc:Choice>
    <mc:Fallback xmlns="">
      <p:transition spd="med" advTm="629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Naïve Inclusive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Assign one thread to calculate each y element</a:t>
            </a:r>
          </a:p>
          <a:p>
            <a:pPr>
              <a:defRPr/>
            </a:pPr>
            <a:r>
              <a:rPr lang="en-US" dirty="0" smtClean="0"/>
              <a:t>Have every thread to add up all x elements needed for the y element</a:t>
            </a:r>
          </a:p>
          <a:p>
            <a:pPr marL="0" indent="0">
              <a:buNone/>
              <a:defRPr/>
            </a:pPr>
            <a:r>
              <a:rPr lang="es-ES" i="1" dirty="0" smtClean="0"/>
              <a:t>			y</a:t>
            </a:r>
            <a:r>
              <a:rPr lang="es-ES" baseline="-25000" dirty="0" smtClean="0"/>
              <a:t>0</a:t>
            </a:r>
            <a:r>
              <a:rPr lang="es-ES" dirty="0" smtClean="0"/>
              <a:t> = </a:t>
            </a:r>
            <a:r>
              <a:rPr lang="es-ES" i="1" dirty="0" smtClean="0"/>
              <a:t>x</a:t>
            </a:r>
            <a:r>
              <a:rPr lang="es-ES" baseline="-25000" dirty="0" smtClean="0"/>
              <a:t>0</a:t>
            </a:r>
          </a:p>
          <a:p>
            <a:pPr marL="0" indent="0">
              <a:buNone/>
              <a:defRPr/>
            </a:pPr>
            <a:r>
              <a:rPr lang="es-ES" i="1" baseline="-25000" dirty="0" smtClean="0"/>
              <a:t>			</a:t>
            </a:r>
            <a:r>
              <a:rPr lang="es-ES" i="1" dirty="0" smtClean="0"/>
              <a:t>y</a:t>
            </a:r>
            <a:r>
              <a:rPr lang="es-ES" baseline="-25000" dirty="0" smtClean="0"/>
              <a:t>1</a:t>
            </a:r>
            <a:r>
              <a:rPr lang="es-ES" dirty="0" smtClean="0"/>
              <a:t> = </a:t>
            </a:r>
            <a:r>
              <a:rPr lang="es-ES" i="1" dirty="0" smtClean="0"/>
              <a:t>x</a:t>
            </a:r>
            <a:r>
              <a:rPr lang="es-ES" baseline="-25000" dirty="0" smtClean="0"/>
              <a:t>0</a:t>
            </a:r>
            <a:r>
              <a:rPr lang="es-ES" dirty="0" smtClean="0"/>
              <a:t> + </a:t>
            </a:r>
            <a:r>
              <a:rPr lang="es-ES" i="1" dirty="0" smtClean="0"/>
              <a:t>x</a:t>
            </a:r>
            <a:r>
              <a:rPr lang="es-ES" baseline="-25000" dirty="0" smtClean="0"/>
              <a:t>1</a:t>
            </a:r>
          </a:p>
          <a:p>
            <a:pPr marL="0" indent="0">
              <a:buNone/>
              <a:defRPr/>
            </a:pPr>
            <a:r>
              <a:rPr lang="es-ES" i="1" baseline="-25000" dirty="0" smtClean="0"/>
              <a:t>			</a:t>
            </a:r>
            <a:r>
              <a:rPr lang="es-ES" i="1" dirty="0" smtClean="0"/>
              <a:t>y</a:t>
            </a:r>
            <a:r>
              <a:rPr lang="es-ES" baseline="-25000" dirty="0" smtClean="0"/>
              <a:t>2</a:t>
            </a:r>
            <a:r>
              <a:rPr lang="es-ES" dirty="0" smtClean="0"/>
              <a:t> = </a:t>
            </a:r>
            <a:r>
              <a:rPr lang="es-ES" i="1" dirty="0" smtClean="0"/>
              <a:t>x</a:t>
            </a:r>
            <a:r>
              <a:rPr lang="es-ES" baseline="-25000" dirty="0" smtClean="0"/>
              <a:t>0</a:t>
            </a:r>
            <a:r>
              <a:rPr lang="es-ES" dirty="0" smtClean="0"/>
              <a:t> + </a:t>
            </a:r>
            <a:r>
              <a:rPr lang="es-ES" i="1" dirty="0" smtClean="0"/>
              <a:t>x</a:t>
            </a:r>
            <a:r>
              <a:rPr lang="es-ES" baseline="-25000" dirty="0" smtClean="0"/>
              <a:t>1</a:t>
            </a:r>
            <a:r>
              <a:rPr lang="es-ES" dirty="0" smtClean="0"/>
              <a:t>+ </a:t>
            </a:r>
            <a:r>
              <a:rPr lang="es-ES" i="1" dirty="0" smtClean="0"/>
              <a:t>x</a:t>
            </a:r>
            <a:r>
              <a:rPr lang="es-ES" baseline="-25000" dirty="0" smtClean="0"/>
              <a:t>2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 algn="ctr">
              <a:buNone/>
              <a:defRPr/>
            </a:pPr>
            <a:r>
              <a:rPr lang="en-US" dirty="0" smtClean="0"/>
              <a:t>“Parallel programming is easy as long as you do not care about performance.”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9A284C-2AAE-48F0-8AF8-D9AD5C315450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299">
        <p:fade/>
      </p:transition>
    </mc:Choice>
    <mc:Fallback xmlns="">
      <p:transition spd="med" advTm="1082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38200" y="3998627"/>
            <a:ext cx="5430791" cy="276935"/>
          </a:xfrm>
        </p:spPr>
        <p:txBody>
          <a:bodyPr/>
          <a:lstStyle/>
          <a:p>
            <a:r>
              <a:rPr lang="en-US" dirty="0"/>
              <a:t>Lecture 10.2 - A Work-inefficient Scan Kernel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684695"/>
            <a:ext cx="5742354" cy="313932"/>
          </a:xfrm>
        </p:spPr>
        <p:txBody>
          <a:bodyPr/>
          <a:lstStyle/>
          <a:p>
            <a:r>
              <a:rPr lang="en-US" sz="1600" dirty="0"/>
              <a:t>Lecture </a:t>
            </a:r>
            <a:r>
              <a:rPr lang="en-US" sz="1600" dirty="0" smtClean="0"/>
              <a:t>10 </a:t>
            </a:r>
            <a:r>
              <a:rPr lang="en-US" sz="1600" dirty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(Scan)</a:t>
            </a:r>
            <a:endParaRPr lang="en-US" sz="16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5866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to write and analyze a high-performance scan kernel</a:t>
            </a:r>
          </a:p>
          <a:p>
            <a:pPr lvl="1"/>
            <a:r>
              <a:rPr lang="en-US" dirty="0" smtClean="0"/>
              <a:t>Interleaved reduction trees</a:t>
            </a:r>
          </a:p>
          <a:p>
            <a:pPr lvl="1"/>
            <a:r>
              <a:rPr lang="en-US" dirty="0" smtClean="0"/>
              <a:t>Thread index to data mapping</a:t>
            </a:r>
          </a:p>
          <a:p>
            <a:pPr lvl="1"/>
            <a:r>
              <a:rPr lang="en-US" dirty="0" smtClean="0"/>
              <a:t>Barrier Synchronization</a:t>
            </a:r>
          </a:p>
          <a:p>
            <a:pPr lvl="1"/>
            <a:r>
              <a:rPr lang="en-US" dirty="0" smtClean="0"/>
              <a:t>Work efficiency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628">
        <p:fade/>
      </p:transition>
    </mc:Choice>
    <mc:Fallback xmlns="">
      <p:transition spd="med" advTm="406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Parallel Scan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50" dirty="0"/>
              <a:t>Read input from device global memory to shared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Iterate log(n) times; stride from 1 to n-1: double stride each iteration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297891"/>
            <a:ext cx="4229100" cy="68580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Active threads </a:t>
            </a:r>
            <a:r>
              <a:rPr lang="en-US" sz="1050" i="1" dirty="0">
                <a:solidFill>
                  <a:schemeClr val="bg1"/>
                </a:solidFill>
              </a:rPr>
              <a:t>stride</a:t>
            </a:r>
            <a:r>
              <a:rPr lang="en-US" sz="1050" dirty="0">
                <a:solidFill>
                  <a:schemeClr val="bg1"/>
                </a:solidFill>
              </a:rPr>
              <a:t> to n-1 (n-stride threads)</a:t>
            </a:r>
          </a:p>
          <a:p>
            <a:r>
              <a:rPr lang="en-US" sz="1050" dirty="0">
                <a:solidFill>
                  <a:schemeClr val="bg1"/>
                </a:solidFill>
              </a:rPr>
              <a:t>Thread </a:t>
            </a:r>
            <a:r>
              <a:rPr lang="en-US" sz="1050" i="1" dirty="0">
                <a:solidFill>
                  <a:schemeClr val="bg1"/>
                </a:solidFill>
              </a:rPr>
              <a:t>j</a:t>
            </a:r>
            <a:r>
              <a:rPr lang="en-US" sz="1050" dirty="0">
                <a:solidFill>
                  <a:schemeClr val="bg1"/>
                </a:solidFill>
              </a:rPr>
              <a:t> adds elements </a:t>
            </a:r>
            <a:r>
              <a:rPr lang="en-US" sz="1050" i="1" dirty="0">
                <a:solidFill>
                  <a:schemeClr val="bg1"/>
                </a:solidFill>
              </a:rPr>
              <a:t>j</a:t>
            </a:r>
            <a:r>
              <a:rPr lang="en-US" sz="1050" dirty="0">
                <a:solidFill>
                  <a:schemeClr val="bg1"/>
                </a:solidFill>
              </a:rPr>
              <a:t> and </a:t>
            </a:r>
            <a:r>
              <a:rPr lang="en-US" sz="1050" i="1" dirty="0">
                <a:solidFill>
                  <a:schemeClr val="bg1"/>
                </a:solidFill>
              </a:rPr>
              <a:t>j-stride</a:t>
            </a:r>
            <a:r>
              <a:rPr lang="en-US" sz="1050" dirty="0">
                <a:solidFill>
                  <a:schemeClr val="bg1"/>
                </a:solidFill>
              </a:rPr>
              <a:t> from shared memory and writes result into element j in shared memory</a:t>
            </a:r>
          </a:p>
          <a:p>
            <a:r>
              <a:rPr lang="en-US" sz="1050" dirty="0">
                <a:solidFill>
                  <a:schemeClr val="bg1"/>
                </a:solidFill>
              </a:rPr>
              <a:t>Requires barrier synchronization, once before read and once before write</a:t>
            </a:r>
          </a:p>
        </p:txBody>
      </p:sp>
      <p:cxnSp>
        <p:nvCxnSpPr>
          <p:cNvPr id="13" name="AutoShape 10"/>
          <p:cNvCxnSpPr>
            <a:cxnSpLocks noChangeShapeType="1"/>
            <a:endCxn id="39" idx="2"/>
          </p:cNvCxnSpPr>
          <p:nvPr/>
        </p:nvCxnSpPr>
        <p:spPr bwMode="auto">
          <a:xfrm>
            <a:off x="2388965" y="227464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Group 18"/>
          <p:cNvGraphicFramePr>
            <a:graphicFrameLocks noGrp="1"/>
          </p:cNvGraphicFramePr>
          <p:nvPr>
            <p:extLst/>
          </p:nvPr>
        </p:nvGraphicFramePr>
        <p:xfrm>
          <a:off x="1853727" y="2566660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71"/>
          <p:cNvGraphicFramePr>
            <a:graphicFrameLocks noGrp="1"/>
          </p:cNvGraphicFramePr>
          <p:nvPr>
            <p:extLst/>
          </p:nvPr>
        </p:nvGraphicFramePr>
        <p:xfrm>
          <a:off x="1844203" y="2012127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AutoShape 97"/>
          <p:cNvCxnSpPr>
            <a:cxnSpLocks noChangeShapeType="1"/>
          </p:cNvCxnSpPr>
          <p:nvPr/>
        </p:nvCxnSpPr>
        <p:spPr bwMode="auto">
          <a:xfrm rot="5400000">
            <a:off x="2244246" y="2427630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97"/>
          <p:cNvCxnSpPr>
            <a:cxnSpLocks noChangeShapeType="1"/>
          </p:cNvCxnSpPr>
          <p:nvPr/>
        </p:nvCxnSpPr>
        <p:spPr bwMode="auto">
          <a:xfrm rot="5400000">
            <a:off x="2672366" y="250663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2679184" y="236821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32182" y="2261056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10"/>
          <p:cNvCxnSpPr>
            <a:cxnSpLocks noChangeShapeType="1"/>
            <a:endCxn id="45" idx="2"/>
          </p:cNvCxnSpPr>
          <p:nvPr/>
        </p:nvCxnSpPr>
        <p:spPr bwMode="auto">
          <a:xfrm>
            <a:off x="2732182" y="2272327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"/>
          <p:cNvCxnSpPr>
            <a:cxnSpLocks noChangeShapeType="1"/>
          </p:cNvCxnSpPr>
          <p:nvPr/>
        </p:nvCxnSpPr>
        <p:spPr bwMode="auto">
          <a:xfrm rot="5400000">
            <a:off x="3015582" y="2504318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022400" y="2365894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75398" y="2258738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0"/>
          <p:cNvCxnSpPr>
            <a:cxnSpLocks noChangeShapeType="1"/>
            <a:endCxn id="50" idx="2"/>
          </p:cNvCxnSpPr>
          <p:nvPr/>
        </p:nvCxnSpPr>
        <p:spPr bwMode="auto">
          <a:xfrm>
            <a:off x="3110520" y="2279284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7"/>
          <p:cNvCxnSpPr>
            <a:cxnSpLocks noChangeShapeType="1"/>
          </p:cNvCxnSpPr>
          <p:nvPr/>
        </p:nvCxnSpPr>
        <p:spPr bwMode="auto">
          <a:xfrm rot="5400000">
            <a:off x="3393921" y="2511274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98"/>
          <p:cNvSpPr>
            <a:spLocks noChangeArrowheads="1"/>
          </p:cNvSpPr>
          <p:nvPr/>
        </p:nvSpPr>
        <p:spPr bwMode="auto">
          <a:xfrm>
            <a:off x="3400739" y="2372850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53737" y="2265694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10"/>
          <p:cNvCxnSpPr>
            <a:cxnSpLocks noChangeShapeType="1"/>
            <a:endCxn id="55" idx="2"/>
          </p:cNvCxnSpPr>
          <p:nvPr/>
        </p:nvCxnSpPr>
        <p:spPr bwMode="auto">
          <a:xfrm>
            <a:off x="3453736" y="228591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97"/>
          <p:cNvCxnSpPr>
            <a:cxnSpLocks noChangeShapeType="1"/>
          </p:cNvCxnSpPr>
          <p:nvPr/>
        </p:nvCxnSpPr>
        <p:spPr bwMode="auto">
          <a:xfrm rot="5400000">
            <a:off x="3737137" y="251790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3743955" y="237948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953" y="2272327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utoShape 10"/>
          <p:cNvCxnSpPr>
            <a:cxnSpLocks noChangeShapeType="1"/>
            <a:endCxn id="60" idx="2"/>
          </p:cNvCxnSpPr>
          <p:nvPr/>
        </p:nvCxnSpPr>
        <p:spPr bwMode="auto">
          <a:xfrm>
            <a:off x="3796953" y="227464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97"/>
          <p:cNvCxnSpPr>
            <a:cxnSpLocks noChangeShapeType="1"/>
          </p:cNvCxnSpPr>
          <p:nvPr/>
        </p:nvCxnSpPr>
        <p:spPr bwMode="auto">
          <a:xfrm rot="5400000">
            <a:off x="4080354" y="250663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98"/>
          <p:cNvSpPr>
            <a:spLocks noChangeArrowheads="1"/>
          </p:cNvSpPr>
          <p:nvPr/>
        </p:nvSpPr>
        <p:spPr bwMode="auto">
          <a:xfrm>
            <a:off x="4087172" y="236821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40170" y="2261056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>
            <a:off x="4140551" y="227037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97"/>
          <p:cNvCxnSpPr>
            <a:cxnSpLocks noChangeShapeType="1"/>
          </p:cNvCxnSpPr>
          <p:nvPr/>
        </p:nvCxnSpPr>
        <p:spPr bwMode="auto">
          <a:xfrm rot="5400000">
            <a:off x="4425669" y="251790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98"/>
          <p:cNvSpPr>
            <a:spLocks noChangeArrowheads="1"/>
          </p:cNvSpPr>
          <p:nvPr/>
        </p:nvSpPr>
        <p:spPr bwMode="auto">
          <a:xfrm>
            <a:off x="4432487" y="237948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85485" y="2272327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0"/>
          <p:cNvCxnSpPr>
            <a:cxnSpLocks noChangeShapeType="1"/>
            <a:endCxn id="70" idx="2"/>
          </p:cNvCxnSpPr>
          <p:nvPr/>
        </p:nvCxnSpPr>
        <p:spPr bwMode="auto">
          <a:xfrm>
            <a:off x="4483768" y="2274646"/>
            <a:ext cx="290219" cy="13287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97"/>
          <p:cNvCxnSpPr>
            <a:cxnSpLocks noChangeShapeType="1"/>
          </p:cNvCxnSpPr>
          <p:nvPr/>
        </p:nvCxnSpPr>
        <p:spPr bwMode="auto">
          <a:xfrm rot="5400000">
            <a:off x="4767168" y="250663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98"/>
          <p:cNvSpPr>
            <a:spLocks noChangeArrowheads="1"/>
          </p:cNvSpPr>
          <p:nvPr/>
        </p:nvSpPr>
        <p:spPr bwMode="auto">
          <a:xfrm>
            <a:off x="4773986" y="236821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826984" y="2261056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74551" y="2880985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1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1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652847" y="2309485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</p:spTree>
    <p:extLst>
      <p:ext uri="{BB962C8B-B14F-4D97-AF65-F5344CB8AC3E}">
        <p14:creationId xmlns:p14="http://schemas.microsoft.com/office/powerpoint/2010/main" val="7428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700">
        <p:fade/>
      </p:transition>
    </mc:Choice>
    <mc:Fallback xmlns="">
      <p:transition spd="med" advTm="59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Parallel Scan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50" dirty="0"/>
              <a:t>Read input from device to shared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Iterate log(n) times; stride from 1 to n-1: double stride each iteration. </a:t>
            </a:r>
          </a:p>
        </p:txBody>
      </p:sp>
      <p:cxnSp>
        <p:nvCxnSpPr>
          <p:cNvPr id="13" name="AutoShape 10"/>
          <p:cNvCxnSpPr>
            <a:cxnSpLocks noChangeShapeType="1"/>
            <a:endCxn id="39" idx="2"/>
          </p:cNvCxnSpPr>
          <p:nvPr/>
        </p:nvCxnSpPr>
        <p:spPr bwMode="auto">
          <a:xfrm>
            <a:off x="2373730" y="21034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Group 18"/>
          <p:cNvGraphicFramePr>
            <a:graphicFrameLocks noGrp="1"/>
          </p:cNvGraphicFramePr>
          <p:nvPr>
            <p:extLst/>
          </p:nvPr>
        </p:nvGraphicFramePr>
        <p:xfrm>
          <a:off x="1838492" y="2395464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71"/>
          <p:cNvGraphicFramePr>
            <a:graphicFrameLocks noGrp="1"/>
          </p:cNvGraphicFramePr>
          <p:nvPr>
            <p:extLst/>
          </p:nvPr>
        </p:nvGraphicFramePr>
        <p:xfrm>
          <a:off x="1828968" y="1840932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AutoShape 97"/>
          <p:cNvCxnSpPr>
            <a:cxnSpLocks noChangeShapeType="1"/>
          </p:cNvCxnSpPr>
          <p:nvPr/>
        </p:nvCxnSpPr>
        <p:spPr bwMode="auto">
          <a:xfrm rot="5400000">
            <a:off x="2657131" y="23354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2663949" y="21970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6947" y="20898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10"/>
          <p:cNvCxnSpPr>
            <a:cxnSpLocks noChangeShapeType="1"/>
            <a:endCxn id="45" idx="2"/>
          </p:cNvCxnSpPr>
          <p:nvPr/>
        </p:nvCxnSpPr>
        <p:spPr bwMode="auto">
          <a:xfrm>
            <a:off x="2716947" y="2101132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"/>
          <p:cNvCxnSpPr>
            <a:cxnSpLocks noChangeShapeType="1"/>
          </p:cNvCxnSpPr>
          <p:nvPr/>
        </p:nvCxnSpPr>
        <p:spPr bwMode="auto">
          <a:xfrm rot="5400000">
            <a:off x="3000348" y="2333123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007166" y="2194699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60164" y="2087543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0"/>
          <p:cNvCxnSpPr>
            <a:cxnSpLocks noChangeShapeType="1"/>
            <a:endCxn id="50" idx="2"/>
          </p:cNvCxnSpPr>
          <p:nvPr/>
        </p:nvCxnSpPr>
        <p:spPr bwMode="auto">
          <a:xfrm>
            <a:off x="3095285" y="2108088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7"/>
          <p:cNvCxnSpPr>
            <a:cxnSpLocks noChangeShapeType="1"/>
          </p:cNvCxnSpPr>
          <p:nvPr/>
        </p:nvCxnSpPr>
        <p:spPr bwMode="auto">
          <a:xfrm rot="5400000">
            <a:off x="3378686" y="234007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98"/>
          <p:cNvSpPr>
            <a:spLocks noChangeArrowheads="1"/>
          </p:cNvSpPr>
          <p:nvPr/>
        </p:nvSpPr>
        <p:spPr bwMode="auto">
          <a:xfrm>
            <a:off x="3385504" y="220165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38502" y="209449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10"/>
          <p:cNvCxnSpPr>
            <a:cxnSpLocks noChangeShapeType="1"/>
            <a:endCxn id="55" idx="2"/>
          </p:cNvCxnSpPr>
          <p:nvPr/>
        </p:nvCxnSpPr>
        <p:spPr bwMode="auto">
          <a:xfrm>
            <a:off x="3438502" y="209899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97"/>
          <p:cNvCxnSpPr>
            <a:cxnSpLocks noChangeShapeType="1"/>
          </p:cNvCxnSpPr>
          <p:nvPr/>
        </p:nvCxnSpPr>
        <p:spPr bwMode="auto">
          <a:xfrm rot="5400000">
            <a:off x="3721902" y="233099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3728720" y="219256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81718" y="208541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utoShape 10"/>
          <p:cNvCxnSpPr>
            <a:cxnSpLocks noChangeShapeType="1"/>
            <a:endCxn id="60" idx="2"/>
          </p:cNvCxnSpPr>
          <p:nvPr/>
        </p:nvCxnSpPr>
        <p:spPr bwMode="auto">
          <a:xfrm>
            <a:off x="3781718" y="21034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97"/>
          <p:cNvCxnSpPr>
            <a:cxnSpLocks noChangeShapeType="1"/>
          </p:cNvCxnSpPr>
          <p:nvPr/>
        </p:nvCxnSpPr>
        <p:spPr bwMode="auto">
          <a:xfrm rot="5400000">
            <a:off x="4065119" y="23354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98"/>
          <p:cNvSpPr>
            <a:spLocks noChangeArrowheads="1"/>
          </p:cNvSpPr>
          <p:nvPr/>
        </p:nvSpPr>
        <p:spPr bwMode="auto">
          <a:xfrm>
            <a:off x="4071937" y="21970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24935" y="20898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>
            <a:off x="4125316" y="209918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97"/>
          <p:cNvCxnSpPr>
            <a:cxnSpLocks noChangeShapeType="1"/>
          </p:cNvCxnSpPr>
          <p:nvPr/>
        </p:nvCxnSpPr>
        <p:spPr bwMode="auto">
          <a:xfrm rot="5400000">
            <a:off x="4408717" y="233117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98"/>
          <p:cNvSpPr>
            <a:spLocks noChangeArrowheads="1"/>
          </p:cNvSpPr>
          <p:nvPr/>
        </p:nvSpPr>
        <p:spPr bwMode="auto">
          <a:xfrm>
            <a:off x="4415535" y="219274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68533" y="208559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0"/>
          <p:cNvCxnSpPr>
            <a:cxnSpLocks noChangeShapeType="1"/>
            <a:endCxn id="70" idx="2"/>
          </p:cNvCxnSpPr>
          <p:nvPr/>
        </p:nvCxnSpPr>
        <p:spPr bwMode="auto">
          <a:xfrm>
            <a:off x="4468533" y="21034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97"/>
          <p:cNvCxnSpPr>
            <a:cxnSpLocks noChangeShapeType="1"/>
          </p:cNvCxnSpPr>
          <p:nvPr/>
        </p:nvCxnSpPr>
        <p:spPr bwMode="auto">
          <a:xfrm rot="5400000">
            <a:off x="4751934" y="23354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98"/>
          <p:cNvSpPr>
            <a:spLocks noChangeArrowheads="1"/>
          </p:cNvSpPr>
          <p:nvPr/>
        </p:nvSpPr>
        <p:spPr bwMode="auto">
          <a:xfrm>
            <a:off x="4758752" y="21970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811750" y="20898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59316" y="3224139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2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2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637612" y="2138289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  <p:graphicFrame>
        <p:nvGraphicFramePr>
          <p:cNvPr id="75" name="Group 18"/>
          <p:cNvGraphicFramePr>
            <a:graphicFrameLocks noGrp="1"/>
          </p:cNvGraphicFramePr>
          <p:nvPr>
            <p:extLst/>
          </p:nvPr>
        </p:nvGraphicFramePr>
        <p:xfrm>
          <a:off x="1846492" y="2958800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AutoShape 10"/>
          <p:cNvCxnSpPr>
            <a:cxnSpLocks noChangeShapeType="1"/>
            <a:endCxn id="87" idx="2"/>
          </p:cNvCxnSpPr>
          <p:nvPr/>
        </p:nvCxnSpPr>
        <p:spPr bwMode="auto">
          <a:xfrm>
            <a:off x="2377234" y="2650879"/>
            <a:ext cx="637931" cy="14646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97"/>
          <p:cNvCxnSpPr>
            <a:cxnSpLocks noChangeShapeType="1"/>
          </p:cNvCxnSpPr>
          <p:nvPr/>
        </p:nvCxnSpPr>
        <p:spPr bwMode="auto">
          <a:xfrm rot="5400000">
            <a:off x="3008347" y="2896458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AutoShape 98"/>
          <p:cNvSpPr>
            <a:spLocks noChangeArrowheads="1"/>
          </p:cNvSpPr>
          <p:nvPr/>
        </p:nvSpPr>
        <p:spPr bwMode="auto">
          <a:xfrm>
            <a:off x="3015165" y="2758034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068163" y="2650878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AutoShape 10"/>
          <p:cNvCxnSpPr>
            <a:cxnSpLocks noChangeShapeType="1"/>
            <a:endCxn id="92" idx="2"/>
          </p:cNvCxnSpPr>
          <p:nvPr/>
        </p:nvCxnSpPr>
        <p:spPr bwMode="auto">
          <a:xfrm>
            <a:off x="2716948" y="2650878"/>
            <a:ext cx="676556" cy="15341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97"/>
          <p:cNvCxnSpPr>
            <a:cxnSpLocks noChangeShapeType="1"/>
          </p:cNvCxnSpPr>
          <p:nvPr/>
        </p:nvCxnSpPr>
        <p:spPr bwMode="auto">
          <a:xfrm rot="5400000">
            <a:off x="3386685" y="2903414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AutoShape 98"/>
          <p:cNvSpPr>
            <a:spLocks noChangeArrowheads="1"/>
          </p:cNvSpPr>
          <p:nvPr/>
        </p:nvSpPr>
        <p:spPr bwMode="auto">
          <a:xfrm>
            <a:off x="3393503" y="2764990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446501" y="2657834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AutoShape 10"/>
          <p:cNvCxnSpPr>
            <a:cxnSpLocks noChangeShapeType="1"/>
            <a:endCxn id="97" idx="2"/>
          </p:cNvCxnSpPr>
          <p:nvPr/>
        </p:nvCxnSpPr>
        <p:spPr bwMode="auto">
          <a:xfrm>
            <a:off x="3068163" y="2650879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97"/>
          <p:cNvCxnSpPr>
            <a:cxnSpLocks noChangeShapeType="1"/>
          </p:cNvCxnSpPr>
          <p:nvPr/>
        </p:nvCxnSpPr>
        <p:spPr bwMode="auto">
          <a:xfrm rot="5400000">
            <a:off x="3729902" y="2894325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utoShape 98"/>
          <p:cNvSpPr>
            <a:spLocks noChangeArrowheads="1"/>
          </p:cNvSpPr>
          <p:nvPr/>
        </p:nvSpPr>
        <p:spPr bwMode="auto">
          <a:xfrm>
            <a:off x="3736720" y="2755901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789718" y="2648745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AutoShape 97"/>
          <p:cNvCxnSpPr>
            <a:cxnSpLocks noChangeShapeType="1"/>
          </p:cNvCxnSpPr>
          <p:nvPr/>
        </p:nvCxnSpPr>
        <p:spPr bwMode="auto">
          <a:xfrm rot="5400000">
            <a:off x="4073118" y="289877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AutoShape 98"/>
          <p:cNvSpPr>
            <a:spLocks noChangeArrowheads="1"/>
          </p:cNvSpPr>
          <p:nvPr/>
        </p:nvSpPr>
        <p:spPr bwMode="auto">
          <a:xfrm>
            <a:off x="4079936" y="276035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132934" y="265319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AutoShape 10"/>
          <p:cNvCxnSpPr>
            <a:cxnSpLocks noChangeShapeType="1"/>
          </p:cNvCxnSpPr>
          <p:nvPr/>
        </p:nvCxnSpPr>
        <p:spPr bwMode="auto">
          <a:xfrm>
            <a:off x="3789718" y="2658621"/>
            <a:ext cx="633817" cy="13676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97"/>
          <p:cNvCxnSpPr>
            <a:cxnSpLocks noChangeShapeType="1"/>
          </p:cNvCxnSpPr>
          <p:nvPr/>
        </p:nvCxnSpPr>
        <p:spPr bwMode="auto">
          <a:xfrm rot="5400000">
            <a:off x="4416717" y="289450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AutoShape 98"/>
          <p:cNvSpPr>
            <a:spLocks noChangeArrowheads="1"/>
          </p:cNvSpPr>
          <p:nvPr/>
        </p:nvSpPr>
        <p:spPr bwMode="auto">
          <a:xfrm>
            <a:off x="4423535" y="275608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76533" y="2648927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AutoShape 10"/>
          <p:cNvCxnSpPr>
            <a:cxnSpLocks noChangeShapeType="1"/>
            <a:endCxn id="112" idx="2"/>
          </p:cNvCxnSpPr>
          <p:nvPr/>
        </p:nvCxnSpPr>
        <p:spPr bwMode="auto">
          <a:xfrm>
            <a:off x="4132935" y="2650878"/>
            <a:ext cx="633817" cy="148779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97"/>
          <p:cNvCxnSpPr>
            <a:cxnSpLocks noChangeShapeType="1"/>
          </p:cNvCxnSpPr>
          <p:nvPr/>
        </p:nvCxnSpPr>
        <p:spPr bwMode="auto">
          <a:xfrm rot="5400000">
            <a:off x="4759933" y="289877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AutoShape 98"/>
          <p:cNvSpPr>
            <a:spLocks noChangeArrowheads="1"/>
          </p:cNvSpPr>
          <p:nvPr/>
        </p:nvSpPr>
        <p:spPr bwMode="auto">
          <a:xfrm>
            <a:off x="4766751" y="276035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819749" y="265319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/>
          <p:cNvSpPr txBox="1">
            <a:spLocks/>
          </p:cNvSpPr>
          <p:nvPr/>
        </p:nvSpPr>
        <p:spPr>
          <a:xfrm>
            <a:off x="1645612" y="2701625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2</a:t>
            </a:r>
          </a:p>
        </p:txBody>
      </p:sp>
      <p:cxnSp>
        <p:nvCxnSpPr>
          <p:cNvPr id="116" name="AutoShape 97"/>
          <p:cNvCxnSpPr>
            <a:cxnSpLocks noChangeShapeType="1"/>
          </p:cNvCxnSpPr>
          <p:nvPr/>
        </p:nvCxnSpPr>
        <p:spPr bwMode="auto">
          <a:xfrm rot="5400000">
            <a:off x="2229011" y="225643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97"/>
          <p:cNvCxnSpPr>
            <a:cxnSpLocks noChangeShapeType="1"/>
          </p:cNvCxnSpPr>
          <p:nvPr/>
        </p:nvCxnSpPr>
        <p:spPr bwMode="auto">
          <a:xfrm rot="5400000">
            <a:off x="2229011" y="2795206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97"/>
          <p:cNvCxnSpPr>
            <a:cxnSpLocks noChangeShapeType="1"/>
          </p:cNvCxnSpPr>
          <p:nvPr/>
        </p:nvCxnSpPr>
        <p:spPr bwMode="auto">
          <a:xfrm rot="5400000">
            <a:off x="2581889" y="280429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10"/>
          <p:cNvCxnSpPr>
            <a:cxnSpLocks noChangeShapeType="1"/>
          </p:cNvCxnSpPr>
          <p:nvPr/>
        </p:nvCxnSpPr>
        <p:spPr bwMode="auto">
          <a:xfrm>
            <a:off x="3438502" y="2658621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30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87">
        <p:fade/>
      </p:transition>
    </mc:Choice>
    <mc:Fallback xmlns="">
      <p:transition spd="med" advTm="136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Parallel Scan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50" dirty="0"/>
              <a:t>Read input from device to shared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Iterate log(n) times; stride from 1 to n-1: double stride each iteration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Write output from shared memory to device memory</a:t>
            </a:r>
          </a:p>
        </p:txBody>
      </p:sp>
      <p:cxnSp>
        <p:nvCxnSpPr>
          <p:cNvPr id="13" name="AutoShape 10"/>
          <p:cNvCxnSpPr>
            <a:cxnSpLocks noChangeShapeType="1"/>
            <a:endCxn id="39" idx="2"/>
          </p:cNvCxnSpPr>
          <p:nvPr/>
        </p:nvCxnSpPr>
        <p:spPr bwMode="auto">
          <a:xfrm>
            <a:off x="2369762" y="2224668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Group 18"/>
          <p:cNvGraphicFramePr>
            <a:graphicFrameLocks noGrp="1"/>
          </p:cNvGraphicFramePr>
          <p:nvPr>
            <p:extLst/>
          </p:nvPr>
        </p:nvGraphicFramePr>
        <p:xfrm>
          <a:off x="1834524" y="2516683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71"/>
          <p:cNvGraphicFramePr>
            <a:graphicFrameLocks noGrp="1"/>
          </p:cNvGraphicFramePr>
          <p:nvPr>
            <p:extLst/>
          </p:nvPr>
        </p:nvGraphicFramePr>
        <p:xfrm>
          <a:off x="1825000" y="1962150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AutoShape 97"/>
          <p:cNvCxnSpPr>
            <a:cxnSpLocks noChangeShapeType="1"/>
          </p:cNvCxnSpPr>
          <p:nvPr/>
        </p:nvCxnSpPr>
        <p:spPr bwMode="auto">
          <a:xfrm rot="5400000">
            <a:off x="2653163" y="245665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98"/>
          <p:cNvSpPr>
            <a:spLocks noChangeArrowheads="1"/>
          </p:cNvSpPr>
          <p:nvPr/>
        </p:nvSpPr>
        <p:spPr bwMode="auto">
          <a:xfrm>
            <a:off x="2659981" y="231823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2979" y="221107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AutoShape 10"/>
          <p:cNvCxnSpPr>
            <a:cxnSpLocks noChangeShapeType="1"/>
            <a:endCxn id="45" idx="2"/>
          </p:cNvCxnSpPr>
          <p:nvPr/>
        </p:nvCxnSpPr>
        <p:spPr bwMode="auto">
          <a:xfrm>
            <a:off x="2712979" y="2222350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97"/>
          <p:cNvCxnSpPr>
            <a:cxnSpLocks noChangeShapeType="1"/>
          </p:cNvCxnSpPr>
          <p:nvPr/>
        </p:nvCxnSpPr>
        <p:spPr bwMode="auto">
          <a:xfrm rot="5400000">
            <a:off x="2996380" y="245434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003198" y="231591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56196" y="2208761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0"/>
          <p:cNvCxnSpPr>
            <a:cxnSpLocks noChangeShapeType="1"/>
            <a:endCxn id="50" idx="2"/>
          </p:cNvCxnSpPr>
          <p:nvPr/>
        </p:nvCxnSpPr>
        <p:spPr bwMode="auto">
          <a:xfrm>
            <a:off x="3091317" y="2229306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7"/>
          <p:cNvCxnSpPr>
            <a:cxnSpLocks noChangeShapeType="1"/>
          </p:cNvCxnSpPr>
          <p:nvPr/>
        </p:nvCxnSpPr>
        <p:spPr bwMode="auto">
          <a:xfrm rot="5400000">
            <a:off x="3374718" y="2461297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98"/>
          <p:cNvSpPr>
            <a:spLocks noChangeArrowheads="1"/>
          </p:cNvSpPr>
          <p:nvPr/>
        </p:nvSpPr>
        <p:spPr bwMode="auto">
          <a:xfrm>
            <a:off x="3381536" y="2322873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34534" y="2215717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10"/>
          <p:cNvCxnSpPr>
            <a:cxnSpLocks noChangeShapeType="1"/>
            <a:endCxn id="55" idx="2"/>
          </p:cNvCxnSpPr>
          <p:nvPr/>
        </p:nvCxnSpPr>
        <p:spPr bwMode="auto">
          <a:xfrm>
            <a:off x="3434534" y="2220217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97"/>
          <p:cNvCxnSpPr>
            <a:cxnSpLocks noChangeShapeType="1"/>
          </p:cNvCxnSpPr>
          <p:nvPr/>
        </p:nvCxnSpPr>
        <p:spPr bwMode="auto">
          <a:xfrm rot="5400000">
            <a:off x="3717934" y="2452208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3724752" y="2313784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77750" y="2206628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AutoShape 10"/>
          <p:cNvCxnSpPr>
            <a:cxnSpLocks noChangeShapeType="1"/>
            <a:endCxn id="60" idx="2"/>
          </p:cNvCxnSpPr>
          <p:nvPr/>
        </p:nvCxnSpPr>
        <p:spPr bwMode="auto">
          <a:xfrm>
            <a:off x="3777750" y="2224668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97"/>
          <p:cNvCxnSpPr>
            <a:cxnSpLocks noChangeShapeType="1"/>
          </p:cNvCxnSpPr>
          <p:nvPr/>
        </p:nvCxnSpPr>
        <p:spPr bwMode="auto">
          <a:xfrm rot="5400000">
            <a:off x="4061151" y="245665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98"/>
          <p:cNvSpPr>
            <a:spLocks noChangeArrowheads="1"/>
          </p:cNvSpPr>
          <p:nvPr/>
        </p:nvSpPr>
        <p:spPr bwMode="auto">
          <a:xfrm>
            <a:off x="4067969" y="231823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20967" y="221107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0"/>
          <p:cNvCxnSpPr>
            <a:cxnSpLocks noChangeShapeType="1"/>
          </p:cNvCxnSpPr>
          <p:nvPr/>
        </p:nvCxnSpPr>
        <p:spPr bwMode="auto">
          <a:xfrm>
            <a:off x="4121348" y="222039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97"/>
          <p:cNvCxnSpPr>
            <a:cxnSpLocks noChangeShapeType="1"/>
          </p:cNvCxnSpPr>
          <p:nvPr/>
        </p:nvCxnSpPr>
        <p:spPr bwMode="auto">
          <a:xfrm rot="5400000">
            <a:off x="4404749" y="245238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98"/>
          <p:cNvSpPr>
            <a:spLocks noChangeArrowheads="1"/>
          </p:cNvSpPr>
          <p:nvPr/>
        </p:nvSpPr>
        <p:spPr bwMode="auto">
          <a:xfrm>
            <a:off x="4411567" y="231396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464565" y="220680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0"/>
          <p:cNvCxnSpPr>
            <a:cxnSpLocks noChangeShapeType="1"/>
            <a:endCxn id="70" idx="2"/>
          </p:cNvCxnSpPr>
          <p:nvPr/>
        </p:nvCxnSpPr>
        <p:spPr bwMode="auto">
          <a:xfrm>
            <a:off x="4464565" y="2224668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97"/>
          <p:cNvCxnSpPr>
            <a:cxnSpLocks noChangeShapeType="1"/>
          </p:cNvCxnSpPr>
          <p:nvPr/>
        </p:nvCxnSpPr>
        <p:spPr bwMode="auto">
          <a:xfrm rot="5400000">
            <a:off x="4747966" y="245665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98"/>
          <p:cNvSpPr>
            <a:spLocks noChangeArrowheads="1"/>
          </p:cNvSpPr>
          <p:nvPr/>
        </p:nvSpPr>
        <p:spPr bwMode="auto">
          <a:xfrm>
            <a:off x="4754784" y="231823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807782" y="221107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2755348" y="3900529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3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4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633644" y="2259507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  <p:graphicFrame>
        <p:nvGraphicFramePr>
          <p:cNvPr id="75" name="Group 18"/>
          <p:cNvGraphicFramePr>
            <a:graphicFrameLocks noGrp="1"/>
          </p:cNvGraphicFramePr>
          <p:nvPr>
            <p:extLst/>
          </p:nvPr>
        </p:nvGraphicFramePr>
        <p:xfrm>
          <a:off x="1842524" y="3080018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AutoShape 10"/>
          <p:cNvCxnSpPr>
            <a:cxnSpLocks noChangeShapeType="1"/>
            <a:endCxn id="87" idx="2"/>
          </p:cNvCxnSpPr>
          <p:nvPr/>
        </p:nvCxnSpPr>
        <p:spPr bwMode="auto">
          <a:xfrm>
            <a:off x="2373266" y="2772097"/>
            <a:ext cx="637931" cy="14646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97"/>
          <p:cNvCxnSpPr>
            <a:cxnSpLocks noChangeShapeType="1"/>
          </p:cNvCxnSpPr>
          <p:nvPr/>
        </p:nvCxnSpPr>
        <p:spPr bwMode="auto">
          <a:xfrm rot="5400000">
            <a:off x="3004379" y="3017676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AutoShape 98"/>
          <p:cNvSpPr>
            <a:spLocks noChangeArrowheads="1"/>
          </p:cNvSpPr>
          <p:nvPr/>
        </p:nvSpPr>
        <p:spPr bwMode="auto">
          <a:xfrm>
            <a:off x="3011197" y="2879252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064195" y="2772096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AutoShape 10"/>
          <p:cNvCxnSpPr>
            <a:cxnSpLocks noChangeShapeType="1"/>
            <a:endCxn id="92" idx="2"/>
          </p:cNvCxnSpPr>
          <p:nvPr/>
        </p:nvCxnSpPr>
        <p:spPr bwMode="auto">
          <a:xfrm>
            <a:off x="2712980" y="2772097"/>
            <a:ext cx="676556" cy="15341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97"/>
          <p:cNvCxnSpPr>
            <a:cxnSpLocks noChangeShapeType="1"/>
          </p:cNvCxnSpPr>
          <p:nvPr/>
        </p:nvCxnSpPr>
        <p:spPr bwMode="auto">
          <a:xfrm rot="5400000">
            <a:off x="3382717" y="3024633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AutoShape 98"/>
          <p:cNvSpPr>
            <a:spLocks noChangeArrowheads="1"/>
          </p:cNvSpPr>
          <p:nvPr/>
        </p:nvSpPr>
        <p:spPr bwMode="auto">
          <a:xfrm>
            <a:off x="3389535" y="2886209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442533" y="2779053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AutoShape 10"/>
          <p:cNvCxnSpPr>
            <a:cxnSpLocks noChangeShapeType="1"/>
            <a:endCxn id="97" idx="2"/>
          </p:cNvCxnSpPr>
          <p:nvPr/>
        </p:nvCxnSpPr>
        <p:spPr bwMode="auto">
          <a:xfrm>
            <a:off x="3064195" y="2772097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97"/>
          <p:cNvCxnSpPr>
            <a:cxnSpLocks noChangeShapeType="1"/>
          </p:cNvCxnSpPr>
          <p:nvPr/>
        </p:nvCxnSpPr>
        <p:spPr bwMode="auto">
          <a:xfrm rot="5400000">
            <a:off x="3725934" y="3015543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utoShape 98"/>
          <p:cNvSpPr>
            <a:spLocks noChangeArrowheads="1"/>
          </p:cNvSpPr>
          <p:nvPr/>
        </p:nvSpPr>
        <p:spPr bwMode="auto">
          <a:xfrm>
            <a:off x="3732752" y="2877119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785750" y="2769963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AutoShape 97"/>
          <p:cNvCxnSpPr>
            <a:cxnSpLocks noChangeShapeType="1"/>
          </p:cNvCxnSpPr>
          <p:nvPr/>
        </p:nvCxnSpPr>
        <p:spPr bwMode="auto">
          <a:xfrm rot="5400000">
            <a:off x="4069150" y="3019995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AutoShape 98"/>
          <p:cNvSpPr>
            <a:spLocks noChangeArrowheads="1"/>
          </p:cNvSpPr>
          <p:nvPr/>
        </p:nvSpPr>
        <p:spPr bwMode="auto">
          <a:xfrm>
            <a:off x="4075968" y="2881571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128966" y="2774415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AutoShape 10"/>
          <p:cNvCxnSpPr>
            <a:cxnSpLocks noChangeShapeType="1"/>
          </p:cNvCxnSpPr>
          <p:nvPr/>
        </p:nvCxnSpPr>
        <p:spPr bwMode="auto">
          <a:xfrm>
            <a:off x="3785750" y="2779839"/>
            <a:ext cx="633817" cy="13676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97"/>
          <p:cNvCxnSpPr>
            <a:cxnSpLocks noChangeShapeType="1"/>
          </p:cNvCxnSpPr>
          <p:nvPr/>
        </p:nvCxnSpPr>
        <p:spPr bwMode="auto">
          <a:xfrm rot="5400000">
            <a:off x="4412749" y="3015725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AutoShape 98"/>
          <p:cNvSpPr>
            <a:spLocks noChangeArrowheads="1"/>
          </p:cNvSpPr>
          <p:nvPr/>
        </p:nvSpPr>
        <p:spPr bwMode="auto">
          <a:xfrm>
            <a:off x="4419567" y="2877301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472565" y="2770145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AutoShape 10"/>
          <p:cNvCxnSpPr>
            <a:cxnSpLocks noChangeShapeType="1"/>
            <a:endCxn id="112" idx="2"/>
          </p:cNvCxnSpPr>
          <p:nvPr/>
        </p:nvCxnSpPr>
        <p:spPr bwMode="auto">
          <a:xfrm>
            <a:off x="4128967" y="2772097"/>
            <a:ext cx="633817" cy="148779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97"/>
          <p:cNvCxnSpPr>
            <a:cxnSpLocks noChangeShapeType="1"/>
          </p:cNvCxnSpPr>
          <p:nvPr/>
        </p:nvCxnSpPr>
        <p:spPr bwMode="auto">
          <a:xfrm rot="5400000">
            <a:off x="4755965" y="3019995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AutoShape 98"/>
          <p:cNvSpPr>
            <a:spLocks noChangeArrowheads="1"/>
          </p:cNvSpPr>
          <p:nvPr/>
        </p:nvSpPr>
        <p:spPr bwMode="auto">
          <a:xfrm>
            <a:off x="4762783" y="2881571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815781" y="2774415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/>
          <p:cNvSpPr txBox="1">
            <a:spLocks/>
          </p:cNvSpPr>
          <p:nvPr/>
        </p:nvSpPr>
        <p:spPr>
          <a:xfrm>
            <a:off x="1641644" y="2822843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2</a:t>
            </a:r>
          </a:p>
        </p:txBody>
      </p:sp>
      <p:cxnSp>
        <p:nvCxnSpPr>
          <p:cNvPr id="116" name="AutoShape 97"/>
          <p:cNvCxnSpPr>
            <a:cxnSpLocks noChangeShapeType="1"/>
          </p:cNvCxnSpPr>
          <p:nvPr/>
        </p:nvCxnSpPr>
        <p:spPr bwMode="auto">
          <a:xfrm rot="5400000">
            <a:off x="2225043" y="2377653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97"/>
          <p:cNvCxnSpPr>
            <a:cxnSpLocks noChangeShapeType="1"/>
          </p:cNvCxnSpPr>
          <p:nvPr/>
        </p:nvCxnSpPr>
        <p:spPr bwMode="auto">
          <a:xfrm rot="5400000">
            <a:off x="2225043" y="2916424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97"/>
          <p:cNvCxnSpPr>
            <a:cxnSpLocks noChangeShapeType="1"/>
          </p:cNvCxnSpPr>
          <p:nvPr/>
        </p:nvCxnSpPr>
        <p:spPr bwMode="auto">
          <a:xfrm rot="5400000">
            <a:off x="2577921" y="2925513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10"/>
          <p:cNvCxnSpPr>
            <a:cxnSpLocks noChangeShapeType="1"/>
          </p:cNvCxnSpPr>
          <p:nvPr/>
        </p:nvCxnSpPr>
        <p:spPr bwMode="auto">
          <a:xfrm>
            <a:off x="3434534" y="2779839"/>
            <a:ext cx="668557" cy="14432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Group 18"/>
          <p:cNvGraphicFramePr>
            <a:graphicFrameLocks noGrp="1"/>
          </p:cNvGraphicFramePr>
          <p:nvPr>
            <p:extLst/>
          </p:nvPr>
        </p:nvGraphicFramePr>
        <p:xfrm>
          <a:off x="1842524" y="3643354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4" name="AutoShape 10"/>
          <p:cNvCxnSpPr>
            <a:cxnSpLocks noChangeShapeType="1"/>
            <a:endCxn id="127" idx="2"/>
          </p:cNvCxnSpPr>
          <p:nvPr/>
        </p:nvCxnSpPr>
        <p:spPr bwMode="auto">
          <a:xfrm>
            <a:off x="2373266" y="3335432"/>
            <a:ext cx="1359486" cy="144328"/>
          </a:xfrm>
          <a:prstGeom prst="curvedConnector3">
            <a:avLst>
              <a:gd name="adj1" fmla="val 1637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97"/>
          <p:cNvCxnSpPr>
            <a:cxnSpLocks noChangeShapeType="1"/>
          </p:cNvCxnSpPr>
          <p:nvPr/>
        </p:nvCxnSpPr>
        <p:spPr bwMode="auto">
          <a:xfrm rot="5400000">
            <a:off x="3725934" y="357887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AutoShape 98"/>
          <p:cNvSpPr>
            <a:spLocks noChangeArrowheads="1"/>
          </p:cNvSpPr>
          <p:nvPr/>
        </p:nvSpPr>
        <p:spPr bwMode="auto">
          <a:xfrm>
            <a:off x="3732752" y="344045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785750" y="3333299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AutoShape 97"/>
          <p:cNvCxnSpPr>
            <a:cxnSpLocks noChangeShapeType="1"/>
          </p:cNvCxnSpPr>
          <p:nvPr/>
        </p:nvCxnSpPr>
        <p:spPr bwMode="auto">
          <a:xfrm rot="5400000">
            <a:off x="4069150" y="358333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AutoShape 98"/>
          <p:cNvSpPr>
            <a:spLocks noChangeArrowheads="1"/>
          </p:cNvSpPr>
          <p:nvPr/>
        </p:nvSpPr>
        <p:spPr bwMode="auto">
          <a:xfrm>
            <a:off x="4075968" y="344490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4128966" y="333775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AutoShape 97"/>
          <p:cNvCxnSpPr>
            <a:cxnSpLocks noChangeShapeType="1"/>
          </p:cNvCxnSpPr>
          <p:nvPr/>
        </p:nvCxnSpPr>
        <p:spPr bwMode="auto">
          <a:xfrm rot="5400000">
            <a:off x="4412749" y="357906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AutoShape 98"/>
          <p:cNvSpPr>
            <a:spLocks noChangeArrowheads="1"/>
          </p:cNvSpPr>
          <p:nvPr/>
        </p:nvSpPr>
        <p:spPr bwMode="auto">
          <a:xfrm>
            <a:off x="4419567" y="344063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4472565" y="333348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AutoShape 97"/>
          <p:cNvCxnSpPr>
            <a:cxnSpLocks noChangeShapeType="1"/>
          </p:cNvCxnSpPr>
          <p:nvPr/>
        </p:nvCxnSpPr>
        <p:spPr bwMode="auto">
          <a:xfrm rot="5400000">
            <a:off x="4755965" y="3583330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AutoShape 98"/>
          <p:cNvSpPr>
            <a:spLocks noChangeArrowheads="1"/>
          </p:cNvSpPr>
          <p:nvPr/>
        </p:nvSpPr>
        <p:spPr bwMode="auto">
          <a:xfrm>
            <a:off x="4762783" y="3444906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815781" y="3337750"/>
            <a:ext cx="0" cy="107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ontent Placeholder 2"/>
          <p:cNvSpPr txBox="1">
            <a:spLocks/>
          </p:cNvSpPr>
          <p:nvPr/>
        </p:nvSpPr>
        <p:spPr>
          <a:xfrm>
            <a:off x="1641644" y="3386178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4</a:t>
            </a:r>
          </a:p>
        </p:txBody>
      </p:sp>
      <p:cxnSp>
        <p:nvCxnSpPr>
          <p:cNvPr id="144" name="AutoShape 97"/>
          <p:cNvCxnSpPr>
            <a:cxnSpLocks noChangeShapeType="1"/>
          </p:cNvCxnSpPr>
          <p:nvPr/>
        </p:nvCxnSpPr>
        <p:spPr bwMode="auto">
          <a:xfrm rot="5400000">
            <a:off x="2225043" y="3479760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97"/>
          <p:cNvCxnSpPr>
            <a:cxnSpLocks noChangeShapeType="1"/>
          </p:cNvCxnSpPr>
          <p:nvPr/>
        </p:nvCxnSpPr>
        <p:spPr bwMode="auto">
          <a:xfrm rot="5400000">
            <a:off x="2577921" y="3488848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"/>
          <p:cNvCxnSpPr>
            <a:cxnSpLocks noChangeShapeType="1"/>
          </p:cNvCxnSpPr>
          <p:nvPr/>
        </p:nvCxnSpPr>
        <p:spPr bwMode="auto">
          <a:xfrm>
            <a:off x="2726144" y="3343175"/>
            <a:ext cx="1376947" cy="144328"/>
          </a:xfrm>
          <a:prstGeom prst="curvedConnector3">
            <a:avLst>
              <a:gd name="adj1" fmla="val 13831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97"/>
          <p:cNvCxnSpPr>
            <a:cxnSpLocks noChangeShapeType="1"/>
          </p:cNvCxnSpPr>
          <p:nvPr/>
        </p:nvCxnSpPr>
        <p:spPr bwMode="auto">
          <a:xfrm rot="5400000">
            <a:off x="2933433" y="348583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97"/>
          <p:cNvCxnSpPr>
            <a:cxnSpLocks noChangeShapeType="1"/>
          </p:cNvCxnSpPr>
          <p:nvPr/>
        </p:nvCxnSpPr>
        <p:spPr bwMode="auto">
          <a:xfrm rot="5400000">
            <a:off x="3286311" y="3494923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0"/>
          <p:cNvCxnSpPr>
            <a:cxnSpLocks noChangeShapeType="1"/>
          </p:cNvCxnSpPr>
          <p:nvPr/>
        </p:nvCxnSpPr>
        <p:spPr bwMode="auto">
          <a:xfrm>
            <a:off x="3064195" y="3335102"/>
            <a:ext cx="1376947" cy="144328"/>
          </a:xfrm>
          <a:prstGeom prst="curvedConnector3">
            <a:avLst>
              <a:gd name="adj1" fmla="val 10867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0"/>
          <p:cNvCxnSpPr>
            <a:cxnSpLocks noChangeShapeType="1"/>
          </p:cNvCxnSpPr>
          <p:nvPr/>
        </p:nvCxnSpPr>
        <p:spPr bwMode="auto">
          <a:xfrm>
            <a:off x="3405097" y="3335102"/>
            <a:ext cx="1376947" cy="144328"/>
          </a:xfrm>
          <a:prstGeom prst="curvedConnector3">
            <a:avLst>
              <a:gd name="adj1" fmla="val 15017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98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65">
        <p:fade/>
      </p:transition>
    </mc:Choice>
    <mc:Fallback xmlns="">
      <p:transition spd="med" advTm="550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every iteration, each thread can overwrite the input of another thread</a:t>
            </a:r>
          </a:p>
          <a:p>
            <a:pPr lvl="1"/>
            <a:r>
              <a:rPr lang="en-US" sz="1200" dirty="0"/>
              <a:t>Barrier synchronization to ensure all inputs have been properly generated</a:t>
            </a:r>
          </a:p>
          <a:p>
            <a:pPr lvl="1"/>
            <a:r>
              <a:rPr lang="en-US" sz="1200" dirty="0"/>
              <a:t>All threads secure input operand that can be overwritten by another thread</a:t>
            </a:r>
          </a:p>
          <a:p>
            <a:pPr lvl="1"/>
            <a:r>
              <a:rPr lang="en-US" sz="1200" dirty="0"/>
              <a:t>Barrier synchronization </a:t>
            </a:r>
            <a:r>
              <a:rPr lang="en-US" sz="1200" dirty="0" smtClean="0"/>
              <a:t>is required to </a:t>
            </a:r>
            <a:r>
              <a:rPr lang="en-US" sz="1200" dirty="0"/>
              <a:t>ensure that all threads have secured their inputs</a:t>
            </a:r>
          </a:p>
          <a:p>
            <a:pPr lvl="1"/>
            <a:r>
              <a:rPr lang="en-US" sz="1200" dirty="0"/>
              <a:t>All threads perform </a:t>
            </a:r>
            <a:r>
              <a:rPr lang="en-US" sz="1200" dirty="0" smtClean="0"/>
              <a:t>addition </a:t>
            </a:r>
            <a:r>
              <a:rPr lang="en-US" sz="1200" dirty="0"/>
              <a:t>and write output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AutoShape 10"/>
          <p:cNvCxnSpPr>
            <a:cxnSpLocks noChangeShapeType="1"/>
            <a:endCxn id="11" idx="2"/>
          </p:cNvCxnSpPr>
          <p:nvPr/>
        </p:nvCxnSpPr>
        <p:spPr bwMode="auto">
          <a:xfrm>
            <a:off x="2606359" y="280361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Group 18"/>
          <p:cNvGraphicFramePr>
            <a:graphicFrameLocks noGrp="1"/>
          </p:cNvGraphicFramePr>
          <p:nvPr>
            <p:extLst/>
          </p:nvPr>
        </p:nvGraphicFramePr>
        <p:xfrm>
          <a:off x="2071121" y="3095625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71"/>
          <p:cNvGraphicFramePr>
            <a:graphicFrameLocks noGrp="1"/>
          </p:cNvGraphicFramePr>
          <p:nvPr>
            <p:extLst/>
          </p:nvPr>
        </p:nvGraphicFramePr>
        <p:xfrm>
          <a:off x="2061597" y="2541092"/>
          <a:ext cx="3178973" cy="264796"/>
        </p:xfrm>
        <a:graphic>
          <a:graphicData uri="http://schemas.openxmlformats.org/drawingml/2006/table">
            <a:tbl>
              <a:tblPr/>
              <a:tblGrid>
                <a:gridCol w="35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XY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AutoShape 97"/>
          <p:cNvCxnSpPr>
            <a:cxnSpLocks noChangeShapeType="1"/>
          </p:cNvCxnSpPr>
          <p:nvPr/>
        </p:nvCxnSpPr>
        <p:spPr bwMode="auto">
          <a:xfrm rot="5400000">
            <a:off x="2461640" y="2956595"/>
            <a:ext cx="296446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7"/>
          <p:cNvCxnSpPr>
            <a:cxnSpLocks noChangeShapeType="1"/>
          </p:cNvCxnSpPr>
          <p:nvPr/>
        </p:nvCxnSpPr>
        <p:spPr bwMode="auto">
          <a:xfrm rot="5400000">
            <a:off x="2889760" y="30356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98"/>
          <p:cNvSpPr>
            <a:spLocks noChangeArrowheads="1"/>
          </p:cNvSpPr>
          <p:nvPr/>
        </p:nvSpPr>
        <p:spPr bwMode="auto">
          <a:xfrm>
            <a:off x="2896578" y="28971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9576" y="2790021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AutoShape 10"/>
          <p:cNvCxnSpPr>
            <a:cxnSpLocks noChangeShapeType="1"/>
            <a:endCxn id="15" idx="2"/>
          </p:cNvCxnSpPr>
          <p:nvPr/>
        </p:nvCxnSpPr>
        <p:spPr bwMode="auto">
          <a:xfrm>
            <a:off x="2949576" y="2801292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97"/>
          <p:cNvCxnSpPr>
            <a:cxnSpLocks noChangeShapeType="1"/>
          </p:cNvCxnSpPr>
          <p:nvPr/>
        </p:nvCxnSpPr>
        <p:spPr bwMode="auto">
          <a:xfrm rot="5400000">
            <a:off x="3232976" y="3033283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98"/>
          <p:cNvSpPr>
            <a:spLocks noChangeArrowheads="1"/>
          </p:cNvSpPr>
          <p:nvPr/>
        </p:nvSpPr>
        <p:spPr bwMode="auto">
          <a:xfrm>
            <a:off x="3239794" y="2894859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2792" y="2787703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10"/>
          <p:cNvCxnSpPr>
            <a:cxnSpLocks noChangeShapeType="1"/>
            <a:endCxn id="19" idx="2"/>
          </p:cNvCxnSpPr>
          <p:nvPr/>
        </p:nvCxnSpPr>
        <p:spPr bwMode="auto">
          <a:xfrm>
            <a:off x="3327914" y="2808249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97"/>
          <p:cNvCxnSpPr>
            <a:cxnSpLocks noChangeShapeType="1"/>
          </p:cNvCxnSpPr>
          <p:nvPr/>
        </p:nvCxnSpPr>
        <p:spPr bwMode="auto">
          <a:xfrm rot="5400000">
            <a:off x="3611315" y="3040239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98"/>
          <p:cNvSpPr>
            <a:spLocks noChangeArrowheads="1"/>
          </p:cNvSpPr>
          <p:nvPr/>
        </p:nvSpPr>
        <p:spPr bwMode="auto">
          <a:xfrm>
            <a:off x="3618133" y="2901815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1131" y="2794659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10"/>
          <p:cNvCxnSpPr>
            <a:cxnSpLocks noChangeShapeType="1"/>
            <a:endCxn id="23" idx="2"/>
          </p:cNvCxnSpPr>
          <p:nvPr/>
        </p:nvCxnSpPr>
        <p:spPr bwMode="auto">
          <a:xfrm>
            <a:off x="3671130" y="281488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7"/>
          <p:cNvCxnSpPr>
            <a:cxnSpLocks noChangeShapeType="1"/>
          </p:cNvCxnSpPr>
          <p:nvPr/>
        </p:nvCxnSpPr>
        <p:spPr bwMode="auto">
          <a:xfrm rot="5400000">
            <a:off x="3954531" y="3046872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98"/>
          <p:cNvSpPr>
            <a:spLocks noChangeArrowheads="1"/>
          </p:cNvSpPr>
          <p:nvPr/>
        </p:nvSpPr>
        <p:spPr bwMode="auto">
          <a:xfrm>
            <a:off x="3961349" y="2908448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14347" y="2801292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AutoShape 10"/>
          <p:cNvCxnSpPr>
            <a:cxnSpLocks noChangeShapeType="1"/>
            <a:endCxn id="27" idx="2"/>
          </p:cNvCxnSpPr>
          <p:nvPr/>
        </p:nvCxnSpPr>
        <p:spPr bwMode="auto">
          <a:xfrm>
            <a:off x="4014347" y="280361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7"/>
          <p:cNvCxnSpPr>
            <a:cxnSpLocks noChangeShapeType="1"/>
          </p:cNvCxnSpPr>
          <p:nvPr/>
        </p:nvCxnSpPr>
        <p:spPr bwMode="auto">
          <a:xfrm rot="5400000">
            <a:off x="4297748" y="30356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98"/>
          <p:cNvSpPr>
            <a:spLocks noChangeArrowheads="1"/>
          </p:cNvSpPr>
          <p:nvPr/>
        </p:nvSpPr>
        <p:spPr bwMode="auto">
          <a:xfrm>
            <a:off x="4304566" y="28971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57564" y="2790021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AutoShape 10"/>
          <p:cNvCxnSpPr>
            <a:cxnSpLocks noChangeShapeType="1"/>
          </p:cNvCxnSpPr>
          <p:nvPr/>
        </p:nvCxnSpPr>
        <p:spPr bwMode="auto">
          <a:xfrm>
            <a:off x="4357945" y="2799341"/>
            <a:ext cx="290219" cy="13287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97"/>
          <p:cNvCxnSpPr>
            <a:cxnSpLocks noChangeShapeType="1"/>
          </p:cNvCxnSpPr>
          <p:nvPr/>
        </p:nvCxnSpPr>
        <p:spPr bwMode="auto">
          <a:xfrm rot="5400000">
            <a:off x="4643063" y="3046872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AutoShape 98"/>
          <p:cNvSpPr>
            <a:spLocks noChangeArrowheads="1"/>
          </p:cNvSpPr>
          <p:nvPr/>
        </p:nvSpPr>
        <p:spPr bwMode="auto">
          <a:xfrm>
            <a:off x="4649881" y="2908448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02879" y="2801292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AutoShape 10"/>
          <p:cNvCxnSpPr>
            <a:cxnSpLocks noChangeShapeType="1"/>
            <a:endCxn id="35" idx="2"/>
          </p:cNvCxnSpPr>
          <p:nvPr/>
        </p:nvCxnSpPr>
        <p:spPr bwMode="auto">
          <a:xfrm>
            <a:off x="4701162" y="2803611"/>
            <a:ext cx="290219" cy="13287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97"/>
          <p:cNvCxnSpPr>
            <a:cxnSpLocks noChangeShapeType="1"/>
          </p:cNvCxnSpPr>
          <p:nvPr/>
        </p:nvCxnSpPr>
        <p:spPr bwMode="auto">
          <a:xfrm rot="5400000">
            <a:off x="4984562" y="3035601"/>
            <a:ext cx="119631" cy="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utoShape 98"/>
          <p:cNvSpPr>
            <a:spLocks noChangeArrowheads="1"/>
          </p:cNvSpPr>
          <p:nvPr/>
        </p:nvSpPr>
        <p:spPr bwMode="auto">
          <a:xfrm>
            <a:off x="4991380" y="2897177"/>
            <a:ext cx="105996" cy="7860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044378" y="2790021"/>
            <a:ext cx="0" cy="1071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2991945" y="3409950"/>
            <a:ext cx="1338222" cy="40005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ITERATION = 1</a:t>
            </a:r>
          </a:p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= 1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870241" y="2838450"/>
            <a:ext cx="693800" cy="216971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kzidenzGrotes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chemeClr val="bg1"/>
                </a:solidFill>
              </a:rPr>
              <a:t>STRIDE 1</a:t>
            </a:r>
          </a:p>
        </p:txBody>
      </p:sp>
    </p:spTree>
    <p:extLst>
      <p:ext uri="{BB962C8B-B14F-4D97-AF65-F5344CB8AC3E}">
        <p14:creationId xmlns:p14="http://schemas.microsoft.com/office/powerpoint/2010/main" val="35857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036">
        <p:fade/>
      </p:transition>
    </mc:Choice>
    <mc:Fallback xmlns="">
      <p:transition spd="med" advTm="1420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"/>
</p:tagLst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F7912-2751-4414-A5E8-388C0C1FE73C}">
  <ds:schemaRefs>
    <ds:schemaRef ds:uri="http://purl.org/dc/dcmitype/"/>
    <ds:schemaRef ds:uri="http://schemas.microsoft.com/office/infopath/2007/PartnerControls"/>
    <ds:schemaRef ds:uri="1956f548-e1c6-4bad-9b00-9434a603b47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6117</Words>
  <Application>Microsoft Office PowerPoint</Application>
  <PresentationFormat>Custom</PresentationFormat>
  <Paragraphs>1537</Paragraphs>
  <Slides>119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3" baseType="lpstr">
      <vt:lpstr>Arial Unicode MS</vt:lpstr>
      <vt:lpstr>MS PGothic</vt:lpstr>
      <vt:lpstr>AkzidenzGrotesk</vt:lpstr>
      <vt:lpstr>Akzidenz-Grotesk Extended BQ</vt:lpstr>
      <vt:lpstr>Arial</vt:lpstr>
      <vt:lpstr>Calibri</vt:lpstr>
      <vt:lpstr>Courier New</vt:lpstr>
      <vt:lpstr>Monaco</vt:lpstr>
      <vt:lpstr>Palatino</vt:lpstr>
      <vt:lpstr>Sentinel Medium</vt:lpstr>
      <vt:lpstr>Times New Roman</vt:lpstr>
      <vt:lpstr>Trebuchet MS</vt:lpstr>
      <vt:lpstr>Wingdings</vt:lpstr>
      <vt:lpstr>2_Title &amp; Bullet </vt:lpstr>
      <vt:lpstr>Lecture 8 – Parallel Computation Patterns (Stencil)</vt:lpstr>
      <vt:lpstr>Objective</vt:lpstr>
      <vt:lpstr>Convolution as a Filter</vt:lpstr>
      <vt:lpstr>Convolution – a computational definition</vt:lpstr>
      <vt:lpstr>1D Convolution Example</vt:lpstr>
      <vt:lpstr>Calculation of P[3]</vt:lpstr>
      <vt:lpstr>Convolution Boundary Condition</vt:lpstr>
      <vt:lpstr>A 1D Convolution Kernel with Boundary Condition Handling</vt:lpstr>
      <vt:lpstr>A 1D Convolution Kernel with Boundary Condition Handling</vt:lpstr>
      <vt:lpstr>2D Convolution</vt:lpstr>
      <vt:lpstr>2D Convolution – Ghost Cells</vt:lpstr>
      <vt:lpstr>PowerPoint Presentation</vt:lpstr>
      <vt:lpstr>PowerPoint Presentation</vt:lpstr>
      <vt:lpstr>PowerPoint Presentation</vt:lpstr>
      <vt:lpstr>Lecture 8 – Parallel Computation Patterns (Stencil)</vt:lpstr>
      <vt:lpstr>Objective</vt:lpstr>
      <vt:lpstr>Tiling Opportunity Convolution</vt:lpstr>
      <vt:lpstr>Input Data Needs</vt:lpstr>
      <vt:lpstr>Definition – output tile</vt:lpstr>
      <vt:lpstr>Definition - Input Tiles</vt:lpstr>
      <vt:lpstr>Two Design Options</vt:lpstr>
      <vt:lpstr>Thread to Input and Output Data Mapping</vt:lpstr>
      <vt:lpstr>All Threads Participate in Loading Input Tiles</vt:lpstr>
      <vt:lpstr>Some threads do not participate in calculating output</vt:lpstr>
      <vt:lpstr>Setting Block Size</vt:lpstr>
      <vt:lpstr>Shared Memory Data Reuse</vt:lpstr>
      <vt:lpstr>Ghost Cells</vt:lpstr>
      <vt:lpstr>Lecture 8 – Parallel Computation Patterns (Stencil)</vt:lpstr>
      <vt:lpstr>Objective</vt:lpstr>
      <vt:lpstr>2D Image Matrix with Automated Padding</vt:lpstr>
      <vt:lpstr>Row-Major Layout with Pitch</vt:lpstr>
      <vt:lpstr>Image Matrix Type in this Course</vt:lpstr>
      <vt:lpstr>wbImage_t API Function for Your Lab </vt:lpstr>
      <vt:lpstr>Setting Block Size</vt:lpstr>
      <vt:lpstr>Using constant memory and caching for Mask</vt:lpstr>
      <vt:lpstr>Programmer View of  CUDA Memories</vt:lpstr>
      <vt:lpstr>More on Constant Caching</vt:lpstr>
      <vt:lpstr>Shifting from output coordinates to input coordinate </vt:lpstr>
      <vt:lpstr>Taking Care of Boundaries (1 channel example)</vt:lpstr>
      <vt:lpstr>Some threads do not participate in calculating output. (1 channel example)</vt:lpstr>
      <vt:lpstr>Some threads do not write output (1 channel example)</vt:lpstr>
      <vt:lpstr>Lecture 8 – Parallel Computation Patterns (Stencil)</vt:lpstr>
      <vt:lpstr>Objective</vt:lpstr>
      <vt:lpstr>An 8-element Convolution Tile</vt:lpstr>
      <vt:lpstr>Each output P element uses 5 N elements</vt:lpstr>
      <vt:lpstr>A simple way to calculate tiling benefit</vt:lpstr>
      <vt:lpstr>In General, for 1D TILED CONVOLUTION</vt:lpstr>
      <vt:lpstr>Another Way to Look at Reuse</vt:lpstr>
      <vt:lpstr>Another Way to Look at Reuse</vt:lpstr>
      <vt:lpstr>In General, for 1D</vt:lpstr>
      <vt:lpstr>Examples of Bandwidth Reduction for 1D</vt:lpstr>
      <vt:lpstr>For 2D Convolution Tiles</vt:lpstr>
      <vt:lpstr>Bandwidth Reduction for 2D</vt:lpstr>
      <vt:lpstr>Lecture 8 – Parallel Computation Patterns (Stencil)</vt:lpstr>
      <vt:lpstr>Objective</vt:lpstr>
      <vt:lpstr>Example</vt:lpstr>
      <vt:lpstr>Example</vt:lpstr>
      <vt:lpstr>Compiler option</vt:lpstr>
      <vt:lpstr>Parallelism</vt:lpstr>
      <vt:lpstr>Lecture 9 – Parallel Computation Patterns (Reduction)</vt:lpstr>
      <vt:lpstr>Objective</vt:lpstr>
      <vt:lpstr>“Partition and Summarize”</vt:lpstr>
      <vt:lpstr>Reduction enables other techniques</vt:lpstr>
      <vt:lpstr>What is a reduction computation?</vt:lpstr>
      <vt:lpstr>An Efficient Sequential Reduction O(N)</vt:lpstr>
      <vt:lpstr>A parallel reduction tree algorithm performs N-1 operations in log(N) steps</vt:lpstr>
      <vt:lpstr>A tournament is a reduction tree with “max” operation</vt:lpstr>
      <vt:lpstr>A Quick Analysis</vt:lpstr>
      <vt:lpstr>Lecture 9 – Parallel Computation Patterns (Reduction)</vt:lpstr>
      <vt:lpstr>Objective</vt:lpstr>
      <vt:lpstr>Parallel Sum Reduction</vt:lpstr>
      <vt:lpstr>A Parallel Sum Reduction Example</vt:lpstr>
      <vt:lpstr>A Naive Thread to Data Mapping</vt:lpstr>
      <vt:lpstr>A Simple Thread Block Design</vt:lpstr>
      <vt:lpstr>The Reduction Steps</vt:lpstr>
      <vt:lpstr>Barrier Synchronization</vt:lpstr>
      <vt:lpstr>Back to the Global Picture</vt:lpstr>
      <vt:lpstr>Lecture 9 – Parallel Computation Patterns (Reduction)</vt:lpstr>
      <vt:lpstr>Objective</vt:lpstr>
      <vt:lpstr>Some Observations on the naïve reduction kernel</vt:lpstr>
      <vt:lpstr>Thread Index Usage Matters</vt:lpstr>
      <vt:lpstr>An Example of 4 threads</vt:lpstr>
      <vt:lpstr>A Better Reduction Kernel</vt:lpstr>
      <vt:lpstr>A Quick Analysis</vt:lpstr>
      <vt:lpstr>Lecture 10 – Parallel Computation Patterns (Scan)</vt:lpstr>
      <vt:lpstr>Objective</vt:lpstr>
      <vt:lpstr>Inclusive Scan (Prefix-Sum) Definition</vt:lpstr>
      <vt:lpstr>An Inclusive Scan Application Example</vt:lpstr>
      <vt:lpstr>Typical Applications of Scan</vt:lpstr>
      <vt:lpstr>Other Applications</vt:lpstr>
      <vt:lpstr>An Inclusive Sequential Addition Scan </vt:lpstr>
      <vt:lpstr>A Work Efficient C Implementation</vt:lpstr>
      <vt:lpstr>A Naïve Inclusive Parallel Scan</vt:lpstr>
      <vt:lpstr>Lecture 10 – Parallel Computation Patterns (Scan)</vt:lpstr>
      <vt:lpstr>Objective</vt:lpstr>
      <vt:lpstr>A Better Parallel Scan Algorithm</vt:lpstr>
      <vt:lpstr>A Better Parallel Scan Algorithm</vt:lpstr>
      <vt:lpstr>A Better Parallel Scan Algorithm</vt:lpstr>
      <vt:lpstr>Handling Dependencies</vt:lpstr>
      <vt:lpstr> A Work-Inefficient Scan Kernel</vt:lpstr>
      <vt:lpstr>Work Efficiency Considerations</vt:lpstr>
      <vt:lpstr>Lecture 10 – Parallel Computation Patterns (Scan)</vt:lpstr>
      <vt:lpstr>Objective</vt:lpstr>
      <vt:lpstr>Improving Efficiency</vt:lpstr>
      <vt:lpstr>Parallel Scan - Reduction Phase</vt:lpstr>
      <vt:lpstr>Reduction Phase Kernel Code</vt:lpstr>
      <vt:lpstr>Parallel Scan - Post Reduction Reverse Phase</vt:lpstr>
      <vt:lpstr>Parallel Scan - Post Reduction Reverse Phase</vt:lpstr>
      <vt:lpstr>Putting it Together</vt:lpstr>
      <vt:lpstr>Post Reduction Reverse Phase Kernel Code </vt:lpstr>
      <vt:lpstr>Lecture 10 – Parallel Computation Patterns (Scan)</vt:lpstr>
      <vt:lpstr>Objective</vt:lpstr>
      <vt:lpstr>Work Analysis of the Work Efficient Kernel</vt:lpstr>
      <vt:lpstr>Some Tradeoffs</vt:lpstr>
      <vt:lpstr>Handling Large Input Vectors</vt:lpstr>
      <vt:lpstr>Overall Flow of Complete Scan</vt:lpstr>
      <vt:lpstr>Exclusive Scan Definition</vt:lpstr>
      <vt:lpstr>Why Use Exclusive Scan?</vt:lpstr>
      <vt:lpstr>A Simple Exclusive Scan Kernel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128</cp:revision>
  <dcterms:created xsi:type="dcterms:W3CDTF">2013-11-15T21:49:21Z</dcterms:created>
  <dcterms:modified xsi:type="dcterms:W3CDTF">2022-08-05T05:24:21Z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