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92"/>
  </p:notesMasterIdLst>
  <p:sldIdLst>
    <p:sldId id="368" r:id="rId5"/>
    <p:sldId id="369" r:id="rId6"/>
    <p:sldId id="370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278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2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362" r:id="rId86"/>
    <p:sldId id="363" r:id="rId87"/>
    <p:sldId id="364" r:id="rId88"/>
    <p:sldId id="365" r:id="rId89"/>
    <p:sldId id="366" r:id="rId90"/>
    <p:sldId id="367" r:id="rId91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VIDIA" initials="N" lastIdx="15" clrIdx="0"/>
  <p:cmAuthor id="1" name="Wen-Mei Hwu" initials="WH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164" d="100"/>
          <a:sy n="164" d="100"/>
        </p:scale>
        <p:origin x="1314" y="14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E47CB-248D-4E07-A88E-A9A3BF9F803F}" type="doc">
      <dgm:prSet loTypeId="urn:microsoft.com/office/officeart/2005/8/layout/cycle5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1C3CB94C-51BC-4308-9733-153ABFCDE1EE}">
      <dgm:prSet phldrT="[Text]" custT="1"/>
      <dgm:spPr>
        <a:noFill/>
        <a:ln w="50800">
          <a:solidFill>
            <a:schemeClr val="accent4"/>
          </a:solidFill>
        </a:ln>
      </dgm:spPr>
      <dgm:t>
        <a:bodyPr/>
        <a:lstStyle/>
        <a:p>
          <a:r>
            <a:rPr lang="en-GB" sz="3000" b="1" cap="none" baseline="0" dirty="0">
              <a:solidFill>
                <a:schemeClr val="bg1"/>
              </a:solidFill>
            </a:rPr>
            <a:t>Assess</a:t>
          </a:r>
        </a:p>
      </dgm:t>
    </dgm:pt>
    <dgm:pt modelId="{29265855-E329-4B83-96EC-B9A68A54136F}" type="parTrans" cxnId="{050B794A-7B42-419D-ACA5-6A8080A37D19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30C1648-192E-4DAB-88CA-3308BEE46E12}" type="sibTrans" cxnId="{050B794A-7B42-419D-ACA5-6A8080A37D19}">
      <dgm:prSet/>
      <dgm:spPr>
        <a:ln w="69850">
          <a:solidFill>
            <a:schemeClr val="accent4"/>
          </a:solidFill>
        </a:ln>
      </dgm:spPr>
      <dgm:t>
        <a:bodyPr/>
        <a:lstStyle/>
        <a:p>
          <a:endParaRPr lang="en-GB" sz="2800" b="1" cap="none" baseline="0">
            <a:solidFill>
              <a:schemeClr val="bg1"/>
            </a:solidFill>
          </a:endParaRPr>
        </a:p>
      </dgm:t>
    </dgm:pt>
    <dgm:pt modelId="{BFFABA86-DC00-4165-9DB2-EF89F7661CC9}">
      <dgm:prSet phldrT="[Text]" custT="1"/>
      <dgm:spPr>
        <a:noFill/>
        <a:ln w="50800">
          <a:solidFill>
            <a:schemeClr val="accent4"/>
          </a:solidFill>
        </a:ln>
      </dgm:spPr>
      <dgm:t>
        <a:bodyPr/>
        <a:lstStyle/>
        <a:p>
          <a:r>
            <a:rPr lang="en-GB" sz="3000" b="1" cap="none" baseline="0" dirty="0">
              <a:solidFill>
                <a:schemeClr val="bg1"/>
              </a:solidFill>
            </a:rPr>
            <a:t>Optimize</a:t>
          </a:r>
        </a:p>
      </dgm:t>
    </dgm:pt>
    <dgm:pt modelId="{10DC254D-B5B4-4C58-814E-0ED84714A3E8}" type="parTrans" cxnId="{1E6DD454-2692-4AB8-AE38-2939748F51D2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CDE66D7F-E31B-4F04-B853-3C58E5989D39}" type="sibTrans" cxnId="{1E6DD454-2692-4AB8-AE38-2939748F51D2}">
      <dgm:prSet/>
      <dgm:spPr>
        <a:ln w="69850">
          <a:solidFill>
            <a:schemeClr val="accent4"/>
          </a:solidFill>
        </a:ln>
      </dgm:spPr>
      <dgm:t>
        <a:bodyPr/>
        <a:lstStyle/>
        <a:p>
          <a:endParaRPr lang="en-GB" sz="2800" b="1" cap="none" baseline="0">
            <a:solidFill>
              <a:schemeClr val="bg1"/>
            </a:solidFill>
          </a:endParaRPr>
        </a:p>
      </dgm:t>
    </dgm:pt>
    <dgm:pt modelId="{37A50EB0-FC37-4CFE-9D08-2350FB90F862}">
      <dgm:prSet phldrT="[Text]" custT="1"/>
      <dgm:spPr>
        <a:noFill/>
        <a:ln w="50800">
          <a:solidFill>
            <a:schemeClr val="accent4"/>
          </a:solidFill>
        </a:ln>
      </dgm:spPr>
      <dgm:t>
        <a:bodyPr/>
        <a:lstStyle/>
        <a:p>
          <a:r>
            <a:rPr lang="en-GB" sz="3000" b="1" cap="none" baseline="0" dirty="0">
              <a:solidFill>
                <a:schemeClr val="bg1"/>
              </a:solidFill>
            </a:rPr>
            <a:t>Deploy</a:t>
          </a:r>
        </a:p>
      </dgm:t>
    </dgm:pt>
    <dgm:pt modelId="{2C7CA743-0423-4099-A302-B733E8337D6D}" type="parTrans" cxnId="{C3C74D89-A53E-4562-9B6F-8DBA801D4BF1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E11B519A-60F9-467B-8176-66874C6F763D}" type="sibTrans" cxnId="{C3C74D89-A53E-4562-9B6F-8DBA801D4BF1}">
      <dgm:prSet/>
      <dgm:spPr>
        <a:ln w="69850">
          <a:solidFill>
            <a:schemeClr val="accent4"/>
          </a:solidFill>
        </a:ln>
      </dgm:spPr>
      <dgm:t>
        <a:bodyPr/>
        <a:lstStyle/>
        <a:p>
          <a:endParaRPr lang="en-GB" sz="2800" b="1" cap="none" baseline="0">
            <a:solidFill>
              <a:schemeClr val="bg1"/>
            </a:solidFill>
          </a:endParaRPr>
        </a:p>
      </dgm:t>
    </dgm:pt>
    <dgm:pt modelId="{51A30EB7-4096-4CF6-BE10-64BB4DBC57BB}">
      <dgm:prSet phldrT="[Text]" custT="1"/>
      <dgm:spPr>
        <a:noFill/>
        <a:ln w="50800">
          <a:solidFill>
            <a:schemeClr val="accent4"/>
          </a:solidFill>
        </a:ln>
      </dgm:spPr>
      <dgm:t>
        <a:bodyPr/>
        <a:lstStyle/>
        <a:p>
          <a:r>
            <a:rPr lang="en-GB" sz="3000" b="1" cap="none" baseline="0" dirty="0">
              <a:solidFill>
                <a:schemeClr val="bg1"/>
              </a:solidFill>
            </a:rPr>
            <a:t>Parallelize</a:t>
          </a:r>
        </a:p>
      </dgm:t>
    </dgm:pt>
    <dgm:pt modelId="{D9FE3416-E15E-4FC9-81F9-65D4AD02936B}" type="parTrans" cxnId="{2C85CF7C-21FF-441B-B503-12A3592D9237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A488F75A-4866-454F-ADA6-CA8697EDFAAD}" type="sibTrans" cxnId="{2C85CF7C-21FF-441B-B503-12A3592D9237}">
      <dgm:prSet/>
      <dgm:spPr>
        <a:ln w="69850">
          <a:solidFill>
            <a:schemeClr val="accent4"/>
          </a:solidFill>
        </a:ln>
      </dgm:spPr>
      <dgm:t>
        <a:bodyPr/>
        <a:lstStyle/>
        <a:p>
          <a:endParaRPr lang="en-GB" sz="2800" b="1" cap="none" baseline="0">
            <a:solidFill>
              <a:schemeClr val="bg1"/>
            </a:solidFill>
          </a:endParaRPr>
        </a:p>
      </dgm:t>
    </dgm:pt>
    <dgm:pt modelId="{DB50DA4E-9695-4DDC-893A-34301246A393}" type="pres">
      <dgm:prSet presAssocID="{56FE47CB-248D-4E07-A88E-A9A3BF9F803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CCA8275-F5A1-464B-A1BC-3C7F76FC93FE}" type="pres">
      <dgm:prSet presAssocID="{1C3CB94C-51BC-4308-9733-153ABFCDE1EE}" presName="node" presStyleLbl="node1" presStyleIdx="0" presStyleCnt="4" custScaleX="224202" custScaleY="82706" custRadScaleRad="89023" custRadScaleInc="-3112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064FB27-BE67-4AFD-91D0-2B3F7401C265}" type="pres">
      <dgm:prSet presAssocID="{1C3CB94C-51BC-4308-9733-153ABFCDE1EE}" presName="spNode" presStyleCnt="0"/>
      <dgm:spPr/>
    </dgm:pt>
    <dgm:pt modelId="{DEDC83EA-80F6-48AD-9787-F1203289EC34}" type="pres">
      <dgm:prSet presAssocID="{930C1648-192E-4DAB-88CA-3308BEE46E12}" presName="sibTrans" presStyleLbl="sibTrans1D1" presStyleIdx="0" presStyleCnt="4" custScaleY="773170"/>
      <dgm:spPr/>
      <dgm:t>
        <a:bodyPr/>
        <a:lstStyle/>
        <a:p>
          <a:endParaRPr lang="en-GB"/>
        </a:p>
      </dgm:t>
    </dgm:pt>
    <dgm:pt modelId="{E715DD64-7BB4-4A1E-A119-F6D4B9A8EFA8}" type="pres">
      <dgm:prSet presAssocID="{51A30EB7-4096-4CF6-BE10-64BB4DBC57BB}" presName="node" presStyleLbl="node1" presStyleIdx="1" presStyleCnt="4" custScaleX="224407" custScaleY="91380" custRadScaleRad="136556" custRadScaleInc="491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77D275-2D92-4CB6-BA90-CCEC2ED75769}" type="pres">
      <dgm:prSet presAssocID="{51A30EB7-4096-4CF6-BE10-64BB4DBC57BB}" presName="spNode" presStyleCnt="0"/>
      <dgm:spPr/>
    </dgm:pt>
    <dgm:pt modelId="{649BACC9-819B-4FA3-93BA-0807EAB846B6}" type="pres">
      <dgm:prSet presAssocID="{A488F75A-4866-454F-ADA6-CA8697EDFAAD}" presName="sibTrans" presStyleLbl="sibTrans1D1" presStyleIdx="1" presStyleCnt="4" custScaleY="773170"/>
      <dgm:spPr/>
      <dgm:t>
        <a:bodyPr/>
        <a:lstStyle/>
        <a:p>
          <a:endParaRPr lang="en-GB"/>
        </a:p>
      </dgm:t>
    </dgm:pt>
    <dgm:pt modelId="{FD63935E-B97D-46C6-81F1-43F97C8C0FDE}" type="pres">
      <dgm:prSet presAssocID="{BFFABA86-DC00-4165-9DB2-EF89F7661CC9}" presName="node" presStyleLbl="node1" presStyleIdx="2" presStyleCnt="4" custScaleX="222300" custScaleY="76226" custRadScaleRad="94284" custRadScaleInc="292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443207-1562-4B44-BBE7-BA65717A622B}" type="pres">
      <dgm:prSet presAssocID="{BFFABA86-DC00-4165-9DB2-EF89F7661CC9}" presName="spNode" presStyleCnt="0"/>
      <dgm:spPr/>
    </dgm:pt>
    <dgm:pt modelId="{31C00F26-30DA-43EF-9F93-BC38E6289818}" type="pres">
      <dgm:prSet presAssocID="{CDE66D7F-E31B-4F04-B853-3C58E5989D39}" presName="sibTrans" presStyleLbl="sibTrans1D1" presStyleIdx="2" presStyleCnt="4" custScaleY="773170"/>
      <dgm:spPr/>
      <dgm:t>
        <a:bodyPr/>
        <a:lstStyle/>
        <a:p>
          <a:endParaRPr lang="en-GB"/>
        </a:p>
      </dgm:t>
    </dgm:pt>
    <dgm:pt modelId="{07249160-B848-4463-BE5F-DFE49165D7BE}" type="pres">
      <dgm:prSet presAssocID="{37A50EB0-FC37-4CFE-9D08-2350FB90F862}" presName="node" presStyleLbl="node1" presStyleIdx="3" presStyleCnt="4" custScaleX="204605" custScaleY="87737" custRadScaleRad="137017" custRadScaleInc="-490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07BB0AF-588F-4138-A12E-30333C270D2A}" type="pres">
      <dgm:prSet presAssocID="{37A50EB0-FC37-4CFE-9D08-2350FB90F862}" presName="spNode" presStyleCnt="0"/>
      <dgm:spPr/>
    </dgm:pt>
    <dgm:pt modelId="{378C3B96-4A80-4E1A-A07B-CCDB032589C2}" type="pres">
      <dgm:prSet presAssocID="{E11B519A-60F9-467B-8176-66874C6F763D}" presName="sibTrans" presStyleLbl="sibTrans1D1" presStyleIdx="3" presStyleCnt="4" custScaleY="773170"/>
      <dgm:spPr/>
      <dgm:t>
        <a:bodyPr/>
        <a:lstStyle/>
        <a:p>
          <a:endParaRPr lang="en-GB"/>
        </a:p>
      </dgm:t>
    </dgm:pt>
  </dgm:ptLst>
  <dgm:cxnLst>
    <dgm:cxn modelId="{7E4ED0AA-5F0A-4BDB-829D-DF9F86CB0D81}" type="presOf" srcId="{CDE66D7F-E31B-4F04-B853-3C58E5989D39}" destId="{31C00F26-30DA-43EF-9F93-BC38E6289818}" srcOrd="0" destOrd="0" presId="urn:microsoft.com/office/officeart/2005/8/layout/cycle5"/>
    <dgm:cxn modelId="{FA9954E3-829A-4556-BA9D-C2F2FE916F56}" type="presOf" srcId="{930C1648-192E-4DAB-88CA-3308BEE46E12}" destId="{DEDC83EA-80F6-48AD-9787-F1203289EC34}" srcOrd="0" destOrd="0" presId="urn:microsoft.com/office/officeart/2005/8/layout/cycle5"/>
    <dgm:cxn modelId="{050B794A-7B42-419D-ACA5-6A8080A37D19}" srcId="{56FE47CB-248D-4E07-A88E-A9A3BF9F803F}" destId="{1C3CB94C-51BC-4308-9733-153ABFCDE1EE}" srcOrd="0" destOrd="0" parTransId="{29265855-E329-4B83-96EC-B9A68A54136F}" sibTransId="{930C1648-192E-4DAB-88CA-3308BEE46E12}"/>
    <dgm:cxn modelId="{841C2C8A-E07C-45FC-ACDA-7BBD34EFF1B5}" type="presOf" srcId="{E11B519A-60F9-467B-8176-66874C6F763D}" destId="{378C3B96-4A80-4E1A-A07B-CCDB032589C2}" srcOrd="0" destOrd="0" presId="urn:microsoft.com/office/officeart/2005/8/layout/cycle5"/>
    <dgm:cxn modelId="{0F1D5465-B31A-44AD-9576-05646F6DF8BA}" type="presOf" srcId="{56FE47CB-248D-4E07-A88E-A9A3BF9F803F}" destId="{DB50DA4E-9695-4DDC-893A-34301246A393}" srcOrd="0" destOrd="0" presId="urn:microsoft.com/office/officeart/2005/8/layout/cycle5"/>
    <dgm:cxn modelId="{2C85CF7C-21FF-441B-B503-12A3592D9237}" srcId="{56FE47CB-248D-4E07-A88E-A9A3BF9F803F}" destId="{51A30EB7-4096-4CF6-BE10-64BB4DBC57BB}" srcOrd="1" destOrd="0" parTransId="{D9FE3416-E15E-4FC9-81F9-65D4AD02936B}" sibTransId="{A488F75A-4866-454F-ADA6-CA8697EDFAAD}"/>
    <dgm:cxn modelId="{C6B7FB00-89FC-4FD8-ACC3-096810D898E2}" type="presOf" srcId="{BFFABA86-DC00-4165-9DB2-EF89F7661CC9}" destId="{FD63935E-B97D-46C6-81F1-43F97C8C0FDE}" srcOrd="0" destOrd="0" presId="urn:microsoft.com/office/officeart/2005/8/layout/cycle5"/>
    <dgm:cxn modelId="{CA737ADF-7963-4A49-9F83-5505DA20EED2}" type="presOf" srcId="{37A50EB0-FC37-4CFE-9D08-2350FB90F862}" destId="{07249160-B848-4463-BE5F-DFE49165D7BE}" srcOrd="0" destOrd="0" presId="urn:microsoft.com/office/officeart/2005/8/layout/cycle5"/>
    <dgm:cxn modelId="{1E6DD454-2692-4AB8-AE38-2939748F51D2}" srcId="{56FE47CB-248D-4E07-A88E-A9A3BF9F803F}" destId="{BFFABA86-DC00-4165-9DB2-EF89F7661CC9}" srcOrd="2" destOrd="0" parTransId="{10DC254D-B5B4-4C58-814E-0ED84714A3E8}" sibTransId="{CDE66D7F-E31B-4F04-B853-3C58E5989D39}"/>
    <dgm:cxn modelId="{33772726-1773-4920-8769-76A4FD2BFDBF}" type="presOf" srcId="{51A30EB7-4096-4CF6-BE10-64BB4DBC57BB}" destId="{E715DD64-7BB4-4A1E-A119-F6D4B9A8EFA8}" srcOrd="0" destOrd="0" presId="urn:microsoft.com/office/officeart/2005/8/layout/cycle5"/>
    <dgm:cxn modelId="{50E7664E-6B9B-4E3A-B3D1-D115E31A1482}" type="presOf" srcId="{A488F75A-4866-454F-ADA6-CA8697EDFAAD}" destId="{649BACC9-819B-4FA3-93BA-0807EAB846B6}" srcOrd="0" destOrd="0" presId="urn:microsoft.com/office/officeart/2005/8/layout/cycle5"/>
    <dgm:cxn modelId="{C3C74D89-A53E-4562-9B6F-8DBA801D4BF1}" srcId="{56FE47CB-248D-4E07-A88E-A9A3BF9F803F}" destId="{37A50EB0-FC37-4CFE-9D08-2350FB90F862}" srcOrd="3" destOrd="0" parTransId="{2C7CA743-0423-4099-A302-B733E8337D6D}" sibTransId="{E11B519A-60F9-467B-8176-66874C6F763D}"/>
    <dgm:cxn modelId="{D8FC658F-A2B7-4898-91BF-97E65521FA80}" type="presOf" srcId="{1C3CB94C-51BC-4308-9733-153ABFCDE1EE}" destId="{7CCA8275-F5A1-464B-A1BC-3C7F76FC93FE}" srcOrd="0" destOrd="0" presId="urn:microsoft.com/office/officeart/2005/8/layout/cycle5"/>
    <dgm:cxn modelId="{69E2EE05-6E29-4F56-A723-6EB0D95B780B}" type="presParOf" srcId="{DB50DA4E-9695-4DDC-893A-34301246A393}" destId="{7CCA8275-F5A1-464B-A1BC-3C7F76FC93FE}" srcOrd="0" destOrd="0" presId="urn:microsoft.com/office/officeart/2005/8/layout/cycle5"/>
    <dgm:cxn modelId="{0D700CE2-308E-45F9-AFB8-0C7945472B66}" type="presParOf" srcId="{DB50DA4E-9695-4DDC-893A-34301246A393}" destId="{B064FB27-BE67-4AFD-91D0-2B3F7401C265}" srcOrd="1" destOrd="0" presId="urn:microsoft.com/office/officeart/2005/8/layout/cycle5"/>
    <dgm:cxn modelId="{3AD3416B-935F-43BB-999C-93C5FE40250B}" type="presParOf" srcId="{DB50DA4E-9695-4DDC-893A-34301246A393}" destId="{DEDC83EA-80F6-48AD-9787-F1203289EC34}" srcOrd="2" destOrd="0" presId="urn:microsoft.com/office/officeart/2005/8/layout/cycle5"/>
    <dgm:cxn modelId="{D4B1BFF7-27F7-42C6-885B-74F0305F8AE0}" type="presParOf" srcId="{DB50DA4E-9695-4DDC-893A-34301246A393}" destId="{E715DD64-7BB4-4A1E-A119-F6D4B9A8EFA8}" srcOrd="3" destOrd="0" presId="urn:microsoft.com/office/officeart/2005/8/layout/cycle5"/>
    <dgm:cxn modelId="{7F50D2AB-EA68-407B-BEC3-602F38D80534}" type="presParOf" srcId="{DB50DA4E-9695-4DDC-893A-34301246A393}" destId="{1B77D275-2D92-4CB6-BA90-CCEC2ED75769}" srcOrd="4" destOrd="0" presId="urn:microsoft.com/office/officeart/2005/8/layout/cycle5"/>
    <dgm:cxn modelId="{26C7A3BC-23B1-412C-AB32-1A038117FEF9}" type="presParOf" srcId="{DB50DA4E-9695-4DDC-893A-34301246A393}" destId="{649BACC9-819B-4FA3-93BA-0807EAB846B6}" srcOrd="5" destOrd="0" presId="urn:microsoft.com/office/officeart/2005/8/layout/cycle5"/>
    <dgm:cxn modelId="{81BE8CEE-C0C4-430E-8F5E-4908AD1134A5}" type="presParOf" srcId="{DB50DA4E-9695-4DDC-893A-34301246A393}" destId="{FD63935E-B97D-46C6-81F1-43F97C8C0FDE}" srcOrd="6" destOrd="0" presId="urn:microsoft.com/office/officeart/2005/8/layout/cycle5"/>
    <dgm:cxn modelId="{D5868A9C-829F-4750-A325-D24BA5EE8F82}" type="presParOf" srcId="{DB50DA4E-9695-4DDC-893A-34301246A393}" destId="{0C443207-1562-4B44-BBE7-BA65717A622B}" srcOrd="7" destOrd="0" presId="urn:microsoft.com/office/officeart/2005/8/layout/cycle5"/>
    <dgm:cxn modelId="{8F9C0F4C-49D3-4E0A-874F-5039EB02A75E}" type="presParOf" srcId="{DB50DA4E-9695-4DDC-893A-34301246A393}" destId="{31C00F26-30DA-43EF-9F93-BC38E6289818}" srcOrd="8" destOrd="0" presId="urn:microsoft.com/office/officeart/2005/8/layout/cycle5"/>
    <dgm:cxn modelId="{B903F1B3-55C8-4FD2-969C-875CC0A87CEE}" type="presParOf" srcId="{DB50DA4E-9695-4DDC-893A-34301246A393}" destId="{07249160-B848-4463-BE5F-DFE49165D7BE}" srcOrd="9" destOrd="0" presId="urn:microsoft.com/office/officeart/2005/8/layout/cycle5"/>
    <dgm:cxn modelId="{496661D7-3382-4B08-86A5-2DBD542C6DCD}" type="presParOf" srcId="{DB50DA4E-9695-4DDC-893A-34301246A393}" destId="{E07BB0AF-588F-4138-A12E-30333C270D2A}" srcOrd="10" destOrd="0" presId="urn:microsoft.com/office/officeart/2005/8/layout/cycle5"/>
    <dgm:cxn modelId="{A47024B4-5186-4719-A96D-F39FEB627F5C}" type="presParOf" srcId="{DB50DA4E-9695-4DDC-893A-34301246A393}" destId="{378C3B96-4A80-4E1A-A07B-CCDB032589C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A8275-F5A1-464B-A1BC-3C7F76FC93FE}">
      <dsp:nvSpPr>
        <dsp:cNvPr id="0" name=""/>
        <dsp:cNvSpPr/>
      </dsp:nvSpPr>
      <dsp:spPr>
        <a:xfrm>
          <a:off x="1177574" y="215679"/>
          <a:ext cx="2448723" cy="587152"/>
        </a:xfrm>
        <a:prstGeom prst="roundRect">
          <a:avLst/>
        </a:prstGeom>
        <a:noFill/>
        <a:ln w="508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b="1" kern="1200" cap="none" baseline="0" dirty="0">
              <a:solidFill>
                <a:schemeClr val="bg1"/>
              </a:solidFill>
            </a:rPr>
            <a:t>Assess</a:t>
          </a:r>
        </a:p>
      </dsp:txBody>
      <dsp:txXfrm>
        <a:off x="1206236" y="244341"/>
        <a:ext cx="2391399" cy="529828"/>
      </dsp:txXfrm>
    </dsp:sp>
    <dsp:sp modelId="{DEDC83EA-80F6-48AD-9787-F1203289EC34}">
      <dsp:nvSpPr>
        <dsp:cNvPr id="0" name=""/>
        <dsp:cNvSpPr/>
      </dsp:nvSpPr>
      <dsp:spPr>
        <a:xfrm>
          <a:off x="1412661" y="773335"/>
          <a:ext cx="2345445" cy="2345445"/>
        </a:xfrm>
        <a:custGeom>
          <a:avLst/>
          <a:gdLst/>
          <a:ahLst/>
          <a:cxnLst/>
          <a:rect l="0" t="0" r="0" b="0"/>
          <a:pathLst>
            <a:path>
              <a:moveTo>
                <a:pt x="1591488" y="77316"/>
              </a:moveTo>
              <a:arcTo wR="1172722" hR="1172722" stAng="17455289" swAng="1500380"/>
            </a:path>
          </a:pathLst>
        </a:custGeom>
        <a:noFill/>
        <a:ln w="69850" cap="flat" cmpd="sng" algn="ctr">
          <a:solidFill>
            <a:schemeClr val="accent4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5DD64-7BB4-4A1E-A119-F6D4B9A8EFA8}">
      <dsp:nvSpPr>
        <dsp:cNvPr id="0" name=""/>
        <dsp:cNvSpPr/>
      </dsp:nvSpPr>
      <dsp:spPr>
        <a:xfrm>
          <a:off x="2799779" y="1256278"/>
          <a:ext cx="2450962" cy="648731"/>
        </a:xfrm>
        <a:prstGeom prst="roundRect">
          <a:avLst/>
        </a:prstGeom>
        <a:noFill/>
        <a:ln w="508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b="1" kern="1200" cap="none" baseline="0" dirty="0">
              <a:solidFill>
                <a:schemeClr val="bg1"/>
              </a:solidFill>
            </a:rPr>
            <a:t>Parallelize</a:t>
          </a:r>
        </a:p>
      </dsp:txBody>
      <dsp:txXfrm>
        <a:off x="2831447" y="1287946"/>
        <a:ext cx="2387626" cy="585395"/>
      </dsp:txXfrm>
    </dsp:sp>
    <dsp:sp modelId="{649BACC9-819B-4FA3-93BA-0807EAB846B6}">
      <dsp:nvSpPr>
        <dsp:cNvPr id="0" name=""/>
        <dsp:cNvSpPr/>
      </dsp:nvSpPr>
      <dsp:spPr>
        <a:xfrm>
          <a:off x="1433753" y="73987"/>
          <a:ext cx="2345445" cy="2345445"/>
        </a:xfrm>
        <a:custGeom>
          <a:avLst/>
          <a:gdLst/>
          <a:ahLst/>
          <a:cxnLst/>
          <a:rect l="0" t="0" r="0" b="0"/>
          <a:pathLst>
            <a:path>
              <a:moveTo>
                <a:pt x="2044599" y="1957011"/>
              </a:moveTo>
              <a:arcTo wR="1172722" hR="1172722" stAng="2518360" swAng="1456480"/>
            </a:path>
          </a:pathLst>
        </a:custGeom>
        <a:noFill/>
        <a:ln w="69850" cap="flat" cmpd="sng" algn="ctr">
          <a:solidFill>
            <a:schemeClr val="accent4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3935E-B97D-46C6-81F1-43F97C8C0FDE}">
      <dsp:nvSpPr>
        <dsp:cNvPr id="0" name=""/>
        <dsp:cNvSpPr/>
      </dsp:nvSpPr>
      <dsp:spPr>
        <a:xfrm>
          <a:off x="1340422" y="2374405"/>
          <a:ext cx="2427950" cy="541148"/>
        </a:xfrm>
        <a:prstGeom prst="roundRect">
          <a:avLst/>
        </a:prstGeom>
        <a:noFill/>
        <a:ln w="508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b="1" kern="1200" cap="none" baseline="0" dirty="0">
              <a:solidFill>
                <a:schemeClr val="bg1"/>
              </a:solidFill>
            </a:rPr>
            <a:t>Optimize</a:t>
          </a:r>
        </a:p>
      </dsp:txBody>
      <dsp:txXfrm>
        <a:off x="1366839" y="2400822"/>
        <a:ext cx="2375116" cy="488314"/>
      </dsp:txXfrm>
    </dsp:sp>
    <dsp:sp modelId="{31C00F26-30DA-43EF-9F93-BC38E6289818}">
      <dsp:nvSpPr>
        <dsp:cNvPr id="0" name=""/>
        <dsp:cNvSpPr/>
      </dsp:nvSpPr>
      <dsp:spPr>
        <a:xfrm>
          <a:off x="1345717" y="76163"/>
          <a:ext cx="2345445" cy="2345445"/>
        </a:xfrm>
        <a:custGeom>
          <a:avLst/>
          <a:gdLst/>
          <a:ahLst/>
          <a:cxnLst/>
          <a:rect l="0" t="0" r="0" b="0"/>
          <a:pathLst>
            <a:path>
              <a:moveTo>
                <a:pt x="691432" y="2242132"/>
              </a:moveTo>
              <a:arcTo wR="1172722" hR="1172722" stAng="6853812" swAng="1475364"/>
            </a:path>
          </a:pathLst>
        </a:custGeom>
        <a:noFill/>
        <a:ln w="69850" cap="flat" cmpd="sng" algn="ctr">
          <a:solidFill>
            <a:schemeClr val="accent4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49160-B848-4463-BE5F-DFE49165D7BE}">
      <dsp:nvSpPr>
        <dsp:cNvPr id="0" name=""/>
        <dsp:cNvSpPr/>
      </dsp:nvSpPr>
      <dsp:spPr>
        <a:xfrm>
          <a:off x="0" y="1269214"/>
          <a:ext cx="2234686" cy="622868"/>
        </a:xfrm>
        <a:prstGeom prst="roundRect">
          <a:avLst/>
        </a:prstGeom>
        <a:noFill/>
        <a:ln w="508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b="1" kern="1200" cap="none" baseline="0" dirty="0">
              <a:solidFill>
                <a:schemeClr val="bg1"/>
              </a:solidFill>
            </a:rPr>
            <a:t>Deploy</a:t>
          </a:r>
        </a:p>
      </dsp:txBody>
      <dsp:txXfrm>
        <a:off x="30406" y="1299620"/>
        <a:ext cx="2173874" cy="562056"/>
      </dsp:txXfrm>
    </dsp:sp>
    <dsp:sp modelId="{378C3B96-4A80-4E1A-A07B-CCDB032589C2}">
      <dsp:nvSpPr>
        <dsp:cNvPr id="0" name=""/>
        <dsp:cNvSpPr/>
      </dsp:nvSpPr>
      <dsp:spPr>
        <a:xfrm>
          <a:off x="1311638" y="719401"/>
          <a:ext cx="2345445" cy="2345445"/>
        </a:xfrm>
        <a:custGeom>
          <a:avLst/>
          <a:gdLst/>
          <a:ahLst/>
          <a:cxnLst/>
          <a:rect l="0" t="0" r="0" b="0"/>
          <a:pathLst>
            <a:path>
              <a:moveTo>
                <a:pt x="263918" y="431538"/>
              </a:moveTo>
              <a:arcTo wR="1172722" hR="1172722" stAng="13151958" swAng="1316579"/>
            </a:path>
          </a:pathLst>
        </a:custGeom>
        <a:noFill/>
        <a:ln w="69850" cap="flat" cmpd="sng" algn="ctr">
          <a:solidFill>
            <a:schemeClr val="accent4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1ED5D-1E97-443A-8D8A-BE6946E76E0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D90C8-2CD3-4F27-836F-9CE330C3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D90C8-2CD3-4F27-836F-9CE330C39F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50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398AD55D-83DB-45B5-AC5B-5063FC01955C}" type="slidenum">
              <a:rPr lang="en-US" sz="1200">
                <a:latin typeface="Times New Roman" pitchFamily="18" charset="0"/>
              </a:rPr>
              <a:pPr>
                <a:defRPr/>
              </a:pPr>
              <a:t>40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057" y="4344144"/>
            <a:ext cx="5031887" cy="41139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Global, constant, and texture memory spaces are persistent across kernels called by the same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942522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F65CB6B3-9940-4793-A7A9-823904D6B992}" type="slidenum">
              <a:rPr lang="en-US" sz="1200">
                <a:latin typeface="Times New Roman" pitchFamily="18" charset="0"/>
              </a:rPr>
              <a:pPr>
                <a:defRPr/>
              </a:pPr>
              <a:t>42</a:t>
            </a:fld>
            <a:endParaRPr 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79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DF7827B1-E76C-4B79-873B-19FD38A888E6}" type="slidenum">
              <a:rPr lang="en-US" sz="1200">
                <a:latin typeface="Times New Roman" pitchFamily="18" charset="0"/>
              </a:rPr>
              <a:pPr>
                <a:defRPr/>
              </a:pPr>
              <a:t>48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1165736" y="685918"/>
            <a:ext cx="4526528" cy="3429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0" tIns="43245" rIns="86490" bIns="43245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93" tIns="44897" rIns="89793" bIns="44897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2538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C536D384-0A6C-43C6-9A0B-181BBA487207}" type="slidenum">
              <a:rPr lang="en-US" sz="1200">
                <a:latin typeface="Times New Roman" pitchFamily="18" charset="0"/>
              </a:rPr>
              <a:pPr>
                <a:defRPr/>
              </a:pPr>
              <a:t>51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Insert von-neumann schematic here</a:t>
            </a:r>
          </a:p>
        </p:txBody>
      </p:sp>
    </p:spTree>
    <p:extLst>
      <p:ext uri="{BB962C8B-B14F-4D97-AF65-F5344CB8AC3E}">
        <p14:creationId xmlns:p14="http://schemas.microsoft.com/office/powerpoint/2010/main" val="153341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22A372FA-7516-4E96-B718-907B140B53D7}" type="slidenum">
              <a:rPr lang="en-US" sz="1200">
                <a:latin typeface="Times New Roman" pitchFamily="18" charset="0"/>
              </a:rPr>
              <a:pPr>
                <a:defRPr/>
              </a:pPr>
              <a:t>52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1165736" y="685918"/>
            <a:ext cx="4526528" cy="3429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0" tIns="43245" rIns="86490" bIns="43245" anchor="ctr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93" tIns="44897" rIns="89793" bIns="44897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2970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E75D8180-D2AB-4BEB-84C3-6FE6FF8C36E2}" type="slidenum">
              <a:rPr lang="en-US" sz="1200">
                <a:latin typeface="Times New Roman" pitchFamily="18" charset="0"/>
              </a:rPr>
              <a:pPr>
                <a:defRPr/>
              </a:pPr>
              <a:t>53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93" tIns="44897" rIns="89793" bIns="44897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1940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3838" y="698500"/>
            <a:ext cx="4022725" cy="30162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In this presentation I will talk about a variety of available GPU programming languages and interfaces.  The languages include C, C++, C#, Fortran, Python, and numerical analytics packages such as MATLAB, </a:t>
            </a:r>
            <a:r>
              <a:rPr lang="en-GB" baseline="0" dirty="0" err="1" smtClean="0"/>
              <a:t>Mathematica</a:t>
            </a:r>
            <a:r>
              <a:rPr lang="en-GB" baseline="0" dirty="0" smtClean="0"/>
              <a:t>, and </a:t>
            </a:r>
            <a:r>
              <a:rPr lang="en-GB" baseline="0" dirty="0" err="1" smtClean="0"/>
              <a:t>LabVIEW</a:t>
            </a:r>
            <a:r>
              <a:rPr lang="en-GB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765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5325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24" indent="-291163">
              <a:defRPr>
                <a:solidFill>
                  <a:schemeClr val="tx1"/>
                </a:solidFill>
                <a:latin typeface="Arial" charset="0"/>
              </a:defRPr>
            </a:lvl2pPr>
            <a:lvl3pPr marL="1164653" indent="-232930">
              <a:defRPr>
                <a:solidFill>
                  <a:schemeClr val="tx1"/>
                </a:solidFill>
                <a:latin typeface="Arial" charset="0"/>
              </a:defRPr>
            </a:lvl3pPr>
            <a:lvl4pPr marL="1630513" indent="-232930">
              <a:defRPr>
                <a:solidFill>
                  <a:schemeClr val="tx1"/>
                </a:solidFill>
                <a:latin typeface="Arial" charset="0"/>
              </a:defRPr>
            </a:lvl4pPr>
            <a:lvl5pPr marL="2096375" indent="-232930">
              <a:defRPr>
                <a:solidFill>
                  <a:schemeClr val="tx1"/>
                </a:solidFill>
                <a:latin typeface="Arial" charset="0"/>
              </a:defRPr>
            </a:lvl5pPr>
            <a:lvl6pPr marL="2562236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96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58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19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97FB307-75B3-4713-8C40-ADDB71E7CAA4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58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12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83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48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ADD64-3CA9-44C4-BE11-D688D9E9C9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9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5325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24" indent="-291163">
              <a:defRPr>
                <a:solidFill>
                  <a:schemeClr val="tx1"/>
                </a:solidFill>
                <a:latin typeface="Arial" charset="0"/>
              </a:defRPr>
            </a:lvl2pPr>
            <a:lvl3pPr marL="1164653" indent="-232930">
              <a:defRPr>
                <a:solidFill>
                  <a:schemeClr val="tx1"/>
                </a:solidFill>
                <a:latin typeface="Arial" charset="0"/>
              </a:defRPr>
            </a:lvl3pPr>
            <a:lvl4pPr marL="1630513" indent="-232930">
              <a:defRPr>
                <a:solidFill>
                  <a:schemeClr val="tx1"/>
                </a:solidFill>
                <a:latin typeface="Arial" charset="0"/>
              </a:defRPr>
            </a:lvl4pPr>
            <a:lvl5pPr marL="2096375" indent="-232930">
              <a:defRPr>
                <a:solidFill>
                  <a:schemeClr val="tx1"/>
                </a:solidFill>
                <a:latin typeface="Arial" charset="0"/>
              </a:defRPr>
            </a:lvl5pPr>
            <a:lvl6pPr marL="2562236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96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58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19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97FB307-75B3-4713-8C40-ADDB71E7CAA4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84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1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5325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24" indent="-291163">
              <a:defRPr>
                <a:solidFill>
                  <a:schemeClr val="tx1"/>
                </a:solidFill>
                <a:latin typeface="Arial" charset="0"/>
              </a:defRPr>
            </a:lvl2pPr>
            <a:lvl3pPr marL="1164653" indent="-232930">
              <a:defRPr>
                <a:solidFill>
                  <a:schemeClr val="tx1"/>
                </a:solidFill>
                <a:latin typeface="Arial" charset="0"/>
              </a:defRPr>
            </a:lvl3pPr>
            <a:lvl4pPr marL="1630513" indent="-232930">
              <a:defRPr>
                <a:solidFill>
                  <a:schemeClr val="tx1"/>
                </a:solidFill>
                <a:latin typeface="Arial" charset="0"/>
              </a:defRPr>
            </a:lvl4pPr>
            <a:lvl5pPr marL="2096375" indent="-232930">
              <a:defRPr>
                <a:solidFill>
                  <a:schemeClr val="tx1"/>
                </a:solidFill>
                <a:latin typeface="Arial" charset="0"/>
              </a:defRPr>
            </a:lvl5pPr>
            <a:lvl6pPr marL="2562236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96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58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19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97FB307-75B3-4713-8C40-ADDB71E7CAA4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26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5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53340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40" y="3329940"/>
            <a:ext cx="7437120" cy="454452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alibri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alibri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alibri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alibri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alibri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alibri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alibri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alibri" pitchFamily="34"/>
              <a:buChar char="•"/>
            </a:lvl9pPr>
          </a:lstStyle>
          <a:p>
            <a:pPr lvl="0"/>
            <a:r>
              <a:rPr lang="en-US" baseline="0" dirty="0" smtClean="0"/>
              <a:t>Developing applications around libraries offers a range of benefits:  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- Being callable from your host application, the CUDA accelerated libraries can hide a lot of the architectural details of the GPUs and therefore significantly shorten your application development </a:t>
            </a:r>
          </a:p>
          <a:p>
            <a:pPr lvl="0"/>
            <a:r>
              <a:rPr lang="en-US" baseline="0" dirty="0" smtClean="0"/>
              <a:t>cycle.  </a:t>
            </a:r>
          </a:p>
          <a:p>
            <a:pPr lvl="0"/>
            <a:endParaRPr lang="en-US" baseline="0" dirty="0" smtClean="0"/>
          </a:p>
          <a:p>
            <a:pPr marL="174708" indent="-174708">
              <a:buFontTx/>
              <a:buChar char="-"/>
            </a:pPr>
            <a:r>
              <a:rPr lang="en-US" baseline="0" dirty="0" smtClean="0"/>
              <a:t>CUDA-accelerated libraries often use APIs similar to  well established libraries widely used </a:t>
            </a:r>
          </a:p>
          <a:p>
            <a:r>
              <a:rPr lang="en-US" baseline="0" dirty="0" smtClean="0"/>
              <a:t>in scientific applications, thus enabling a drop-in acceleration experience. In some cases, the </a:t>
            </a:r>
          </a:p>
          <a:p>
            <a:r>
              <a:rPr lang="en-US" baseline="0" dirty="0" smtClean="0"/>
              <a:t>libraries will offer exactly the same interface for both the GPU accelerated Version and the CPU </a:t>
            </a:r>
          </a:p>
          <a:p>
            <a:r>
              <a:rPr lang="en-US" baseline="0" dirty="0" smtClean="0"/>
              <a:t>only version, resulting in code portable between the worlds. In other cases, some with a minimal </a:t>
            </a:r>
          </a:p>
          <a:p>
            <a:r>
              <a:rPr lang="en-US" baseline="0" dirty="0" smtClean="0"/>
              <a:t>amount of code changes will be necessary to accommodate both CPU and GPU support. </a:t>
            </a:r>
          </a:p>
          <a:p>
            <a:pPr lvl="0"/>
            <a:endParaRPr lang="en-US" baseline="0" dirty="0" smtClean="0"/>
          </a:p>
          <a:p>
            <a:pPr marL="174708" indent="-174708">
              <a:buFontTx/>
              <a:buChar char="-"/>
            </a:pPr>
            <a:r>
              <a:rPr lang="en-US" baseline="0" dirty="0" smtClean="0"/>
              <a:t>Designing an application around libraries is also good software engineering practice, as it</a:t>
            </a:r>
          </a:p>
          <a:p>
            <a:r>
              <a:rPr lang="en-US" baseline="0" dirty="0" smtClean="0"/>
              <a:t>reuses well tested code and therefore enhancing the overall quality of your application. 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- Finally, CUDA accelerated libraries developed by NVIDIA engineers are highly tuned for</a:t>
            </a:r>
          </a:p>
          <a:p>
            <a:pPr lvl="0"/>
            <a:r>
              <a:rPr lang="en-US" baseline="0" dirty="0" smtClean="0"/>
              <a:t>Performance, delivering excellent performance on every generation of GPUs, while maintaining generality.</a:t>
            </a:r>
          </a:p>
          <a:p>
            <a:pPr lvl="0"/>
            <a:endParaRPr lang="en-US" baseline="0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9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7130" y="4283268"/>
            <a:ext cx="5608833" cy="4182458"/>
          </a:xfrm>
        </p:spPr>
        <p:txBody>
          <a:bodyPr>
            <a:normAutofit/>
          </a:bodyPr>
          <a:lstStyle/>
          <a:p>
            <a:r>
              <a:rPr lang="en-US" sz="1000" dirty="0" smtClean="0"/>
              <a:t>GPU</a:t>
            </a:r>
            <a:r>
              <a:rPr lang="en-US" sz="1000" baseline="0" dirty="0" smtClean="0"/>
              <a:t> Accelerated libraries provide “drop-in” acceleration for your applications.</a:t>
            </a:r>
          </a:p>
          <a:p>
            <a:r>
              <a:rPr lang="en-US" sz="1000" baseline="0" dirty="0" smtClean="0"/>
              <a:t>There are a wide variety of computational libraries available.  You are probably familiar with the FFTW fast fourier transform library, the various BLAS linear algebra libraries,</a:t>
            </a:r>
          </a:p>
          <a:p>
            <a:r>
              <a:rPr lang="en-US" sz="1000" baseline="0" dirty="0" smtClean="0"/>
              <a:t>the Intel Math Kernel Library, or Intel Performance Primitives library, to name a few.  There are compatible GPU-accelerated libraries available as drop-in replacements</a:t>
            </a:r>
          </a:p>
          <a:p>
            <a:r>
              <a:rPr lang="en-US" sz="1000" baseline="0" dirty="0" smtClean="0"/>
              <a:t>for all of the libraries I just mentioned, and many more.  </a:t>
            </a:r>
          </a:p>
          <a:p>
            <a:endParaRPr lang="en-US" sz="1000" baseline="0" dirty="0" smtClean="0"/>
          </a:p>
          <a:p>
            <a:r>
              <a:rPr lang="en-US" sz="1000" baseline="0" dirty="0" smtClean="0"/>
              <a:t>cuBLAS is NVIDIA’s GPU-accelerated BLAS linear algebra library, which includes very fast dense matrix and vector computations.</a:t>
            </a:r>
          </a:p>
          <a:p>
            <a:r>
              <a:rPr lang="en-US" sz="1000" baseline="0" dirty="0" smtClean="0"/>
              <a:t>cuFFT is NVIDIA’s GPU-accelerated Fast Fourier Transform Library.</a:t>
            </a:r>
          </a:p>
          <a:p>
            <a:r>
              <a:rPr lang="en-US" sz="1000" baseline="0" dirty="0" smtClean="0"/>
              <a:t>cuRAND is NVIDIA’s GPU-accelerated random number generation library, which is useful in Monte Carlo algorithms and financial applications, among others.</a:t>
            </a:r>
          </a:p>
          <a:p>
            <a:r>
              <a:rPr lang="en-US" sz="1000" baseline="0" dirty="0" smtClean="0"/>
              <a:t>cuSPARSE is NVIDIA’s Sparse matrix library, which includes sparse matrix-vector multiplication, fast sparse linear equation solvers, and tridiagonal solvers.</a:t>
            </a:r>
          </a:p>
          <a:p>
            <a:r>
              <a:rPr lang="en-US" sz="1000" baseline="0" dirty="0" smtClean="0"/>
              <a:t>NVIDIA Performance Primitives includes literally thousands of signal and image processing functions.</a:t>
            </a:r>
          </a:p>
          <a:p>
            <a:r>
              <a:rPr lang="en-US" sz="1000" baseline="0" dirty="0" smtClean="0"/>
              <a:t>Thrust is an open-source C++ Template library of parallel algorithms such as sorting, reductions, searching, and set operations.</a:t>
            </a:r>
          </a:p>
          <a:p>
            <a:endParaRPr lang="en-US" sz="1000" baseline="0" dirty="0" smtClean="0"/>
          </a:p>
          <a:p>
            <a:r>
              <a:rPr lang="en-US" sz="1000" baseline="0" dirty="0" smtClean="0"/>
              <a:t>And there are many more libraries available from third-party developers and open source projects.  </a:t>
            </a:r>
          </a:p>
          <a:p>
            <a:endParaRPr lang="en-US" sz="1000" baseline="0" dirty="0" smtClean="0"/>
          </a:p>
          <a:p>
            <a:r>
              <a:rPr lang="en-US" sz="1000" baseline="0" dirty="0" smtClean="0"/>
              <a:t>GPU-accelerated libraries are the most straightforward way to add GPU acceleration to applications, and in many cases their performance cannot be beat.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2136B-A577-4509-9D28-357ED05D0A8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8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533400"/>
            <a:ext cx="0" cy="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29640" y="3329940"/>
            <a:ext cx="7437120" cy="454452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alibri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alibri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alibri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alibri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alibri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alibri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alibri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alibri" pitchFamily="34"/>
              <a:buChar char="•"/>
            </a:lvl9pPr>
          </a:lstStyle>
          <a:p>
            <a:pPr lvl="0"/>
            <a:r>
              <a:rPr lang="en-US" baseline="0" dirty="0" smtClean="0"/>
              <a:t>Developing applications around libraries offers a range of benefits:  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- Being callable from your host application, the CUDA accelerated libraries can hide a lot of the architectural details of the GPUs and therefore significantly shorten your application development </a:t>
            </a:r>
          </a:p>
          <a:p>
            <a:pPr lvl="0"/>
            <a:r>
              <a:rPr lang="en-US" baseline="0" dirty="0" smtClean="0"/>
              <a:t>cycle.  </a:t>
            </a:r>
          </a:p>
          <a:p>
            <a:pPr lvl="0"/>
            <a:endParaRPr lang="en-US" baseline="0" dirty="0" smtClean="0"/>
          </a:p>
          <a:p>
            <a:pPr marL="174708" indent="-174708">
              <a:buFontTx/>
              <a:buChar char="-"/>
            </a:pPr>
            <a:r>
              <a:rPr lang="en-US" baseline="0" dirty="0" smtClean="0"/>
              <a:t>CUDA-accelerated libraries often use APIs similar to  well established libraries widely used </a:t>
            </a:r>
          </a:p>
          <a:p>
            <a:r>
              <a:rPr lang="en-US" baseline="0" dirty="0" smtClean="0"/>
              <a:t>in scientific applications, thus enabling a drop-in acceleration experience. In some cases, the </a:t>
            </a:r>
          </a:p>
          <a:p>
            <a:r>
              <a:rPr lang="en-US" baseline="0" dirty="0" smtClean="0"/>
              <a:t>libraries will offer exactly the same interface for both the GPU accelerated Version and the CPU </a:t>
            </a:r>
          </a:p>
          <a:p>
            <a:r>
              <a:rPr lang="en-US" baseline="0" dirty="0" smtClean="0"/>
              <a:t>only version, resulting in code portable between the worlds. In other cases, some with a minimal </a:t>
            </a:r>
          </a:p>
          <a:p>
            <a:r>
              <a:rPr lang="en-US" baseline="0" dirty="0" smtClean="0"/>
              <a:t>amount of code changes will be necessary to accommodate both CPU and GPU support. </a:t>
            </a:r>
          </a:p>
          <a:p>
            <a:pPr lvl="0"/>
            <a:endParaRPr lang="en-US" baseline="0" dirty="0" smtClean="0"/>
          </a:p>
          <a:p>
            <a:pPr marL="174708" indent="-174708">
              <a:buFontTx/>
              <a:buChar char="-"/>
            </a:pPr>
            <a:r>
              <a:rPr lang="en-US" baseline="0" dirty="0" smtClean="0"/>
              <a:t>Designing an application around libraries is also good software engineering practice, as it</a:t>
            </a:r>
          </a:p>
          <a:p>
            <a:r>
              <a:rPr lang="en-US" baseline="0" dirty="0" smtClean="0"/>
              <a:t>reuses well tested code and therefore enhancing the overall quality of your application. </a:t>
            </a:r>
          </a:p>
          <a:p>
            <a:pPr lvl="0"/>
            <a:endParaRPr lang="en-US" baseline="0" dirty="0" smtClean="0"/>
          </a:p>
          <a:p>
            <a:pPr lvl="0"/>
            <a:r>
              <a:rPr lang="en-US" baseline="0" dirty="0" smtClean="0"/>
              <a:t>- Finally, CUDA accelerated libraries developed by NVIDIA engineers are highly tuned for</a:t>
            </a:r>
          </a:p>
          <a:p>
            <a:pPr lvl="0"/>
            <a:r>
              <a:rPr lang="en-US" baseline="0" dirty="0" smtClean="0"/>
              <a:t>Performance, delivering excellent performance on every generation of GPUs, while maintaining generality.</a:t>
            </a:r>
          </a:p>
          <a:p>
            <a:pPr lvl="0"/>
            <a:endParaRPr lang="en-US" baseline="0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8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3838" y="698500"/>
            <a:ext cx="4022725" cy="301625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aseline="0" dirty="0" smtClean="0"/>
              <a:t/>
            </a:r>
            <a:br>
              <a:rPr lang="en-GB" baseline="0" dirty="0" smtClean="0"/>
            </a:br>
            <a:r>
              <a:rPr lang="en-GB" baseline="0" dirty="0" smtClean="0"/>
              <a:t>In this presentation I will talk about a variety of available GPU programming languages and interfaces.  The languages include C, C++, C#, Fortran, Python, and numerical analytics packages such as MATLAB, </a:t>
            </a:r>
            <a:r>
              <a:rPr lang="en-GB" baseline="0" dirty="0" err="1" smtClean="0"/>
              <a:t>Mathematica</a:t>
            </a:r>
            <a:r>
              <a:rPr lang="en-GB" baseline="0" dirty="0" smtClean="0"/>
              <a:t>, and </a:t>
            </a:r>
            <a:r>
              <a:rPr lang="en-GB" baseline="0" dirty="0" err="1" smtClean="0"/>
              <a:t>LabVIEW</a:t>
            </a:r>
            <a:r>
              <a:rPr lang="en-GB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87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81100" y="695325"/>
            <a:ext cx="4649788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7024" indent="-291163">
              <a:defRPr>
                <a:solidFill>
                  <a:schemeClr val="tx1"/>
                </a:solidFill>
                <a:latin typeface="Arial" charset="0"/>
              </a:defRPr>
            </a:lvl2pPr>
            <a:lvl3pPr marL="1164653" indent="-232930">
              <a:defRPr>
                <a:solidFill>
                  <a:schemeClr val="tx1"/>
                </a:solidFill>
                <a:latin typeface="Arial" charset="0"/>
              </a:defRPr>
            </a:lvl3pPr>
            <a:lvl4pPr marL="1630513" indent="-232930">
              <a:defRPr>
                <a:solidFill>
                  <a:schemeClr val="tx1"/>
                </a:solidFill>
                <a:latin typeface="Arial" charset="0"/>
              </a:defRPr>
            </a:lvl4pPr>
            <a:lvl5pPr marL="2096375" indent="-232930">
              <a:defRPr>
                <a:solidFill>
                  <a:schemeClr val="tx1"/>
                </a:solidFill>
                <a:latin typeface="Arial" charset="0"/>
              </a:defRPr>
            </a:lvl5pPr>
            <a:lvl6pPr marL="2562236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96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58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19" indent="-2329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97FB307-75B3-4713-8C40-ADDB71E7CAA4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>
                <a:defRPr/>
              </a:pPr>
              <a:t>34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968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29651" indent="-280635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22540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571556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20573" indent="-224508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469589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18605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367621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16637" indent="-2245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defRPr/>
            </a:pPr>
            <a:fld id="{5B624894-4D92-4DBB-8004-B71488959709}" type="slidenum">
              <a:rPr lang="en-US" sz="1200">
                <a:latin typeface="Times New Roman" pitchFamily="18" charset="0"/>
              </a:rPr>
              <a:pPr>
                <a:defRPr/>
              </a:pPr>
              <a:t>39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7458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208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4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1"/>
            <a:ext cx="6858000" cy="5143499"/>
            <a:chOff x="0" y="-1"/>
            <a:chExt cx="10972800" cy="6172199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8" b="9530"/>
            <a:stretch/>
          </p:blipFill>
          <p:spPr>
            <a:xfrm>
              <a:off x="0" y="-1"/>
              <a:ext cx="10972800" cy="6172199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0" y="-1"/>
              <a:ext cx="10972800" cy="6172199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85728" fontAlgn="base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7650" y="3998625"/>
            <a:ext cx="5430791" cy="27693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33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5" name="Title 304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39300" cy="438582"/>
          </a:xfrm>
        </p:spPr>
        <p:txBody>
          <a:bodyPr anchor="b"/>
          <a:lstStyle>
            <a:lvl1pPr marL="0" indent="0" algn="l">
              <a:lnSpc>
                <a:spcPct val="90000"/>
              </a:lnSpc>
              <a:spcBef>
                <a:spcPts val="0"/>
              </a:spcBef>
              <a:defRPr sz="25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6"/>
            <a:ext cx="6217920" cy="40239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511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randing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12272"/>
            <a:ext cx="6217920" cy="4021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6793" marR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500" dirty="0" smtClean="0"/>
            </a:lvl1pPr>
            <a:lvl2pPr marL="525177" marR="0" indent="-190492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333" dirty="0" smtClean="0"/>
            </a:lvl2pPr>
            <a:lvl3pPr marL="670692" marR="0" indent="-169327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 lang="en-US" sz="1167" dirty="0" smtClean="0"/>
            </a:lvl3pPr>
          </a:lstStyle>
          <a:p>
            <a:pPr marL="236793" marR="0" lvl="0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  <a:p>
            <a:pPr marL="236793" marR="0" lvl="1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236793" marR="0" lvl="2" indent="-236793" algn="l" defTabSz="288704" rtl="0" eaLnBrk="1" fontAlgn="base" latinLnBrk="0" hangingPunct="1">
              <a:lnSpc>
                <a:spcPct val="90000"/>
              </a:lnSpc>
              <a:spcBef>
                <a:spcPts val="187"/>
              </a:spcBef>
              <a:spcAft>
                <a:spcPts val="187"/>
              </a:spcAft>
              <a:buClr>
                <a:srgbClr val="6F6F6F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667" b="0" i="0" u="none" strike="noStrike" kern="0" cap="none" spc="0" normalizeH="0" baseline="0" noProof="0" smtClean="0">
                <a:ln>
                  <a:noFill/>
                </a:ln>
                <a:solidFill>
                  <a:srgbClr val="6F6F6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931172"/>
            <a:ext cx="6858000" cy="2154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28" fontAlgn="base">
              <a:spcBef>
                <a:spcPct val="0"/>
              </a:spcBef>
              <a:spcAft>
                <a:spcPct val="0"/>
              </a:spcAft>
            </a:pPr>
            <a:endParaRPr lang="en-US" sz="1125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449" y="5042944"/>
            <a:ext cx="200643" cy="641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417" cap="none" dirty="0" smtClean="0">
                <a:solidFill>
                  <a:srgbClr val="6F6F6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53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809625"/>
            <a:ext cx="6217920" cy="39941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500" dirty="0" smtClean="0"/>
            </a:lvl1pPr>
            <a:lvl2pPr>
              <a:defRPr lang="en-US" sz="1167" dirty="0" smtClean="0"/>
            </a:lvl2pPr>
            <a:lvl3pPr>
              <a:defRPr lang="en-US" sz="1167" dirty="0" smtClean="0"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647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entered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3858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lang="en-US" dirty="0">
                <a:solidFill>
                  <a:srgbClr val="76B900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6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685190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80"/>
            <a:ext cx="6286500" cy="384571"/>
          </a:xfrm>
        </p:spPr>
        <p:txBody>
          <a:bodyPr>
            <a:normAutofit/>
          </a:bodyPr>
          <a:lstStyle>
            <a:lvl1pPr algn="r">
              <a:defRPr sz="1800">
                <a:solidFill>
                  <a:schemeClr val="accent2">
                    <a:lumMod val="75000"/>
                  </a:schemeClr>
                </a:solidFill>
                <a:latin typeface="Akzidenz-Grotesk Extended BQ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0300" y="742950"/>
            <a:ext cx="4229100" cy="1143000"/>
          </a:xfrm>
        </p:spPr>
        <p:txBody>
          <a:bodyPr>
            <a:normAutofit/>
          </a:bodyPr>
          <a:lstStyle>
            <a:lvl1pPr>
              <a:defRPr sz="1350"/>
            </a:lvl1pPr>
            <a:lvl2pPr marL="557213" indent="-214313">
              <a:buFont typeface="Arial" pitchFamily="34" charset="0"/>
              <a:buChar char="•"/>
              <a:defRPr sz="1350">
                <a:latin typeface="AkzidenzGrotesk" pitchFamily="50" charset="0"/>
              </a:defRPr>
            </a:lvl2pPr>
            <a:lvl3pPr>
              <a:defRPr sz="1350">
                <a:latin typeface="AkzidenzGrotesk" pitchFamily="50" charset="0"/>
              </a:defRPr>
            </a:lvl3pPr>
            <a:lvl4pPr marL="1028700" indent="0">
              <a:buFont typeface="Arial" pitchFamily="34" charset="0"/>
              <a:buNone/>
              <a:defRPr sz="1350">
                <a:latin typeface="AkzidenzGrotesk" pitchFamily="50" charset="0"/>
              </a:defRPr>
            </a:lvl4pPr>
            <a:lvl5pPr marL="1543050" indent="-171450">
              <a:buFont typeface="Arial" pitchFamily="34" charset="0"/>
              <a:buChar char="•"/>
              <a:defRPr sz="1350">
                <a:latin typeface="AkzidenzGrotesk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00300" y="2038350"/>
            <a:ext cx="4229100" cy="25908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ntinel Medium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94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op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49" y="206375"/>
            <a:ext cx="5752703" cy="43858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6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9250" y="291626"/>
            <a:ext cx="618508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2341" y="1110344"/>
            <a:ext cx="6169964" cy="362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934" y="5034091"/>
            <a:ext cx="20064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 defTabSz="285728" fontAlgn="base">
              <a:spcBef>
                <a:spcPct val="0"/>
              </a:spcBef>
              <a:spcAft>
                <a:spcPct val="0"/>
              </a:spcAft>
            </a:pPr>
            <a:fld id="{9EF62655-870B-4C06-BC3D-C67D37BAE36D}" type="slidenum">
              <a:rPr lang="en-US" sz="417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 defTabSz="285728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500" cap="none" dirty="0" smtClean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-6713" y="4993160"/>
            <a:ext cx="687324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227" y="5032625"/>
            <a:ext cx="412598" cy="76098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6149909" y="5028452"/>
            <a:ext cx="362782" cy="84445"/>
            <a:chOff x="4100403" y="1765746"/>
            <a:chExt cx="3118543" cy="725905"/>
          </a:xfrm>
        </p:grpSpPr>
        <p:pic>
          <p:nvPicPr>
            <p:cNvPr id="48" name="Picture 47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0403" y="1765746"/>
              <a:ext cx="561259" cy="7259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8124" y="1905033"/>
              <a:ext cx="2380822" cy="581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0905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00" b="0" cap="none" baseline="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5pPr>
      <a:lvl6pPr marL="28572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6pPr>
      <a:lvl7pPr marL="57145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7pPr>
      <a:lvl8pPr marL="857182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8pPr>
      <a:lvl9pPr marL="1142908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73B900"/>
          </a:solidFill>
          <a:latin typeface="Arial" charset="0"/>
        </a:defRPr>
      </a:lvl9pPr>
    </p:titleStyle>
    <p:bodyStyle>
      <a:lvl1pPr marL="236793" indent="-236793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rgbClr val="6F6F6F"/>
        </a:buClr>
        <a:buSzPct val="100000"/>
        <a:buFont typeface="Arial" panose="020B0604020202020204" pitchFamily="34" charset="0"/>
        <a:buChar char="–"/>
        <a:defRPr sz="1500" b="0" baseline="0">
          <a:solidFill>
            <a:srgbClr val="6F6F6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5177" indent="-190492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670692" indent="-169327" algn="l" defTabSz="288704" rtl="0" eaLnBrk="1" fontAlgn="base" hangingPunct="1">
        <a:lnSpc>
          <a:spcPct val="90000"/>
        </a:lnSpc>
        <a:spcBef>
          <a:spcPts val="187"/>
        </a:spcBef>
        <a:spcAft>
          <a:spcPts val="187"/>
        </a:spcAft>
        <a:buClr>
          <a:schemeClr val="bg2"/>
        </a:buClr>
        <a:buSzPct val="100000"/>
        <a:buFont typeface="Arial" panose="020B0604020202020204" pitchFamily="34" charset="0"/>
        <a:buChar char="–"/>
        <a:defRPr sz="1167" b="0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109177" indent="-142863" algn="l" rtl="0" eaLnBrk="1" fontAlgn="base" hangingPunct="1">
        <a:spcBef>
          <a:spcPct val="20000"/>
        </a:spcBef>
        <a:spcAft>
          <a:spcPct val="0"/>
        </a:spcAft>
        <a:buChar char="–"/>
        <a:defRPr sz="1250">
          <a:solidFill>
            <a:schemeClr val="bg1"/>
          </a:solidFill>
          <a:latin typeface="+mn-lt"/>
        </a:defRPr>
      </a:lvl4pPr>
      <a:lvl5pPr marL="1323472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5pPr>
      <a:lvl6pPr marL="1609200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6pPr>
      <a:lvl7pPr marL="1894927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7pPr>
      <a:lvl8pPr marL="2180654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8pPr>
      <a:lvl9pPr marL="2466381" indent="-142863" algn="l" rtl="0" eaLnBrk="1" fontAlgn="base" hangingPunct="1">
        <a:spcBef>
          <a:spcPct val="20000"/>
        </a:spcBef>
        <a:spcAft>
          <a:spcPct val="0"/>
        </a:spcAft>
        <a:buChar char="»"/>
        <a:defRPr sz="125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5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3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7" algn="l" defTabSz="571455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vidia.com/cuda/thrust/index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1.1 - Course </a:t>
            </a:r>
            <a:r>
              <a:rPr lang="en-US" dirty="0"/>
              <a:t>Introduction and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 </a:t>
            </a:r>
            <a:r>
              <a:rPr lang="en-US" dirty="0"/>
              <a:t>– Course Introduction</a:t>
            </a:r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277015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 advTm="221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76B900"/>
                </a:solidFill>
              </a:rPr>
              <a:t>GPUs: Throughput Oriented Design</a:t>
            </a:r>
          </a:p>
        </p:txBody>
      </p:sp>
      <p:sp>
        <p:nvSpPr>
          <p:cNvPr id="24579" name="Content Placeholder 7"/>
          <p:cNvSpPr>
            <a:spLocks noGrp="1"/>
          </p:cNvSpPr>
          <p:nvPr>
            <p:ph sz="half" idx="4294967295"/>
          </p:nvPr>
        </p:nvSpPr>
        <p:spPr>
          <a:xfrm>
            <a:off x="4143375" y="742950"/>
            <a:ext cx="2714625" cy="25701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200" dirty="0"/>
              <a:t>Small caches</a:t>
            </a:r>
          </a:p>
          <a:p>
            <a:pPr lvl="1" eaLnBrk="1" hangingPunct="1"/>
            <a:r>
              <a:rPr lang="en-US" sz="1050" dirty="0"/>
              <a:t>To boost memory throughput</a:t>
            </a:r>
          </a:p>
          <a:p>
            <a:pPr eaLnBrk="1" hangingPunct="1"/>
            <a:r>
              <a:rPr lang="en-US" sz="1200" dirty="0"/>
              <a:t>Simple control</a:t>
            </a:r>
          </a:p>
          <a:p>
            <a:pPr lvl="1" eaLnBrk="1" hangingPunct="1"/>
            <a:r>
              <a:rPr lang="en-US" sz="1050" dirty="0"/>
              <a:t>No branch prediction</a:t>
            </a:r>
          </a:p>
          <a:p>
            <a:pPr lvl="1" eaLnBrk="1" hangingPunct="1"/>
            <a:r>
              <a:rPr lang="en-US" sz="1050" dirty="0"/>
              <a:t>No data forwarding</a:t>
            </a:r>
          </a:p>
          <a:p>
            <a:pPr eaLnBrk="1" hangingPunct="1"/>
            <a:r>
              <a:rPr lang="en-US" sz="1200" dirty="0"/>
              <a:t>Energy efficient ALUs</a:t>
            </a:r>
          </a:p>
          <a:p>
            <a:pPr lvl="1" eaLnBrk="1" hangingPunct="1"/>
            <a:r>
              <a:rPr lang="en-US" sz="1050" dirty="0"/>
              <a:t>Many, long latency but heavily pipelined for high throughput</a:t>
            </a:r>
          </a:p>
          <a:p>
            <a:pPr eaLnBrk="1" hangingPunct="1"/>
            <a:r>
              <a:rPr lang="en-US" sz="1200" dirty="0"/>
              <a:t>Require massive number of threads to tolerate </a:t>
            </a:r>
            <a:r>
              <a:rPr lang="en-US" sz="1200" dirty="0" smtClean="0"/>
              <a:t>latencies</a:t>
            </a:r>
          </a:p>
          <a:p>
            <a:pPr lvl="1"/>
            <a:r>
              <a:rPr lang="en-US" sz="1050" dirty="0"/>
              <a:t>Threading logic</a:t>
            </a:r>
          </a:p>
          <a:p>
            <a:pPr lvl="1"/>
            <a:r>
              <a:rPr lang="en-US" sz="1050" dirty="0"/>
              <a:t>Thread state 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59E823B-F11A-459D-89C7-EB098848EE1D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grpSp>
        <p:nvGrpSpPr>
          <p:cNvPr id="24582" name="Group 2"/>
          <p:cNvGrpSpPr>
            <a:grpSpLocks/>
          </p:cNvGrpSpPr>
          <p:nvPr/>
        </p:nvGrpSpPr>
        <p:grpSpPr bwMode="auto">
          <a:xfrm>
            <a:off x="1485900" y="868358"/>
            <a:ext cx="2514600" cy="1543050"/>
            <a:chOff x="3044" y="1052"/>
            <a:chExt cx="1987" cy="1441"/>
          </a:xfrm>
        </p:grpSpPr>
        <p:sp>
          <p:nvSpPr>
            <p:cNvPr id="24584" name="Rectangle 3"/>
            <p:cNvSpPr>
              <a:spLocks noChangeArrowheads="1"/>
            </p:cNvSpPr>
            <p:nvPr/>
          </p:nvSpPr>
          <p:spPr bwMode="auto">
            <a:xfrm>
              <a:off x="3044" y="2245"/>
              <a:ext cx="1987" cy="24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tIns="0" rIns="0" bIns="0" anchor="ctr"/>
            <a:lstStyle/>
            <a:p>
              <a:r>
                <a:rPr lang="en-US" sz="900" b="1">
                  <a:latin typeface="Arial" charset="0"/>
                </a:rPr>
                <a:t>DRAM</a:t>
              </a:r>
            </a:p>
          </p:txBody>
        </p:sp>
        <p:grpSp>
          <p:nvGrpSpPr>
            <p:cNvPr id="24585" name="Group 4"/>
            <p:cNvGrpSpPr>
              <a:grpSpLocks/>
            </p:cNvGrpSpPr>
            <p:nvPr/>
          </p:nvGrpSpPr>
          <p:grpSpPr bwMode="auto">
            <a:xfrm>
              <a:off x="3046" y="1052"/>
              <a:ext cx="1984" cy="1086"/>
              <a:chOff x="1888" y="2761"/>
              <a:chExt cx="1984" cy="1086"/>
            </a:xfrm>
          </p:grpSpPr>
          <p:grpSp>
            <p:nvGrpSpPr>
              <p:cNvPr id="24586" name="Group 5"/>
              <p:cNvGrpSpPr>
                <a:grpSpLocks/>
              </p:cNvGrpSpPr>
              <p:nvPr/>
            </p:nvGrpSpPr>
            <p:grpSpPr bwMode="auto">
              <a:xfrm>
                <a:off x="1888" y="2761"/>
                <a:ext cx="1984" cy="118"/>
                <a:chOff x="-141" y="2876"/>
                <a:chExt cx="1984" cy="118"/>
              </a:xfrm>
            </p:grpSpPr>
            <p:grpSp>
              <p:nvGrpSpPr>
                <p:cNvPr id="24727" name="Group 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74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74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72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729" name="Line 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0" name="Line 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1" name="Line 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2" name="Line 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3" name="Line 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4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6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7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8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39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4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4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42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43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87" name="Group 25"/>
              <p:cNvGrpSpPr>
                <a:grpSpLocks/>
              </p:cNvGrpSpPr>
              <p:nvPr/>
            </p:nvGrpSpPr>
            <p:grpSpPr bwMode="auto">
              <a:xfrm>
                <a:off x="1888" y="2899"/>
                <a:ext cx="1984" cy="118"/>
                <a:chOff x="-141" y="2876"/>
                <a:chExt cx="1984" cy="118"/>
              </a:xfrm>
            </p:grpSpPr>
            <p:grpSp>
              <p:nvGrpSpPr>
                <p:cNvPr id="24708" name="Group 2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72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72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709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710" name="Line 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1" name="Line 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2" name="Line 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3" name="Line 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4" name="Line 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5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6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19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2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21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22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23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2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88" name="Group 45"/>
              <p:cNvGrpSpPr>
                <a:grpSpLocks/>
              </p:cNvGrpSpPr>
              <p:nvPr/>
            </p:nvGrpSpPr>
            <p:grpSpPr bwMode="auto">
              <a:xfrm>
                <a:off x="1888" y="3037"/>
                <a:ext cx="1984" cy="118"/>
                <a:chOff x="-141" y="2876"/>
                <a:chExt cx="1984" cy="118"/>
              </a:xfrm>
            </p:grpSpPr>
            <p:grpSp>
              <p:nvGrpSpPr>
                <p:cNvPr id="24689" name="Group 4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706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707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690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691" name="Line 5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2" name="Line 5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3" name="Line 5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4" name="Line 5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5" name="Line 5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6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8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99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0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0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0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0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04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70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89" name="Group 65"/>
              <p:cNvGrpSpPr>
                <a:grpSpLocks/>
              </p:cNvGrpSpPr>
              <p:nvPr/>
            </p:nvGrpSpPr>
            <p:grpSpPr bwMode="auto">
              <a:xfrm>
                <a:off x="1888" y="3175"/>
                <a:ext cx="1984" cy="118"/>
                <a:chOff x="-141" y="2876"/>
                <a:chExt cx="1984" cy="118"/>
              </a:xfrm>
            </p:grpSpPr>
            <p:grpSp>
              <p:nvGrpSpPr>
                <p:cNvPr id="24670" name="Group 6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687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688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671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672" name="Line 7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3" name="Line 7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4" name="Line 7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5" name="Line 7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6" name="Line 7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7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8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7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1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2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3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4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86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90" name="Group 85"/>
              <p:cNvGrpSpPr>
                <a:grpSpLocks/>
              </p:cNvGrpSpPr>
              <p:nvPr/>
            </p:nvGrpSpPr>
            <p:grpSpPr bwMode="auto">
              <a:xfrm>
                <a:off x="1888" y="3314"/>
                <a:ext cx="1984" cy="118"/>
                <a:chOff x="-141" y="2876"/>
                <a:chExt cx="1984" cy="118"/>
              </a:xfrm>
            </p:grpSpPr>
            <p:grpSp>
              <p:nvGrpSpPr>
                <p:cNvPr id="24651" name="Group 8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668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669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652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653" name="Line 9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54" name="Line 9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55" name="Line 9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56" name="Line 9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57" name="Line 9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58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59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0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1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2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3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4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5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67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91" name="Group 105"/>
              <p:cNvGrpSpPr>
                <a:grpSpLocks/>
              </p:cNvGrpSpPr>
              <p:nvPr/>
            </p:nvGrpSpPr>
            <p:grpSpPr bwMode="auto">
              <a:xfrm>
                <a:off x="1888" y="3452"/>
                <a:ext cx="1984" cy="118"/>
                <a:chOff x="-141" y="2876"/>
                <a:chExt cx="1984" cy="118"/>
              </a:xfrm>
            </p:grpSpPr>
            <p:grpSp>
              <p:nvGrpSpPr>
                <p:cNvPr id="24632" name="Group 10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649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65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633" name="Rectangle 10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634" name="Line 11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35" name="Line 11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36" name="Line 11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37" name="Line 11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38" name="Line 11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39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0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1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2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3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4" name="Line 12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5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6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7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48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92" name="Group 125"/>
              <p:cNvGrpSpPr>
                <a:grpSpLocks/>
              </p:cNvGrpSpPr>
              <p:nvPr/>
            </p:nvGrpSpPr>
            <p:grpSpPr bwMode="auto">
              <a:xfrm>
                <a:off x="1888" y="3590"/>
                <a:ext cx="1984" cy="118"/>
                <a:chOff x="-141" y="2876"/>
                <a:chExt cx="1984" cy="118"/>
              </a:xfrm>
            </p:grpSpPr>
            <p:grpSp>
              <p:nvGrpSpPr>
                <p:cNvPr id="24613" name="Group 12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630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631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614" name="Rectangle 12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615" name="Line 13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16" name="Line 13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17" name="Line 13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18" name="Line 13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19" name="Line 13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0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1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2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3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4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5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6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7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8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29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24593" name="Group 145"/>
              <p:cNvGrpSpPr>
                <a:grpSpLocks/>
              </p:cNvGrpSpPr>
              <p:nvPr/>
            </p:nvGrpSpPr>
            <p:grpSpPr bwMode="auto">
              <a:xfrm>
                <a:off x="1888" y="3729"/>
                <a:ext cx="1984" cy="118"/>
                <a:chOff x="-141" y="2876"/>
                <a:chExt cx="1984" cy="118"/>
              </a:xfrm>
            </p:grpSpPr>
            <p:grpSp>
              <p:nvGrpSpPr>
                <p:cNvPr id="24594" name="Group 146"/>
                <p:cNvGrpSpPr>
                  <a:grpSpLocks/>
                </p:cNvGrpSpPr>
                <p:nvPr/>
              </p:nvGrpSpPr>
              <p:grpSpPr bwMode="auto">
                <a:xfrm>
                  <a:off x="-141" y="2876"/>
                  <a:ext cx="124" cy="115"/>
                  <a:chOff x="707" y="1508"/>
                  <a:chExt cx="124" cy="109"/>
                </a:xfrm>
              </p:grpSpPr>
              <p:sp>
                <p:nvSpPr>
                  <p:cNvPr id="24611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08"/>
                    <a:ext cx="124" cy="52"/>
                  </a:xfrm>
                  <a:prstGeom prst="rect">
                    <a:avLst/>
                  </a:prstGeom>
                  <a:solidFill>
                    <a:srgbClr val="FFCC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  <p:sp>
                <p:nvSpPr>
                  <p:cNvPr id="2461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1565"/>
                    <a:ext cx="124" cy="52"/>
                  </a:xfrm>
                  <a:prstGeom prst="rect">
                    <a:avLst/>
                  </a:prstGeom>
                  <a:solidFill>
                    <a:srgbClr val="FF66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 lIns="34290" tIns="0" rIns="0" bIns="0" anchor="ctr"/>
                  <a:lstStyle/>
                  <a:p>
                    <a:endParaRPr lang="en-US" sz="900" b="1">
                      <a:latin typeface="Arial" charset="0"/>
                    </a:endParaRPr>
                  </a:p>
                </p:txBody>
              </p:sp>
            </p:grpSp>
            <p:sp>
              <p:nvSpPr>
                <p:cNvPr id="24595" name="Rectangle 149"/>
                <p:cNvSpPr>
                  <a:spLocks noChangeArrowheads="1"/>
                </p:cNvSpPr>
                <p:nvPr/>
              </p:nvSpPr>
              <p:spPr bwMode="auto">
                <a:xfrm>
                  <a:off x="0" y="2879"/>
                  <a:ext cx="1843" cy="115"/>
                </a:xfrm>
                <a:prstGeom prst="rect">
                  <a:avLst/>
                </a:prstGeom>
                <a:solidFill>
                  <a:srgbClr val="99FF66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pPr algn="ctr"/>
                  <a:endParaRPr lang="en-US" sz="1050" b="1">
                    <a:latin typeface="Arial" charset="0"/>
                  </a:endParaRPr>
                </a:p>
              </p:txBody>
            </p:sp>
            <p:sp>
              <p:nvSpPr>
                <p:cNvPr id="24596" name="Line 150"/>
                <p:cNvSpPr>
                  <a:spLocks noChangeShapeType="1"/>
                </p:cNvSpPr>
                <p:nvPr/>
              </p:nvSpPr>
              <p:spPr bwMode="auto">
                <a:xfrm>
                  <a:off x="11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597" name="Line 151"/>
                <p:cNvSpPr>
                  <a:spLocks noChangeShapeType="1"/>
                </p:cNvSpPr>
                <p:nvPr/>
              </p:nvSpPr>
              <p:spPr bwMode="auto">
                <a:xfrm>
                  <a:off x="23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598" name="Line 152"/>
                <p:cNvSpPr>
                  <a:spLocks noChangeShapeType="1"/>
                </p:cNvSpPr>
                <p:nvPr/>
              </p:nvSpPr>
              <p:spPr bwMode="auto">
                <a:xfrm>
                  <a:off x="34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599" name="Line 153"/>
                <p:cNvSpPr>
                  <a:spLocks noChangeShapeType="1"/>
                </p:cNvSpPr>
                <p:nvPr/>
              </p:nvSpPr>
              <p:spPr bwMode="auto">
                <a:xfrm>
                  <a:off x="460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0" name="Line 154"/>
                <p:cNvSpPr>
                  <a:spLocks noChangeShapeType="1"/>
                </p:cNvSpPr>
                <p:nvPr/>
              </p:nvSpPr>
              <p:spPr bwMode="auto">
                <a:xfrm>
                  <a:off x="575" y="2879"/>
                  <a:ext cx="0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1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690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2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138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3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80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4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92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5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103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6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1151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7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1266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8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149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09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1612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  <p:sp>
              <p:nvSpPr>
                <p:cNvPr id="24610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727" y="2879"/>
                  <a:ext cx="1" cy="115"/>
                </a:xfrm>
                <a:prstGeom prst="line">
                  <a:avLst/>
                </a:prstGeom>
                <a:noFill/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 sz="1350"/>
                </a:p>
              </p:txBody>
            </p:sp>
          </p:grpSp>
        </p:grpSp>
      </p:grpSp>
      <p:sp>
        <p:nvSpPr>
          <p:cNvPr id="24583" name="Text Box 174"/>
          <p:cNvSpPr txBox="1">
            <a:spLocks noChangeArrowheads="1"/>
          </p:cNvSpPr>
          <p:nvPr/>
        </p:nvSpPr>
        <p:spPr bwMode="auto">
          <a:xfrm>
            <a:off x="670040" y="1330447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GPU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6895" y="963353"/>
            <a:ext cx="2670230" cy="76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1579372" y="1480637"/>
            <a:ext cx="2657753" cy="38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804561" y="1969307"/>
            <a:ext cx="481690" cy="1765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788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7731">
        <p:fade/>
      </p:transition>
    </mc:Choice>
    <mc:Fallback xmlns="">
      <p:transition spd="med" advTm="1077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300" dirty="0">
                <a:solidFill>
                  <a:srgbClr val="76B900"/>
                </a:solidFill>
              </a:rPr>
              <a:t>Winning Applications Use Both CPU and GPU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half" idx="4294967295"/>
          </p:nvPr>
        </p:nvSpPr>
        <p:spPr>
          <a:xfrm>
            <a:off x="0" y="1258887"/>
            <a:ext cx="3055938" cy="22272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/>
              <a:t>CPUs for sequential parts where latency matters</a:t>
            </a:r>
          </a:p>
          <a:p>
            <a:pPr lvl="1" eaLnBrk="1" hangingPunct="1"/>
            <a:r>
              <a:rPr lang="en-US" sz="1500" dirty="0"/>
              <a:t>CPUs can be </a:t>
            </a:r>
            <a:r>
              <a:rPr lang="en-US" sz="1500" dirty="0" smtClean="0"/>
              <a:t>10X+ </a:t>
            </a:r>
            <a:r>
              <a:rPr lang="en-US" sz="1500" dirty="0"/>
              <a:t>faster than GPUs for sequential code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6628" name="Content Placeholder 3"/>
          <p:cNvSpPr>
            <a:spLocks noGrp="1"/>
          </p:cNvSpPr>
          <p:nvPr>
            <p:ph sz="half" idx="4294967295"/>
          </p:nvPr>
        </p:nvSpPr>
        <p:spPr>
          <a:xfrm>
            <a:off x="3800475" y="1258887"/>
            <a:ext cx="3057525" cy="22272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/>
              <a:t>GPUs for parallel parts where throughput wins</a:t>
            </a:r>
          </a:p>
          <a:p>
            <a:pPr lvl="1" eaLnBrk="1" hangingPunct="1"/>
            <a:r>
              <a:rPr lang="en-US" sz="1500" dirty="0"/>
              <a:t>GPUs can be </a:t>
            </a:r>
            <a:r>
              <a:rPr lang="en-US" sz="1500" dirty="0" smtClean="0"/>
              <a:t>10X+ </a:t>
            </a:r>
            <a:r>
              <a:rPr lang="en-US" sz="1500" dirty="0"/>
              <a:t>faster than CPUs for parallel code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43BC92-BD9D-485A-8ABA-79F0D1C9A810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927">
        <p:fade/>
      </p:transition>
    </mc:Choice>
    <mc:Fallback xmlns="">
      <p:transition spd="med" advTm="639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76B900"/>
                </a:solidFill>
              </a:rPr>
              <a:t>GPU computing </a:t>
            </a:r>
            <a:r>
              <a:rPr lang="en-US" sz="2300" dirty="0" smtClean="0">
                <a:solidFill>
                  <a:srgbClr val="76B900"/>
                </a:solidFill>
              </a:rPr>
              <a:t>reading resources</a:t>
            </a:r>
            <a:endParaRPr lang="en-US" sz="2300" dirty="0">
              <a:solidFill>
                <a:srgbClr val="76B900"/>
              </a:solidFill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78" y="958591"/>
            <a:ext cx="2049066" cy="2572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942" y="958592"/>
            <a:ext cx="2049066" cy="257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04542" y="3643268"/>
            <a:ext cx="293905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350" dirty="0">
                <a:solidFill>
                  <a:schemeClr val="tx2"/>
                </a:solidFill>
              </a:rPr>
              <a:t>90 articles in two volumes</a:t>
            </a:r>
          </a:p>
        </p:txBody>
      </p:sp>
    </p:spTree>
    <p:extLst>
      <p:ext uri="{BB962C8B-B14F-4D97-AF65-F5344CB8AC3E}">
        <p14:creationId xmlns:p14="http://schemas.microsoft.com/office/powerpoint/2010/main" val="23310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840">
        <p:fade/>
      </p:transition>
    </mc:Choice>
    <mc:Fallback xmlns="">
      <p:transition spd="med" advTm="248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416753" cy="43858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2000" dirty="0">
                <a:solidFill>
                  <a:srgbClr val="76B900"/>
                </a:solidFill>
              </a:rPr>
              <a:t>Heterogeneous </a:t>
            </a:r>
            <a:r>
              <a:rPr lang="en-US" sz="2000" dirty="0" smtClean="0">
                <a:solidFill>
                  <a:srgbClr val="76B900"/>
                </a:solidFill>
              </a:rPr>
              <a:t>Parallel Computing in Many Disciplines</a:t>
            </a:r>
            <a:endParaRPr lang="en-US" sz="2000" dirty="0">
              <a:solidFill>
                <a:srgbClr val="76B900"/>
              </a:solidFill>
            </a:endParaRPr>
          </a:p>
        </p:txBody>
      </p:sp>
      <p:sp>
        <p:nvSpPr>
          <p:cNvPr id="5139" name="Slide Number Placeholder 18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7A7D27-62F3-4F2E-8F97-F63600A6610B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5" name="Rounded Rectangle 4"/>
          <p:cNvSpPr/>
          <p:nvPr/>
        </p:nvSpPr>
        <p:spPr>
          <a:xfrm>
            <a:off x="288131" y="1388567"/>
            <a:ext cx="1172766" cy="55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/>
              <a:t>Financial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04963" y="1376958"/>
            <a:ext cx="1172766" cy="55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1" dirty="0"/>
              <a:t>Scientific Simulation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37272" y="1362671"/>
            <a:ext cx="1237059" cy="55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1" dirty="0"/>
              <a:t>Engineering Simulation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68392" y="1369814"/>
            <a:ext cx="1172765" cy="55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1" dirty="0"/>
              <a:t>Data Intensive Analytics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561411" y="1362671"/>
            <a:ext cx="1172765" cy="55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1" dirty="0"/>
              <a:t>Medical Imaging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3611" y="2093119"/>
            <a:ext cx="1172765" cy="55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1" dirty="0"/>
              <a:t>Digital Audio Processing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56324" y="2062758"/>
            <a:ext cx="1173956" cy="55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1" dirty="0"/>
              <a:t>Computer Vision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04963" y="2077939"/>
            <a:ext cx="1172766" cy="55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1" dirty="0"/>
              <a:t>Digital Video Processing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68392" y="2048471"/>
            <a:ext cx="1172765" cy="55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1" dirty="0"/>
              <a:t>Biomedical Informatics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55456" y="2059186"/>
            <a:ext cx="1172766" cy="55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1" dirty="0"/>
              <a:t>Electronic Design Automation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68391" y="2781066"/>
            <a:ext cx="1172765" cy="55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1" dirty="0"/>
              <a:t>Statistical Modeling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68390" y="3571675"/>
            <a:ext cx="1172765" cy="55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1" dirty="0"/>
              <a:t>Ray Tracing Rendering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55456" y="3563221"/>
            <a:ext cx="1172765" cy="55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1" dirty="0"/>
              <a:t>Interactive Physics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61410" y="2789017"/>
            <a:ext cx="1172766" cy="5518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1" dirty="0"/>
              <a:t>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36076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166">
        <p:fade/>
      </p:transition>
    </mc:Choice>
    <mc:Fallback xmlns="">
      <p:transition spd="med" advTm="481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37651" y="3998625"/>
            <a:ext cx="4958350" cy="461537"/>
          </a:xfrm>
        </p:spPr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1.3 </a:t>
            </a:r>
            <a:r>
              <a:rPr lang="en-US" dirty="0"/>
              <a:t>- Portability and Scalability in Heterogeneous Parallel </a:t>
            </a:r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 </a:t>
            </a:r>
            <a:r>
              <a:rPr lang="en-US" dirty="0"/>
              <a:t>– Course Introduction</a:t>
            </a:r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317517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the importance and nature of scalability and portability in parallel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3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214">
        <p:fade/>
      </p:transition>
    </mc:Choice>
    <mc:Fallback xmlns="">
      <p:transition spd="med" advTm="152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76B900"/>
                </a:solidFill>
              </a:rPr>
              <a:t>Software Dominates System Cost</a:t>
            </a:r>
          </a:p>
        </p:txBody>
      </p:sp>
      <p:sp>
        <p:nvSpPr>
          <p:cNvPr id="14341" name="Content Placeholder 6"/>
          <p:cNvSpPr>
            <a:spLocks noGrp="1"/>
          </p:cNvSpPr>
          <p:nvPr>
            <p:ph idx="4294967295"/>
          </p:nvPr>
        </p:nvSpPr>
        <p:spPr>
          <a:xfrm>
            <a:off x="0" y="812800"/>
            <a:ext cx="6218238" cy="4021138"/>
          </a:xfrm>
        </p:spPr>
        <p:txBody>
          <a:bodyPr>
            <a:normAutofit/>
          </a:bodyPr>
          <a:lstStyle/>
          <a:p>
            <a:r>
              <a:rPr lang="en-US" dirty="0"/>
              <a:t>SW</a:t>
            </a:r>
            <a:r>
              <a:rPr lang="en-US" dirty="0" smtClean="0"/>
              <a:t> lines per chip increases at 2x/10 months</a:t>
            </a:r>
          </a:p>
          <a:p>
            <a:endParaRPr lang="en-US" dirty="0" smtClean="0"/>
          </a:p>
          <a:p>
            <a:r>
              <a:rPr lang="en-US" dirty="0" smtClean="0"/>
              <a:t>HW gates per chip increases at 2x/18 months</a:t>
            </a:r>
          </a:p>
          <a:p>
            <a:endParaRPr lang="en-US" dirty="0" smtClean="0"/>
          </a:p>
          <a:p>
            <a:r>
              <a:rPr lang="en-US" dirty="0" smtClean="0"/>
              <a:t>Future systems must</a:t>
            </a:r>
            <a:br>
              <a:rPr lang="en-US" dirty="0" smtClean="0"/>
            </a:br>
            <a:r>
              <a:rPr lang="en-US" u="sng" dirty="0" smtClean="0"/>
              <a:t>minimize software</a:t>
            </a:r>
            <a:br>
              <a:rPr lang="en-US" u="sng" dirty="0" smtClean="0"/>
            </a:br>
            <a:r>
              <a:rPr lang="en-US" u="sng" dirty="0" smtClean="0"/>
              <a:t>redevelopment</a:t>
            </a:r>
          </a:p>
          <a:p>
            <a:endParaRPr lang="en-US" dirty="0" smtClean="0"/>
          </a:p>
        </p:txBody>
      </p:sp>
      <p:pic>
        <p:nvPicPr>
          <p:cNvPr id="14342" name="개체 1"/>
          <p:cNvPicPr>
            <a:picLocks noGrp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581150"/>
            <a:ext cx="4191000" cy="3352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99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663">
        <p:fade/>
      </p:transition>
    </mc:Choice>
    <mc:Fallback xmlns="">
      <p:transition spd="med" advTm="5066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Keys to Software Cost Control</a:t>
            </a:r>
          </a:p>
        </p:txBody>
      </p:sp>
      <p:sp>
        <p:nvSpPr>
          <p:cNvPr id="15362" name="Content Placeholder 4"/>
          <p:cNvSpPr>
            <a:spLocks noGrp="1"/>
          </p:cNvSpPr>
          <p:nvPr>
            <p:ph idx="4294967295"/>
          </p:nvPr>
        </p:nvSpPr>
        <p:spPr>
          <a:xfrm>
            <a:off x="0" y="812800"/>
            <a:ext cx="6218238" cy="4021138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Scalability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31244" y="1200150"/>
            <a:ext cx="857250" cy="771525"/>
          </a:xfrm>
          <a:prstGeom prst="roundRect">
            <a:avLst/>
          </a:prstGeom>
          <a:solidFill>
            <a:srgbClr val="FF542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/>
              <a:t>App</a:t>
            </a:r>
          </a:p>
          <a:p>
            <a:pPr algn="ctr">
              <a:defRPr/>
            </a:pPr>
            <a:endParaRPr lang="en-US" sz="1350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1774330"/>
            <a:ext cx="1371600" cy="565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Core A </a:t>
            </a:r>
          </a:p>
        </p:txBody>
      </p:sp>
    </p:spTree>
    <p:extLst>
      <p:ext uri="{BB962C8B-B14F-4D97-AF65-F5344CB8AC3E}">
        <p14:creationId xmlns:p14="http://schemas.microsoft.com/office/powerpoint/2010/main" val="48810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732">
        <p:fade/>
      </p:transition>
    </mc:Choice>
    <mc:Fallback xmlns="">
      <p:transition spd="med" advTm="187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Keys to Software Cost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809625"/>
            <a:ext cx="6218238" cy="402431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b="1" dirty="0" smtClean="0"/>
              <a:t>The same application runs efficiently on new generations of cores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331244" y="1200150"/>
            <a:ext cx="857250" cy="771525"/>
          </a:xfrm>
          <a:prstGeom prst="roundRect">
            <a:avLst/>
          </a:prstGeom>
          <a:solidFill>
            <a:srgbClr val="FF542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/>
              <a:t>App</a:t>
            </a:r>
          </a:p>
          <a:p>
            <a:pPr algn="ctr">
              <a:defRPr/>
            </a:pPr>
            <a:endParaRPr lang="en-US" sz="1350" dirty="0"/>
          </a:p>
        </p:txBody>
      </p:sp>
      <p:sp>
        <p:nvSpPr>
          <p:cNvPr id="8" name="Rounded Rectangle 7"/>
          <p:cNvSpPr/>
          <p:nvPr/>
        </p:nvSpPr>
        <p:spPr>
          <a:xfrm>
            <a:off x="2057400" y="1774330"/>
            <a:ext cx="1371600" cy="565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Core A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2.0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69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400">
        <p:fade/>
      </p:transition>
    </mc:Choice>
    <mc:Fallback xmlns="">
      <p:transition spd="med" advTm="13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028700" y="1200150"/>
            <a:ext cx="4800600" cy="771525"/>
          </a:xfrm>
          <a:prstGeom prst="roundRect">
            <a:avLst/>
          </a:prstGeom>
          <a:solidFill>
            <a:srgbClr val="FF542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4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Keys to Software Cost Control</a:t>
            </a:r>
          </a:p>
        </p:txBody>
      </p:sp>
      <p:sp>
        <p:nvSpPr>
          <p:cNvPr id="17411" name="Content Placeholder 4"/>
          <p:cNvSpPr>
            <a:spLocks noGrp="1"/>
          </p:cNvSpPr>
          <p:nvPr>
            <p:ph idx="4294967295"/>
          </p:nvPr>
        </p:nvSpPr>
        <p:spPr>
          <a:xfrm>
            <a:off x="0" y="812800"/>
            <a:ext cx="6218238" cy="40211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The same application runs efficiently on new generations of cores</a:t>
            </a:r>
          </a:p>
          <a:p>
            <a:pPr lvl="1"/>
            <a:r>
              <a:rPr lang="en-US" b="1" dirty="0" smtClean="0"/>
              <a:t>The same application runs efficiently on more of the same cores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94422" y="1200150"/>
            <a:ext cx="857250" cy="771525"/>
          </a:xfrm>
          <a:prstGeom prst="roundRect">
            <a:avLst/>
          </a:prstGeom>
          <a:solidFill>
            <a:srgbClr val="FF542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/>
              <a:t>App</a:t>
            </a:r>
          </a:p>
          <a:p>
            <a:pPr algn="ctr">
              <a:defRPr/>
            </a:pPr>
            <a:endParaRPr lang="en-US" sz="1350" dirty="0"/>
          </a:p>
        </p:txBody>
      </p:sp>
      <p:sp>
        <p:nvSpPr>
          <p:cNvPr id="9" name="Rounded Rectangle 8"/>
          <p:cNvSpPr/>
          <p:nvPr/>
        </p:nvSpPr>
        <p:spPr>
          <a:xfrm>
            <a:off x="2720579" y="1774330"/>
            <a:ext cx="1371600" cy="565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Core 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86300" y="1774330"/>
            <a:ext cx="1371600" cy="565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Core 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0100" y="1774330"/>
            <a:ext cx="1371600" cy="565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Core A</a:t>
            </a:r>
          </a:p>
        </p:txBody>
      </p:sp>
    </p:spTree>
    <p:extLst>
      <p:ext uri="{BB962C8B-B14F-4D97-AF65-F5344CB8AC3E}">
        <p14:creationId xmlns:p14="http://schemas.microsoft.com/office/powerpoint/2010/main" val="175851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186">
        <p:fade/>
      </p:transition>
    </mc:Choice>
    <mc:Fallback xmlns="">
      <p:transition spd="med" advTm="281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99 -0.00023 L -6.66667E-6 -1.85185E-6 " pathEditMode="relative" ptsTypes="AA">
                                      <p:cBhvr>
                                        <p:cTn id="13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975 -0.00046 L 0.00052 -0.00023 " pathEditMode="relative" ptsTypes="AA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/>
              <a:t>Course Goals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Demonstrate knowledge of typical GPU architectures, understanding the challenges in parallel programming,  parallel programming languages and models (CUDA C/C++) as well as </a:t>
            </a:r>
            <a:r>
              <a:rPr lang="en-US" dirty="0" err="1"/>
              <a:t>shader</a:t>
            </a:r>
            <a:r>
              <a:rPr lang="en-US" dirty="0"/>
              <a:t> programming models Technical </a:t>
            </a:r>
            <a:r>
              <a:rPr lang="en-US" dirty="0" smtClean="0"/>
              <a:t>subjects</a:t>
            </a:r>
          </a:p>
          <a:p>
            <a:r>
              <a:rPr lang="en-US" dirty="0" smtClean="0"/>
              <a:t>Become </a:t>
            </a:r>
            <a:r>
              <a:rPr lang="en-US" dirty="0"/>
              <a:t>proficient in </a:t>
            </a:r>
            <a:r>
              <a:rPr lang="en-US" dirty="0" err="1"/>
              <a:t>shader</a:t>
            </a:r>
            <a:r>
              <a:rPr lang="en-US" dirty="0"/>
              <a:t> programming using a </a:t>
            </a:r>
            <a:r>
              <a:rPr lang="en-US" dirty="0" err="1"/>
              <a:t>shader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r>
              <a:rPr lang="en-US" dirty="0"/>
              <a:t>Given a problem typically implemented on CPUs, speedup real applications by programming for different parallel computation patterns and develop an efficient parallel algorithm and implement it on GPUs </a:t>
            </a:r>
            <a:endParaRPr lang="en-US" dirty="0" smtClean="0"/>
          </a:p>
          <a:p>
            <a:r>
              <a:rPr lang="en-US" dirty="0"/>
              <a:t>Given a problem, implement an efficient and correct code to solve it, analyze its performance, and give convincing written and oral presentations explaining your work </a:t>
            </a:r>
            <a:endParaRPr lang="en-US" dirty="0" smtClean="0"/>
          </a:p>
          <a:p>
            <a:r>
              <a:rPr lang="en-US" dirty="0"/>
              <a:t>Programming in CUDA C/C++ 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r>
              <a:rPr lang="en-US" dirty="0" smtClean="0"/>
              <a:t>Reference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GPU Teaching Kit is licensed by NVIDIA and the University of Illinois under the </a:t>
            </a:r>
            <a:r>
              <a:rPr lang="en-US" dirty="0">
                <a:solidFill>
                  <a:srgbClr val="92D050"/>
                </a:solidFill>
                <a:hlinkClick r:id="rId3"/>
              </a:rPr>
              <a:t>Creative Commons Attribution-</a:t>
            </a:r>
            <a:r>
              <a:rPr lang="en-US" dirty="0" err="1">
                <a:solidFill>
                  <a:srgbClr val="92D050"/>
                </a:solidFill>
                <a:hlinkClick r:id="rId3"/>
              </a:rPr>
              <a:t>NonCommercial</a:t>
            </a:r>
            <a:r>
              <a:rPr lang="en-US" dirty="0">
                <a:solidFill>
                  <a:srgbClr val="92D050"/>
                </a:solidFill>
                <a:hlinkClick r:id="rId3"/>
              </a:rPr>
              <a:t> 4.0 International License.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115BEA-0C42-4CDD-8E1F-1AF03B4924A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720">
        <p:fade/>
      </p:transition>
    </mc:Choice>
    <mc:Fallback xmlns="">
      <p:transition spd="med" advTm="997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Scalability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500" dirty="0"/>
              <a:t>Performance growth with HW </a:t>
            </a:r>
            <a:r>
              <a:rPr lang="en-US" sz="1500" dirty="0" smtClean="0"/>
              <a:t>generations</a:t>
            </a:r>
          </a:p>
          <a:p>
            <a:pPr lvl="1">
              <a:defRPr/>
            </a:pPr>
            <a:r>
              <a:rPr lang="en-US" sz="1350" dirty="0" smtClean="0"/>
              <a:t>Increasing </a:t>
            </a:r>
            <a:r>
              <a:rPr lang="en-US" sz="1350" dirty="0"/>
              <a:t>number of compute </a:t>
            </a:r>
            <a:r>
              <a:rPr lang="en-US" sz="1350" dirty="0" smtClean="0"/>
              <a:t>units (cores)</a:t>
            </a:r>
            <a:endParaRPr lang="en-US" sz="1350" dirty="0"/>
          </a:p>
          <a:p>
            <a:pPr lvl="1">
              <a:defRPr/>
            </a:pPr>
            <a:r>
              <a:rPr lang="en-US" sz="1350" dirty="0"/>
              <a:t>Increasing number of threads</a:t>
            </a:r>
          </a:p>
          <a:p>
            <a:pPr lvl="1">
              <a:defRPr/>
            </a:pPr>
            <a:r>
              <a:rPr lang="en-US" sz="1350" dirty="0"/>
              <a:t>Increasing vector length</a:t>
            </a:r>
          </a:p>
          <a:p>
            <a:pPr lvl="1">
              <a:defRPr/>
            </a:pPr>
            <a:r>
              <a:rPr lang="en-US" sz="1350" dirty="0"/>
              <a:t>Increasing pipeline depth</a:t>
            </a:r>
          </a:p>
          <a:p>
            <a:pPr lvl="1">
              <a:defRPr/>
            </a:pPr>
            <a:r>
              <a:rPr lang="en-US" sz="1350" dirty="0"/>
              <a:t>Increasing DRAM burst size</a:t>
            </a:r>
          </a:p>
          <a:p>
            <a:pPr lvl="1">
              <a:defRPr/>
            </a:pPr>
            <a:r>
              <a:rPr lang="en-US" sz="1350" dirty="0"/>
              <a:t>Increasing number of DRAM channels</a:t>
            </a:r>
          </a:p>
          <a:p>
            <a:pPr lvl="1">
              <a:defRPr/>
            </a:pPr>
            <a:r>
              <a:rPr lang="en-US" sz="1350" dirty="0"/>
              <a:t>Increasing data movement latency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67084" y="3371850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programming style we use in this course supports scalability </a:t>
            </a:r>
            <a:r>
              <a:rPr lang="en-US" sz="1350"/>
              <a:t>through fine-grained </a:t>
            </a:r>
            <a:r>
              <a:rPr lang="en-US" sz="1350" dirty="0"/>
              <a:t>problem decomposition and dynamic thread scheduling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4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707">
        <p:fade/>
      </p:transition>
    </mc:Choice>
    <mc:Fallback xmlns="">
      <p:transition spd="med" advTm="387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Keys to Software Cost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Scalability</a:t>
            </a:r>
          </a:p>
          <a:p>
            <a:r>
              <a:rPr lang="en-US" b="1" dirty="0" smtClean="0"/>
              <a:t>Portability</a:t>
            </a:r>
          </a:p>
          <a:p>
            <a:pPr lvl="1"/>
            <a:r>
              <a:rPr lang="en-US" dirty="0" smtClean="0"/>
              <a:t>The same application runs efficiently on different types of cores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94422" y="1200150"/>
            <a:ext cx="857250" cy="771525"/>
          </a:xfrm>
          <a:prstGeom prst="roundRect">
            <a:avLst/>
          </a:prstGeom>
          <a:solidFill>
            <a:srgbClr val="FF542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/>
              <a:t>App</a:t>
            </a:r>
          </a:p>
          <a:p>
            <a:pPr algn="ctr">
              <a:defRPr/>
            </a:pPr>
            <a:endParaRPr lang="en-US" sz="1350" dirty="0"/>
          </a:p>
        </p:txBody>
      </p:sp>
      <p:sp>
        <p:nvSpPr>
          <p:cNvPr id="9" name="Rounded Rectangle 8"/>
          <p:cNvSpPr/>
          <p:nvPr/>
        </p:nvSpPr>
        <p:spPr>
          <a:xfrm>
            <a:off x="2720579" y="1774330"/>
            <a:ext cx="1371600" cy="565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Core 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73254" y="1200150"/>
            <a:ext cx="857250" cy="771525"/>
          </a:xfrm>
          <a:prstGeom prst="roundRect">
            <a:avLst/>
          </a:prstGeom>
          <a:solidFill>
            <a:srgbClr val="FF542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/>
              <a:t>App</a:t>
            </a:r>
          </a:p>
          <a:p>
            <a:pPr algn="ctr">
              <a:defRPr/>
            </a:pPr>
            <a:endParaRPr lang="en-US" sz="1350" dirty="0"/>
          </a:p>
        </p:txBody>
      </p:sp>
      <p:sp>
        <p:nvSpPr>
          <p:cNvPr id="14" name="Rounded Rectangle 13"/>
          <p:cNvSpPr/>
          <p:nvPr/>
        </p:nvSpPr>
        <p:spPr>
          <a:xfrm>
            <a:off x="4800600" y="1774330"/>
            <a:ext cx="1371600" cy="5652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Core 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58454" y="1200150"/>
            <a:ext cx="857250" cy="771525"/>
          </a:xfrm>
          <a:prstGeom prst="roundRect">
            <a:avLst/>
          </a:prstGeom>
          <a:solidFill>
            <a:srgbClr val="FF542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/>
              <a:t>App</a:t>
            </a:r>
          </a:p>
          <a:p>
            <a:pPr algn="ctr">
              <a:defRPr/>
            </a:pPr>
            <a:endParaRPr lang="en-US" sz="1350" dirty="0"/>
          </a:p>
        </p:txBody>
      </p:sp>
      <p:sp>
        <p:nvSpPr>
          <p:cNvPr id="16" name="Rounded Rectangle 15"/>
          <p:cNvSpPr/>
          <p:nvPr/>
        </p:nvSpPr>
        <p:spPr>
          <a:xfrm>
            <a:off x="685800" y="1774330"/>
            <a:ext cx="1371600" cy="56524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Core 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33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222">
        <p:fade/>
      </p:transition>
    </mc:Choice>
    <mc:Fallback xmlns="">
      <p:transition spd="med" advTm="422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18 5.55112E-17 L -0.00209 0.0002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13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43 5.55112E-17 L -0.0007 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Keys to Software Cost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Scalability</a:t>
            </a:r>
            <a:endParaRPr lang="en-US" dirty="0"/>
          </a:p>
          <a:p>
            <a:pPr>
              <a:defRPr/>
            </a:pPr>
            <a:r>
              <a:rPr lang="en-US" dirty="0"/>
              <a:t>Portability</a:t>
            </a:r>
          </a:p>
          <a:p>
            <a:pPr lvl="1">
              <a:defRPr/>
            </a:pPr>
            <a:r>
              <a:rPr lang="en-US" dirty="0"/>
              <a:t>The same application runs efficiently on different types of cores</a:t>
            </a:r>
          </a:p>
          <a:p>
            <a:pPr lvl="1">
              <a:defRPr/>
            </a:pPr>
            <a:r>
              <a:rPr lang="en-US" dirty="0"/>
              <a:t>The same application runs efficiently on systems with different organizations and interfaces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94422" y="1200150"/>
            <a:ext cx="857250" cy="771525"/>
          </a:xfrm>
          <a:prstGeom prst="roundRect">
            <a:avLst/>
          </a:prstGeom>
          <a:solidFill>
            <a:srgbClr val="FF542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/>
              <a:t>App</a:t>
            </a:r>
          </a:p>
          <a:p>
            <a:pPr algn="ctr">
              <a:defRPr/>
            </a:pPr>
            <a:endParaRPr lang="en-US" sz="1350" dirty="0"/>
          </a:p>
        </p:txBody>
      </p:sp>
      <p:sp>
        <p:nvSpPr>
          <p:cNvPr id="8" name="Rounded Rectangle 7"/>
          <p:cNvSpPr/>
          <p:nvPr/>
        </p:nvSpPr>
        <p:spPr>
          <a:xfrm>
            <a:off x="5073254" y="1200150"/>
            <a:ext cx="857250" cy="771525"/>
          </a:xfrm>
          <a:prstGeom prst="roundRect">
            <a:avLst/>
          </a:prstGeom>
          <a:solidFill>
            <a:srgbClr val="FF542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/>
              <a:t>App</a:t>
            </a:r>
          </a:p>
          <a:p>
            <a:pPr algn="ctr">
              <a:defRPr/>
            </a:pPr>
            <a:endParaRPr lang="en-US" sz="1350" dirty="0"/>
          </a:p>
        </p:txBody>
      </p:sp>
      <p:sp>
        <p:nvSpPr>
          <p:cNvPr id="10" name="Rounded Rectangle 9"/>
          <p:cNvSpPr/>
          <p:nvPr/>
        </p:nvSpPr>
        <p:spPr>
          <a:xfrm>
            <a:off x="947738" y="1200150"/>
            <a:ext cx="857250" cy="771525"/>
          </a:xfrm>
          <a:prstGeom prst="roundRect">
            <a:avLst/>
          </a:prstGeom>
          <a:solidFill>
            <a:srgbClr val="FF542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/>
              <a:t>App</a:t>
            </a:r>
          </a:p>
          <a:p>
            <a:pPr algn="ctr">
              <a:defRPr/>
            </a:pPr>
            <a:endParaRPr lang="en-US" sz="1350" dirty="0"/>
          </a:p>
        </p:txBody>
      </p:sp>
      <p:grpSp>
        <p:nvGrpSpPr>
          <p:cNvPr id="19465" name="Group 13"/>
          <p:cNvGrpSpPr>
            <a:grpSpLocks/>
          </p:cNvGrpSpPr>
          <p:nvPr/>
        </p:nvGrpSpPr>
        <p:grpSpPr bwMode="auto">
          <a:xfrm>
            <a:off x="2720579" y="1774330"/>
            <a:ext cx="1371600" cy="565249"/>
            <a:chOff x="3628104" y="2391696"/>
            <a:chExt cx="1828800" cy="1005840"/>
          </a:xfrm>
        </p:grpSpPr>
        <p:sp>
          <p:nvSpPr>
            <p:cNvPr id="11" name="Rectangle 10"/>
            <p:cNvSpPr/>
            <p:nvPr/>
          </p:nvSpPr>
          <p:spPr>
            <a:xfrm>
              <a:off x="3628104" y="2391696"/>
              <a:ext cx="1828800" cy="10058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666" y="3047955"/>
              <a:ext cx="1524000" cy="228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24954" y="2514049"/>
              <a:ext cx="639762" cy="3813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77441" y="2514049"/>
              <a:ext cx="639763" cy="381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685800" y="1775222"/>
            <a:ext cx="1371600" cy="56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822722" y="1852910"/>
            <a:ext cx="1143000" cy="128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833438" y="2058293"/>
            <a:ext cx="239316" cy="21341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4800600" y="1775222"/>
            <a:ext cx="1371600" cy="565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937523" y="1843980"/>
            <a:ext cx="43457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5543550" y="1860947"/>
            <a:ext cx="205979" cy="154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5" name="Rectangle 24"/>
          <p:cNvSpPr/>
          <p:nvPr/>
        </p:nvSpPr>
        <p:spPr>
          <a:xfrm>
            <a:off x="1127524" y="2056507"/>
            <a:ext cx="239315" cy="21431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1420417" y="2056507"/>
            <a:ext cx="240506" cy="21431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7" name="Rectangle 26"/>
          <p:cNvSpPr/>
          <p:nvPr/>
        </p:nvSpPr>
        <p:spPr>
          <a:xfrm>
            <a:off x="1714501" y="2056507"/>
            <a:ext cx="240506" cy="21431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5862637" y="1868090"/>
            <a:ext cx="205979" cy="154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5543550" y="2082403"/>
            <a:ext cx="205979" cy="154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0" name="Rectangle 29"/>
          <p:cNvSpPr/>
          <p:nvPr/>
        </p:nvSpPr>
        <p:spPr>
          <a:xfrm>
            <a:off x="5862637" y="2082403"/>
            <a:ext cx="205979" cy="154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105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365">
        <p:fade/>
      </p:transition>
    </mc:Choice>
    <mc:Fallback xmlns="">
      <p:transition spd="med" advTm="2836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on Portability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Portability across many different HW types</a:t>
            </a:r>
          </a:p>
          <a:p>
            <a:pPr lvl="1">
              <a:defRPr/>
            </a:pPr>
            <a:r>
              <a:rPr lang="en-US" sz="1350" dirty="0" smtClean="0"/>
              <a:t>Across ISAs (Instruction Set Architectures) - X86 </a:t>
            </a:r>
            <a:r>
              <a:rPr lang="en-US" sz="1350" dirty="0"/>
              <a:t>vs. ARM, etc.</a:t>
            </a:r>
          </a:p>
          <a:p>
            <a:pPr lvl="1">
              <a:defRPr/>
            </a:pPr>
            <a:r>
              <a:rPr lang="en-US" sz="1350" dirty="0"/>
              <a:t>Latency oriented CPUs vs. throughput oriented GPUs</a:t>
            </a:r>
          </a:p>
          <a:p>
            <a:pPr lvl="1">
              <a:defRPr/>
            </a:pPr>
            <a:r>
              <a:rPr lang="en-US" sz="1350" dirty="0" smtClean="0"/>
              <a:t>Across parallelism models - VLIW </a:t>
            </a:r>
            <a:r>
              <a:rPr lang="en-US" sz="1350" dirty="0"/>
              <a:t>vs. SIMD vs. threading</a:t>
            </a:r>
          </a:p>
          <a:p>
            <a:pPr lvl="1">
              <a:defRPr/>
            </a:pPr>
            <a:r>
              <a:rPr lang="en-US" sz="1350" dirty="0" smtClean="0"/>
              <a:t>Across memory models - Shared </a:t>
            </a:r>
            <a:r>
              <a:rPr lang="en-US" sz="1350" dirty="0"/>
              <a:t>memory vs. distributed memory</a:t>
            </a:r>
          </a:p>
        </p:txBody>
      </p:sp>
    </p:spTree>
    <p:extLst>
      <p:ext uri="{BB962C8B-B14F-4D97-AF65-F5344CB8AC3E}">
        <p14:creationId xmlns:p14="http://schemas.microsoft.com/office/powerpoint/2010/main" val="308014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6340">
        <p:fade/>
      </p:transition>
    </mc:Choice>
    <mc:Fallback xmlns="">
      <p:transition spd="med" advTm="563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2.1 - CUDA </a:t>
            </a:r>
            <a:r>
              <a:rPr lang="en-US" dirty="0"/>
              <a:t>C vs. Thrust vs. CUDA Libraries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59034" cy="438582"/>
          </a:xfrm>
        </p:spPr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 </a:t>
            </a:r>
            <a:r>
              <a:rPr lang="en-US" dirty="0"/>
              <a:t>– Introduction to CUDA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 smtClean="0"/>
              <a:t>CSD2170 Programming Massively Parallel Processors</a:t>
            </a:r>
            <a:endParaRPr lang="en-US" sz="1667" kern="0" dirty="0"/>
          </a:p>
        </p:txBody>
      </p:sp>
    </p:spTree>
    <p:extLst>
      <p:ext uri="{BB962C8B-B14F-4D97-AF65-F5344CB8AC3E}">
        <p14:creationId xmlns:p14="http://schemas.microsoft.com/office/powerpoint/2010/main" val="35270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 advTm="221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learn the main venues and developer resources for GPU computing </a:t>
            </a:r>
          </a:p>
          <a:p>
            <a:pPr lvl="1"/>
            <a:r>
              <a:rPr lang="en-US" sz="1667" dirty="0" smtClean="0"/>
              <a:t>Where </a:t>
            </a:r>
            <a:r>
              <a:rPr lang="en-US" sz="1667" smtClean="0"/>
              <a:t>CUDA C fits </a:t>
            </a:r>
            <a:r>
              <a:rPr lang="en-US" sz="1667" dirty="0" smtClean="0"/>
              <a:t>in the big picture</a:t>
            </a:r>
            <a:endParaRPr lang="en-US" sz="1667" dirty="0"/>
          </a:p>
        </p:txBody>
      </p:sp>
    </p:spTree>
    <p:extLst>
      <p:ext uri="{BB962C8B-B14F-4D97-AF65-F5344CB8AC3E}">
        <p14:creationId xmlns:p14="http://schemas.microsoft.com/office/powerpoint/2010/main" val="13844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4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8013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6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Ways to Accelerate Applications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960" y="1676105"/>
            <a:ext cx="5867400" cy="520601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36000"/>
                </a:schemeClr>
              </a:gs>
              <a:gs pos="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8900000" scaled="1"/>
          </a:gra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1" tIns="28570" rIns="57141" bIns="28570" anchor="ctr"/>
          <a:lstStyle/>
          <a:p>
            <a:pPr algn="ctr">
              <a:defRPr/>
            </a:pPr>
            <a:r>
              <a:rPr lang="en-US" sz="22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36960" y="2357441"/>
            <a:ext cx="1734740" cy="104120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1" tIns="28570" rIns="57141" bIns="28570"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11468" y="3573352"/>
            <a:ext cx="1836510" cy="55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1" tIns="28570" rIns="57141" bIns="2857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Easy to use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Most Performance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3648" y="2336010"/>
            <a:ext cx="2018110" cy="104120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1" tIns="28570" rIns="57141" bIns="2857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327086" y="3573353"/>
            <a:ext cx="1984671" cy="55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3" tIns="28571" rIns="57143" bIns="2857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Most Performance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Most Flexibility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66385" y="3573350"/>
            <a:ext cx="1742294" cy="55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3" tIns="28571" rIns="57143" bIns="2857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Easy to use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rebuchet MS" pitchFamily="34" charset="0"/>
              </a:rPr>
              <a:t>Portable 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37029" y="2357440"/>
            <a:ext cx="1771650" cy="104120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3" tIns="28571" rIns="57143" bIns="28571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</a:t>
            </a:r>
            <a:b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237086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8376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Libraries: Easy, High-Quality Acceleration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344160" marR="0" lvl="0" indent="-34416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None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defPPr>
            <a:lvl1pPr marL="344160" marR="0" lvl="0" indent="-34416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Blip>
                <a:blip r:embed="rId3"/>
              </a:buBlip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1pPr>
            <a:lvl2pPr marL="914400" marR="0" lvl="1" indent="-34308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SzPts val="2057"/>
              <a:buBlip>
                <a:blip r:embed="rId3"/>
              </a:buBlip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2pPr>
            <a:lvl3pPr marL="1371600" marR="0" lvl="2" indent="-28260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Blip>
                <a:blip r:embed="rId3"/>
              </a:buBlip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3pPr>
            <a:lvl4pPr marL="1774800" marR="0" lvl="3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3640" algn="l"/>
                <a:tab pos="968040" algn="l"/>
                <a:tab pos="1882440" algn="l"/>
                <a:tab pos="2796840" algn="l"/>
                <a:tab pos="3711240" algn="l"/>
                <a:tab pos="4625640" algn="l"/>
                <a:tab pos="5540040" algn="l"/>
                <a:tab pos="6454439" algn="l"/>
                <a:tab pos="7368839" algn="l"/>
                <a:tab pos="82832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4pPr>
            <a:lvl5pPr marL="2117520" marR="0" lvl="4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5pPr>
            <a:lvl6pPr marL="2117520" marR="0" lvl="5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6pPr>
            <a:lvl7pPr marL="2117520" marR="0" lvl="6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7pPr>
            <a:lvl8pPr marL="2117520" marR="0" lvl="7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8pPr>
            <a:lvl9pPr marL="2117520" marR="0" lvl="8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endParaRPr lang="en-US" sz="1438" dirty="0">
              <a:solidFill>
                <a:schemeClr val="tx2">
                  <a:lumMod val="75000"/>
                </a:schemeClr>
              </a:solidFill>
              <a:latin typeface="" pitchFamily="16"/>
            </a:endParaRPr>
          </a:p>
          <a:p>
            <a:pPr lvl="0"/>
            <a:r>
              <a:rPr lang="en-US" sz="1800" dirty="0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rPr>
              <a:t>Ease of </a:t>
            </a:r>
            <a:r>
              <a:rPr lang="en-US" sz="1800" dirty="0" smtClean="0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rPr>
              <a:t>use:</a:t>
            </a:r>
            <a:r>
              <a:rPr lang="en-US" sz="1800" dirty="0" smtClean="0">
                <a:latin typeface="" pitchFamily="16"/>
                <a:ea typeface="+mj-ea"/>
                <a:cs typeface="+mj-cs"/>
              </a:rPr>
              <a:t>  </a:t>
            </a:r>
            <a:r>
              <a:rPr lang="en-US" sz="1400" b="0" dirty="0" smtClean="0">
                <a:solidFill>
                  <a:schemeClr val="bg1"/>
                </a:solidFill>
                <a:latin typeface="" pitchFamily="16"/>
              </a:rPr>
              <a:t>Using </a:t>
            </a:r>
            <a:r>
              <a:rPr lang="en-US" sz="1400" b="0" dirty="0">
                <a:solidFill>
                  <a:schemeClr val="bg1"/>
                </a:solidFill>
                <a:latin typeface="" pitchFamily="16"/>
              </a:rPr>
              <a:t>libraries enables GPU acceleration without in-depth </a:t>
            </a:r>
            <a:r>
              <a:rPr lang="en-US" sz="1400" b="0" dirty="0" smtClean="0">
                <a:solidFill>
                  <a:schemeClr val="bg1"/>
                </a:solidFill>
                <a:latin typeface="" pitchFamily="16"/>
              </a:rPr>
              <a:t>knowledge </a:t>
            </a:r>
            <a:r>
              <a:rPr lang="en-US" sz="1400" b="0" dirty="0">
                <a:solidFill>
                  <a:schemeClr val="bg1"/>
                </a:solidFill>
                <a:latin typeface="" pitchFamily="16"/>
              </a:rPr>
              <a:t>of GPU programming</a:t>
            </a:r>
          </a:p>
          <a:p>
            <a:pPr lvl="0"/>
            <a:endParaRPr lang="en-US" sz="800" dirty="0">
              <a:latin typeface="" pitchFamily="16"/>
            </a:endParaRPr>
          </a:p>
          <a:p>
            <a:pPr lvl="0"/>
            <a:r>
              <a:rPr lang="en-US" sz="1800" dirty="0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rPr>
              <a:t>“Drop-in”: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" pitchFamily="16"/>
                <a:ea typeface="+mj-ea"/>
                <a:cs typeface="+mj-cs"/>
              </a:rPr>
              <a:t> </a:t>
            </a:r>
            <a:r>
              <a:rPr lang="en-US" sz="1400" b="0" dirty="0" smtClean="0">
                <a:solidFill>
                  <a:schemeClr val="bg1"/>
                </a:solidFill>
                <a:latin typeface="" pitchFamily="16"/>
              </a:rPr>
              <a:t>Many </a:t>
            </a:r>
            <a:r>
              <a:rPr lang="en-US" sz="1400" b="0" dirty="0">
                <a:solidFill>
                  <a:schemeClr val="bg1"/>
                </a:solidFill>
                <a:latin typeface="" pitchFamily="16"/>
              </a:rPr>
              <a:t>GPU-accelerated libraries follow standard APIs, thus </a:t>
            </a:r>
            <a:r>
              <a:rPr lang="en-US" sz="1400" b="0" dirty="0" smtClean="0">
                <a:solidFill>
                  <a:schemeClr val="bg1"/>
                </a:solidFill>
                <a:latin typeface="" pitchFamily="16"/>
              </a:rPr>
              <a:t>enabling </a:t>
            </a:r>
            <a:r>
              <a:rPr lang="en-US" sz="1400" b="0" dirty="0">
                <a:solidFill>
                  <a:schemeClr val="bg1"/>
                </a:solidFill>
                <a:latin typeface="" pitchFamily="16"/>
              </a:rPr>
              <a:t>acceleration with minimal code changes</a:t>
            </a:r>
          </a:p>
          <a:p>
            <a:pPr lvl="1"/>
            <a:endParaRPr lang="en-US" sz="800" dirty="0">
              <a:solidFill>
                <a:schemeClr val="bg1"/>
              </a:solidFill>
              <a:latin typeface="" pitchFamily="16"/>
            </a:endParaRPr>
          </a:p>
          <a:p>
            <a:pPr lvl="0"/>
            <a:r>
              <a:rPr lang="en-US" sz="1800" dirty="0" smtClean="0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rPr>
              <a:t>Quality:</a:t>
            </a:r>
            <a:r>
              <a:rPr lang="en-US" sz="1800" dirty="0" smtClean="0">
                <a:latin typeface="" pitchFamily="16"/>
                <a:ea typeface="+mj-ea"/>
                <a:cs typeface="+mj-cs"/>
              </a:rPr>
              <a:t>  </a:t>
            </a:r>
            <a:r>
              <a:rPr lang="en-US" sz="1400" b="0" dirty="0" smtClean="0">
                <a:solidFill>
                  <a:schemeClr val="bg1"/>
                </a:solidFill>
                <a:latin typeface="" pitchFamily="16"/>
              </a:rPr>
              <a:t>Libraries </a:t>
            </a:r>
            <a:r>
              <a:rPr lang="en-US" sz="1400" b="0" dirty="0">
                <a:solidFill>
                  <a:schemeClr val="bg1"/>
                </a:solidFill>
                <a:latin typeface="" pitchFamily="16"/>
              </a:rPr>
              <a:t>offer high-quality implementations of functions </a:t>
            </a:r>
            <a:r>
              <a:rPr lang="en-US" sz="1400" b="0" dirty="0" smtClean="0">
                <a:solidFill>
                  <a:schemeClr val="bg1"/>
                </a:solidFill>
                <a:latin typeface="" pitchFamily="16"/>
              </a:rPr>
              <a:t>encountered </a:t>
            </a:r>
            <a:r>
              <a:rPr lang="en-US" sz="1400" b="0" dirty="0">
                <a:solidFill>
                  <a:schemeClr val="bg1"/>
                </a:solidFill>
                <a:latin typeface="" pitchFamily="16"/>
              </a:rPr>
              <a:t>in a broad range of applications </a:t>
            </a:r>
          </a:p>
          <a:p>
            <a:pPr marL="0" lvl="0" indent="0">
              <a:buNone/>
            </a:pPr>
            <a:r>
              <a:rPr lang="en-US" sz="1400" b="0" dirty="0">
                <a:solidFill>
                  <a:schemeClr val="bg1"/>
                </a:solidFill>
                <a:latin typeface="" pitchFamily="16"/>
              </a:rPr>
              <a:t>				</a:t>
            </a:r>
            <a:endParaRPr lang="en-US" sz="1400" dirty="0">
              <a:solidFill>
                <a:schemeClr val="bg1"/>
              </a:solidFill>
              <a:latin typeface="" pitchFamily="16"/>
            </a:endParaRPr>
          </a:p>
          <a:p>
            <a:pPr marL="0" indent="0">
              <a:buNone/>
            </a:pPr>
            <a:endParaRPr lang="en-US" sz="1438" dirty="0">
              <a:solidFill>
                <a:schemeClr val="bg1"/>
              </a:solidFill>
              <a:latin typeface="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385761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05"/>
    </mc:Choice>
    <mc:Fallback xmlns="">
      <p:transition spd="slow" advTm="55305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2649" y="206375"/>
            <a:ext cx="5752703" cy="480131"/>
          </a:xfrm>
        </p:spPr>
        <p:txBody>
          <a:bodyPr/>
          <a:lstStyle/>
          <a:p>
            <a:r>
              <a:rPr lang="en-US" sz="2800" dirty="0">
                <a:solidFill>
                  <a:srgbClr val="76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Accelerated Libraries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112" y="1197877"/>
            <a:ext cx="1424364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Trebuchet MS"/>
                <a:cs typeface="Trebuchet MS"/>
              </a:rPr>
              <a:t>Linear Algebra</a:t>
            </a:r>
          </a:p>
          <a:p>
            <a:r>
              <a:rPr lang="en-US" sz="1125" dirty="0">
                <a:solidFill>
                  <a:schemeClr val="bg1"/>
                </a:solidFill>
                <a:latin typeface="Trebuchet MS"/>
                <a:cs typeface="Trebuchet MS"/>
              </a:rPr>
              <a:t>FFT, BLAS, </a:t>
            </a:r>
          </a:p>
          <a:p>
            <a:r>
              <a:rPr lang="en-US" sz="1125" dirty="0">
                <a:solidFill>
                  <a:schemeClr val="bg1"/>
                </a:solidFill>
                <a:latin typeface="Trebuchet MS"/>
                <a:cs typeface="Trebuchet MS"/>
              </a:rPr>
              <a:t>SPARSE, Matrix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8283" y="1210745"/>
            <a:ext cx="1007061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788" y="1210171"/>
            <a:ext cx="892969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1" name="Picture 8" descr="http://developer.nvidia.com/sites/default/files/imagecache/250-250/akamai/cuda/images/HPC_SDK_220x125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018573" y="1209999"/>
            <a:ext cx="1005839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2323" y="1211914"/>
            <a:ext cx="1047750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180" y="1970452"/>
            <a:ext cx="1007645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7218" y="1969520"/>
            <a:ext cx="890439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6346" y="1972412"/>
            <a:ext cx="929355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6" name="TextBox 55"/>
          <p:cNvSpPr txBox="1"/>
          <p:nvPr/>
        </p:nvSpPr>
        <p:spPr>
          <a:xfrm>
            <a:off x="354287" y="2012553"/>
            <a:ext cx="1731564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Trebuchet MS"/>
                <a:cs typeface="Trebuchet MS"/>
              </a:rPr>
              <a:t>Numerical &amp; Math</a:t>
            </a:r>
          </a:p>
          <a:p>
            <a:r>
              <a:rPr lang="en-US" sz="1125" dirty="0">
                <a:solidFill>
                  <a:schemeClr val="bg1"/>
                </a:solidFill>
                <a:latin typeface="Trebuchet MS"/>
                <a:cs typeface="Trebuchet MS"/>
              </a:rPr>
              <a:t>RAND, Statistics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8602" y="1970887"/>
            <a:ext cx="1022449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9240" y="2710015"/>
            <a:ext cx="1005840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0709" y="2715263"/>
            <a:ext cx="1005840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8001" y="2710016"/>
            <a:ext cx="1005840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1" name="TextBox 60"/>
          <p:cNvSpPr txBox="1"/>
          <p:nvPr/>
        </p:nvSpPr>
        <p:spPr>
          <a:xfrm>
            <a:off x="349297" y="2741051"/>
            <a:ext cx="1640770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Trebuchet MS"/>
                <a:cs typeface="Trebuchet MS"/>
              </a:rPr>
              <a:t>Data Struct. &amp; AI</a:t>
            </a:r>
          </a:p>
          <a:p>
            <a:r>
              <a:rPr lang="en-US" sz="1125" dirty="0">
                <a:solidFill>
                  <a:schemeClr val="bg1"/>
                </a:solidFill>
                <a:latin typeface="Trebuchet MS"/>
                <a:cs typeface="Trebuchet MS"/>
              </a:rPr>
              <a:t>Sort, Scan, Zero Sum</a:t>
            </a:r>
          </a:p>
        </p:txBody>
      </p:sp>
      <p:pic>
        <p:nvPicPr>
          <p:cNvPr id="62" name="Picture 61"/>
          <p:cNvPicPr>
            <a:picLocks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5160" y="3417424"/>
            <a:ext cx="982980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3" name="Picture 62"/>
          <p:cNvPicPr>
            <a:picLocks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741" r="46970"/>
          <a:stretch/>
        </p:blipFill>
        <p:spPr>
          <a:xfrm>
            <a:off x="3124200" y="3409950"/>
            <a:ext cx="533400" cy="587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6923" y="3422807"/>
            <a:ext cx="1022684" cy="571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25" name="TextBox 1024"/>
          <p:cNvSpPr txBox="1"/>
          <p:nvPr/>
        </p:nvSpPr>
        <p:spPr>
          <a:xfrm>
            <a:off x="363229" y="3500828"/>
            <a:ext cx="1635704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Trebuchet MS"/>
                <a:cs typeface="Trebuchet MS"/>
              </a:rPr>
              <a:t>Visual Processing</a:t>
            </a:r>
          </a:p>
          <a:p>
            <a:r>
              <a:rPr lang="en-US" sz="1125" dirty="0">
                <a:solidFill>
                  <a:schemeClr val="bg1"/>
                </a:solidFill>
                <a:latin typeface="Trebuchet MS"/>
                <a:cs typeface="Trebuchet MS"/>
              </a:rPr>
              <a:t>Image &amp; Video</a:t>
            </a:r>
          </a:p>
        </p:txBody>
      </p:sp>
      <p:cxnSp>
        <p:nvCxnSpPr>
          <p:cNvPr id="1028" name="Straight Connector 1027"/>
          <p:cNvCxnSpPr/>
          <p:nvPr/>
        </p:nvCxnSpPr>
        <p:spPr>
          <a:xfrm>
            <a:off x="88076" y="1885950"/>
            <a:ext cx="6694989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chemeClr val="bg1"/>
                </a:gs>
                <a:gs pos="100000">
                  <a:srgbClr val="000000"/>
                </a:gs>
                <a:gs pos="50000">
                  <a:srgbClr val="FFFFFF"/>
                </a:gs>
              </a:gsLst>
              <a:lin ang="0" scaled="1"/>
              <a:tileRect/>
            </a:gra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085" y="2573553"/>
            <a:ext cx="6694989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chemeClr val="bg1"/>
                </a:gs>
                <a:gs pos="100000">
                  <a:srgbClr val="000000"/>
                </a:gs>
                <a:gs pos="50000">
                  <a:srgbClr val="FFFFFF"/>
                </a:gs>
              </a:gsLst>
              <a:lin ang="0" scaled="1"/>
              <a:tileRect/>
            </a:gra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085" y="3361958"/>
            <a:ext cx="6694989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chemeClr val="bg1"/>
                </a:gs>
                <a:gs pos="100000">
                  <a:srgbClr val="000000"/>
                </a:gs>
                <a:gs pos="50000">
                  <a:srgbClr val="FFFFFF"/>
                </a:gs>
              </a:gsLst>
              <a:lin ang="0" scaled="1"/>
              <a:tileRect/>
            </a:gra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89093" y="1268739"/>
            <a:ext cx="1001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latin typeface="Trebuchet MS"/>
                <a:cs typeface="Trebuchet MS"/>
              </a:rPr>
              <a:t>NVIDIA</a:t>
            </a:r>
          </a:p>
          <a:p>
            <a:r>
              <a:rPr lang="en-US" sz="750" b="1" dirty="0">
                <a:latin typeface="Trebuchet MS"/>
                <a:cs typeface="Trebuchet MS"/>
              </a:rPr>
              <a:t>cuFFT, </a:t>
            </a:r>
          </a:p>
          <a:p>
            <a:r>
              <a:rPr lang="en-US" sz="750" b="1" dirty="0">
                <a:latin typeface="Trebuchet MS"/>
                <a:cs typeface="Trebuchet MS"/>
              </a:rPr>
              <a:t>cuBLAS, </a:t>
            </a:r>
          </a:p>
          <a:p>
            <a:r>
              <a:rPr lang="en-US" sz="750" b="1" dirty="0">
                <a:latin typeface="Trebuchet MS"/>
                <a:cs typeface="Trebuchet MS"/>
              </a:rPr>
              <a:t>cuSPARSE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48584" y="2038350"/>
            <a:ext cx="5379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latin typeface="Trebuchet MS"/>
                <a:cs typeface="Trebuchet MS"/>
              </a:rPr>
              <a:t>NVIDIA</a:t>
            </a:r>
          </a:p>
          <a:p>
            <a:r>
              <a:rPr lang="en-US" sz="750" b="1" dirty="0">
                <a:latin typeface="Trebuchet MS"/>
                <a:cs typeface="Trebuchet MS"/>
              </a:rPr>
              <a:t>Math Lib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5632" y="2038350"/>
            <a:ext cx="8324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latin typeface="Trebuchet MS"/>
                <a:cs typeface="Trebuchet MS"/>
              </a:rPr>
              <a:t>NVIDIA cuRAND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28989" y="3692838"/>
            <a:ext cx="5379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bg1"/>
                </a:solidFill>
                <a:latin typeface="Trebuchet MS"/>
                <a:cs typeface="Trebuchet MS"/>
              </a:rPr>
              <a:t>NVIDIA</a:t>
            </a:r>
          </a:p>
          <a:p>
            <a:r>
              <a:rPr lang="en-US" sz="750" b="1" dirty="0">
                <a:solidFill>
                  <a:schemeClr val="bg1"/>
                </a:solidFill>
                <a:latin typeface="Trebuchet MS"/>
                <a:cs typeface="Trebuchet MS"/>
              </a:rPr>
              <a:t>NPP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84400" y="3486150"/>
            <a:ext cx="55196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b="1" dirty="0">
                <a:solidFill>
                  <a:schemeClr val="bg1"/>
                </a:solidFill>
                <a:latin typeface="Trebuchet MS"/>
                <a:cs typeface="Trebuchet MS"/>
              </a:rPr>
              <a:t>NVIDIA</a:t>
            </a:r>
          </a:p>
          <a:p>
            <a:pPr algn="r"/>
            <a:r>
              <a:rPr lang="en-US" sz="750" b="1" dirty="0">
                <a:solidFill>
                  <a:schemeClr val="bg1"/>
                </a:solidFill>
                <a:latin typeface="Trebuchet MS"/>
                <a:cs typeface="Trebuchet MS"/>
              </a:rPr>
              <a:t>Video Encode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8167" y="2800350"/>
            <a:ext cx="69145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rgbClr val="FFFFFF"/>
                </a:solidFill>
                <a:latin typeface="Trebuchet MS"/>
                <a:cs typeface="Trebuchet MS"/>
              </a:rPr>
              <a:t>GPU AI – Board Games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96923" y="2800350"/>
            <a:ext cx="69145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rgbClr val="FFFFFF"/>
                </a:solidFill>
                <a:latin typeface="Trebuchet MS"/>
                <a:cs typeface="Trebuchet MS"/>
              </a:rPr>
              <a:t>GPU AI – Path Finding</a:t>
            </a:r>
          </a:p>
        </p:txBody>
      </p:sp>
    </p:spTree>
    <p:extLst>
      <p:ext uri="{BB962C8B-B14F-4D97-AF65-F5344CB8AC3E}">
        <p14:creationId xmlns:p14="http://schemas.microsoft.com/office/powerpoint/2010/main" val="156460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528">
        <p:fade/>
      </p:transition>
    </mc:Choice>
    <mc:Fallback xmlns="">
      <p:transition spd="med" advTm="1315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Addition in Thrust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thrust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::</a:t>
            </a:r>
            <a:r>
              <a:rPr lang="en-US" dirty="0" err="1" smtClean="0"/>
              <a:t>device_vector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&lt;</a:t>
            </a:r>
            <a:r>
              <a:rPr lang="en-US" b="1" dirty="0" smtClean="0">
                <a:solidFill>
                  <a:srgbClr val="800000"/>
                </a:solidFill>
                <a:effectLst/>
              </a:rPr>
              <a:t>float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&gt;</a:t>
            </a:r>
            <a:r>
              <a:rPr lang="en-US" dirty="0" smtClean="0"/>
              <a:t> deviceInput1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(</a:t>
            </a:r>
            <a:r>
              <a:rPr lang="en-US" dirty="0" err="1" smtClean="0"/>
              <a:t>inputLength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)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;</a:t>
            </a:r>
            <a:r>
              <a:rPr lang="en-US" dirty="0" smtClean="0"/>
              <a:t> thrust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::</a:t>
            </a:r>
            <a:r>
              <a:rPr lang="en-US" dirty="0" err="1" smtClean="0"/>
              <a:t>device_vector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&lt;</a:t>
            </a:r>
            <a:r>
              <a:rPr lang="en-US" b="1" dirty="0" smtClean="0">
                <a:solidFill>
                  <a:srgbClr val="800000"/>
                </a:solidFill>
                <a:effectLst/>
              </a:rPr>
              <a:t>float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&gt;</a:t>
            </a:r>
            <a:r>
              <a:rPr lang="en-US" dirty="0" smtClean="0"/>
              <a:t> deviceInput2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(</a:t>
            </a:r>
            <a:r>
              <a:rPr lang="en-US" dirty="0" err="1" smtClean="0"/>
              <a:t>inputLength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)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;</a:t>
            </a:r>
            <a:r>
              <a:rPr lang="en-US" dirty="0" smtClean="0"/>
              <a:t> thrust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::</a:t>
            </a:r>
            <a:r>
              <a:rPr lang="en-US" dirty="0" err="1" smtClean="0"/>
              <a:t>device_vector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&lt;</a:t>
            </a:r>
            <a:r>
              <a:rPr lang="en-US" b="1" dirty="0" smtClean="0">
                <a:solidFill>
                  <a:srgbClr val="800000"/>
                </a:solidFill>
                <a:effectLst/>
              </a:rPr>
              <a:t>float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&gt;</a:t>
            </a:r>
            <a:r>
              <a:rPr lang="en-US" dirty="0" smtClean="0"/>
              <a:t> </a:t>
            </a:r>
            <a:r>
              <a:rPr lang="en-US" dirty="0" err="1" smtClean="0"/>
              <a:t>deviceOutput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(</a:t>
            </a:r>
            <a:r>
              <a:rPr lang="en-US" dirty="0" err="1" smtClean="0"/>
              <a:t>inputLength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)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800080"/>
              </a:solidFill>
            </a:endParaRPr>
          </a:p>
          <a:p>
            <a:pPr marL="0" indent="0">
              <a:buNone/>
            </a:pPr>
            <a:r>
              <a:rPr lang="en-US" dirty="0" smtClean="0"/>
              <a:t>thrust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::</a:t>
            </a:r>
            <a:r>
              <a:rPr lang="en-US" dirty="0" smtClean="0"/>
              <a:t>copy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(</a:t>
            </a:r>
            <a:r>
              <a:rPr lang="en-US" dirty="0" smtClean="0"/>
              <a:t>hostInput1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,</a:t>
            </a:r>
            <a:r>
              <a:rPr lang="en-US" dirty="0" smtClean="0"/>
              <a:t> hostInput1 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inputLength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,</a:t>
            </a:r>
            <a:r>
              <a:rPr lang="en-US" dirty="0" smtClean="0"/>
              <a:t>   	deviceInput1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.</a:t>
            </a:r>
            <a:r>
              <a:rPr lang="en-US" dirty="0" smtClean="0"/>
              <a:t>begin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())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thrust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::</a:t>
            </a:r>
            <a:r>
              <a:rPr lang="en-US" dirty="0" smtClean="0"/>
              <a:t>copy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(</a:t>
            </a:r>
            <a:r>
              <a:rPr lang="en-US" dirty="0" smtClean="0"/>
              <a:t>hostInput2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,</a:t>
            </a:r>
            <a:r>
              <a:rPr lang="en-US" dirty="0" smtClean="0"/>
              <a:t> hostInput2 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+</a:t>
            </a:r>
            <a:r>
              <a:rPr lang="en-US" dirty="0" smtClean="0"/>
              <a:t> </a:t>
            </a:r>
            <a:r>
              <a:rPr lang="en-US" dirty="0" err="1" smtClean="0"/>
              <a:t>inputLength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,</a:t>
            </a:r>
            <a:r>
              <a:rPr lang="en-US" dirty="0" smtClean="0"/>
              <a:t> 	deviceInput2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.</a:t>
            </a:r>
            <a:r>
              <a:rPr lang="en-US" dirty="0" smtClean="0"/>
              <a:t>begin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())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thrust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::</a:t>
            </a:r>
            <a:r>
              <a:rPr lang="en-US" dirty="0" smtClean="0"/>
              <a:t>transform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(</a:t>
            </a:r>
            <a:r>
              <a:rPr lang="en-US" dirty="0" smtClean="0"/>
              <a:t>deviceInput1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.</a:t>
            </a:r>
            <a:r>
              <a:rPr lang="en-US" dirty="0" smtClean="0"/>
              <a:t>begin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(),</a:t>
            </a:r>
            <a:r>
              <a:rPr lang="en-US" dirty="0" smtClean="0"/>
              <a:t> deviceInput1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.</a:t>
            </a:r>
            <a:r>
              <a:rPr lang="en-US" dirty="0" smtClean="0"/>
              <a:t>end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(),</a:t>
            </a:r>
            <a:r>
              <a:rPr lang="en-US" dirty="0" smtClean="0"/>
              <a:t> 				</a:t>
            </a:r>
            <a:r>
              <a:rPr lang="en-US" dirty="0"/>
              <a:t> </a:t>
            </a:r>
            <a:r>
              <a:rPr lang="en-US" dirty="0" smtClean="0"/>
              <a:t>deviceInput2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.</a:t>
            </a:r>
            <a:r>
              <a:rPr lang="en-US" dirty="0" smtClean="0"/>
              <a:t>begin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(),</a:t>
            </a:r>
            <a:r>
              <a:rPr lang="en-US" dirty="0" smtClean="0"/>
              <a:t> </a:t>
            </a:r>
            <a:r>
              <a:rPr lang="en-US" dirty="0" err="1" smtClean="0"/>
              <a:t>deviceOutput</a:t>
            </a:r>
            <a:r>
              <a:rPr lang="en-US" dirty="0" err="1" smtClean="0">
                <a:solidFill>
                  <a:srgbClr val="808030"/>
                </a:solidFill>
                <a:effectLst/>
              </a:rPr>
              <a:t>.</a:t>
            </a:r>
            <a:r>
              <a:rPr lang="en-US" dirty="0" err="1" smtClean="0"/>
              <a:t>begin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(),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thrust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::</a:t>
            </a:r>
            <a:r>
              <a:rPr lang="en-US" dirty="0" smtClean="0"/>
              <a:t>plus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&lt;</a:t>
            </a:r>
            <a:r>
              <a:rPr lang="en-US" b="1" dirty="0" smtClean="0">
                <a:solidFill>
                  <a:srgbClr val="800000"/>
                </a:solidFill>
                <a:effectLst/>
              </a:rPr>
              <a:t>float</a:t>
            </a:r>
            <a:r>
              <a:rPr lang="en-US" dirty="0" smtClean="0">
                <a:solidFill>
                  <a:srgbClr val="808030"/>
                </a:solidFill>
                <a:effectLst/>
              </a:rPr>
              <a:t>&gt;())</a:t>
            </a:r>
            <a:r>
              <a:rPr lang="en-US" dirty="0" smtClean="0">
                <a:solidFill>
                  <a:srgbClr val="800080"/>
                </a:solidFill>
                <a:effectLst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80008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800080"/>
              </a:solidFill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docs.nvidia.com/cuda/thrust/index.html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327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6B900"/>
                </a:solidFill>
              </a:rPr>
              <a:t>Course Content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929776"/>
              </p:ext>
            </p:extLst>
          </p:nvPr>
        </p:nvGraphicFramePr>
        <p:xfrm>
          <a:off x="388620" y="895351"/>
          <a:ext cx="6088380" cy="1942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 algn="l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1</a:t>
                      </a:r>
                    </a:p>
                    <a:p>
                      <a:pPr algn="l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Course Introduction</a:t>
                      </a:r>
                    </a:p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to CUDA C</a:t>
                      </a:r>
                    </a:p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CUDA Parallelism Model </a:t>
                      </a:r>
                    </a:p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73122" marR="57708" marT="28853" marB="28853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Course Introduction and Overview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to CUDA C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CUDA Parallelism Model</a:t>
                      </a:r>
                      <a:endParaRPr lang="en-US" sz="1000" b="0" kern="12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708" marR="57708" marT="28853" marB="28853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493">
                <a:tc>
                  <a:txBody>
                    <a:bodyPr/>
                    <a:lstStyle/>
                    <a:p>
                      <a:pPr algn="l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2</a:t>
                      </a:r>
                    </a:p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CUDA Performance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73122" marR="57708" marT="28853" marB="28853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marL="55563" marR="0" indent="0" algn="l" defTabSz="571455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CUDA performance: Memory Model and Locality, Thread Execution Efficiency</a:t>
                      </a:r>
                      <a:endParaRPr lang="en-US" sz="1000" b="0" kern="12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708" marR="57708" marT="28853" marB="28853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89">
                <a:tc>
                  <a:txBody>
                    <a:bodyPr/>
                    <a:lstStyle/>
                    <a:p>
                      <a:pPr algn="l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3</a:t>
                      </a:r>
                    </a:p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CUDA Performance</a:t>
                      </a:r>
                    </a:p>
                  </a:txBody>
                  <a:tcPr marL="173122" marR="57708" marT="28853" marB="28853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marL="55563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​</a:t>
                      </a:r>
                      <a:r>
                        <a:rPr lang="en-US" sz="10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CUDA performance: Memory Access Performance, Atomic Operations</a:t>
                      </a:r>
                      <a:endParaRPr lang="en-US" sz="1000" b="0" kern="12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044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29911"/>
              </p:ext>
            </p:extLst>
          </p:nvPr>
        </p:nvGraphicFramePr>
        <p:xfrm>
          <a:off x="388620" y="2837952"/>
          <a:ext cx="6088380" cy="1693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198">
                <a:tc>
                  <a:txBody>
                    <a:bodyPr/>
                    <a:lstStyle/>
                    <a:p>
                      <a:pPr algn="l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4</a:t>
                      </a:r>
                    </a:p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Parallel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Patterns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73122" marR="57708" marT="28853" marB="28853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marL="55563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Parallel Patterns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915">
                <a:tc>
                  <a:txBody>
                    <a:bodyPr/>
                    <a:lstStyle/>
                    <a:p>
                      <a:pPr algn="l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5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Shader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Programming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73122" marR="57708" marT="28853" marB="28853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marL="55563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Review of the modern computer graphics programmable pipeline, API, compatible </a:t>
                      </a:r>
                      <a:r>
                        <a:rPr lang="en-US" sz="1000" b="0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shader</a:t>
                      </a:r>
                      <a:r>
                        <a:rPr lang="en-US" sz="10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language</a:t>
                      </a:r>
                    </a:p>
                    <a:p>
                      <a:pPr marL="55563" marR="0" indent="0" algn="l" defTabSz="571455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Introduction to </a:t>
                      </a:r>
                      <a:r>
                        <a:rPr lang="en-US" sz="1000" b="0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Vulkan</a:t>
                      </a:r>
                      <a:r>
                        <a:rPr lang="en-US" sz="1000" b="0" kern="12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Compute </a:t>
                      </a:r>
                      <a:r>
                        <a:rPr lang="en-US" sz="1000" b="0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Shader</a:t>
                      </a:r>
                      <a:endParaRPr lang="en-US" sz="800" b="0" kern="1200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7708" marR="57708" marT="28853" marB="28853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410"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6 </a:t>
                      </a:r>
                      <a:r>
                        <a:rPr lang="en-US" sz="1000" b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Vulkan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Synchronization and Computer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Shader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Application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73122" marR="57708" marT="28853" marB="28853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marL="55563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0" kern="1200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Vulkan</a:t>
                      </a:r>
                      <a:r>
                        <a:rPr lang="en-US" sz="1000" b="0" kern="1200" baseline="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Synchronization</a:t>
                      </a:r>
                      <a:endParaRPr lang="en-US" sz="1000" b="0" kern="120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55563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Computer </a:t>
                      </a:r>
                      <a:r>
                        <a:rPr lang="en-US" sz="1000" b="0" kern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Shader</a:t>
                      </a:r>
                      <a:r>
                        <a:rPr lang="en-US" sz="1000" b="0" kern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Application</a:t>
                      </a:r>
                      <a:endParaRPr lang="en-US" sz="1000" b="0" kern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0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9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425">
        <p:fade/>
      </p:transition>
    </mc:Choice>
    <mc:Fallback xmlns="">
      <p:transition spd="med" advTm="16742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02733" y="0"/>
            <a:ext cx="6235065" cy="78483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 smtClean="0"/>
              <a:t>Compiler Directives: Easy, Portable Acceleration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344160" marR="0" lvl="0" indent="-34416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None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defPPr>
            <a:lvl1pPr marL="344160" marR="0" lvl="0" indent="-34416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Blip>
                <a:blip r:embed="rId3"/>
              </a:buBlip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1pPr>
            <a:lvl2pPr marL="914400" marR="0" lvl="1" indent="-34308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SzPts val="2057"/>
              <a:buBlip>
                <a:blip r:embed="rId3"/>
              </a:buBlip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2pPr>
            <a:lvl3pPr marL="1371600" marR="0" lvl="2" indent="-28260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Blip>
                <a:blip r:embed="rId3"/>
              </a:buBlip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3pPr>
            <a:lvl4pPr marL="1774800" marR="0" lvl="3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3640" algn="l"/>
                <a:tab pos="968040" algn="l"/>
                <a:tab pos="1882440" algn="l"/>
                <a:tab pos="2796840" algn="l"/>
                <a:tab pos="3711240" algn="l"/>
                <a:tab pos="4625640" algn="l"/>
                <a:tab pos="5540040" algn="l"/>
                <a:tab pos="6454439" algn="l"/>
                <a:tab pos="7368839" algn="l"/>
                <a:tab pos="82832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4pPr>
            <a:lvl5pPr marL="2117520" marR="0" lvl="4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5pPr>
            <a:lvl6pPr marL="2117520" marR="0" lvl="5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6pPr>
            <a:lvl7pPr marL="2117520" marR="0" lvl="6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7pPr>
            <a:lvl8pPr marL="2117520" marR="0" lvl="7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8pPr>
            <a:lvl9pPr marL="2117520" marR="0" lvl="8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endParaRPr lang="en-US" sz="1438" dirty="0">
              <a:solidFill>
                <a:schemeClr val="tx2">
                  <a:lumMod val="75000"/>
                </a:schemeClr>
              </a:solidFill>
              <a:latin typeface="" pitchFamily="16"/>
            </a:endParaRPr>
          </a:p>
          <a:p>
            <a:pPr lvl="0"/>
            <a:r>
              <a:rPr lang="en-US" sz="1800" dirty="0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rPr>
              <a:t>Ease of </a:t>
            </a:r>
            <a:r>
              <a:rPr lang="en-US" sz="1800" dirty="0" smtClean="0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rPr>
              <a:t>use:</a:t>
            </a:r>
            <a:r>
              <a:rPr lang="en-US" sz="1800" dirty="0" smtClean="0">
                <a:latin typeface="" pitchFamily="16"/>
                <a:ea typeface="+mj-ea"/>
                <a:cs typeface="+mj-cs"/>
              </a:rPr>
              <a:t>  </a:t>
            </a:r>
            <a:r>
              <a:rPr lang="en-US" sz="1400" b="0" dirty="0" smtClean="0">
                <a:solidFill>
                  <a:schemeClr val="bg1"/>
                </a:solidFill>
                <a:latin typeface="" pitchFamily="16"/>
              </a:rPr>
              <a:t>Compiler takes care of details of parallelism management and data movement</a:t>
            </a:r>
            <a:endParaRPr lang="en-US" sz="1400" b="0" dirty="0">
              <a:solidFill>
                <a:schemeClr val="bg1"/>
              </a:solidFill>
              <a:latin typeface="" pitchFamily="16"/>
            </a:endParaRPr>
          </a:p>
          <a:p>
            <a:pPr lvl="0"/>
            <a:endParaRPr lang="en-US" sz="800" dirty="0">
              <a:latin typeface="" pitchFamily="16"/>
            </a:endParaRPr>
          </a:p>
          <a:p>
            <a:pPr lvl="0"/>
            <a:r>
              <a:rPr lang="en-US" sz="1800" dirty="0" smtClean="0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rPr>
              <a:t>Portable: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" pitchFamily="16"/>
                <a:ea typeface="+mj-ea"/>
                <a:cs typeface="+mj-cs"/>
              </a:rPr>
              <a:t> </a:t>
            </a:r>
            <a:r>
              <a:rPr lang="en-US" sz="1400" b="0" dirty="0" smtClean="0">
                <a:solidFill>
                  <a:schemeClr val="bg1"/>
                </a:solidFill>
                <a:latin typeface="" pitchFamily="16"/>
              </a:rPr>
              <a:t>The code is generic, not specific to any type of hardware and can be deployed into multiple languages</a:t>
            </a:r>
          </a:p>
          <a:p>
            <a:pPr lvl="0"/>
            <a:endParaRPr lang="en-US" sz="1400" b="0" dirty="0">
              <a:solidFill>
                <a:schemeClr val="bg1"/>
              </a:solidFill>
              <a:latin typeface="" pitchFamily="16"/>
            </a:endParaRPr>
          </a:p>
          <a:p>
            <a:pPr lvl="0"/>
            <a:r>
              <a:rPr lang="en-US" sz="1800" dirty="0" smtClean="0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rPr>
              <a:t>Uncertain: </a:t>
            </a:r>
            <a:r>
              <a:rPr lang="en-US" sz="1400" b="0" dirty="0">
                <a:solidFill>
                  <a:schemeClr val="bg1"/>
                </a:solidFill>
                <a:latin typeface="" pitchFamily="16"/>
              </a:rPr>
              <a:t>Performance of code </a:t>
            </a:r>
            <a:r>
              <a:rPr lang="en-US" sz="1400" b="0" dirty="0" smtClean="0">
                <a:solidFill>
                  <a:schemeClr val="bg1"/>
                </a:solidFill>
                <a:latin typeface="" pitchFamily="16"/>
              </a:rPr>
              <a:t>can vary across compiler versions</a:t>
            </a:r>
            <a:endParaRPr lang="en-US" sz="1400" b="0" dirty="0">
              <a:solidFill>
                <a:schemeClr val="bg1"/>
              </a:solidFill>
              <a:latin typeface="" pitchFamily="16"/>
            </a:endParaRPr>
          </a:p>
          <a:p>
            <a:pPr marL="0" lvl="0" indent="0">
              <a:buNone/>
            </a:pPr>
            <a:r>
              <a:rPr lang="en-US" sz="1400" b="0" dirty="0">
                <a:solidFill>
                  <a:schemeClr val="bg1"/>
                </a:solidFill>
                <a:latin typeface="" pitchFamily="16"/>
              </a:rPr>
              <a:t>		</a:t>
            </a:r>
            <a:endParaRPr lang="en-US" sz="1400" dirty="0">
              <a:solidFill>
                <a:schemeClr val="bg1"/>
              </a:solidFill>
              <a:latin typeface="" pitchFamily="16"/>
            </a:endParaRPr>
          </a:p>
          <a:p>
            <a:pPr marL="0" indent="0">
              <a:buNone/>
            </a:pPr>
            <a:endParaRPr lang="en-US" sz="1438" dirty="0">
              <a:solidFill>
                <a:schemeClr val="bg1"/>
              </a:solidFill>
              <a:latin typeface="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41843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36"/>
    </mc:Choice>
    <mc:Fallback xmlns="">
      <p:transition spd="slow" advTm="48036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1276350"/>
            <a:ext cx="6217920" cy="3557195"/>
          </a:xfrm>
        </p:spPr>
        <p:txBody>
          <a:bodyPr/>
          <a:lstStyle/>
          <a:p>
            <a:r>
              <a:rPr lang="en-US" dirty="0" smtClean="0"/>
              <a:t>Compiler directives for C, C++, and FORTRAN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#pragma </a:t>
            </a:r>
            <a:r>
              <a:rPr lang="en-US" sz="1600" b="1" dirty="0" err="1">
                <a:solidFill>
                  <a:srgbClr val="FF0000"/>
                </a:solidFill>
              </a:rPr>
              <a:t>acc</a:t>
            </a:r>
            <a:r>
              <a:rPr lang="en-US" sz="1600" b="1" dirty="0">
                <a:solidFill>
                  <a:srgbClr val="FF0000"/>
                </a:solidFill>
              </a:rPr>
              <a:t> parallel loop </a:t>
            </a:r>
            <a:r>
              <a:rPr lang="en-US" sz="1600" b="1" dirty="0" err="1">
                <a:solidFill>
                  <a:srgbClr val="FF0000"/>
                </a:solidFill>
              </a:rPr>
              <a:t>copyin</a:t>
            </a:r>
            <a:r>
              <a:rPr lang="en-US" sz="1600" b="1" dirty="0">
                <a:solidFill>
                  <a:srgbClr val="FF0000"/>
                </a:solidFill>
              </a:rPr>
              <a:t>(input1[0:inputLength],input2[0:inputLength]),  	</a:t>
            </a:r>
            <a:r>
              <a:rPr lang="en-US" sz="1600" b="1" dirty="0" err="1">
                <a:solidFill>
                  <a:srgbClr val="FF0000"/>
                </a:solidFill>
              </a:rPr>
              <a:t>copyout</a:t>
            </a:r>
            <a:r>
              <a:rPr lang="en-US" sz="1600" b="1" dirty="0">
                <a:solidFill>
                  <a:srgbClr val="FF0000"/>
                </a:solidFill>
              </a:rPr>
              <a:t>(output[0:inputLength])</a:t>
            </a:r>
          </a:p>
          <a:p>
            <a:pPr marL="0" indent="0">
              <a:buNone/>
            </a:pPr>
            <a:r>
              <a:rPr lang="en-US" sz="1600" dirty="0"/>
              <a:t>    for(i = 0; i &lt; </a:t>
            </a:r>
            <a:r>
              <a:rPr lang="en-US" sz="1600" dirty="0" err="1"/>
              <a:t>inputLength</a:t>
            </a:r>
            <a:r>
              <a:rPr lang="en-US" sz="1600" dirty="0"/>
              <a:t>; ++i) {</a:t>
            </a:r>
          </a:p>
          <a:p>
            <a:pPr marL="0" indent="0">
              <a:buNone/>
            </a:pPr>
            <a:r>
              <a:rPr lang="en-US" sz="1600" dirty="0"/>
              <a:t>        output[i] = input1[i] + input2[i];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0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916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78" y="147594"/>
            <a:ext cx="6235065" cy="646331"/>
          </a:xfrm>
        </p:spPr>
        <p:txBody>
          <a:bodyPr/>
          <a:lstStyle/>
          <a:p>
            <a:r>
              <a:rPr lang="en-US" sz="2000" dirty="0" smtClean="0"/>
              <a:t>Programming Languages: Most Performance and Flexible Acceleration</a:t>
            </a:r>
            <a:endParaRPr lang="en-US" sz="2000" dirty="0"/>
          </a:p>
        </p:txBody>
      </p:sp>
      <p:sp>
        <p:nvSpPr>
          <p:cNvPr id="5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defPPr marL="344160" marR="0" lvl="0" indent="-34416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None/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defPPr>
            <a:lvl1pPr marL="344160" marR="0" lvl="0" indent="-34416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Blip>
                <a:blip r:embed="rId2"/>
              </a:buBlip>
              <a:tabLst>
                <a:tab pos="569880" algn="l"/>
                <a:tab pos="1484279" algn="l"/>
                <a:tab pos="2398680" algn="l"/>
                <a:tab pos="3313080" algn="l"/>
                <a:tab pos="4227479" algn="l"/>
                <a:tab pos="5141880" algn="l"/>
                <a:tab pos="6056280" algn="l"/>
                <a:tab pos="6970680" algn="l"/>
                <a:tab pos="7885079" algn="l"/>
                <a:tab pos="8799480" algn="l"/>
                <a:tab pos="9713879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1pPr>
            <a:lvl2pPr marL="914400" marR="0" lvl="1" indent="-34308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SzPts val="2057"/>
              <a:buBlip>
                <a:blip r:embed="rId2"/>
              </a:buBlip>
              <a:tabLst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</a:tabLst>
              <a:def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2pPr>
            <a:lvl3pPr marL="1371600" marR="0" lvl="2" indent="-282600" algn="l" rtl="0" hangingPunc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SzPts val="2470"/>
              <a:buBlip>
                <a:blip r:embed="rId2"/>
              </a:buBlip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1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2"/>
                <a:ea typeface="DejaVu Sans" pitchFamily="2"/>
                <a:cs typeface="DejaVu Sans" pitchFamily="2"/>
              </a:defRPr>
            </a:lvl3pPr>
            <a:lvl4pPr marL="1774800" marR="0" lvl="3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–"/>
              <a:tabLst>
                <a:tab pos="53640" algn="l"/>
                <a:tab pos="968040" algn="l"/>
                <a:tab pos="1882440" algn="l"/>
                <a:tab pos="2796840" algn="l"/>
                <a:tab pos="3711240" algn="l"/>
                <a:tab pos="4625640" algn="l"/>
                <a:tab pos="5540040" algn="l"/>
                <a:tab pos="6454439" algn="l"/>
                <a:tab pos="7368839" algn="l"/>
                <a:tab pos="828324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4pPr>
            <a:lvl5pPr marL="2117520" marR="0" lvl="4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5pPr>
            <a:lvl6pPr marL="2117520" marR="0" lvl="5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6pPr>
            <a:lvl7pPr marL="2117520" marR="0" lvl="6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7pPr>
            <a:lvl8pPr marL="2117520" marR="0" lvl="7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8pPr>
            <a:lvl9pPr marL="2117520" marR="0" lvl="8" indent="-228600" algn="l" rtl="0" hangingPunct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»"/>
              <a:tabLst>
                <a:tab pos="625320" algn="l"/>
                <a:tab pos="1539720" algn="l"/>
                <a:tab pos="2454119" algn="l"/>
                <a:tab pos="3368520" algn="l"/>
                <a:tab pos="4282920" algn="l"/>
                <a:tab pos="5197320" algn="l"/>
                <a:tab pos="6111720" algn="l"/>
                <a:tab pos="7026120" algn="l"/>
                <a:tab pos="79405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2"/>
                <a:ea typeface="DejaVu Sans" pitchFamily="2"/>
                <a:cs typeface="DejaVu Sans" pitchFamily="2"/>
              </a:defRPr>
            </a:lvl9pPr>
          </a:lstStyle>
          <a:p>
            <a:pPr lvl="0"/>
            <a:endParaRPr lang="en-US" sz="1438" dirty="0">
              <a:solidFill>
                <a:schemeClr val="tx2">
                  <a:lumMod val="75000"/>
                </a:schemeClr>
              </a:solidFill>
              <a:latin typeface="" pitchFamily="16"/>
            </a:endParaRPr>
          </a:p>
          <a:p>
            <a:pPr lvl="0"/>
            <a:r>
              <a:rPr lang="en-US" sz="1800" dirty="0" smtClean="0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rPr>
              <a:t>Performance:</a:t>
            </a:r>
            <a:r>
              <a:rPr lang="en-US" sz="1800" dirty="0" smtClean="0">
                <a:latin typeface="" pitchFamily="16"/>
                <a:ea typeface="+mj-ea"/>
                <a:cs typeface="+mj-cs"/>
              </a:rPr>
              <a:t>  </a:t>
            </a:r>
            <a:r>
              <a:rPr lang="en-US" sz="1400" b="0" dirty="0" smtClean="0">
                <a:solidFill>
                  <a:schemeClr val="bg1"/>
                </a:solidFill>
                <a:latin typeface="" pitchFamily="16"/>
              </a:rPr>
              <a:t>Programmer has best control of parallelism and data movement</a:t>
            </a:r>
            <a:endParaRPr lang="en-US" sz="1400" b="0" dirty="0">
              <a:solidFill>
                <a:schemeClr val="bg1"/>
              </a:solidFill>
              <a:latin typeface="" pitchFamily="16"/>
            </a:endParaRPr>
          </a:p>
          <a:p>
            <a:pPr lvl="0"/>
            <a:endParaRPr lang="en-US" sz="800" dirty="0">
              <a:latin typeface="" pitchFamily="16"/>
            </a:endParaRPr>
          </a:p>
          <a:p>
            <a:pPr lvl="0"/>
            <a:r>
              <a:rPr lang="en-US" sz="1800" dirty="0" smtClean="0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rPr>
              <a:t>Flexible: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" pitchFamily="16"/>
                <a:ea typeface="+mj-ea"/>
                <a:cs typeface="+mj-cs"/>
              </a:rPr>
              <a:t> </a:t>
            </a:r>
            <a:r>
              <a:rPr lang="en-US" sz="1400" b="0" dirty="0" smtClean="0">
                <a:solidFill>
                  <a:schemeClr val="bg1"/>
                </a:solidFill>
                <a:latin typeface="" pitchFamily="16"/>
              </a:rPr>
              <a:t>The computation does not need to fit into a limited set of library patterns or directive types</a:t>
            </a:r>
          </a:p>
          <a:p>
            <a:pPr lvl="0"/>
            <a:endParaRPr lang="en-US" sz="1400" b="0" dirty="0">
              <a:solidFill>
                <a:schemeClr val="bg1"/>
              </a:solidFill>
              <a:latin typeface="" pitchFamily="16"/>
            </a:endParaRPr>
          </a:p>
          <a:p>
            <a:pPr lvl="0"/>
            <a:r>
              <a:rPr lang="en-US" sz="1800" dirty="0" smtClean="0">
                <a:solidFill>
                  <a:srgbClr val="73B900"/>
                </a:solidFill>
                <a:latin typeface="Trebuchet MS" pitchFamily="34" charset="0"/>
                <a:ea typeface="+mj-ea"/>
                <a:cs typeface="+mj-cs"/>
              </a:rPr>
              <a:t>Verbose: </a:t>
            </a:r>
            <a:r>
              <a:rPr lang="en-US" sz="1400" b="0" dirty="0">
                <a:solidFill>
                  <a:schemeClr val="bg1"/>
                </a:solidFill>
                <a:latin typeface="" pitchFamily="16"/>
              </a:rPr>
              <a:t>The programmer </a:t>
            </a:r>
            <a:r>
              <a:rPr lang="en-US" sz="1400" b="0" dirty="0" smtClean="0">
                <a:solidFill>
                  <a:schemeClr val="bg1"/>
                </a:solidFill>
                <a:latin typeface="" pitchFamily="16"/>
              </a:rPr>
              <a:t>often needs </a:t>
            </a:r>
            <a:r>
              <a:rPr lang="en-US" sz="1400" b="0" dirty="0">
                <a:solidFill>
                  <a:schemeClr val="bg1"/>
                </a:solidFill>
                <a:latin typeface="" pitchFamily="16"/>
              </a:rPr>
              <a:t>to express more details </a:t>
            </a:r>
          </a:p>
          <a:p>
            <a:pPr marL="0" lvl="0" indent="0">
              <a:buNone/>
            </a:pPr>
            <a:r>
              <a:rPr lang="en-US" sz="1400" b="0" dirty="0">
                <a:solidFill>
                  <a:schemeClr val="bg1"/>
                </a:solidFill>
                <a:latin typeface="" pitchFamily="16"/>
              </a:rPr>
              <a:t>		</a:t>
            </a:r>
            <a:endParaRPr lang="en-US" sz="1400" dirty="0">
              <a:solidFill>
                <a:schemeClr val="bg1"/>
              </a:solidFill>
              <a:latin typeface="" pitchFamily="16"/>
            </a:endParaRPr>
          </a:p>
          <a:p>
            <a:pPr marL="0" indent="0">
              <a:buNone/>
            </a:pPr>
            <a:endParaRPr lang="en-US" sz="1438" dirty="0">
              <a:solidFill>
                <a:schemeClr val="bg1"/>
              </a:solidFill>
              <a:latin typeface="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2282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1592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826380"/>
          </a:xfrm>
        </p:spPr>
        <p:txBody>
          <a:bodyPr/>
          <a:lstStyle/>
          <a:p>
            <a:r>
              <a:rPr lang="en-US" sz="2800" dirty="0">
                <a:solidFill>
                  <a:srgbClr val="76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Programming Languages</a:t>
            </a:r>
            <a:r>
              <a:rPr lang="en-US" dirty="0">
                <a:solidFill>
                  <a:srgbClr val="76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rgbClr val="76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93104" y="1774364"/>
            <a:ext cx="5969403" cy="407278"/>
            <a:chOff x="-175103" y="2296752"/>
            <a:chExt cx="9523684" cy="651643"/>
          </a:xfrm>
        </p:grpSpPr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4125837" y="2357467"/>
              <a:ext cx="5222744" cy="53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dirty="0" smtClean="0">
                  <a:solidFill>
                    <a:schemeClr val="bg1"/>
                  </a:solidFill>
                  <a:latin typeface="Trebuchet MS" pitchFamily="34" charset="0"/>
                  <a:ea typeface="MS PGothic" pitchFamily="34" charset="-128"/>
                </a:rPr>
                <a:t>CUDA Fortran</a:t>
              </a:r>
              <a:endParaRPr lang="en-US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</a:endParaRPr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 rot="16200000">
              <a:off x="1563968" y="557681"/>
              <a:ext cx="583092" cy="4061234"/>
            </a:xfrm>
            <a:prstGeom prst="roundRect">
              <a:avLst>
                <a:gd name="adj" fmla="val 13523"/>
              </a:avLst>
            </a:prstGeom>
            <a:solidFill>
              <a:schemeClr val="bg1"/>
            </a:soli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75">
                <a:defRPr/>
              </a:pPr>
              <a:endParaRPr lang="en-US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 rot="5400000">
              <a:off x="3560197" y="2499160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17765" y="2357465"/>
              <a:ext cx="1564960" cy="59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Fortran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7346" y="2216500"/>
            <a:ext cx="6602054" cy="407277"/>
            <a:chOff x="-202459" y="3105666"/>
            <a:chExt cx="10563286" cy="651642"/>
          </a:xfrm>
        </p:grpSpPr>
        <p:sp>
          <p:nvSpPr>
            <p:cNvPr id="26" name="Title 1"/>
            <p:cNvSpPr txBox="1">
              <a:spLocks/>
            </p:cNvSpPr>
            <p:nvPr/>
          </p:nvSpPr>
          <p:spPr bwMode="auto">
            <a:xfrm>
              <a:off x="4125837" y="3166378"/>
              <a:ext cx="6234990" cy="53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dirty="0" smtClean="0">
                  <a:solidFill>
                    <a:schemeClr val="bg1"/>
                  </a:solidFill>
                  <a:latin typeface="Trebuchet MS" pitchFamily="34" charset="0"/>
                  <a:ea typeface="MS PGothic" pitchFamily="34" charset="-128"/>
                </a:rPr>
                <a:t> CUDA </a:t>
              </a:r>
              <a:r>
                <a:rPr lang="en-US" dirty="0">
                  <a:solidFill>
                    <a:schemeClr val="bg1"/>
                  </a:solidFill>
                  <a:latin typeface="Trebuchet MS" pitchFamily="34" charset="0"/>
                  <a:ea typeface="MS PGothic" pitchFamily="34" charset="-128"/>
                </a:rPr>
                <a:t>C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 rot="16200000">
              <a:off x="1542446" y="1360761"/>
              <a:ext cx="583092" cy="4072901"/>
            </a:xfrm>
            <a:prstGeom prst="roundRect">
              <a:avLst>
                <a:gd name="adj" fmla="val 13523"/>
              </a:avLst>
            </a:prstGeom>
            <a:solidFill>
              <a:schemeClr val="bg1"/>
            </a:soli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75">
                <a:defRPr/>
              </a:pPr>
              <a:endParaRPr lang="en-US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8" name="AutoShape 14"/>
            <p:cNvSpPr>
              <a:spLocks noChangeArrowheads="1"/>
            </p:cNvSpPr>
            <p:nvPr/>
          </p:nvSpPr>
          <p:spPr bwMode="auto">
            <a:xfrm rot="5400000">
              <a:off x="3544157" y="3308071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53554" y="3166378"/>
              <a:ext cx="521168" cy="59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3109" y="2770386"/>
            <a:ext cx="6536292" cy="407278"/>
            <a:chOff x="-280992" y="3914574"/>
            <a:chExt cx="10520953" cy="651644"/>
          </a:xfrm>
        </p:grpSpPr>
        <p:sp>
          <p:nvSpPr>
            <p:cNvPr id="16" name="Title 1"/>
            <p:cNvSpPr txBox="1">
              <a:spLocks/>
            </p:cNvSpPr>
            <p:nvPr/>
          </p:nvSpPr>
          <p:spPr bwMode="auto">
            <a:xfrm>
              <a:off x="4087429" y="3975288"/>
              <a:ext cx="6152532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dirty="0">
                  <a:solidFill>
                    <a:schemeClr val="bg1"/>
                  </a:solidFill>
                  <a:latin typeface="Trebuchet MS" pitchFamily="34" charset="0"/>
                  <a:ea typeface="MS PGothic" pitchFamily="34" charset="-128"/>
                </a:rPr>
                <a:t>CUDA C++</a:t>
              </a: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16200000">
              <a:off x="1476158" y="2157424"/>
              <a:ext cx="583092" cy="4097392"/>
            </a:xfrm>
            <a:prstGeom prst="roundRect">
              <a:avLst>
                <a:gd name="adj" fmla="val 13523"/>
              </a:avLst>
            </a:prstGeom>
            <a:solidFill>
              <a:schemeClr val="bg1"/>
            </a:soli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75">
                <a:defRPr/>
              </a:pPr>
              <a:endParaRPr lang="en-US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60519" y="3975288"/>
              <a:ext cx="957781" cy="59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C++</a:t>
              </a: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 rot="5400000">
              <a:off x="3489385" y="4116981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3106" y="3268399"/>
            <a:ext cx="6453427" cy="407278"/>
            <a:chOff x="-357194" y="4723486"/>
            <a:chExt cx="10447823" cy="651644"/>
          </a:xfrm>
        </p:grpSpPr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4056937" y="4784200"/>
              <a:ext cx="6033692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dirty="0" err="1">
                  <a:solidFill>
                    <a:schemeClr val="bg1"/>
                  </a:solidFill>
                  <a:latin typeface="Trebuchet MS" pitchFamily="34" charset="0"/>
                  <a:ea typeface="MS PGothic" pitchFamily="34" charset="-128"/>
                </a:rPr>
                <a:t>PyCUDA</a:t>
              </a:r>
              <a:r>
                <a:rPr lang="en-US" dirty="0">
                  <a:solidFill>
                    <a:schemeClr val="bg1"/>
                  </a:solidFill>
                  <a:latin typeface="Trebuchet MS" pitchFamily="34" charset="0"/>
                  <a:ea typeface="MS PGothic" pitchFamily="34" charset="-128"/>
                </a:rPr>
                <a:t>, Copperhead, </a:t>
              </a:r>
              <a:r>
                <a:rPr lang="en-US" dirty="0" err="1" smtClean="0">
                  <a:solidFill>
                    <a:schemeClr val="bg1"/>
                  </a:solidFill>
                  <a:latin typeface="Trebuchet MS" pitchFamily="34" charset="0"/>
                  <a:ea typeface="MS PGothic" pitchFamily="34" charset="-128"/>
                </a:rPr>
                <a:t>Numba</a:t>
              </a:r>
              <a:endParaRPr lang="en-US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</a:endParaRPr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 rot="16200000">
              <a:off x="1411839" y="2954453"/>
              <a:ext cx="583092" cy="4121158"/>
            </a:xfrm>
            <a:prstGeom prst="roundRect">
              <a:avLst>
                <a:gd name="adj" fmla="val 13523"/>
              </a:avLst>
            </a:prstGeom>
            <a:solidFill>
              <a:schemeClr val="bg1"/>
            </a:soli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75">
                <a:defRPr/>
              </a:pPr>
              <a:endParaRPr lang="en-US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9" name="AutoShape 14"/>
            <p:cNvSpPr>
              <a:spLocks noChangeArrowheads="1"/>
            </p:cNvSpPr>
            <p:nvPr/>
          </p:nvSpPr>
          <p:spPr bwMode="auto">
            <a:xfrm rot="5400000">
              <a:off x="3429473" y="4925894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4699" y="4784200"/>
              <a:ext cx="1518707" cy="59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Python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3106" y="3766409"/>
            <a:ext cx="6453427" cy="372653"/>
            <a:chOff x="-442917" y="5471936"/>
            <a:chExt cx="10515596" cy="596244"/>
          </a:xfrm>
        </p:grpSpPr>
        <p:sp>
          <p:nvSpPr>
            <p:cNvPr id="31" name="Title 1"/>
            <p:cNvSpPr txBox="1">
              <a:spLocks/>
            </p:cNvSpPr>
            <p:nvPr/>
          </p:nvSpPr>
          <p:spPr bwMode="auto">
            <a:xfrm>
              <a:off x="4018679" y="5532650"/>
              <a:ext cx="6054000" cy="535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dirty="0" err="1">
                  <a:solidFill>
                    <a:schemeClr val="bg1"/>
                  </a:solidFill>
                  <a:latin typeface="Trebuchet MS" pitchFamily="34" charset="0"/>
                  <a:ea typeface="MS PGothic" pitchFamily="34" charset="-128"/>
                </a:rPr>
                <a:t>Alea.cuBase</a:t>
              </a:r>
              <a:endParaRPr lang="en-US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</a:endParaRP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16200000">
              <a:off x="1339483" y="3689536"/>
              <a:ext cx="583092" cy="4147891"/>
            </a:xfrm>
            <a:prstGeom prst="roundRect">
              <a:avLst>
                <a:gd name="adj" fmla="val 13523"/>
              </a:avLst>
            </a:prstGeom>
            <a:solidFill>
              <a:schemeClr val="bg1"/>
            </a:soli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75">
                <a:defRPr/>
              </a:pPr>
              <a:endParaRPr lang="en-US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006668" y="3781598"/>
            <a:ext cx="384676" cy="334685"/>
          </a:xfrm>
          <a:prstGeom prst="rect">
            <a:avLst/>
          </a:prstGeom>
          <a:noFill/>
        </p:spPr>
        <p:txBody>
          <a:bodyPr wrap="none" lIns="57128" tIns="28564" rIns="57128" bIns="28564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F#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93104" y="1276350"/>
            <a:ext cx="6536296" cy="407278"/>
            <a:chOff x="-172328" y="1487843"/>
            <a:chExt cx="10433942" cy="651644"/>
          </a:xfrm>
        </p:grpSpPr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4150830" y="1548557"/>
              <a:ext cx="6110784" cy="535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dirty="0">
                  <a:solidFill>
                    <a:schemeClr val="bg1"/>
                  </a:solidFill>
                  <a:latin typeface="Trebuchet MS" pitchFamily="34" charset="0"/>
                  <a:ea typeface="MS PGothic" pitchFamily="34" charset="-128"/>
                </a:rPr>
                <a:t>MATLAB</a:t>
              </a:r>
              <a:r>
                <a:rPr lang="en-US" dirty="0">
                  <a:latin typeface="Trebuchet MS" pitchFamily="34" charset="0"/>
                  <a:ea typeface="MS PGothic" pitchFamily="34" charset="-128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Trebuchet MS" pitchFamily="34" charset="0"/>
                  <a:ea typeface="MS PGothic" pitchFamily="34" charset="-128"/>
                </a:rPr>
                <a:t>Mathematica</a:t>
              </a:r>
              <a:r>
                <a:rPr lang="en-US" dirty="0">
                  <a:solidFill>
                    <a:schemeClr val="bg1"/>
                  </a:solidFill>
                  <a:latin typeface="Trebuchet MS" pitchFamily="34" charset="0"/>
                  <a:ea typeface="MS PGothic" pitchFamily="34" charset="-128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Trebuchet MS" pitchFamily="34" charset="0"/>
                  <a:ea typeface="MS PGothic" pitchFamily="34" charset="-128"/>
                </a:rPr>
                <a:t>LabVIEW</a:t>
              </a:r>
              <a:endParaRPr lang="en-US" dirty="0">
                <a:solidFill>
                  <a:schemeClr val="bg1"/>
                </a:solidFill>
                <a:latin typeface="Trebuchet MS" pitchFamily="34" charset="0"/>
                <a:ea typeface="MS PGothic" pitchFamily="34" charset="-128"/>
              </a:endParaRPr>
            </a:p>
          </p:txBody>
        </p:sp>
        <p:sp>
          <p:nvSpPr>
            <p:cNvPr id="6" name="AutoShape 14"/>
            <p:cNvSpPr>
              <a:spLocks noChangeArrowheads="1"/>
            </p:cNvSpPr>
            <p:nvPr/>
          </p:nvSpPr>
          <p:spPr bwMode="auto">
            <a:xfrm rot="16200000">
              <a:off x="1567877" y="-252362"/>
              <a:ext cx="583092" cy="4063502"/>
            </a:xfrm>
            <a:prstGeom prst="roundRect">
              <a:avLst>
                <a:gd name="adj" fmla="val 13523"/>
              </a:avLst>
            </a:prstGeom>
            <a:solidFill>
              <a:schemeClr val="bg1"/>
            </a:soli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75">
                <a:defRPr/>
              </a:pPr>
              <a:endParaRPr lang="en-US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51708" y="1548557"/>
              <a:ext cx="3680191" cy="590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Numerical analytics</a:t>
              </a:r>
            </a:p>
          </p:txBody>
        </p:sp>
        <p:sp>
          <p:nvSpPr>
            <p:cNvPr id="40" name="AutoShape 14"/>
            <p:cNvSpPr>
              <a:spLocks noChangeArrowheads="1"/>
            </p:cNvSpPr>
            <p:nvPr/>
          </p:nvSpPr>
          <p:spPr bwMode="auto">
            <a:xfrm rot="5400000">
              <a:off x="3565172" y="1690251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41" name="AutoShape 14"/>
          <p:cNvSpPr>
            <a:spLocks noChangeArrowheads="1"/>
          </p:cNvSpPr>
          <p:nvPr/>
        </p:nvSpPr>
        <p:spPr bwMode="auto">
          <a:xfrm rot="5400000">
            <a:off x="2434741" y="3870758"/>
            <a:ext cx="144681" cy="111423"/>
          </a:xfrm>
          <a:prstGeom prst="triangle">
            <a:avLst/>
          </a:prstGeom>
          <a:gradFill flip="none" rotWithShape="0"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1"/>
            <a:tileRect/>
          </a:gradFill>
          <a:ln w="1905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>
            <a:bevelT w="12700" h="6350"/>
            <a:contourClr>
              <a:schemeClr val="tx2"/>
            </a:contourClr>
          </a:sp3d>
        </p:spPr>
        <p:txBody>
          <a:bodyPr wrap="none" lIns="57128" tIns="28564" rIns="57128" bIns="2856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3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2882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11468" y="289561"/>
            <a:ext cx="6235065" cy="48013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6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CUDA - 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960" y="1676105"/>
            <a:ext cx="5867400" cy="520601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36000"/>
                </a:schemeClr>
              </a:gs>
              <a:gs pos="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8900000" scaled="1"/>
          </a:gra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1" tIns="28570" rIns="57141" bIns="28570" anchor="ctr"/>
          <a:lstStyle/>
          <a:p>
            <a:pPr algn="ctr">
              <a:defRPr/>
            </a:pPr>
            <a:r>
              <a:rPr lang="en-US" sz="22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36960" y="2357441"/>
            <a:ext cx="1734740" cy="1041202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1" tIns="28570" rIns="57141" bIns="28570"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84172" y="3573352"/>
            <a:ext cx="2001153" cy="61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1" tIns="28570" rIns="57141" bIns="28570">
            <a:spAutoFit/>
          </a:bodyPr>
          <a:lstStyle/>
          <a:p>
            <a:pPr algn="ctr"/>
            <a:r>
              <a:rPr lang="en-US" dirty="0">
                <a:solidFill>
                  <a:srgbClr val="FFFFFF">
                    <a:lumMod val="75000"/>
                  </a:srgbClr>
                </a:solidFill>
                <a:latin typeface="Trebuchet MS" pitchFamily="34" charset="0"/>
              </a:rPr>
              <a:t>Easy to use</a:t>
            </a:r>
          </a:p>
          <a:p>
            <a:pPr algn="ctr"/>
            <a:r>
              <a:rPr lang="en-US" dirty="0">
                <a:solidFill>
                  <a:srgbClr val="FFFFFF">
                    <a:lumMod val="75000"/>
                  </a:srgbClr>
                </a:solidFill>
                <a:latin typeface="Trebuchet MS" pitchFamily="34" charset="0"/>
              </a:rPr>
              <a:t>Most Performance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3648" y="2336010"/>
            <a:ext cx="2018110" cy="1041202"/>
          </a:xfrm>
          <a:prstGeom prst="roundRect">
            <a:avLst/>
          </a:prstGeom>
          <a:solidFill>
            <a:schemeClr val="tx2"/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1" tIns="28570" rIns="57141" bIns="2857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084648" y="3573353"/>
            <a:ext cx="2227110" cy="61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3" tIns="28571" rIns="57143" bIns="2857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rebuchet MS" pitchFamily="34" charset="0"/>
              </a:rPr>
              <a:t>Most Performance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rebuchet MS" pitchFamily="34" charset="0"/>
              </a:rPr>
              <a:t>Most Flexibility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53553" y="3573350"/>
            <a:ext cx="1955126" cy="61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3" tIns="28571" rIns="57143" bIns="28571">
            <a:spAutoFit/>
          </a:bodyPr>
          <a:lstStyle/>
          <a:p>
            <a:pPr algn="ctr"/>
            <a:r>
              <a:rPr lang="en-US" dirty="0">
                <a:solidFill>
                  <a:srgbClr val="FFFFFF">
                    <a:lumMod val="75000"/>
                  </a:srgbClr>
                </a:solidFill>
                <a:latin typeface="Trebuchet MS" pitchFamily="34" charset="0"/>
              </a:rPr>
              <a:t>Easy to use</a:t>
            </a:r>
          </a:p>
          <a:p>
            <a:pPr algn="ctr"/>
            <a:r>
              <a:rPr lang="en-US" dirty="0">
                <a:solidFill>
                  <a:srgbClr val="FFFFFF">
                    <a:lumMod val="75000"/>
                  </a:srgbClr>
                </a:solidFill>
                <a:latin typeface="Trebuchet MS" pitchFamily="34" charset="0"/>
              </a:rPr>
              <a:t>Portable 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37029" y="2357440"/>
            <a:ext cx="1771650" cy="1041202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3" tIns="28571" rIns="57143" bIns="28571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</a:t>
            </a:r>
            <a:b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129810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338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2.2 - Memory </a:t>
            </a:r>
            <a:r>
              <a:rPr lang="en-US" dirty="0"/>
              <a:t>Allocation and Data Movement API Functions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59034" cy="438582"/>
          </a:xfrm>
        </p:spPr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2 </a:t>
            </a:r>
            <a:r>
              <a:rPr lang="en-US" dirty="0"/>
              <a:t>– Introduction to CUDA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2521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the basic API functions in CUDA host code</a:t>
            </a:r>
          </a:p>
          <a:p>
            <a:pPr lvl="1"/>
            <a:r>
              <a:rPr lang="en-US" dirty="0" smtClean="0"/>
              <a:t>Device Memory Allocation</a:t>
            </a:r>
          </a:p>
          <a:p>
            <a:pPr lvl="1"/>
            <a:r>
              <a:rPr lang="en-US" dirty="0" smtClean="0"/>
              <a:t>Host-Device Data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8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862">
        <p:fade/>
      </p:transition>
    </mc:Choice>
    <mc:Fallback xmlns="">
      <p:transition spd="med" advTm="248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171252" y="134302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A[0]</a:t>
            </a:r>
          </a:p>
        </p:txBody>
      </p:sp>
      <p:sp>
        <p:nvSpPr>
          <p:cNvPr id="15363" name="TextBox 21"/>
          <p:cNvSpPr txBox="1">
            <a:spLocks noChangeArrowheads="1"/>
          </p:cNvSpPr>
          <p:nvPr/>
        </p:nvSpPr>
        <p:spPr bwMode="auto">
          <a:xfrm>
            <a:off x="999679" y="1388790"/>
            <a:ext cx="10287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050" dirty="0">
                <a:solidFill>
                  <a:srgbClr val="92D050"/>
                </a:solidFill>
              </a:rPr>
              <a:t>vector  A</a:t>
            </a:r>
          </a:p>
        </p:txBody>
      </p:sp>
      <p:sp>
        <p:nvSpPr>
          <p:cNvPr id="15364" name="TextBox 22"/>
          <p:cNvSpPr txBox="1">
            <a:spLocks noChangeArrowheads="1"/>
          </p:cNvSpPr>
          <p:nvPr/>
        </p:nvSpPr>
        <p:spPr bwMode="auto">
          <a:xfrm>
            <a:off x="999679" y="1943099"/>
            <a:ext cx="10287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050" dirty="0">
                <a:solidFill>
                  <a:srgbClr val="92D050"/>
                </a:solidFill>
              </a:rPr>
              <a:t>vector  B</a:t>
            </a:r>
          </a:p>
        </p:txBody>
      </p:sp>
      <p:sp>
        <p:nvSpPr>
          <p:cNvPr id="15365" name="TextBox 23"/>
          <p:cNvSpPr txBox="1">
            <a:spLocks noChangeArrowheads="1"/>
          </p:cNvSpPr>
          <p:nvPr/>
        </p:nvSpPr>
        <p:spPr bwMode="auto">
          <a:xfrm>
            <a:off x="1014263" y="3027833"/>
            <a:ext cx="10287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050" dirty="0">
                <a:solidFill>
                  <a:srgbClr val="92D050"/>
                </a:solidFill>
              </a:rPr>
              <a:t>vector 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14202" y="134302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A[1]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57152" y="134302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A[2]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13881" y="134302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A[N-1]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71252" y="190023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B[0]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14202" y="190023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B[1]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57152" y="190023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B[2]</a:t>
            </a:r>
          </a:p>
        </p:txBody>
      </p:sp>
      <p:sp>
        <p:nvSpPr>
          <p:cNvPr id="15375" name="TextBox 33"/>
          <p:cNvSpPr txBox="1">
            <a:spLocks noChangeArrowheads="1"/>
          </p:cNvSpPr>
          <p:nvPr/>
        </p:nvSpPr>
        <p:spPr bwMode="auto">
          <a:xfrm>
            <a:off x="4542382" y="1428750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92D050"/>
                </a:solidFill>
              </a:rPr>
              <a:t>…</a:t>
            </a:r>
          </a:p>
        </p:txBody>
      </p:sp>
      <p:sp>
        <p:nvSpPr>
          <p:cNvPr id="15377" name="TextBox 35"/>
          <p:cNvSpPr txBox="1">
            <a:spLocks noChangeArrowheads="1"/>
          </p:cNvSpPr>
          <p:nvPr/>
        </p:nvSpPr>
        <p:spPr bwMode="auto">
          <a:xfrm>
            <a:off x="4542382" y="1943100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92D050"/>
                </a:solidFill>
              </a:rPr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13881" y="190023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B[N-1]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171252" y="297180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C[0]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14202" y="297180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C[1]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657152" y="297180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C[2]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13881" y="297180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C[N-1]</a:t>
            </a:r>
          </a:p>
        </p:txBody>
      </p:sp>
      <p:sp>
        <p:nvSpPr>
          <p:cNvPr id="15385" name="TextBox 43"/>
          <p:cNvSpPr txBox="1">
            <a:spLocks noChangeArrowheads="1"/>
          </p:cNvSpPr>
          <p:nvPr/>
        </p:nvSpPr>
        <p:spPr bwMode="auto">
          <a:xfrm>
            <a:off x="4542382" y="3057525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>
                <a:solidFill>
                  <a:srgbClr val="92D050"/>
                </a:solidFill>
              </a:rPr>
              <a:t>…</a:t>
            </a:r>
          </a:p>
        </p:txBody>
      </p:sp>
      <p:sp>
        <p:nvSpPr>
          <p:cNvPr id="45" name="Oval 44"/>
          <p:cNvSpPr/>
          <p:nvPr/>
        </p:nvSpPr>
        <p:spPr>
          <a:xfrm>
            <a:off x="2342702" y="245745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+</a:t>
            </a:r>
          </a:p>
        </p:txBody>
      </p:sp>
      <p:cxnSp>
        <p:nvCxnSpPr>
          <p:cNvPr id="47" name="Straight Arrow Connector 46"/>
          <p:cNvCxnSpPr>
            <a:endCxn id="45" idx="1"/>
          </p:cNvCxnSpPr>
          <p:nvPr/>
        </p:nvCxnSpPr>
        <p:spPr>
          <a:xfrm rot="16200000" flipH="1">
            <a:off x="1992808" y="209297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7"/>
          </p:cNvCxnSpPr>
          <p:nvPr/>
        </p:nvCxnSpPr>
        <p:spPr>
          <a:xfrm rot="5400000">
            <a:off x="2555974" y="237157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38" idx="0"/>
          </p:cNvCxnSpPr>
          <p:nvPr/>
        </p:nvCxnSpPr>
        <p:spPr>
          <a:xfrm rot="5400000">
            <a:off x="2435572" y="286434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085652" y="245745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+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 rot="16200000" flipH="1">
            <a:off x="2735758" y="209297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7"/>
          </p:cNvCxnSpPr>
          <p:nvPr/>
        </p:nvCxnSpPr>
        <p:spPr>
          <a:xfrm rot="5400000">
            <a:off x="3298924" y="237157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4"/>
          </p:cNvCxnSpPr>
          <p:nvPr/>
        </p:nvCxnSpPr>
        <p:spPr>
          <a:xfrm rot="5400000">
            <a:off x="3178522" y="286434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828602" y="245745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+</a:t>
            </a:r>
          </a:p>
        </p:txBody>
      </p:sp>
      <p:cxnSp>
        <p:nvCxnSpPr>
          <p:cNvPr id="57" name="Straight Arrow Connector 56"/>
          <p:cNvCxnSpPr>
            <a:endCxn id="56" idx="1"/>
          </p:cNvCxnSpPr>
          <p:nvPr/>
        </p:nvCxnSpPr>
        <p:spPr>
          <a:xfrm rot="16200000" flipH="1">
            <a:off x="3478708" y="209297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6" idx="7"/>
          </p:cNvCxnSpPr>
          <p:nvPr/>
        </p:nvCxnSpPr>
        <p:spPr>
          <a:xfrm rot="5400000">
            <a:off x="4041874" y="237157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4"/>
          </p:cNvCxnSpPr>
          <p:nvPr/>
        </p:nvCxnSpPr>
        <p:spPr>
          <a:xfrm rot="5400000">
            <a:off x="3921472" y="286434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285331" y="245745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rgbClr val="92D050"/>
                </a:solidFill>
              </a:rPr>
              <a:t>+</a:t>
            </a:r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>
          <a:xfrm rot="16200000" flipH="1">
            <a:off x="4935437" y="209297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8" idx="7"/>
          </p:cNvCxnSpPr>
          <p:nvPr/>
        </p:nvCxnSpPr>
        <p:spPr>
          <a:xfrm rot="5400000">
            <a:off x="5498603" y="237157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4"/>
          </p:cNvCxnSpPr>
          <p:nvPr/>
        </p:nvCxnSpPr>
        <p:spPr>
          <a:xfrm rot="5400000">
            <a:off x="5378200" y="286434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0" name="Title 7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Data Parallelism - Vector Addition </a:t>
            </a:r>
            <a:r>
              <a:rPr lang="en-US" sz="2400" dirty="0" smtClean="0"/>
              <a:t>Example</a:t>
            </a:r>
            <a:endParaRPr lang="en-US" sz="2400" dirty="0"/>
          </a:p>
        </p:txBody>
      </p:sp>
      <p:sp>
        <p:nvSpPr>
          <p:cNvPr id="15411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4438650" y="497205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7D19AA-ECD4-4533-8333-298847C0F63B}" type="slidenum">
              <a:rPr lang="en-US" smtClean="0">
                <a:solidFill>
                  <a:srgbClr val="92D050"/>
                </a:solidFill>
              </a:rPr>
              <a:pPr>
                <a:defRPr/>
              </a:pPr>
              <a:t>37</a:t>
            </a:fld>
            <a:endParaRPr lang="en-US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00162"/>
      </p:ext>
    </p:extLst>
  </p:cSld>
  <p:clrMapOvr>
    <a:masterClrMapping/>
  </p:clrMapOvr>
  <p:transition advTm="64834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Vector Addition – Traditional C Code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</a:rPr>
              <a:t>//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Compute vector sum C =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</a:rPr>
              <a:t>A + B</a:t>
            </a:r>
            <a:endParaRPr lang="en-US" sz="1400" dirty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vecAdd</a:t>
            </a:r>
            <a:r>
              <a:rPr lang="en-US" sz="1400" b="1" dirty="0">
                <a:latin typeface="Courier New" pitchFamily="49" charset="0"/>
              </a:rPr>
              <a:t>(float *</a:t>
            </a:r>
            <a:r>
              <a:rPr lang="en-US" sz="1400" b="1" dirty="0" err="1">
                <a:latin typeface="Courier New" pitchFamily="49" charset="0"/>
              </a:rPr>
              <a:t>h_A</a:t>
            </a:r>
            <a:r>
              <a:rPr lang="en-US" sz="1400" b="1" dirty="0">
                <a:latin typeface="Courier New" pitchFamily="49" charset="0"/>
              </a:rPr>
              <a:t>, float *</a:t>
            </a:r>
            <a:r>
              <a:rPr lang="en-US" sz="1400" b="1" dirty="0" err="1">
                <a:latin typeface="Courier New" pitchFamily="49" charset="0"/>
              </a:rPr>
              <a:t>h_B</a:t>
            </a:r>
            <a:r>
              <a:rPr lang="en-US" sz="1400" b="1" dirty="0">
                <a:latin typeface="Courier New" pitchFamily="49" charset="0"/>
              </a:rPr>
              <a:t>, float *</a:t>
            </a:r>
            <a:r>
              <a:rPr lang="en-US" sz="1400" b="1" dirty="0" err="1">
                <a:latin typeface="Courier New" pitchFamily="49" charset="0"/>
              </a:rPr>
              <a:t>h_C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n)</a:t>
            </a:r>
          </a:p>
          <a:p>
            <a:pPr eaLnBrk="1" hangingPunct="1">
              <a:buFontTx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</a:rPr>
              <a:t>  for </a:t>
            </a:r>
            <a:r>
              <a:rPr lang="en-US" sz="1400" b="1" dirty="0">
                <a:latin typeface="Courier New" pitchFamily="49" charset="0"/>
              </a:rPr>
              <a:t>(i = 0; i&lt;n; i++) </a:t>
            </a:r>
            <a:r>
              <a:rPr lang="en-US" sz="1400" b="1" dirty="0" err="1">
                <a:latin typeface="Courier New" pitchFamily="49" charset="0"/>
              </a:rPr>
              <a:t>h_C</a:t>
            </a:r>
            <a:r>
              <a:rPr lang="en-US" sz="1400" b="1" dirty="0">
                <a:latin typeface="Courier New" pitchFamily="49" charset="0"/>
              </a:rPr>
              <a:t>[i] = </a:t>
            </a:r>
            <a:r>
              <a:rPr lang="en-US" sz="1400" b="1" dirty="0" err="1">
                <a:latin typeface="Courier New" pitchFamily="49" charset="0"/>
              </a:rPr>
              <a:t>h_A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 smtClean="0">
                <a:latin typeface="Courier New" pitchFamily="49" charset="0"/>
              </a:rPr>
              <a:t>] + </a:t>
            </a:r>
            <a:r>
              <a:rPr lang="en-US" sz="1400" b="1" dirty="0" err="1" smtClean="0">
                <a:latin typeface="Courier New" pitchFamily="49" charset="0"/>
              </a:rPr>
              <a:t>h_B</a:t>
            </a:r>
            <a:r>
              <a:rPr lang="en-US" sz="1400" b="1" dirty="0" smtClean="0">
                <a:latin typeface="Courier New" pitchFamily="49" charset="0"/>
              </a:rPr>
              <a:t>[</a:t>
            </a:r>
            <a:r>
              <a:rPr lang="en-US" sz="1400" b="1" dirty="0" err="1" smtClean="0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buNone/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b="1" dirty="0">
                <a:solidFill>
                  <a:schemeClr val="hlink"/>
                </a:solidFill>
                <a:latin typeface="Courier New" pitchFamily="49" charset="0"/>
              </a:rPr>
              <a:t>  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// Memory allocation for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h_A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h_B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, and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h_C</a:t>
            </a:r>
            <a:endParaRPr lang="en-US" sz="14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	  // I/O to read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h_A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 and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</a:rPr>
              <a:t>h_B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, N elements</a:t>
            </a:r>
          </a:p>
          <a:p>
            <a:pPr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	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</a:rPr>
              <a:t>…</a:t>
            </a:r>
          </a:p>
          <a:p>
            <a:pPr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urier New" pitchFamily="49" charset="0"/>
              </a:rPr>
              <a:t>vecAdd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h_A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h_B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h_C</a:t>
            </a:r>
            <a:r>
              <a:rPr lang="en-US" sz="1400" b="1" dirty="0">
                <a:latin typeface="Courier New" pitchFamily="49" charset="0"/>
              </a:rPr>
              <a:t>, N);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FCE9F9-2174-467D-BBB8-141CC49361C6}" type="slidenum">
              <a:rPr lang="en-US" smtClean="0"/>
              <a:pPr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3899734"/>
      </p:ext>
    </p:extLst>
  </p:cSld>
  <p:clrMapOvr>
    <a:masterClrMapping/>
  </p:clrMapOvr>
  <p:transition advTm="47374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0153" y="1655632"/>
            <a:ext cx="685800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920" y="1312732"/>
            <a:ext cx="1257300" cy="771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7990" y="1312732"/>
            <a:ext cx="109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Host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6053" y="1655632"/>
            <a:ext cx="800100" cy="342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GPU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7453" y="1312732"/>
            <a:ext cx="1257300" cy="771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416" name="TextBox 7"/>
          <p:cNvSpPr txBox="1">
            <a:spLocks noChangeArrowheads="1"/>
          </p:cNvSpPr>
          <p:nvPr/>
        </p:nvSpPr>
        <p:spPr bwMode="auto">
          <a:xfrm>
            <a:off x="1667454" y="1291117"/>
            <a:ext cx="12506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Device Memory</a:t>
            </a:r>
          </a:p>
        </p:txBody>
      </p:sp>
      <p:sp>
        <p:nvSpPr>
          <p:cNvPr id="9" name="Curved Down Arrow 8"/>
          <p:cNvSpPr/>
          <p:nvPr/>
        </p:nvSpPr>
        <p:spPr>
          <a:xfrm>
            <a:off x="1095953" y="1055557"/>
            <a:ext cx="971550" cy="2571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418" name="TextBox 9"/>
          <p:cNvSpPr txBox="1">
            <a:spLocks noChangeArrowheads="1"/>
          </p:cNvSpPr>
          <p:nvPr/>
        </p:nvSpPr>
        <p:spPr bwMode="auto">
          <a:xfrm>
            <a:off x="1240169" y="660748"/>
            <a:ext cx="6383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bg1"/>
                </a:solidFill>
              </a:rPr>
              <a:t>Part 1</a:t>
            </a:r>
          </a:p>
        </p:txBody>
      </p:sp>
      <p:sp>
        <p:nvSpPr>
          <p:cNvPr id="11" name="Curved Up Arrow 10"/>
          <p:cNvSpPr/>
          <p:nvPr/>
        </p:nvSpPr>
        <p:spPr>
          <a:xfrm flipH="1">
            <a:off x="1095953" y="2127119"/>
            <a:ext cx="971550" cy="21431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7420" name="TextBox 11"/>
          <p:cNvSpPr txBox="1">
            <a:spLocks noChangeArrowheads="1"/>
          </p:cNvSpPr>
          <p:nvPr/>
        </p:nvSpPr>
        <p:spPr bwMode="auto">
          <a:xfrm>
            <a:off x="1297319" y="2332386"/>
            <a:ext cx="6383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17421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76B900"/>
                </a:solidFill>
              </a:rPr>
              <a:t>Heterogeneous Computing </a:t>
            </a:r>
            <a:r>
              <a:rPr lang="en-US" sz="2000" dirty="0" err="1" smtClean="0">
                <a:solidFill>
                  <a:srgbClr val="76B900"/>
                </a:solidFill>
              </a:rPr>
              <a:t>vecAdd</a:t>
            </a:r>
            <a:r>
              <a:rPr lang="en-US" sz="2000" dirty="0" smtClean="0">
                <a:solidFill>
                  <a:srgbClr val="76B900"/>
                </a:solidFill>
              </a:rPr>
              <a:t> CUDA </a:t>
            </a:r>
            <a:r>
              <a:rPr lang="en-US" sz="2000" dirty="0">
                <a:solidFill>
                  <a:srgbClr val="76B900"/>
                </a:solidFill>
              </a:rPr>
              <a:t>Host 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30538" y="1273175"/>
            <a:ext cx="3827462" cy="2971800"/>
          </a:xfrm>
        </p:spPr>
        <p:txBody>
          <a:bodyPr>
            <a:normAutofit/>
          </a:bodyPr>
          <a:lstStyle/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050" dirty="0">
                <a:solidFill>
                  <a:srgbClr val="000000"/>
                </a:solidFill>
                <a:latin typeface="Arial" charset="0"/>
              </a:rPr>
              <a:t>#include &lt;</a:t>
            </a:r>
            <a:r>
              <a:rPr lang="en-US" sz="1050" dirty="0" err="1">
                <a:solidFill>
                  <a:srgbClr val="000000"/>
                </a:solidFill>
                <a:latin typeface="Arial" charset="0"/>
              </a:rPr>
              <a:t>cuda.h</a:t>
            </a:r>
            <a:r>
              <a:rPr lang="en-US" sz="1050" dirty="0">
                <a:solidFill>
                  <a:srgbClr val="000000"/>
                </a:solidFill>
                <a:latin typeface="Arial" charset="0"/>
              </a:rPr>
              <a:t>&gt;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050" dirty="0">
                <a:solidFill>
                  <a:srgbClr val="000000"/>
                </a:solidFill>
                <a:latin typeface="Arial" charset="0"/>
              </a:rPr>
              <a:t>void </a:t>
            </a:r>
            <a:r>
              <a:rPr lang="en-US" sz="1050" dirty="0" err="1" smtClean="0">
                <a:solidFill>
                  <a:srgbClr val="000000"/>
                </a:solidFill>
                <a:latin typeface="Arial" charset="0"/>
              </a:rPr>
              <a:t>vecAdd</a:t>
            </a:r>
            <a:r>
              <a:rPr lang="en-US" sz="1050" dirty="0" smtClean="0">
                <a:solidFill>
                  <a:srgbClr val="000000"/>
                </a:solidFill>
                <a:latin typeface="Arial" charset="0"/>
              </a:rPr>
              <a:t>(float *</a:t>
            </a:r>
            <a:r>
              <a:rPr lang="en-US" sz="1050" dirty="0" err="1" smtClean="0">
                <a:solidFill>
                  <a:srgbClr val="000000"/>
                </a:solidFill>
                <a:latin typeface="Arial" charset="0"/>
              </a:rPr>
              <a:t>h_A</a:t>
            </a:r>
            <a:r>
              <a:rPr lang="en-US" sz="105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050" dirty="0" smtClean="0">
                <a:solidFill>
                  <a:srgbClr val="000000"/>
                </a:solidFill>
                <a:latin typeface="Arial" charset="0"/>
              </a:rPr>
              <a:t>float *</a:t>
            </a:r>
            <a:r>
              <a:rPr lang="en-US" sz="1050" dirty="0" err="1" smtClean="0">
                <a:solidFill>
                  <a:srgbClr val="000000"/>
                </a:solidFill>
                <a:latin typeface="Arial" charset="0"/>
              </a:rPr>
              <a:t>h_B</a:t>
            </a:r>
            <a:r>
              <a:rPr lang="en-US" sz="105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050" dirty="0" smtClean="0">
                <a:solidFill>
                  <a:srgbClr val="000000"/>
                </a:solidFill>
                <a:latin typeface="Arial" charset="0"/>
              </a:rPr>
              <a:t>float *</a:t>
            </a:r>
            <a:r>
              <a:rPr lang="en-US" sz="1050" dirty="0" err="1" smtClean="0">
                <a:solidFill>
                  <a:srgbClr val="000000"/>
                </a:solidFill>
                <a:latin typeface="Arial" charset="0"/>
              </a:rPr>
              <a:t>h_C</a:t>
            </a:r>
            <a:r>
              <a:rPr lang="en-US" sz="105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Arial" charset="0"/>
              </a:rPr>
              <a:t> n)</a:t>
            </a:r>
            <a:r>
              <a:rPr lang="ar-SA" sz="1050" dirty="0">
                <a:solidFill>
                  <a:srgbClr val="000000"/>
                </a:solidFill>
                <a:latin typeface="Arial" charset="0"/>
              </a:rPr>
              <a:t>‏</a:t>
            </a:r>
            <a:endParaRPr lang="en-US" sz="1050" dirty="0">
              <a:solidFill>
                <a:srgbClr val="000000"/>
              </a:solidFill>
              <a:latin typeface="Arial" charset="0"/>
            </a:endParaRP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{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105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Arial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Arial" charset="0"/>
              </a:rPr>
              <a:t> size = n* </a:t>
            </a:r>
            <a:r>
              <a:rPr lang="en-US" sz="900" dirty="0" err="1">
                <a:solidFill>
                  <a:srgbClr val="000000"/>
                </a:solidFill>
                <a:latin typeface="Arial" charset="0"/>
              </a:rPr>
              <a:t>sizeof</a:t>
            </a:r>
            <a:r>
              <a:rPr lang="en-US" sz="900" dirty="0">
                <a:solidFill>
                  <a:srgbClr val="000000"/>
                </a:solidFill>
                <a:latin typeface="Arial" charset="0"/>
              </a:rPr>
              <a:t>(float); 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rgbClr val="000000"/>
                </a:solidFill>
              </a:rPr>
              <a:t>   float *</a:t>
            </a:r>
            <a:r>
              <a:rPr lang="en-US" sz="900" dirty="0" err="1">
                <a:solidFill>
                  <a:srgbClr val="000000"/>
                </a:solidFill>
              </a:rPr>
              <a:t>d_A</a:t>
            </a:r>
            <a:r>
              <a:rPr lang="en-US" sz="900" dirty="0">
                <a:solidFill>
                  <a:srgbClr val="000000"/>
                </a:solidFill>
              </a:rPr>
              <a:t>, *</a:t>
            </a:r>
            <a:r>
              <a:rPr lang="en-US" sz="900" dirty="0" err="1">
                <a:solidFill>
                  <a:srgbClr val="000000"/>
                </a:solidFill>
              </a:rPr>
              <a:t>d_B</a:t>
            </a:r>
            <a:r>
              <a:rPr lang="en-US" sz="900" dirty="0">
                <a:solidFill>
                  <a:srgbClr val="000000"/>
                </a:solidFill>
              </a:rPr>
              <a:t>, *</a:t>
            </a:r>
            <a:r>
              <a:rPr lang="en-US" sz="900" dirty="0" err="1">
                <a:solidFill>
                  <a:srgbClr val="000000"/>
                </a:solidFill>
              </a:rPr>
              <a:t>d_C</a:t>
            </a:r>
            <a:r>
              <a:rPr lang="en-US" sz="900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  // Part 1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   // </a:t>
            </a:r>
            <a:r>
              <a:rPr lang="en-US" sz="900" dirty="0">
                <a:solidFill>
                  <a:srgbClr val="000000"/>
                </a:solidFill>
                <a:latin typeface="Arial" charset="0"/>
              </a:rPr>
              <a:t>Allocate device memory for A, B, and C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// </a:t>
            </a:r>
            <a:r>
              <a:rPr lang="en-US" sz="900" dirty="0">
                <a:solidFill>
                  <a:srgbClr val="000000"/>
                </a:solidFill>
                <a:latin typeface="Arial" charset="0"/>
              </a:rPr>
              <a:t>copy A and B to device memory 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500" dirty="0">
                <a:solidFill>
                  <a:srgbClr val="000000"/>
                </a:solidFill>
                <a:latin typeface="Arial" charset="0"/>
              </a:rPr>
              <a:t>    </a:t>
            </a:r>
          </a:p>
          <a:p>
            <a:pPr marL="0" indent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   // Part 2</a:t>
            </a:r>
          </a:p>
          <a:p>
            <a:pPr marL="0" indent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Arial" charset="0"/>
              </a:rPr>
              <a:t>  // </a:t>
            </a:r>
            <a:r>
              <a:rPr lang="en-US" sz="900" dirty="0">
                <a:solidFill>
                  <a:srgbClr val="000000"/>
                </a:solidFill>
                <a:latin typeface="Arial" charset="0"/>
              </a:rPr>
              <a:t>Kernel launch code – the device performs the actual vector addition</a:t>
            </a:r>
          </a:p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US" sz="50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 smtClean="0">
                <a:latin typeface="Arial" charset="0"/>
              </a:rPr>
              <a:t>   // Part 3</a:t>
            </a:r>
          </a:p>
          <a:p>
            <a:pPr marL="0" indent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latin typeface="Arial" charset="0"/>
              </a:rPr>
              <a:t>	</a:t>
            </a:r>
            <a:r>
              <a:rPr lang="en-US" sz="900" dirty="0" smtClean="0">
                <a:latin typeface="Arial" charset="0"/>
              </a:rPr>
              <a:t>   // </a:t>
            </a:r>
            <a:r>
              <a:rPr lang="en-US" sz="900" dirty="0">
                <a:latin typeface="Arial" charset="0"/>
              </a:rPr>
              <a:t>copy C from the device </a:t>
            </a:r>
            <a:r>
              <a:rPr lang="en-US" sz="900" dirty="0" smtClean="0">
                <a:latin typeface="Arial" charset="0"/>
              </a:rPr>
              <a:t>memory</a:t>
            </a:r>
          </a:p>
          <a:p>
            <a:pPr marL="0" indent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900" dirty="0" smtClean="0">
                <a:solidFill>
                  <a:schemeClr val="bg1"/>
                </a:solidFill>
                <a:latin typeface="Arial" charset="0"/>
              </a:rPr>
              <a:t>  // </a:t>
            </a:r>
            <a:r>
              <a:rPr lang="en-US" sz="900" dirty="0">
                <a:solidFill>
                  <a:schemeClr val="bg1"/>
                </a:solidFill>
                <a:latin typeface="Arial" charset="0"/>
              </a:rPr>
              <a:t>Free device vectors</a:t>
            </a:r>
          </a:p>
          <a:p>
            <a:pPr marL="0" indent="0"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r>
              <a:rPr lang="en-US" sz="900" dirty="0">
                <a:latin typeface="Arial" charset="0"/>
              </a:rPr>
              <a:t>}</a:t>
            </a:r>
          </a:p>
          <a:p>
            <a:pPr>
              <a:buNone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US" sz="1050" dirty="0">
              <a:solidFill>
                <a:srgbClr val="000000"/>
              </a:solidFill>
              <a:latin typeface="Arial" charset="0"/>
            </a:endParaRPr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17422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5429250" y="4175125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909A3C-B771-4A9B-A5A5-307DC3287ABF}" type="slidenum">
              <a:rPr lang="en-US" smtClean="0"/>
              <a:pPr>
                <a:defRPr/>
              </a:pPr>
              <a:t>39</a:t>
            </a:fld>
            <a:endParaRPr lang="en-US" dirty="0" smtClean="0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1973627" y="1289100"/>
            <a:ext cx="6383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bg1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315953063"/>
      </p:ext>
    </p:extLst>
  </p:cSld>
  <p:clrMapOvr>
    <a:masterClrMapping/>
  </p:clrMapOvr>
  <p:transition spd="med" advTm="5908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76B900"/>
                </a:solidFill>
              </a:rPr>
              <a:t>Course Content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24953"/>
              </p:ext>
            </p:extLst>
          </p:nvPr>
        </p:nvGraphicFramePr>
        <p:xfrm>
          <a:off x="458153" y="2053762"/>
          <a:ext cx="6088380" cy="2701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6650"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10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Tessellation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Shader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Applications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73122" marR="57708" marT="28853" marB="28853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Tessellation </a:t>
                      </a:r>
                      <a:r>
                        <a:rPr lang="en-US" sz="1000" b="0" baseline="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Shader</a:t>
                      </a:r>
                      <a:r>
                        <a:rPr lang="en-US" sz="1000" b="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Applications</a:t>
                      </a:r>
                      <a:endParaRPr lang="en-US" sz="1000" b="0" baseline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708" marR="57708" marT="28853" marB="28853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04"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11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Geometry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Shader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73122" marR="57708" marT="28853" marB="28853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Geometry </a:t>
                      </a:r>
                      <a:r>
                        <a:rPr lang="en-US" sz="1000" b="0" baseline="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Shader</a:t>
                      </a:r>
                      <a:endParaRPr lang="en-US" sz="1000" b="0" baseline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708" marR="57708" marT="28853" marB="28853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90"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12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Geometry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Shader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Applications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73122" marR="57708" marT="28853" marB="28853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Geometry </a:t>
                      </a:r>
                      <a:r>
                        <a:rPr lang="en-US" sz="1000" b="0" baseline="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Shader</a:t>
                      </a:r>
                      <a:r>
                        <a:rPr lang="en-US" sz="1000" b="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Applications</a:t>
                      </a:r>
                      <a:endParaRPr lang="en-US" sz="1000" b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708" marR="57708" marT="28853" marB="28853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0442"/>
                  </a:ext>
                </a:extLst>
              </a:tr>
              <a:tr h="312388"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13 </a:t>
                      </a: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Advanced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Topics for GPGPU Programming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73122" marR="57708" marT="28853" marB="28853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CUDA programming advanced</a:t>
                      </a:r>
                      <a:r>
                        <a:rPr lang="en-US" sz="1000" b="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topics</a:t>
                      </a:r>
                      <a:endParaRPr lang="en-US" sz="1000" b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708" marR="57708" marT="28853" marB="28853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840066"/>
                  </a:ext>
                </a:extLst>
              </a:tr>
              <a:tr h="726556"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 14,15</a:t>
                      </a:r>
                    </a:p>
                  </a:txBody>
                  <a:tcPr marL="173122" marR="57708" marT="28853" marB="28853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Finals</a:t>
                      </a:r>
                      <a:endParaRPr lang="en-US" sz="1000" b="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708" marR="57708" marT="28853" marB="28853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2574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07118"/>
              </p:ext>
            </p:extLst>
          </p:nvPr>
        </p:nvGraphicFramePr>
        <p:xfrm>
          <a:off x="458153" y="1053963"/>
          <a:ext cx="6088380" cy="1005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180">
                  <a:extLst>
                    <a:ext uri="{9D8B030D-6E8A-4147-A177-3AD203B41FA5}">
                      <a16:colId xmlns:a16="http://schemas.microsoft.com/office/drawing/2014/main" val="3736966833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761114642"/>
                    </a:ext>
                  </a:extLst>
                </a:gridCol>
              </a:tblGrid>
              <a:tr h="315844"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 8 Computer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Shader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Application</a:t>
                      </a:r>
                    </a:p>
                  </a:txBody>
                  <a:tcPr marL="173122" marR="57708" marT="28853" marB="28853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Compute</a:t>
                      </a:r>
                      <a:r>
                        <a:rPr lang="en-US" sz="1000" b="0" kern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kern="1200" baseline="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Shader</a:t>
                      </a:r>
                      <a:r>
                        <a:rPr lang="en-US" sz="1000" b="0" kern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Application</a:t>
                      </a:r>
                      <a:endParaRPr lang="en-US" sz="1000" b="0" kern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50386"/>
                  </a:ext>
                </a:extLst>
              </a:tr>
              <a:tr h="642996">
                <a:tc>
                  <a:txBody>
                    <a:bodyPr/>
                    <a:lstStyle/>
                    <a:p>
                      <a:pPr marL="0" marR="0" indent="0" algn="l" defTabSz="5714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9 Tessellation </a:t>
                      </a:r>
                      <a:r>
                        <a:rPr lang="en-US" sz="1000" b="0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Shader</a:t>
                      </a:r>
                      <a:endParaRPr lang="en-US" sz="10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73122" marR="57708" marT="28853" marB="28853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6F6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9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0" kern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Introduction </a:t>
                      </a:r>
                      <a:r>
                        <a:rPr lang="en-US" sz="1000" b="0" kern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Tessellation stage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5C5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55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27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641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700" dirty="0"/>
              <a:t>Partial Overview of CUDA Memories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3595153" y="809626"/>
            <a:ext cx="3186647" cy="4023919"/>
          </a:xfrm>
        </p:spPr>
        <p:txBody>
          <a:bodyPr/>
          <a:lstStyle/>
          <a:p>
            <a:pPr marL="342900" indent="-342900">
              <a:defRPr/>
            </a:pPr>
            <a:r>
              <a:rPr lang="en-US" sz="1500" dirty="0"/>
              <a:t>Device code can:</a:t>
            </a:r>
          </a:p>
          <a:p>
            <a:pPr marL="731044" lvl="1" indent="-302419">
              <a:defRPr/>
            </a:pPr>
            <a:r>
              <a:rPr lang="en-US" sz="1500" dirty="0"/>
              <a:t>R/W per-thread </a:t>
            </a:r>
            <a:r>
              <a:rPr lang="en-US" sz="1500" dirty="0">
                <a:solidFill>
                  <a:schemeClr val="accent2"/>
                </a:solidFill>
              </a:rPr>
              <a:t>registers</a:t>
            </a:r>
          </a:p>
          <a:p>
            <a:pPr marL="731044" lvl="1" indent="-302419">
              <a:defRPr/>
            </a:pPr>
            <a:r>
              <a:rPr lang="en-US" sz="1500" dirty="0"/>
              <a:t>R/W all-shared </a:t>
            </a:r>
            <a:r>
              <a:rPr lang="en-US" sz="1500" dirty="0">
                <a:solidFill>
                  <a:schemeClr val="accent2"/>
                </a:solidFill>
              </a:rPr>
              <a:t>global memory</a:t>
            </a:r>
          </a:p>
          <a:p>
            <a:pPr marL="642938" lvl="1" indent="-342900">
              <a:defRPr/>
            </a:pPr>
            <a:endParaRPr lang="en-US" sz="1200" dirty="0"/>
          </a:p>
          <a:p>
            <a:pPr marL="342900" indent="-342900">
              <a:defRPr/>
            </a:pPr>
            <a:r>
              <a:rPr lang="en-US" sz="1500" dirty="0"/>
              <a:t>Host code can</a:t>
            </a:r>
          </a:p>
          <a:p>
            <a:pPr marL="731044" lvl="1" indent="-302419">
              <a:defRPr/>
            </a:pPr>
            <a:r>
              <a:rPr lang="en-US" sz="1500" dirty="0"/>
              <a:t>Transfer data to/from per grid</a:t>
            </a:r>
            <a:r>
              <a:rPr lang="en-US" sz="1500" dirty="0">
                <a:solidFill>
                  <a:schemeClr val="accent2"/>
                </a:solidFill>
              </a:rPr>
              <a:t> global memory </a:t>
            </a:r>
          </a:p>
        </p:txBody>
      </p:sp>
      <p:sp>
        <p:nvSpPr>
          <p:cNvPr id="18458" name="Slide Number Placeholder 38"/>
          <p:cNvSpPr>
            <a:spLocks noGrp="1"/>
          </p:cNvSpPr>
          <p:nvPr>
            <p:ph type="sldNum" sz="quarter" idx="4294967295"/>
          </p:nvPr>
        </p:nvSpPr>
        <p:spPr>
          <a:xfrm>
            <a:off x="5429250" y="4224338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4C886E6-A9CB-438C-8A98-E539CC0B7D4E}" type="slidenum">
              <a:rPr lang="en-US" smtClean="0"/>
              <a:pPr>
                <a:defRPr/>
              </a:pPr>
              <a:t>40</a:t>
            </a:fld>
            <a:endParaRPr lang="en-US" smtClean="0"/>
          </a:p>
        </p:txBody>
      </p:sp>
      <p:sp>
        <p:nvSpPr>
          <p:cNvPr id="41" name="Rectangle 40"/>
          <p:cNvSpPr/>
          <p:nvPr/>
        </p:nvSpPr>
        <p:spPr bwMode="auto">
          <a:xfrm>
            <a:off x="1602087" y="3422714"/>
            <a:ext cx="3314700" cy="51361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</a:rPr>
              <a:t>We will cover more memory types </a:t>
            </a:r>
            <a:r>
              <a:rPr lang="en-US" sz="1200" dirty="0" smtClean="0">
                <a:solidFill>
                  <a:schemeClr val="bg1"/>
                </a:solidFill>
              </a:rPr>
              <a:t> and more sophisticated memory models later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" name="Text Box 88"/>
          <p:cNvSpPr txBox="1">
            <a:spLocks noChangeArrowheads="1"/>
          </p:cNvSpPr>
          <p:nvPr/>
        </p:nvSpPr>
        <p:spPr bwMode="auto">
          <a:xfrm>
            <a:off x="265923" y="2120791"/>
            <a:ext cx="474976" cy="600075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endParaRPr lang="en-US" sz="900" b="1" dirty="0">
              <a:solidFill>
                <a:srgbClr val="003300"/>
              </a:solidFill>
            </a:endParaRPr>
          </a:p>
          <a:p>
            <a:pPr eaLnBrk="1" hangingPunct="1"/>
            <a:r>
              <a:rPr lang="en-US" sz="900" b="1" dirty="0">
                <a:solidFill>
                  <a:srgbClr val="003300"/>
                </a:solidFill>
              </a:rPr>
              <a:t>Host</a:t>
            </a:r>
          </a:p>
        </p:txBody>
      </p:sp>
      <p:sp>
        <p:nvSpPr>
          <p:cNvPr id="30" name="Text Box 57"/>
          <p:cNvSpPr txBox="1">
            <a:spLocks noChangeArrowheads="1"/>
          </p:cNvSpPr>
          <p:nvPr/>
        </p:nvSpPr>
        <p:spPr bwMode="auto">
          <a:xfrm>
            <a:off x="785109" y="1143001"/>
            <a:ext cx="2780705" cy="1656449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(Device) Grid</a:t>
            </a:r>
          </a:p>
        </p:txBody>
      </p:sp>
      <p:sp>
        <p:nvSpPr>
          <p:cNvPr id="31" name="Text Box 60"/>
          <p:cNvSpPr txBox="1">
            <a:spLocks noChangeArrowheads="1"/>
          </p:cNvSpPr>
          <p:nvPr/>
        </p:nvSpPr>
        <p:spPr bwMode="auto">
          <a:xfrm>
            <a:off x="904097" y="2390564"/>
            <a:ext cx="2628900" cy="2857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75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  <a:p>
            <a:pPr eaLnBrk="1" hangingPunct="1"/>
            <a:r>
              <a:rPr lang="en-US" sz="75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US" sz="75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832735" y="1336749"/>
            <a:ext cx="1359694" cy="932284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(0, 0)</a:t>
            </a:r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888816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0)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64"/>
          <p:cNvSpPr txBox="1">
            <a:spLocks noChangeArrowheads="1"/>
          </p:cNvSpPr>
          <p:nvPr/>
        </p:nvSpPr>
        <p:spPr bwMode="auto">
          <a:xfrm>
            <a:off x="935265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67"/>
          <p:cNvSpPr>
            <a:spLocks noChangeShapeType="1"/>
          </p:cNvSpPr>
          <p:nvPr/>
        </p:nvSpPr>
        <p:spPr bwMode="auto">
          <a:xfrm>
            <a:off x="1178112" y="213800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73"/>
          <p:cNvSpPr>
            <a:spLocks noChangeShapeType="1"/>
          </p:cNvSpPr>
          <p:nvPr/>
        </p:nvSpPr>
        <p:spPr bwMode="auto">
          <a:xfrm>
            <a:off x="1863912" y="213800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74"/>
          <p:cNvSpPr txBox="1">
            <a:spLocks noChangeArrowheads="1"/>
          </p:cNvSpPr>
          <p:nvPr/>
        </p:nvSpPr>
        <p:spPr bwMode="auto">
          <a:xfrm>
            <a:off x="2230528" y="1334986"/>
            <a:ext cx="1308497" cy="934046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(0, 1)</a:t>
            </a:r>
            <a:endParaRPr lang="en-US" sz="180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Line 80"/>
          <p:cNvSpPr>
            <a:spLocks noChangeShapeType="1"/>
          </p:cNvSpPr>
          <p:nvPr/>
        </p:nvSpPr>
        <p:spPr bwMode="auto">
          <a:xfrm>
            <a:off x="2606862" y="214044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Line 86"/>
          <p:cNvSpPr>
            <a:spLocks noChangeShapeType="1"/>
          </p:cNvSpPr>
          <p:nvPr/>
        </p:nvSpPr>
        <p:spPr bwMode="auto">
          <a:xfrm>
            <a:off x="3235512" y="2125331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Line 89"/>
          <p:cNvSpPr>
            <a:spLocks noChangeShapeType="1"/>
          </p:cNvSpPr>
          <p:nvPr/>
        </p:nvSpPr>
        <p:spPr bwMode="auto">
          <a:xfrm flipV="1">
            <a:off x="665974" y="2310100"/>
            <a:ext cx="23693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 Box 63"/>
          <p:cNvSpPr txBox="1">
            <a:spLocks noChangeArrowheads="1"/>
          </p:cNvSpPr>
          <p:nvPr/>
        </p:nvSpPr>
        <p:spPr bwMode="auto">
          <a:xfrm>
            <a:off x="2274739" y="1622515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0)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 Box 64"/>
          <p:cNvSpPr txBox="1">
            <a:spLocks noChangeArrowheads="1"/>
          </p:cNvSpPr>
          <p:nvPr/>
        </p:nvSpPr>
        <p:spPr bwMode="auto">
          <a:xfrm>
            <a:off x="2321188" y="1719781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1551921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1)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1598370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 Box 63"/>
          <p:cNvSpPr txBox="1">
            <a:spLocks noChangeArrowheads="1"/>
          </p:cNvSpPr>
          <p:nvPr/>
        </p:nvSpPr>
        <p:spPr bwMode="auto">
          <a:xfrm>
            <a:off x="2925973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1)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64"/>
          <p:cNvSpPr txBox="1">
            <a:spLocks noChangeArrowheads="1"/>
          </p:cNvSpPr>
          <p:nvPr/>
        </p:nvSpPr>
        <p:spPr bwMode="auto">
          <a:xfrm>
            <a:off x="2972423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22850"/>
      </p:ext>
    </p:extLst>
  </p:cSld>
  <p:clrMapOvr>
    <a:masterClrMapping/>
  </p:clrMapOvr>
  <p:transition advTm="91118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3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CUDA Device Memory Management </a:t>
            </a:r>
            <a:r>
              <a:rPr lang="en-US" sz="2000" dirty="0" smtClean="0"/>
              <a:t>API </a:t>
            </a:r>
            <a:r>
              <a:rPr lang="en-US" sz="2000" dirty="0"/>
              <a:t>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589820" y="819150"/>
            <a:ext cx="3191980" cy="402391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500" dirty="0" err="1"/>
              <a:t>cudaMalloc</a:t>
            </a:r>
            <a:r>
              <a:rPr lang="en-US" sz="1500" dirty="0"/>
              <a:t>()</a:t>
            </a:r>
          </a:p>
          <a:p>
            <a:pPr lvl="1" eaLnBrk="1" hangingPunct="1">
              <a:defRPr/>
            </a:pPr>
            <a:r>
              <a:rPr lang="en-US" dirty="0" smtClean="0"/>
              <a:t>Allocates an object in the device </a:t>
            </a:r>
            <a:r>
              <a:rPr lang="en-US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global memory</a:t>
            </a:r>
          </a:p>
          <a:p>
            <a:pPr lvl="1" eaLnBrk="1" hangingPunct="1">
              <a:defRPr/>
            </a:pPr>
            <a:r>
              <a:rPr lang="en-US" dirty="0" smtClean="0"/>
              <a:t>Two parameters</a:t>
            </a:r>
          </a:p>
          <a:p>
            <a:pPr lvl="2" eaLnBrk="1" hangingPunct="1">
              <a:defRPr/>
            </a:pPr>
            <a:r>
              <a:rPr lang="en-US" sz="1200" b="1" dirty="0"/>
              <a:t>Address of a pointe</a:t>
            </a:r>
            <a:r>
              <a:rPr lang="en-US" sz="1200" dirty="0"/>
              <a:t>r to the allocated object</a:t>
            </a:r>
          </a:p>
          <a:p>
            <a:pPr lvl="2" eaLnBrk="1" hangingPunct="1">
              <a:defRPr/>
            </a:pPr>
            <a:r>
              <a:rPr lang="en-US" sz="1200" b="1" dirty="0"/>
              <a:t>Size of</a:t>
            </a:r>
            <a:r>
              <a:rPr lang="en-US" sz="1200" dirty="0"/>
              <a:t> allocated object in terms of bytes</a:t>
            </a:r>
          </a:p>
          <a:p>
            <a:pPr eaLnBrk="1" hangingPunct="1">
              <a:defRPr/>
            </a:pPr>
            <a:r>
              <a:rPr lang="en-US" sz="1500" dirty="0" err="1"/>
              <a:t>cudaFree</a:t>
            </a:r>
            <a:r>
              <a:rPr lang="en-US" sz="1500" dirty="0"/>
              <a:t>()</a:t>
            </a:r>
          </a:p>
          <a:p>
            <a:pPr lvl="1" eaLnBrk="1" hangingPunct="1">
              <a:defRPr/>
            </a:pPr>
            <a:r>
              <a:rPr lang="en-US" dirty="0" smtClean="0"/>
              <a:t>Frees object from device global memory</a:t>
            </a:r>
          </a:p>
          <a:p>
            <a:pPr lvl="1" eaLnBrk="1" hangingPunct="1">
              <a:defRPr/>
            </a:pPr>
            <a:r>
              <a:rPr lang="en-US" dirty="0" smtClean="0"/>
              <a:t>One parameter</a:t>
            </a:r>
          </a:p>
          <a:p>
            <a:pPr lvl="2" eaLnBrk="1" hangingPunct="1">
              <a:defRPr/>
            </a:pPr>
            <a:r>
              <a:rPr lang="en-US" sz="1200" b="1" dirty="0"/>
              <a:t>Pointer </a:t>
            </a:r>
            <a:r>
              <a:rPr lang="en-US" sz="1200" dirty="0"/>
              <a:t>to freed object</a:t>
            </a:r>
          </a:p>
        </p:txBody>
      </p:sp>
      <p:sp>
        <p:nvSpPr>
          <p:cNvPr id="24" name="Text Box 88"/>
          <p:cNvSpPr txBox="1">
            <a:spLocks noChangeArrowheads="1"/>
          </p:cNvSpPr>
          <p:nvPr/>
        </p:nvSpPr>
        <p:spPr bwMode="auto">
          <a:xfrm>
            <a:off x="265922" y="2120791"/>
            <a:ext cx="474976" cy="600075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endParaRPr lang="en-US" sz="900" b="1" dirty="0">
              <a:solidFill>
                <a:srgbClr val="003300"/>
              </a:solidFill>
            </a:endParaRPr>
          </a:p>
          <a:p>
            <a:pPr eaLnBrk="1" hangingPunct="1"/>
            <a:r>
              <a:rPr lang="en-US" sz="900" b="1" dirty="0">
                <a:solidFill>
                  <a:srgbClr val="003300"/>
                </a:solidFill>
              </a:rPr>
              <a:t>Host</a:t>
            </a:r>
          </a:p>
        </p:txBody>
      </p:sp>
      <p:sp>
        <p:nvSpPr>
          <p:cNvPr id="25" name="Text Box 57"/>
          <p:cNvSpPr txBox="1">
            <a:spLocks noChangeArrowheads="1"/>
          </p:cNvSpPr>
          <p:nvPr/>
        </p:nvSpPr>
        <p:spPr bwMode="auto">
          <a:xfrm>
            <a:off x="785108" y="1143001"/>
            <a:ext cx="2780705" cy="1656449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(Device) Grid</a:t>
            </a:r>
          </a:p>
        </p:txBody>
      </p:sp>
      <p:sp>
        <p:nvSpPr>
          <p:cNvPr id="26" name="Text Box 60"/>
          <p:cNvSpPr txBox="1">
            <a:spLocks noChangeArrowheads="1"/>
          </p:cNvSpPr>
          <p:nvPr/>
        </p:nvSpPr>
        <p:spPr bwMode="auto">
          <a:xfrm>
            <a:off x="904096" y="2390564"/>
            <a:ext cx="2628900" cy="2857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75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  <a:p>
            <a:pPr eaLnBrk="1" hangingPunct="1"/>
            <a:r>
              <a:rPr lang="en-US" sz="75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US" sz="75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61"/>
          <p:cNvSpPr txBox="1">
            <a:spLocks noChangeArrowheads="1"/>
          </p:cNvSpPr>
          <p:nvPr/>
        </p:nvSpPr>
        <p:spPr bwMode="auto">
          <a:xfrm>
            <a:off x="832734" y="1336749"/>
            <a:ext cx="1359694" cy="932284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(0, 0)</a:t>
            </a:r>
          </a:p>
        </p:txBody>
      </p:sp>
      <p:sp>
        <p:nvSpPr>
          <p:cNvPr id="28" name="Text Box 63"/>
          <p:cNvSpPr txBox="1">
            <a:spLocks noChangeArrowheads="1"/>
          </p:cNvSpPr>
          <p:nvPr/>
        </p:nvSpPr>
        <p:spPr bwMode="auto">
          <a:xfrm>
            <a:off x="888815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0)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64"/>
          <p:cNvSpPr txBox="1">
            <a:spLocks noChangeArrowheads="1"/>
          </p:cNvSpPr>
          <p:nvPr/>
        </p:nvSpPr>
        <p:spPr bwMode="auto">
          <a:xfrm>
            <a:off x="935264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67"/>
          <p:cNvSpPr>
            <a:spLocks noChangeShapeType="1"/>
          </p:cNvSpPr>
          <p:nvPr/>
        </p:nvSpPr>
        <p:spPr bwMode="auto">
          <a:xfrm>
            <a:off x="1178111" y="213800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73"/>
          <p:cNvSpPr>
            <a:spLocks noChangeShapeType="1"/>
          </p:cNvSpPr>
          <p:nvPr/>
        </p:nvSpPr>
        <p:spPr bwMode="auto">
          <a:xfrm>
            <a:off x="1863911" y="213800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74"/>
          <p:cNvSpPr txBox="1">
            <a:spLocks noChangeArrowheads="1"/>
          </p:cNvSpPr>
          <p:nvPr/>
        </p:nvSpPr>
        <p:spPr bwMode="auto">
          <a:xfrm>
            <a:off x="2230527" y="1334986"/>
            <a:ext cx="1308497" cy="934046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(0, 1)</a:t>
            </a:r>
            <a:endParaRPr lang="en-US" sz="180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80"/>
          <p:cNvSpPr>
            <a:spLocks noChangeShapeType="1"/>
          </p:cNvSpPr>
          <p:nvPr/>
        </p:nvSpPr>
        <p:spPr bwMode="auto">
          <a:xfrm>
            <a:off x="2606861" y="214044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86"/>
          <p:cNvSpPr>
            <a:spLocks noChangeShapeType="1"/>
          </p:cNvSpPr>
          <p:nvPr/>
        </p:nvSpPr>
        <p:spPr bwMode="auto">
          <a:xfrm>
            <a:off x="3235511" y="2125331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89"/>
          <p:cNvSpPr>
            <a:spLocks noChangeShapeType="1"/>
          </p:cNvSpPr>
          <p:nvPr/>
        </p:nvSpPr>
        <p:spPr bwMode="auto">
          <a:xfrm flipV="1">
            <a:off x="665973" y="2310100"/>
            <a:ext cx="23693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2274738" y="1622515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0)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64"/>
          <p:cNvSpPr txBox="1">
            <a:spLocks noChangeArrowheads="1"/>
          </p:cNvSpPr>
          <p:nvPr/>
        </p:nvSpPr>
        <p:spPr bwMode="auto">
          <a:xfrm>
            <a:off x="2321187" y="1719781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1551920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1)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1598369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Box 63"/>
          <p:cNvSpPr txBox="1">
            <a:spLocks noChangeArrowheads="1"/>
          </p:cNvSpPr>
          <p:nvPr/>
        </p:nvSpPr>
        <p:spPr bwMode="auto">
          <a:xfrm>
            <a:off x="2925972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1)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64"/>
          <p:cNvSpPr txBox="1">
            <a:spLocks noChangeArrowheads="1"/>
          </p:cNvSpPr>
          <p:nvPr/>
        </p:nvSpPr>
        <p:spPr bwMode="auto">
          <a:xfrm>
            <a:off x="2972422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368202" y="1276350"/>
            <a:ext cx="609600" cy="121920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8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658">
        <p:fade/>
      </p:transition>
    </mc:Choice>
    <mc:Fallback xmlns="">
      <p:transition spd="med" advTm="9765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3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100" dirty="0"/>
              <a:t>Host-Device Data Transfer </a:t>
            </a:r>
            <a:r>
              <a:rPr lang="en-US" sz="2100" dirty="0" smtClean="0"/>
              <a:t>API </a:t>
            </a:r>
            <a:r>
              <a:rPr lang="en-US" sz="2100" dirty="0"/>
              <a:t>functions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3581400" y="809626"/>
            <a:ext cx="3096999" cy="402391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dirty="0" err="1">
                <a:ea typeface="Times New Roman" pitchFamily="18" charset="0"/>
                <a:cs typeface="Courier New" pitchFamily="49" charset="0"/>
              </a:rPr>
              <a:t>cudaMemcpy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1" eaLnBrk="1" hangingPunct="1"/>
            <a:r>
              <a:rPr lang="en-US" dirty="0" smtClean="0">
                <a:ea typeface="Times New Roman" pitchFamily="18" charset="0"/>
                <a:cs typeface="Courier New" pitchFamily="49" charset="0"/>
              </a:rPr>
              <a:t>memory data transfer</a:t>
            </a:r>
          </a:p>
          <a:p>
            <a:pPr lvl="1" eaLnBrk="1" hangingPunct="1"/>
            <a:r>
              <a:rPr lang="en-US" dirty="0" smtClean="0">
                <a:ea typeface="Times New Roman" pitchFamily="18" charset="0"/>
                <a:cs typeface="Courier New" pitchFamily="49" charset="0"/>
              </a:rPr>
              <a:t>Requires four parameters</a:t>
            </a:r>
          </a:p>
          <a:p>
            <a:pPr lvl="2" eaLnBrk="1" hangingPunct="1"/>
            <a:r>
              <a:rPr lang="en-US" dirty="0" smtClean="0">
                <a:ea typeface="Times New Roman" pitchFamily="18" charset="0"/>
                <a:cs typeface="Courier New" pitchFamily="49" charset="0"/>
              </a:rPr>
              <a:t>Pointer to destination </a:t>
            </a:r>
          </a:p>
          <a:p>
            <a:pPr lvl="2" eaLnBrk="1" hangingPunct="1"/>
            <a:r>
              <a:rPr lang="en-US" dirty="0" smtClean="0">
                <a:ea typeface="Times New Roman" pitchFamily="18" charset="0"/>
                <a:cs typeface="Courier New" pitchFamily="49" charset="0"/>
              </a:rPr>
              <a:t>Pointer to source</a:t>
            </a:r>
          </a:p>
          <a:p>
            <a:pPr lvl="2" eaLnBrk="1" hangingPunct="1"/>
            <a:r>
              <a:rPr lang="en-US" dirty="0" smtClean="0">
                <a:ea typeface="Times New Roman" pitchFamily="18" charset="0"/>
                <a:cs typeface="Courier New" pitchFamily="49" charset="0"/>
              </a:rPr>
              <a:t>Number of bytes copied</a:t>
            </a:r>
          </a:p>
          <a:p>
            <a:pPr lvl="2" eaLnBrk="1" hangingPunct="1"/>
            <a:r>
              <a:rPr lang="en-US" dirty="0" smtClean="0">
                <a:ea typeface="Times New Roman" pitchFamily="18" charset="0"/>
                <a:cs typeface="Courier New" pitchFamily="49" charset="0"/>
              </a:rPr>
              <a:t>Type/Direction of transfer</a:t>
            </a:r>
          </a:p>
          <a:p>
            <a:pPr lvl="2" eaLnBrk="1" hangingPunct="1"/>
            <a:endParaRPr lang="en-US" dirty="0">
              <a:ea typeface="Times New Roman" pitchFamily="18" charset="0"/>
              <a:cs typeface="Courier New" pitchFamily="49" charset="0"/>
            </a:endParaRPr>
          </a:p>
          <a:p>
            <a:pPr lvl="1" eaLnBrk="1" hangingPunct="1"/>
            <a:r>
              <a:rPr lang="en-US" dirty="0" smtClean="0">
                <a:ea typeface="Times New Roman" pitchFamily="18" charset="0"/>
                <a:cs typeface="Courier New" pitchFamily="49" charset="0"/>
              </a:rPr>
              <a:t>Transfer to device is asynchronous</a:t>
            </a:r>
          </a:p>
        </p:txBody>
      </p:sp>
      <p:sp>
        <p:nvSpPr>
          <p:cNvPr id="30" name="Text Box 88"/>
          <p:cNvSpPr txBox="1">
            <a:spLocks noChangeArrowheads="1"/>
          </p:cNvSpPr>
          <p:nvPr/>
        </p:nvSpPr>
        <p:spPr bwMode="auto">
          <a:xfrm>
            <a:off x="265879" y="2120791"/>
            <a:ext cx="474976" cy="600075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endParaRPr lang="en-US" sz="900" b="1" dirty="0">
              <a:solidFill>
                <a:srgbClr val="003300"/>
              </a:solidFill>
            </a:endParaRPr>
          </a:p>
          <a:p>
            <a:pPr eaLnBrk="1" hangingPunct="1"/>
            <a:r>
              <a:rPr lang="en-US" sz="900" b="1" dirty="0">
                <a:solidFill>
                  <a:srgbClr val="003300"/>
                </a:solidFill>
              </a:rPr>
              <a:t>Host</a:t>
            </a:r>
          </a:p>
        </p:txBody>
      </p:sp>
      <p:sp>
        <p:nvSpPr>
          <p:cNvPr id="31" name="Text Box 57"/>
          <p:cNvSpPr txBox="1">
            <a:spLocks noChangeArrowheads="1"/>
          </p:cNvSpPr>
          <p:nvPr/>
        </p:nvSpPr>
        <p:spPr bwMode="auto">
          <a:xfrm>
            <a:off x="785065" y="1143001"/>
            <a:ext cx="2780705" cy="1656449"/>
          </a:xfrm>
          <a:prstGeom prst="rect">
            <a:avLst/>
          </a:prstGeom>
          <a:solidFill>
            <a:srgbClr val="99CCFF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(Device) Grid</a:t>
            </a:r>
          </a:p>
        </p:txBody>
      </p:sp>
      <p:sp>
        <p:nvSpPr>
          <p:cNvPr id="32" name="Text Box 60"/>
          <p:cNvSpPr txBox="1">
            <a:spLocks noChangeArrowheads="1"/>
          </p:cNvSpPr>
          <p:nvPr/>
        </p:nvSpPr>
        <p:spPr bwMode="auto">
          <a:xfrm>
            <a:off x="904053" y="2390564"/>
            <a:ext cx="2628900" cy="285750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75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  <a:p>
            <a:pPr eaLnBrk="1" hangingPunct="1"/>
            <a:r>
              <a:rPr lang="en-US" sz="75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US" sz="75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61"/>
          <p:cNvSpPr txBox="1">
            <a:spLocks noChangeArrowheads="1"/>
          </p:cNvSpPr>
          <p:nvPr/>
        </p:nvSpPr>
        <p:spPr bwMode="auto">
          <a:xfrm>
            <a:off x="832691" y="1336749"/>
            <a:ext cx="1359694" cy="932284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(0, 0)</a:t>
            </a: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888772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0)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935221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67"/>
          <p:cNvSpPr>
            <a:spLocks noChangeShapeType="1"/>
          </p:cNvSpPr>
          <p:nvPr/>
        </p:nvSpPr>
        <p:spPr bwMode="auto">
          <a:xfrm>
            <a:off x="1178068" y="213800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ine 73"/>
          <p:cNvSpPr>
            <a:spLocks noChangeShapeType="1"/>
          </p:cNvSpPr>
          <p:nvPr/>
        </p:nvSpPr>
        <p:spPr bwMode="auto">
          <a:xfrm>
            <a:off x="1863868" y="213800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74"/>
          <p:cNvSpPr txBox="1">
            <a:spLocks noChangeArrowheads="1"/>
          </p:cNvSpPr>
          <p:nvPr/>
        </p:nvSpPr>
        <p:spPr bwMode="auto">
          <a:xfrm>
            <a:off x="2230484" y="1334986"/>
            <a:ext cx="1308497" cy="934046"/>
          </a:xfrm>
          <a:prstGeom prst="rect">
            <a:avLst/>
          </a:prstGeom>
          <a:solidFill>
            <a:srgbClr val="FFCC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9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(0, 1)</a:t>
            </a:r>
            <a:endParaRPr lang="en-US" sz="180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>
            <a:off x="2606818" y="2140445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86"/>
          <p:cNvSpPr>
            <a:spLocks noChangeShapeType="1"/>
          </p:cNvSpPr>
          <p:nvPr/>
        </p:nvSpPr>
        <p:spPr bwMode="auto">
          <a:xfrm>
            <a:off x="3235468" y="2125331"/>
            <a:ext cx="0" cy="257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Line 89"/>
          <p:cNvSpPr>
            <a:spLocks noChangeShapeType="1"/>
          </p:cNvSpPr>
          <p:nvPr/>
        </p:nvSpPr>
        <p:spPr bwMode="auto">
          <a:xfrm flipV="1">
            <a:off x="665930" y="2310100"/>
            <a:ext cx="236935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2274695" y="1622515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0)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Box 64"/>
          <p:cNvSpPr txBox="1">
            <a:spLocks noChangeArrowheads="1"/>
          </p:cNvSpPr>
          <p:nvPr/>
        </p:nvSpPr>
        <p:spPr bwMode="auto">
          <a:xfrm>
            <a:off x="2321144" y="1719781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1551877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1)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64"/>
          <p:cNvSpPr txBox="1">
            <a:spLocks noChangeArrowheads="1"/>
          </p:cNvSpPr>
          <p:nvPr/>
        </p:nvSpPr>
        <p:spPr bwMode="auto">
          <a:xfrm>
            <a:off x="1598326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Box 63"/>
          <p:cNvSpPr txBox="1">
            <a:spLocks noChangeArrowheads="1"/>
          </p:cNvSpPr>
          <p:nvPr/>
        </p:nvSpPr>
        <p:spPr bwMode="auto">
          <a:xfrm>
            <a:off x="2925929" y="1613520"/>
            <a:ext cx="607024" cy="502817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109728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sz="750" b="1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(0, 1)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64"/>
          <p:cNvSpPr txBox="1">
            <a:spLocks noChangeArrowheads="1"/>
          </p:cNvSpPr>
          <p:nvPr/>
        </p:nvSpPr>
        <p:spPr bwMode="auto">
          <a:xfrm>
            <a:off x="2972379" y="1710786"/>
            <a:ext cx="531017" cy="175811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 sz="75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750" dirty="0">
              <a:solidFill>
                <a:srgbClr val="00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19481" y="2116337"/>
            <a:ext cx="51435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571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3466">
        <p:fade/>
      </p:transition>
    </mc:Choice>
    <mc:Fallback xmlns="">
      <p:transition spd="med" advTm="1234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Addition Host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1050" dirty="0"/>
              <a:t>void </a:t>
            </a:r>
            <a:r>
              <a:rPr lang="en-US" sz="1050" dirty="0" err="1"/>
              <a:t>vecAdd</a:t>
            </a:r>
            <a:r>
              <a:rPr lang="en-US" sz="1050" dirty="0"/>
              <a:t>(float *</a:t>
            </a:r>
            <a:r>
              <a:rPr lang="en-US" sz="1050" dirty="0" err="1"/>
              <a:t>h_A</a:t>
            </a:r>
            <a:r>
              <a:rPr lang="en-US" sz="1050" dirty="0"/>
              <a:t>, float *</a:t>
            </a:r>
            <a:r>
              <a:rPr lang="en-US" sz="1050" dirty="0" err="1"/>
              <a:t>h_B</a:t>
            </a:r>
            <a:r>
              <a:rPr lang="en-US" sz="1050" dirty="0"/>
              <a:t>, float *</a:t>
            </a:r>
            <a:r>
              <a:rPr lang="en-US" sz="1050" dirty="0" err="1"/>
              <a:t>h_C</a:t>
            </a:r>
            <a:r>
              <a:rPr lang="en-US" sz="1050" dirty="0"/>
              <a:t>, </a:t>
            </a:r>
            <a:r>
              <a:rPr lang="en-US" sz="1050" dirty="0" err="1"/>
              <a:t>int</a:t>
            </a:r>
            <a:r>
              <a:rPr lang="en-US" sz="1050" dirty="0"/>
              <a:t> n)</a:t>
            </a:r>
          </a:p>
          <a:p>
            <a:pPr marL="0" indent="0">
              <a:buNone/>
              <a:defRPr/>
            </a:pPr>
            <a:r>
              <a:rPr lang="en-US" sz="900" dirty="0"/>
              <a:t>{</a:t>
            </a:r>
          </a:p>
          <a:p>
            <a:pPr marL="0" indent="0">
              <a:buNone/>
              <a:defRPr/>
            </a:pPr>
            <a:r>
              <a:rPr lang="en-US" sz="1050" dirty="0"/>
              <a:t>    </a:t>
            </a:r>
            <a:r>
              <a:rPr lang="en-US" sz="1050" dirty="0" err="1"/>
              <a:t>int</a:t>
            </a:r>
            <a:r>
              <a:rPr lang="en-US" sz="1050" dirty="0"/>
              <a:t> size = n * </a:t>
            </a:r>
            <a:r>
              <a:rPr lang="en-US" sz="1050" dirty="0" err="1"/>
              <a:t>sizeof</a:t>
            </a:r>
            <a:r>
              <a:rPr lang="en-US" sz="1050" dirty="0"/>
              <a:t>(float); float *</a:t>
            </a:r>
            <a:r>
              <a:rPr lang="en-US" sz="1050" dirty="0" err="1"/>
              <a:t>d_A</a:t>
            </a:r>
            <a:r>
              <a:rPr lang="en-US" sz="1050" dirty="0"/>
              <a:t>, *</a:t>
            </a:r>
            <a:r>
              <a:rPr lang="en-US" sz="1050" dirty="0" err="1"/>
              <a:t>d_B</a:t>
            </a:r>
            <a:r>
              <a:rPr lang="en-US" sz="1050" dirty="0"/>
              <a:t>, *</a:t>
            </a:r>
            <a:r>
              <a:rPr lang="en-US" sz="1050" dirty="0" err="1"/>
              <a:t>d_C</a:t>
            </a:r>
            <a:r>
              <a:rPr lang="en-US" sz="1050" dirty="0"/>
              <a:t>;</a:t>
            </a:r>
          </a:p>
          <a:p>
            <a:pPr>
              <a:defRPr/>
            </a:pPr>
            <a:endParaRPr lang="en-US" sz="300" dirty="0"/>
          </a:p>
          <a:p>
            <a:pPr marL="0" indent="0">
              <a:buNone/>
              <a:defRPr/>
            </a:pPr>
            <a:r>
              <a:rPr lang="en-US" sz="1050" dirty="0"/>
              <a:t>    </a:t>
            </a:r>
            <a:r>
              <a:rPr lang="en-US" sz="1050" dirty="0" err="1"/>
              <a:t>cudaMalloc</a:t>
            </a:r>
            <a:r>
              <a:rPr lang="en-US" sz="1050" dirty="0"/>
              <a:t>((void **) &amp;</a:t>
            </a:r>
            <a:r>
              <a:rPr lang="en-US" sz="1050" dirty="0" err="1"/>
              <a:t>d_A</a:t>
            </a:r>
            <a:r>
              <a:rPr lang="en-US" sz="1050" dirty="0"/>
              <a:t>, size);    </a:t>
            </a:r>
          </a:p>
          <a:p>
            <a:pPr marL="0" indent="0">
              <a:buNone/>
              <a:defRPr/>
            </a:pPr>
            <a:r>
              <a:rPr lang="en-US" sz="1050" b="1" dirty="0"/>
              <a:t>    </a:t>
            </a:r>
            <a:r>
              <a:rPr lang="en-US" sz="1050" b="1" dirty="0" err="1"/>
              <a:t>cudaMemcpy</a:t>
            </a:r>
            <a:r>
              <a:rPr lang="en-US" sz="1050" b="1" dirty="0"/>
              <a:t>(</a:t>
            </a:r>
            <a:r>
              <a:rPr lang="en-US" sz="1050" b="1" dirty="0" err="1"/>
              <a:t>d_A</a:t>
            </a:r>
            <a:r>
              <a:rPr lang="en-US" sz="1050" b="1" dirty="0"/>
              <a:t>, </a:t>
            </a:r>
            <a:r>
              <a:rPr lang="en-US" sz="1050" b="1" dirty="0" err="1"/>
              <a:t>h_A</a:t>
            </a:r>
            <a:r>
              <a:rPr lang="en-US" sz="1050" b="1" dirty="0"/>
              <a:t>, size, </a:t>
            </a:r>
            <a:r>
              <a:rPr lang="en-US" sz="1050" b="1" dirty="0" err="1"/>
              <a:t>cudaMemcpyHostToDevice</a:t>
            </a:r>
            <a:r>
              <a:rPr lang="en-US" sz="1050" b="1" dirty="0"/>
              <a:t>);</a:t>
            </a:r>
          </a:p>
          <a:p>
            <a:pPr marL="0" indent="0">
              <a:buNone/>
              <a:defRPr/>
            </a:pPr>
            <a:r>
              <a:rPr lang="en-US" sz="1050" dirty="0"/>
              <a:t>     </a:t>
            </a:r>
            <a:r>
              <a:rPr lang="en-US" sz="1050" dirty="0" err="1"/>
              <a:t>cudaMalloc</a:t>
            </a:r>
            <a:r>
              <a:rPr lang="en-US" sz="1050" dirty="0"/>
              <a:t>((void **) &amp;</a:t>
            </a:r>
            <a:r>
              <a:rPr lang="en-US" sz="1050" dirty="0" err="1"/>
              <a:t>d_B</a:t>
            </a:r>
            <a:r>
              <a:rPr lang="en-US" sz="1050" dirty="0"/>
              <a:t>, size);</a:t>
            </a:r>
          </a:p>
          <a:p>
            <a:pPr marL="0" indent="0">
              <a:buNone/>
              <a:defRPr/>
            </a:pPr>
            <a:r>
              <a:rPr lang="en-US" sz="1050" b="1" dirty="0"/>
              <a:t>     </a:t>
            </a:r>
            <a:r>
              <a:rPr lang="en-US" sz="1050" b="1" dirty="0" err="1"/>
              <a:t>cudaMemcpy</a:t>
            </a:r>
            <a:r>
              <a:rPr lang="en-US" sz="1050" b="1" dirty="0"/>
              <a:t>(</a:t>
            </a:r>
            <a:r>
              <a:rPr lang="en-US" sz="1050" b="1" dirty="0" err="1"/>
              <a:t>d_B</a:t>
            </a:r>
            <a:r>
              <a:rPr lang="en-US" sz="1050" b="1" dirty="0"/>
              <a:t>, </a:t>
            </a:r>
            <a:r>
              <a:rPr lang="en-US" sz="1050" b="1" dirty="0" err="1"/>
              <a:t>h_B</a:t>
            </a:r>
            <a:r>
              <a:rPr lang="en-US" sz="1050" b="1" dirty="0"/>
              <a:t>, size, </a:t>
            </a:r>
            <a:r>
              <a:rPr lang="en-US" sz="1050" b="1" dirty="0" err="1"/>
              <a:t>cudaMemcpyHostToDevice</a:t>
            </a:r>
            <a:r>
              <a:rPr lang="en-US" sz="1050" b="1" dirty="0"/>
              <a:t>);</a:t>
            </a:r>
            <a:endParaRPr lang="en-US" sz="750" dirty="0"/>
          </a:p>
          <a:p>
            <a:pPr marL="0" indent="0">
              <a:buNone/>
              <a:defRPr/>
            </a:pPr>
            <a:r>
              <a:rPr lang="en-US" sz="1050" dirty="0"/>
              <a:t>     </a:t>
            </a:r>
            <a:r>
              <a:rPr lang="en-US" sz="1050" dirty="0" err="1"/>
              <a:t>cudaMalloc</a:t>
            </a:r>
            <a:r>
              <a:rPr lang="en-US" sz="1050" dirty="0"/>
              <a:t>((void **) &amp;</a:t>
            </a:r>
            <a:r>
              <a:rPr lang="en-US" sz="1050" dirty="0" err="1"/>
              <a:t>d_C</a:t>
            </a:r>
            <a:r>
              <a:rPr lang="en-US" sz="1050" dirty="0"/>
              <a:t>, size);</a:t>
            </a:r>
          </a:p>
          <a:p>
            <a:pPr marL="0" indent="0">
              <a:buNone/>
              <a:defRPr/>
            </a:pPr>
            <a:endParaRPr lang="en-US" sz="300" dirty="0"/>
          </a:p>
          <a:p>
            <a:pPr marL="0" indent="0">
              <a:buNone/>
              <a:defRPr/>
            </a:pPr>
            <a:r>
              <a:rPr lang="en-US" sz="1050" dirty="0"/>
              <a:t>     // Kernel invocation code – to be shown later</a:t>
            </a:r>
          </a:p>
          <a:p>
            <a:pPr marL="0" indent="0">
              <a:buNone/>
              <a:defRPr/>
            </a:pPr>
            <a:endParaRPr lang="en-US" sz="750" dirty="0"/>
          </a:p>
          <a:p>
            <a:pPr marL="0" indent="0">
              <a:buNone/>
              <a:defRPr/>
            </a:pPr>
            <a:r>
              <a:rPr lang="en-US" sz="1050" b="1" dirty="0"/>
              <a:t>     </a:t>
            </a:r>
            <a:r>
              <a:rPr lang="en-US" sz="1050" b="1" dirty="0" err="1"/>
              <a:t>cudaMemcpy</a:t>
            </a:r>
            <a:r>
              <a:rPr lang="en-US" sz="1050" b="1" dirty="0"/>
              <a:t>(</a:t>
            </a:r>
            <a:r>
              <a:rPr lang="en-US" sz="1050" b="1" dirty="0" err="1"/>
              <a:t>h_C</a:t>
            </a:r>
            <a:r>
              <a:rPr lang="en-US" sz="1050" b="1" dirty="0"/>
              <a:t>, </a:t>
            </a:r>
            <a:r>
              <a:rPr lang="en-US" sz="1050" b="1" dirty="0" err="1"/>
              <a:t>d_C</a:t>
            </a:r>
            <a:r>
              <a:rPr lang="en-US" sz="1050" b="1" dirty="0"/>
              <a:t>, size, </a:t>
            </a:r>
            <a:r>
              <a:rPr lang="en-US" sz="1050" b="1" dirty="0" err="1"/>
              <a:t>cudaMemcpyDeviceToHost</a:t>
            </a:r>
            <a:r>
              <a:rPr lang="en-US" sz="1050" b="1" dirty="0"/>
              <a:t>);</a:t>
            </a:r>
            <a:endParaRPr lang="en-US" sz="1050" dirty="0"/>
          </a:p>
          <a:p>
            <a:pPr marL="0" indent="0">
              <a:buNone/>
              <a:defRPr/>
            </a:pPr>
            <a:r>
              <a:rPr lang="en-US" sz="1050" dirty="0"/>
              <a:t>     </a:t>
            </a:r>
            <a:r>
              <a:rPr lang="en-US" sz="1050" dirty="0" err="1"/>
              <a:t>cudaFree</a:t>
            </a:r>
            <a:r>
              <a:rPr lang="en-US" sz="1050" dirty="0"/>
              <a:t>(</a:t>
            </a:r>
            <a:r>
              <a:rPr lang="en-US" sz="1050" dirty="0" err="1"/>
              <a:t>d_A</a:t>
            </a:r>
            <a:r>
              <a:rPr lang="en-US" sz="1050" dirty="0"/>
              <a:t>); </a:t>
            </a:r>
            <a:r>
              <a:rPr lang="en-US" sz="1050" dirty="0" err="1"/>
              <a:t>cudaFree</a:t>
            </a:r>
            <a:r>
              <a:rPr lang="en-US" sz="1050" dirty="0"/>
              <a:t>(</a:t>
            </a:r>
            <a:r>
              <a:rPr lang="en-US" sz="1050" dirty="0" err="1"/>
              <a:t>d_B</a:t>
            </a:r>
            <a:r>
              <a:rPr lang="en-US" sz="1050" dirty="0"/>
              <a:t>); </a:t>
            </a:r>
            <a:r>
              <a:rPr lang="en-US" sz="1050" dirty="0" err="1"/>
              <a:t>cudaFree</a:t>
            </a:r>
            <a:r>
              <a:rPr lang="en-US" sz="1050" dirty="0"/>
              <a:t> (</a:t>
            </a:r>
            <a:r>
              <a:rPr lang="en-US" sz="1050" dirty="0" err="1"/>
              <a:t>d_C</a:t>
            </a:r>
            <a:r>
              <a:rPr lang="en-US" sz="1050" dirty="0"/>
              <a:t>);</a:t>
            </a:r>
          </a:p>
          <a:p>
            <a:pPr marL="0" indent="0">
              <a:buNone/>
              <a:defRPr/>
            </a:pPr>
            <a:r>
              <a:rPr lang="en-US" sz="9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50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AA3FA8-E247-4E98-848E-2BB16604A782}" type="slidenum">
              <a:rPr lang="en-US" smtClean="0"/>
              <a:pPr>
                <a:defRPr/>
              </a:pPr>
              <a:t>43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354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9059">
        <p:fade/>
      </p:transition>
    </mc:Choice>
    <mc:Fallback xmlns="">
      <p:transition spd="med" advTm="12905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Practice, Check for API Errors in Host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cudaError_t</a:t>
            </a:r>
            <a:r>
              <a:rPr lang="en-US" dirty="0" smtClean="0"/>
              <a:t>  </a:t>
            </a:r>
            <a:r>
              <a:rPr lang="en-US" dirty="0"/>
              <a:t>err = </a:t>
            </a:r>
            <a:r>
              <a:rPr lang="en-US" dirty="0" err="1"/>
              <a:t>cudaMalloc</a:t>
            </a:r>
            <a:r>
              <a:rPr lang="en-US" dirty="0"/>
              <a:t>((void **) &amp;</a:t>
            </a:r>
            <a:r>
              <a:rPr lang="en-US" dirty="0" err="1"/>
              <a:t>d_A</a:t>
            </a:r>
            <a:r>
              <a:rPr lang="en-US" dirty="0"/>
              <a:t>, size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smtClean="0"/>
              <a:t>err </a:t>
            </a:r>
            <a:r>
              <a:rPr lang="en-US" dirty="0"/>
              <a:t>!= </a:t>
            </a:r>
            <a:r>
              <a:rPr lang="en-US" dirty="0" err="1"/>
              <a:t>cudaSuccess</a:t>
            </a:r>
            <a:r>
              <a:rPr lang="en-US" dirty="0"/>
              <a:t>) 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printf</a:t>
            </a:r>
            <a:r>
              <a:rPr lang="en-US" dirty="0"/>
              <a:t>(“%s in %s at line %d\n”,   </a:t>
            </a:r>
            <a:r>
              <a:rPr lang="en-US" dirty="0" err="1" smtClean="0"/>
              <a:t>cudaGetErrorString</a:t>
            </a:r>
            <a:r>
              <a:rPr lang="en-US" dirty="0" smtClean="0"/>
              <a:t>(err</a:t>
            </a:r>
            <a:r>
              <a:rPr lang="en-US" dirty="0"/>
              <a:t>), </a:t>
            </a:r>
            <a:r>
              <a:rPr lang="en-US" dirty="0" smtClean="0"/>
              <a:t>__</a:t>
            </a:r>
            <a:r>
              <a:rPr lang="en-US" dirty="0"/>
              <a:t>FILE</a:t>
            </a:r>
            <a:r>
              <a:rPr lang="en-US" dirty="0" smtClean="0"/>
              <a:t>__,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__</a:t>
            </a:r>
            <a:r>
              <a:rPr lang="en-US" dirty="0"/>
              <a:t>LINE__);</a:t>
            </a:r>
          </a:p>
          <a:p>
            <a:pPr marL="0" indent="0">
              <a:buNone/>
            </a:pPr>
            <a:r>
              <a:rPr lang="en-US" dirty="0" smtClean="0"/>
              <a:t>   exit(EXIT_FAILURE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4972050" y="4157663"/>
            <a:ext cx="1428750" cy="25717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2682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1982">
        <p:fade/>
      </p:transition>
    </mc:Choice>
    <mc:Fallback xmlns="">
      <p:transition spd="med" advTm="1319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2.3 - Threads </a:t>
            </a:r>
            <a:r>
              <a:rPr lang="en-US" dirty="0"/>
              <a:t>and Kernel Functions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59034" cy="438582"/>
          </a:xfrm>
        </p:spPr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2 </a:t>
            </a:r>
            <a:r>
              <a:rPr lang="en-US" dirty="0"/>
              <a:t>– Introduction to CUDA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18237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Objective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learn about </a:t>
            </a:r>
            <a:r>
              <a:rPr lang="en-US" dirty="0" smtClean="0"/>
              <a:t>CUDA threads, the main mechanism for exploiting </a:t>
            </a:r>
            <a:r>
              <a:rPr lang="en-US" dirty="0"/>
              <a:t>of data parallelism</a:t>
            </a:r>
          </a:p>
          <a:p>
            <a:pPr lvl="1"/>
            <a:r>
              <a:rPr lang="en-US" dirty="0"/>
              <a:t>Hierarchical thread organization</a:t>
            </a:r>
          </a:p>
          <a:p>
            <a:pPr lvl="1"/>
            <a:r>
              <a:rPr lang="en-US" dirty="0" smtClean="0"/>
              <a:t>Launching </a:t>
            </a:r>
            <a:r>
              <a:rPr lang="en-US" dirty="0"/>
              <a:t>parallel execution</a:t>
            </a:r>
          </a:p>
          <a:p>
            <a:pPr lvl="1"/>
            <a:r>
              <a:rPr lang="en-US" dirty="0"/>
              <a:t>Thread </a:t>
            </a:r>
            <a:r>
              <a:rPr lang="en-US" dirty="0" smtClean="0"/>
              <a:t>index </a:t>
            </a:r>
            <a:r>
              <a:rPr lang="en-US" dirty="0"/>
              <a:t>to data index </a:t>
            </a: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4" name="Slide Number Placeholder 71"/>
          <p:cNvSpPr txBox="1">
            <a:spLocks/>
          </p:cNvSpPr>
          <p:nvPr/>
        </p:nvSpPr>
        <p:spPr>
          <a:xfrm>
            <a:off x="4914900" y="4157663"/>
            <a:ext cx="1428750" cy="2571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98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110">
        <p:fade/>
      </p:transition>
    </mc:Choice>
    <mc:Fallback xmlns="">
      <p:transition spd="med" advTm="3211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85973" y="145918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A[0]</a:t>
            </a:r>
          </a:p>
        </p:txBody>
      </p:sp>
      <p:sp>
        <p:nvSpPr>
          <p:cNvPr id="15363" name="TextBox 21"/>
          <p:cNvSpPr txBox="1">
            <a:spLocks noChangeArrowheads="1"/>
          </p:cNvSpPr>
          <p:nvPr/>
        </p:nvSpPr>
        <p:spPr bwMode="auto">
          <a:xfrm>
            <a:off x="914400" y="1504950"/>
            <a:ext cx="10287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050" dirty="0">
                <a:solidFill>
                  <a:schemeClr val="accent1"/>
                </a:solidFill>
              </a:rPr>
              <a:t>vector  A</a:t>
            </a:r>
          </a:p>
        </p:txBody>
      </p:sp>
      <p:sp>
        <p:nvSpPr>
          <p:cNvPr id="15364" name="TextBox 22"/>
          <p:cNvSpPr txBox="1">
            <a:spLocks noChangeArrowheads="1"/>
          </p:cNvSpPr>
          <p:nvPr/>
        </p:nvSpPr>
        <p:spPr bwMode="auto">
          <a:xfrm>
            <a:off x="914400" y="2059259"/>
            <a:ext cx="10287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050" dirty="0">
                <a:solidFill>
                  <a:schemeClr val="accent1"/>
                </a:solidFill>
              </a:rPr>
              <a:t>vector  B</a:t>
            </a:r>
          </a:p>
        </p:txBody>
      </p:sp>
      <p:sp>
        <p:nvSpPr>
          <p:cNvPr id="15365" name="TextBox 23"/>
          <p:cNvSpPr txBox="1">
            <a:spLocks noChangeArrowheads="1"/>
          </p:cNvSpPr>
          <p:nvPr/>
        </p:nvSpPr>
        <p:spPr bwMode="auto">
          <a:xfrm>
            <a:off x="928984" y="3143993"/>
            <a:ext cx="10287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sz="1050" dirty="0">
                <a:solidFill>
                  <a:schemeClr val="accent1"/>
                </a:solidFill>
              </a:rPr>
              <a:t>vector 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28923" y="145918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A[1]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71873" y="145918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A[2]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28602" y="1459185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A[N-1]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85973" y="201639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B[0]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28923" y="201639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B[1]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571873" y="201639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B[2]</a:t>
            </a:r>
          </a:p>
        </p:txBody>
      </p:sp>
      <p:sp>
        <p:nvSpPr>
          <p:cNvPr id="15375" name="TextBox 33"/>
          <p:cNvSpPr txBox="1">
            <a:spLocks noChangeArrowheads="1"/>
          </p:cNvSpPr>
          <p:nvPr/>
        </p:nvSpPr>
        <p:spPr bwMode="auto">
          <a:xfrm>
            <a:off x="4457103" y="1544910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15377" name="TextBox 35"/>
          <p:cNvSpPr txBox="1">
            <a:spLocks noChangeArrowheads="1"/>
          </p:cNvSpPr>
          <p:nvPr/>
        </p:nvSpPr>
        <p:spPr bwMode="auto">
          <a:xfrm>
            <a:off x="4457103" y="2059260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28602" y="2016398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B[N-1]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85973" y="308796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C[0]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28923" y="308796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C[1]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71873" y="308796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C[2]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28602" y="3087960"/>
            <a:ext cx="74295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C[N-1]</a:t>
            </a:r>
          </a:p>
        </p:txBody>
      </p:sp>
      <p:sp>
        <p:nvSpPr>
          <p:cNvPr id="15385" name="TextBox 43"/>
          <p:cNvSpPr txBox="1">
            <a:spLocks noChangeArrowheads="1"/>
          </p:cNvSpPr>
          <p:nvPr/>
        </p:nvSpPr>
        <p:spPr bwMode="auto">
          <a:xfrm>
            <a:off x="4457103" y="3173685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>
                <a:solidFill>
                  <a:schemeClr val="accent1"/>
                </a:solidFill>
              </a:rPr>
              <a:t>…</a:t>
            </a:r>
          </a:p>
        </p:txBody>
      </p:sp>
      <p:sp>
        <p:nvSpPr>
          <p:cNvPr id="45" name="Oval 44"/>
          <p:cNvSpPr/>
          <p:nvPr/>
        </p:nvSpPr>
        <p:spPr>
          <a:xfrm>
            <a:off x="2257423" y="257361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47" name="Straight Arrow Connector 46"/>
          <p:cNvCxnSpPr>
            <a:endCxn id="45" idx="1"/>
          </p:cNvCxnSpPr>
          <p:nvPr/>
        </p:nvCxnSpPr>
        <p:spPr>
          <a:xfrm rot="16200000" flipH="1">
            <a:off x="1907529" y="220913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5" idx="7"/>
          </p:cNvCxnSpPr>
          <p:nvPr/>
        </p:nvCxnSpPr>
        <p:spPr>
          <a:xfrm rot="5400000">
            <a:off x="2470695" y="248773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4"/>
            <a:endCxn id="38" idx="0"/>
          </p:cNvCxnSpPr>
          <p:nvPr/>
        </p:nvCxnSpPr>
        <p:spPr>
          <a:xfrm rot="5400000">
            <a:off x="2350293" y="298050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000373" y="257361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 rot="16200000" flipH="1">
            <a:off x="2650479" y="220913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7"/>
          </p:cNvCxnSpPr>
          <p:nvPr/>
        </p:nvCxnSpPr>
        <p:spPr>
          <a:xfrm rot="5400000">
            <a:off x="3213645" y="248773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4"/>
          </p:cNvCxnSpPr>
          <p:nvPr/>
        </p:nvCxnSpPr>
        <p:spPr>
          <a:xfrm rot="5400000">
            <a:off x="3093243" y="298050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743323" y="257361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57" name="Straight Arrow Connector 56"/>
          <p:cNvCxnSpPr>
            <a:endCxn id="56" idx="1"/>
          </p:cNvCxnSpPr>
          <p:nvPr/>
        </p:nvCxnSpPr>
        <p:spPr>
          <a:xfrm rot="16200000" flipH="1">
            <a:off x="3393429" y="220913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6" idx="7"/>
          </p:cNvCxnSpPr>
          <p:nvPr/>
        </p:nvCxnSpPr>
        <p:spPr>
          <a:xfrm rot="5400000">
            <a:off x="3956595" y="248773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4"/>
          </p:cNvCxnSpPr>
          <p:nvPr/>
        </p:nvCxnSpPr>
        <p:spPr>
          <a:xfrm rot="5400000">
            <a:off x="3836193" y="298050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5200052" y="2573610"/>
            <a:ext cx="400050" cy="300038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>
          <a:xfrm rot="16200000" flipH="1">
            <a:off x="4850158" y="2209130"/>
            <a:ext cx="815281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8" idx="7"/>
          </p:cNvCxnSpPr>
          <p:nvPr/>
        </p:nvCxnSpPr>
        <p:spPr>
          <a:xfrm rot="5400000">
            <a:off x="5413324" y="2487737"/>
            <a:ext cx="258068" cy="11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4"/>
          </p:cNvCxnSpPr>
          <p:nvPr/>
        </p:nvCxnSpPr>
        <p:spPr>
          <a:xfrm rot="5400000">
            <a:off x="5292921" y="2980507"/>
            <a:ext cx="214313" cy="238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0" name="Title 7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Data Parallelism - Vector Addition </a:t>
            </a:r>
            <a:r>
              <a:rPr lang="en-US" sz="2400" dirty="0" smtClean="0">
                <a:solidFill>
                  <a:schemeClr val="accent1"/>
                </a:solidFill>
              </a:rPr>
              <a:t>Example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5411" name="Slide Number Placeholder 71"/>
          <p:cNvSpPr>
            <a:spLocks noGrp="1"/>
          </p:cNvSpPr>
          <p:nvPr>
            <p:ph type="sldNum" sz="quarter" idx="4294967295"/>
          </p:nvPr>
        </p:nvSpPr>
        <p:spPr>
          <a:xfrm>
            <a:off x="4353371" y="5088210"/>
            <a:ext cx="1428750" cy="342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7D19AA-ECD4-4533-8333-298847C0F63B}" type="slidenum">
              <a:rPr lang="en-US" smtClean="0">
                <a:solidFill>
                  <a:schemeClr val="accent1"/>
                </a:solidFill>
              </a:rPr>
              <a:pPr>
                <a:defRPr/>
              </a:pPr>
              <a:t>47</a:t>
            </a:fld>
            <a:endParaRPr lang="en-US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22792"/>
      </p:ext>
    </p:extLst>
  </p:cSld>
  <p:clrMapOvr>
    <a:masterClrMapping/>
  </p:clrMapOvr>
  <p:transition advTm="30528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dirty="0" smtClean="0">
                <a:solidFill>
                  <a:schemeClr val="accent1"/>
                </a:solidFill>
              </a:rPr>
              <a:t>CUDA </a:t>
            </a:r>
            <a:r>
              <a:rPr lang="en-US" dirty="0">
                <a:solidFill>
                  <a:schemeClr val="accent1"/>
                </a:solidFill>
              </a:rPr>
              <a:t>Execution Model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dirty="0" smtClean="0"/>
              <a:t>Heterogeneous host (CPU) + device (GPU) application C program</a:t>
            </a:r>
          </a:p>
          <a:p>
            <a:pPr marL="729854" lvl="1" indent="-301229"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200" dirty="0"/>
              <a:t>Serial parts in </a:t>
            </a:r>
            <a:r>
              <a:rPr lang="en-US" sz="1200" b="1" dirty="0"/>
              <a:t>host </a:t>
            </a:r>
            <a:r>
              <a:rPr lang="en-US" sz="1200" dirty="0"/>
              <a:t>C code</a:t>
            </a:r>
          </a:p>
          <a:p>
            <a:pPr marL="729854" lvl="1" indent="-301229"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sz="1200" dirty="0"/>
              <a:t>Parallel parts in </a:t>
            </a:r>
            <a:r>
              <a:rPr lang="en-US" sz="1200" b="1" dirty="0"/>
              <a:t>device</a:t>
            </a:r>
            <a:r>
              <a:rPr lang="en-US" sz="1200" dirty="0"/>
              <a:t> SPMD </a:t>
            </a:r>
            <a:r>
              <a:rPr lang="en-US" sz="1200" dirty="0" smtClean="0"/>
              <a:t>kernel </a:t>
            </a:r>
            <a:r>
              <a:rPr lang="en-US" sz="1200" dirty="0"/>
              <a:t>code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2926556" y="2037191"/>
            <a:ext cx="1696641" cy="24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ts val="169"/>
              </a:spcBef>
              <a:buClr>
                <a:srgbClr val="3333CC"/>
              </a:buClr>
            </a:pPr>
            <a:r>
              <a:rPr lang="en-US" sz="1350" b="1" dirty="0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Serial Code (host)</a:t>
            </a:r>
            <a:r>
              <a:rPr lang="ar-SA" sz="1350" b="1" dirty="0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‏</a:t>
            </a:r>
            <a:endParaRPr lang="en-US" sz="1350" b="1" dirty="0">
              <a:solidFill>
                <a:srgbClr val="3333CC"/>
              </a:solidFill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7174" name="Group 4"/>
          <p:cNvGrpSpPr>
            <a:grpSpLocks/>
          </p:cNvGrpSpPr>
          <p:nvPr/>
        </p:nvGrpSpPr>
        <p:grpSpPr bwMode="auto">
          <a:xfrm>
            <a:off x="3226594" y="2418072"/>
            <a:ext cx="2945606" cy="469703"/>
            <a:chOff x="2817" y="2296"/>
            <a:chExt cx="2474" cy="526"/>
          </a:xfrm>
        </p:grpSpPr>
        <p:sp>
          <p:nvSpPr>
            <p:cNvPr id="7240" name="Rectangle 5"/>
            <p:cNvSpPr>
              <a:spLocks noChangeArrowheads="1"/>
            </p:cNvSpPr>
            <p:nvPr/>
          </p:nvSpPr>
          <p:spPr bwMode="auto">
            <a:xfrm>
              <a:off x="2817" y="2296"/>
              <a:ext cx="2474" cy="526"/>
            </a:xfrm>
            <a:prstGeom prst="rect">
              <a:avLst/>
            </a:prstGeom>
            <a:noFill/>
            <a:ln w="2844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7241" name="Text Box 6"/>
            <p:cNvSpPr txBox="1">
              <a:spLocks noChangeArrowheads="1"/>
            </p:cNvSpPr>
            <p:nvPr/>
          </p:nvSpPr>
          <p:spPr bwMode="auto">
            <a:xfrm>
              <a:off x="4431" y="2498"/>
              <a:ext cx="31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sz="1350" b="1">
                  <a:solidFill>
                    <a:schemeClr val="accent1"/>
                  </a:solidFill>
                  <a:latin typeface="Arial" charset="0"/>
                  <a:ea typeface="ＭＳ Ｐゴシック" pitchFamily="34" charset="-128"/>
                </a:rPr>
                <a:t>. . .</a:t>
              </a:r>
            </a:p>
          </p:txBody>
        </p:sp>
        <p:grpSp>
          <p:nvGrpSpPr>
            <p:cNvPr id="7242" name="Group 7"/>
            <p:cNvGrpSpPr>
              <a:grpSpLocks/>
            </p:cNvGrpSpPr>
            <p:nvPr/>
          </p:nvGrpSpPr>
          <p:grpSpPr bwMode="auto">
            <a:xfrm>
              <a:off x="2872" y="2339"/>
              <a:ext cx="489" cy="440"/>
              <a:chOff x="2872" y="2339"/>
              <a:chExt cx="489" cy="440"/>
            </a:xfrm>
          </p:grpSpPr>
          <p:sp>
            <p:nvSpPr>
              <p:cNvPr id="7285" name="Text Box 8"/>
              <p:cNvSpPr txBox="1">
                <a:spLocks noChangeArrowheads="1"/>
              </p:cNvSpPr>
              <p:nvPr/>
            </p:nvSpPr>
            <p:spPr bwMode="auto">
              <a:xfrm>
                <a:off x="2872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86" name="Group 9"/>
              <p:cNvGrpSpPr>
                <a:grpSpLocks/>
              </p:cNvGrpSpPr>
              <p:nvPr/>
            </p:nvGrpSpPr>
            <p:grpSpPr bwMode="auto">
              <a:xfrm>
                <a:off x="2920" y="2393"/>
                <a:ext cx="392" cy="332"/>
                <a:chOff x="2920" y="2393"/>
                <a:chExt cx="392" cy="332"/>
              </a:xfrm>
            </p:grpSpPr>
            <p:sp>
              <p:nvSpPr>
                <p:cNvPr id="7287" name="Freeform 10"/>
                <p:cNvSpPr>
                  <a:spLocks/>
                </p:cNvSpPr>
                <p:nvPr/>
              </p:nvSpPr>
              <p:spPr bwMode="auto">
                <a:xfrm>
                  <a:off x="292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8" name="Freeform 11"/>
                <p:cNvSpPr>
                  <a:spLocks/>
                </p:cNvSpPr>
                <p:nvPr/>
              </p:nvSpPr>
              <p:spPr bwMode="auto">
                <a:xfrm>
                  <a:off x="2955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9" name="Freeform 12"/>
                <p:cNvSpPr>
                  <a:spLocks/>
                </p:cNvSpPr>
                <p:nvPr/>
              </p:nvSpPr>
              <p:spPr bwMode="auto">
                <a:xfrm>
                  <a:off x="2986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0" name="Freeform 13"/>
                <p:cNvSpPr>
                  <a:spLocks/>
                </p:cNvSpPr>
                <p:nvPr/>
              </p:nvSpPr>
              <p:spPr bwMode="auto">
                <a:xfrm>
                  <a:off x="301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1" name="Freeform 14"/>
                <p:cNvSpPr>
                  <a:spLocks/>
                </p:cNvSpPr>
                <p:nvPr/>
              </p:nvSpPr>
              <p:spPr bwMode="auto">
                <a:xfrm>
                  <a:off x="305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2" name="Freeform 15"/>
                <p:cNvSpPr>
                  <a:spLocks/>
                </p:cNvSpPr>
                <p:nvPr/>
              </p:nvSpPr>
              <p:spPr bwMode="auto">
                <a:xfrm>
                  <a:off x="3083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3" name="Freeform 16"/>
                <p:cNvSpPr>
                  <a:spLocks/>
                </p:cNvSpPr>
                <p:nvPr/>
              </p:nvSpPr>
              <p:spPr bwMode="auto">
                <a:xfrm>
                  <a:off x="311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4" name="Freeform 17"/>
                <p:cNvSpPr>
                  <a:spLocks/>
                </p:cNvSpPr>
                <p:nvPr/>
              </p:nvSpPr>
              <p:spPr bwMode="auto">
                <a:xfrm>
                  <a:off x="314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5" name="Freeform 18"/>
                <p:cNvSpPr>
                  <a:spLocks/>
                </p:cNvSpPr>
                <p:nvPr/>
              </p:nvSpPr>
              <p:spPr bwMode="auto">
                <a:xfrm>
                  <a:off x="317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6" name="Freeform 19"/>
                <p:cNvSpPr>
                  <a:spLocks/>
                </p:cNvSpPr>
                <p:nvPr/>
              </p:nvSpPr>
              <p:spPr bwMode="auto">
                <a:xfrm>
                  <a:off x="321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97" name="Freeform 20"/>
                <p:cNvSpPr>
                  <a:spLocks/>
                </p:cNvSpPr>
                <p:nvPr/>
              </p:nvSpPr>
              <p:spPr bwMode="auto">
                <a:xfrm>
                  <a:off x="324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243" name="Group 21"/>
            <p:cNvGrpSpPr>
              <a:grpSpLocks/>
            </p:cNvGrpSpPr>
            <p:nvPr/>
          </p:nvGrpSpPr>
          <p:grpSpPr bwMode="auto">
            <a:xfrm>
              <a:off x="3406" y="2339"/>
              <a:ext cx="489" cy="440"/>
              <a:chOff x="3406" y="2339"/>
              <a:chExt cx="489" cy="440"/>
            </a:xfrm>
          </p:grpSpPr>
          <p:sp>
            <p:nvSpPr>
              <p:cNvPr id="7272" name="Text Box 22"/>
              <p:cNvSpPr txBox="1">
                <a:spLocks noChangeArrowheads="1"/>
              </p:cNvSpPr>
              <p:nvPr/>
            </p:nvSpPr>
            <p:spPr bwMode="auto">
              <a:xfrm>
                <a:off x="3406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73" name="Group 23"/>
              <p:cNvGrpSpPr>
                <a:grpSpLocks/>
              </p:cNvGrpSpPr>
              <p:nvPr/>
            </p:nvGrpSpPr>
            <p:grpSpPr bwMode="auto">
              <a:xfrm>
                <a:off x="3454" y="2393"/>
                <a:ext cx="392" cy="332"/>
                <a:chOff x="3454" y="2393"/>
                <a:chExt cx="392" cy="332"/>
              </a:xfrm>
            </p:grpSpPr>
            <p:sp>
              <p:nvSpPr>
                <p:cNvPr id="7274" name="Freeform 24"/>
                <p:cNvSpPr>
                  <a:spLocks/>
                </p:cNvSpPr>
                <p:nvPr/>
              </p:nvSpPr>
              <p:spPr bwMode="auto">
                <a:xfrm>
                  <a:off x="3454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5" name="Freeform 25"/>
                <p:cNvSpPr>
                  <a:spLocks/>
                </p:cNvSpPr>
                <p:nvPr/>
              </p:nvSpPr>
              <p:spPr bwMode="auto">
                <a:xfrm>
                  <a:off x="348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6" name="Freeform 26"/>
                <p:cNvSpPr>
                  <a:spLocks/>
                </p:cNvSpPr>
                <p:nvPr/>
              </p:nvSpPr>
              <p:spPr bwMode="auto">
                <a:xfrm>
                  <a:off x="352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7" name="Freeform 27"/>
                <p:cNvSpPr>
                  <a:spLocks/>
                </p:cNvSpPr>
                <p:nvPr/>
              </p:nvSpPr>
              <p:spPr bwMode="auto">
                <a:xfrm>
                  <a:off x="3553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8" name="Freeform 28"/>
                <p:cNvSpPr>
                  <a:spLocks/>
                </p:cNvSpPr>
                <p:nvPr/>
              </p:nvSpPr>
              <p:spPr bwMode="auto">
                <a:xfrm>
                  <a:off x="35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9" name="Freeform 29"/>
                <p:cNvSpPr>
                  <a:spLocks/>
                </p:cNvSpPr>
                <p:nvPr/>
              </p:nvSpPr>
              <p:spPr bwMode="auto">
                <a:xfrm>
                  <a:off x="3617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0" name="Freeform 30"/>
                <p:cNvSpPr>
                  <a:spLocks/>
                </p:cNvSpPr>
                <p:nvPr/>
              </p:nvSpPr>
              <p:spPr bwMode="auto">
                <a:xfrm>
                  <a:off x="364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1" name="Freeform 31"/>
                <p:cNvSpPr>
                  <a:spLocks/>
                </p:cNvSpPr>
                <p:nvPr/>
              </p:nvSpPr>
              <p:spPr bwMode="auto">
                <a:xfrm>
                  <a:off x="368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2" name="Freeform 32"/>
                <p:cNvSpPr>
                  <a:spLocks/>
                </p:cNvSpPr>
                <p:nvPr/>
              </p:nvSpPr>
              <p:spPr bwMode="auto">
                <a:xfrm>
                  <a:off x="371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3" name="Freeform 33"/>
                <p:cNvSpPr>
                  <a:spLocks/>
                </p:cNvSpPr>
                <p:nvPr/>
              </p:nvSpPr>
              <p:spPr bwMode="auto">
                <a:xfrm>
                  <a:off x="374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84" name="Freeform 34"/>
                <p:cNvSpPr>
                  <a:spLocks/>
                </p:cNvSpPr>
                <p:nvPr/>
              </p:nvSpPr>
              <p:spPr bwMode="auto">
                <a:xfrm>
                  <a:off x="377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244" name="Group 35"/>
            <p:cNvGrpSpPr>
              <a:grpSpLocks/>
            </p:cNvGrpSpPr>
            <p:nvPr/>
          </p:nvGrpSpPr>
          <p:grpSpPr bwMode="auto">
            <a:xfrm>
              <a:off x="4746" y="2339"/>
              <a:ext cx="489" cy="440"/>
              <a:chOff x="4746" y="2339"/>
              <a:chExt cx="489" cy="440"/>
            </a:xfrm>
          </p:grpSpPr>
          <p:sp>
            <p:nvSpPr>
              <p:cNvPr id="7259" name="Text Box 36"/>
              <p:cNvSpPr txBox="1">
                <a:spLocks noChangeArrowheads="1"/>
              </p:cNvSpPr>
              <p:nvPr/>
            </p:nvSpPr>
            <p:spPr bwMode="auto">
              <a:xfrm>
                <a:off x="4746" y="233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60" name="Group 37"/>
              <p:cNvGrpSpPr>
                <a:grpSpLocks/>
              </p:cNvGrpSpPr>
              <p:nvPr/>
            </p:nvGrpSpPr>
            <p:grpSpPr bwMode="auto">
              <a:xfrm>
                <a:off x="4794" y="2393"/>
                <a:ext cx="392" cy="332"/>
                <a:chOff x="4794" y="2393"/>
                <a:chExt cx="392" cy="332"/>
              </a:xfrm>
            </p:grpSpPr>
            <p:sp>
              <p:nvSpPr>
                <p:cNvPr id="7261" name="Freeform 38"/>
                <p:cNvSpPr>
                  <a:spLocks/>
                </p:cNvSpPr>
                <p:nvPr/>
              </p:nvSpPr>
              <p:spPr bwMode="auto">
                <a:xfrm>
                  <a:off x="4794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2" name="Freeform 39"/>
                <p:cNvSpPr>
                  <a:spLocks/>
                </p:cNvSpPr>
                <p:nvPr/>
              </p:nvSpPr>
              <p:spPr bwMode="auto">
                <a:xfrm>
                  <a:off x="4829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3" name="Freeform 40"/>
                <p:cNvSpPr>
                  <a:spLocks/>
                </p:cNvSpPr>
                <p:nvPr/>
              </p:nvSpPr>
              <p:spPr bwMode="auto">
                <a:xfrm>
                  <a:off x="4860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4" name="Freeform 41"/>
                <p:cNvSpPr>
                  <a:spLocks/>
                </p:cNvSpPr>
                <p:nvPr/>
              </p:nvSpPr>
              <p:spPr bwMode="auto">
                <a:xfrm>
                  <a:off x="4893" y="2393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5" name="Freeform 42"/>
                <p:cNvSpPr>
                  <a:spLocks/>
                </p:cNvSpPr>
                <p:nvPr/>
              </p:nvSpPr>
              <p:spPr bwMode="auto">
                <a:xfrm>
                  <a:off x="492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6" name="Freeform 43"/>
                <p:cNvSpPr>
                  <a:spLocks/>
                </p:cNvSpPr>
                <p:nvPr/>
              </p:nvSpPr>
              <p:spPr bwMode="auto">
                <a:xfrm>
                  <a:off x="4957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7" name="Freeform 44"/>
                <p:cNvSpPr>
                  <a:spLocks/>
                </p:cNvSpPr>
                <p:nvPr/>
              </p:nvSpPr>
              <p:spPr bwMode="auto">
                <a:xfrm>
                  <a:off x="498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8" name="Freeform 45"/>
                <p:cNvSpPr>
                  <a:spLocks/>
                </p:cNvSpPr>
                <p:nvPr/>
              </p:nvSpPr>
              <p:spPr bwMode="auto">
                <a:xfrm>
                  <a:off x="502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69" name="Freeform 46"/>
                <p:cNvSpPr>
                  <a:spLocks/>
                </p:cNvSpPr>
                <p:nvPr/>
              </p:nvSpPr>
              <p:spPr bwMode="auto">
                <a:xfrm>
                  <a:off x="505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0" name="Freeform 47"/>
                <p:cNvSpPr>
                  <a:spLocks/>
                </p:cNvSpPr>
                <p:nvPr/>
              </p:nvSpPr>
              <p:spPr bwMode="auto">
                <a:xfrm>
                  <a:off x="50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71" name="Freeform 48"/>
                <p:cNvSpPr>
                  <a:spLocks/>
                </p:cNvSpPr>
                <p:nvPr/>
              </p:nvSpPr>
              <p:spPr bwMode="auto">
                <a:xfrm>
                  <a:off x="511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245" name="Group 49"/>
            <p:cNvGrpSpPr>
              <a:grpSpLocks/>
            </p:cNvGrpSpPr>
            <p:nvPr/>
          </p:nvGrpSpPr>
          <p:grpSpPr bwMode="auto">
            <a:xfrm>
              <a:off x="3942" y="2339"/>
              <a:ext cx="488" cy="440"/>
              <a:chOff x="3942" y="2339"/>
              <a:chExt cx="488" cy="440"/>
            </a:xfrm>
          </p:grpSpPr>
          <p:sp>
            <p:nvSpPr>
              <p:cNvPr id="7246" name="Text Box 50"/>
              <p:cNvSpPr txBox="1">
                <a:spLocks noChangeArrowheads="1"/>
              </p:cNvSpPr>
              <p:nvPr/>
            </p:nvSpPr>
            <p:spPr bwMode="auto">
              <a:xfrm>
                <a:off x="3942" y="2339"/>
                <a:ext cx="489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47" name="Group 51"/>
              <p:cNvGrpSpPr>
                <a:grpSpLocks/>
              </p:cNvGrpSpPr>
              <p:nvPr/>
            </p:nvGrpSpPr>
            <p:grpSpPr bwMode="auto">
              <a:xfrm>
                <a:off x="3990" y="2393"/>
                <a:ext cx="391" cy="332"/>
                <a:chOff x="3990" y="2393"/>
                <a:chExt cx="391" cy="332"/>
              </a:xfrm>
            </p:grpSpPr>
            <p:sp>
              <p:nvSpPr>
                <p:cNvPr id="7248" name="Freeform 52"/>
                <p:cNvSpPr>
                  <a:spLocks/>
                </p:cNvSpPr>
                <p:nvPr/>
              </p:nvSpPr>
              <p:spPr bwMode="auto">
                <a:xfrm>
                  <a:off x="399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49" name="Freeform 53"/>
                <p:cNvSpPr>
                  <a:spLocks/>
                </p:cNvSpPr>
                <p:nvPr/>
              </p:nvSpPr>
              <p:spPr bwMode="auto">
                <a:xfrm>
                  <a:off x="4025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0" name="Freeform 54"/>
                <p:cNvSpPr>
                  <a:spLocks/>
                </p:cNvSpPr>
                <p:nvPr/>
              </p:nvSpPr>
              <p:spPr bwMode="auto">
                <a:xfrm>
                  <a:off x="405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1" name="Freeform 55"/>
                <p:cNvSpPr>
                  <a:spLocks/>
                </p:cNvSpPr>
                <p:nvPr/>
              </p:nvSpPr>
              <p:spPr bwMode="auto">
                <a:xfrm>
                  <a:off x="408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2" name="Freeform 56"/>
                <p:cNvSpPr>
                  <a:spLocks/>
                </p:cNvSpPr>
                <p:nvPr/>
              </p:nvSpPr>
              <p:spPr bwMode="auto">
                <a:xfrm>
                  <a:off x="4120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3" name="Freeform 57"/>
                <p:cNvSpPr>
                  <a:spLocks/>
                </p:cNvSpPr>
                <p:nvPr/>
              </p:nvSpPr>
              <p:spPr bwMode="auto">
                <a:xfrm>
                  <a:off x="4152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4" name="Freeform 58"/>
                <p:cNvSpPr>
                  <a:spLocks/>
                </p:cNvSpPr>
                <p:nvPr/>
              </p:nvSpPr>
              <p:spPr bwMode="auto">
                <a:xfrm>
                  <a:off x="4184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5" name="Freeform 59"/>
                <p:cNvSpPr>
                  <a:spLocks/>
                </p:cNvSpPr>
                <p:nvPr/>
              </p:nvSpPr>
              <p:spPr bwMode="auto">
                <a:xfrm>
                  <a:off x="4216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6" name="Freeform 60"/>
                <p:cNvSpPr>
                  <a:spLocks/>
                </p:cNvSpPr>
                <p:nvPr/>
              </p:nvSpPr>
              <p:spPr bwMode="auto">
                <a:xfrm>
                  <a:off x="4248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7" name="Freeform 61"/>
                <p:cNvSpPr>
                  <a:spLocks/>
                </p:cNvSpPr>
                <p:nvPr/>
              </p:nvSpPr>
              <p:spPr bwMode="auto">
                <a:xfrm>
                  <a:off x="4280" y="2393"/>
                  <a:ext cx="70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58" name="Freeform 62"/>
                <p:cNvSpPr>
                  <a:spLocks/>
                </p:cNvSpPr>
                <p:nvPr/>
              </p:nvSpPr>
              <p:spPr bwMode="auto">
                <a:xfrm>
                  <a:off x="4311" y="2393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grpSp>
        <p:nvGrpSpPr>
          <p:cNvPr id="7175" name="Group 63"/>
          <p:cNvGrpSpPr>
            <a:grpSpLocks/>
          </p:cNvGrpSpPr>
          <p:nvPr/>
        </p:nvGrpSpPr>
        <p:grpSpPr bwMode="auto">
          <a:xfrm>
            <a:off x="3226594" y="3498565"/>
            <a:ext cx="2945606" cy="468809"/>
            <a:chOff x="2817" y="3506"/>
            <a:chExt cx="2474" cy="525"/>
          </a:xfrm>
        </p:grpSpPr>
        <p:sp>
          <p:nvSpPr>
            <p:cNvPr id="7182" name="Rectangle 64"/>
            <p:cNvSpPr>
              <a:spLocks noChangeArrowheads="1"/>
            </p:cNvSpPr>
            <p:nvPr/>
          </p:nvSpPr>
          <p:spPr bwMode="auto">
            <a:xfrm>
              <a:off x="2817" y="3506"/>
              <a:ext cx="2474" cy="525"/>
            </a:xfrm>
            <a:prstGeom prst="rect">
              <a:avLst/>
            </a:prstGeom>
            <a:noFill/>
            <a:ln w="2844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7183" name="Text Box 65"/>
            <p:cNvSpPr txBox="1">
              <a:spLocks noChangeArrowheads="1"/>
            </p:cNvSpPr>
            <p:nvPr/>
          </p:nvSpPr>
          <p:spPr bwMode="auto">
            <a:xfrm>
              <a:off x="4430" y="3708"/>
              <a:ext cx="31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7500" tIns="35100" rIns="67500" bIns="351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sz="1350" b="1">
                  <a:solidFill>
                    <a:schemeClr val="accent1"/>
                  </a:solidFill>
                  <a:latin typeface="Arial" charset="0"/>
                  <a:ea typeface="ＭＳ Ｐゴシック" pitchFamily="34" charset="-128"/>
                </a:rPr>
                <a:t>. . .</a:t>
              </a:r>
            </a:p>
          </p:txBody>
        </p:sp>
        <p:grpSp>
          <p:nvGrpSpPr>
            <p:cNvPr id="7184" name="Group 66"/>
            <p:cNvGrpSpPr>
              <a:grpSpLocks/>
            </p:cNvGrpSpPr>
            <p:nvPr/>
          </p:nvGrpSpPr>
          <p:grpSpPr bwMode="auto">
            <a:xfrm>
              <a:off x="2872" y="3549"/>
              <a:ext cx="489" cy="440"/>
              <a:chOff x="2872" y="3549"/>
              <a:chExt cx="489" cy="440"/>
            </a:xfrm>
          </p:grpSpPr>
          <p:sp>
            <p:nvSpPr>
              <p:cNvPr id="7227" name="Text Box 67"/>
              <p:cNvSpPr txBox="1">
                <a:spLocks noChangeArrowheads="1"/>
              </p:cNvSpPr>
              <p:nvPr/>
            </p:nvSpPr>
            <p:spPr bwMode="auto">
              <a:xfrm>
                <a:off x="2872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28" name="Group 68"/>
              <p:cNvGrpSpPr>
                <a:grpSpLocks/>
              </p:cNvGrpSpPr>
              <p:nvPr/>
            </p:nvGrpSpPr>
            <p:grpSpPr bwMode="auto">
              <a:xfrm>
                <a:off x="2920" y="3602"/>
                <a:ext cx="392" cy="332"/>
                <a:chOff x="2920" y="3602"/>
                <a:chExt cx="392" cy="332"/>
              </a:xfrm>
            </p:grpSpPr>
            <p:sp>
              <p:nvSpPr>
                <p:cNvPr id="7229" name="Freeform 69"/>
                <p:cNvSpPr>
                  <a:spLocks/>
                </p:cNvSpPr>
                <p:nvPr/>
              </p:nvSpPr>
              <p:spPr bwMode="auto">
                <a:xfrm>
                  <a:off x="292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0" name="Freeform 70"/>
                <p:cNvSpPr>
                  <a:spLocks/>
                </p:cNvSpPr>
                <p:nvPr/>
              </p:nvSpPr>
              <p:spPr bwMode="auto">
                <a:xfrm>
                  <a:off x="2955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1" name="Freeform 71"/>
                <p:cNvSpPr>
                  <a:spLocks/>
                </p:cNvSpPr>
                <p:nvPr/>
              </p:nvSpPr>
              <p:spPr bwMode="auto">
                <a:xfrm>
                  <a:off x="2986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2" name="Freeform 72"/>
                <p:cNvSpPr>
                  <a:spLocks/>
                </p:cNvSpPr>
                <p:nvPr/>
              </p:nvSpPr>
              <p:spPr bwMode="auto">
                <a:xfrm>
                  <a:off x="301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3" name="Freeform 73"/>
                <p:cNvSpPr>
                  <a:spLocks/>
                </p:cNvSpPr>
                <p:nvPr/>
              </p:nvSpPr>
              <p:spPr bwMode="auto">
                <a:xfrm>
                  <a:off x="305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4" name="Freeform 74"/>
                <p:cNvSpPr>
                  <a:spLocks/>
                </p:cNvSpPr>
                <p:nvPr/>
              </p:nvSpPr>
              <p:spPr bwMode="auto">
                <a:xfrm>
                  <a:off x="3083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5" name="Freeform 75"/>
                <p:cNvSpPr>
                  <a:spLocks/>
                </p:cNvSpPr>
                <p:nvPr/>
              </p:nvSpPr>
              <p:spPr bwMode="auto">
                <a:xfrm>
                  <a:off x="311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6" name="Freeform 76"/>
                <p:cNvSpPr>
                  <a:spLocks/>
                </p:cNvSpPr>
                <p:nvPr/>
              </p:nvSpPr>
              <p:spPr bwMode="auto">
                <a:xfrm>
                  <a:off x="314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7" name="Freeform 77"/>
                <p:cNvSpPr>
                  <a:spLocks/>
                </p:cNvSpPr>
                <p:nvPr/>
              </p:nvSpPr>
              <p:spPr bwMode="auto">
                <a:xfrm>
                  <a:off x="317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8" name="Freeform 78"/>
                <p:cNvSpPr>
                  <a:spLocks/>
                </p:cNvSpPr>
                <p:nvPr/>
              </p:nvSpPr>
              <p:spPr bwMode="auto">
                <a:xfrm>
                  <a:off x="321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39" name="Freeform 79"/>
                <p:cNvSpPr>
                  <a:spLocks/>
                </p:cNvSpPr>
                <p:nvPr/>
              </p:nvSpPr>
              <p:spPr bwMode="auto">
                <a:xfrm>
                  <a:off x="324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185" name="Group 80"/>
            <p:cNvGrpSpPr>
              <a:grpSpLocks/>
            </p:cNvGrpSpPr>
            <p:nvPr/>
          </p:nvGrpSpPr>
          <p:grpSpPr bwMode="auto">
            <a:xfrm>
              <a:off x="3406" y="3549"/>
              <a:ext cx="489" cy="440"/>
              <a:chOff x="3406" y="3549"/>
              <a:chExt cx="489" cy="440"/>
            </a:xfrm>
          </p:grpSpPr>
          <p:sp>
            <p:nvSpPr>
              <p:cNvPr id="7214" name="Text Box 81"/>
              <p:cNvSpPr txBox="1">
                <a:spLocks noChangeArrowheads="1"/>
              </p:cNvSpPr>
              <p:nvPr/>
            </p:nvSpPr>
            <p:spPr bwMode="auto">
              <a:xfrm>
                <a:off x="3406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15" name="Group 82"/>
              <p:cNvGrpSpPr>
                <a:grpSpLocks/>
              </p:cNvGrpSpPr>
              <p:nvPr/>
            </p:nvGrpSpPr>
            <p:grpSpPr bwMode="auto">
              <a:xfrm>
                <a:off x="3454" y="3602"/>
                <a:ext cx="392" cy="332"/>
                <a:chOff x="3454" y="3602"/>
                <a:chExt cx="392" cy="332"/>
              </a:xfrm>
            </p:grpSpPr>
            <p:sp>
              <p:nvSpPr>
                <p:cNvPr id="7216" name="Freeform 83"/>
                <p:cNvSpPr>
                  <a:spLocks/>
                </p:cNvSpPr>
                <p:nvPr/>
              </p:nvSpPr>
              <p:spPr bwMode="auto">
                <a:xfrm>
                  <a:off x="3454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7" name="Freeform 84"/>
                <p:cNvSpPr>
                  <a:spLocks/>
                </p:cNvSpPr>
                <p:nvPr/>
              </p:nvSpPr>
              <p:spPr bwMode="auto">
                <a:xfrm>
                  <a:off x="348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8" name="Freeform 85"/>
                <p:cNvSpPr>
                  <a:spLocks/>
                </p:cNvSpPr>
                <p:nvPr/>
              </p:nvSpPr>
              <p:spPr bwMode="auto">
                <a:xfrm>
                  <a:off x="352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9" name="Freeform 86"/>
                <p:cNvSpPr>
                  <a:spLocks/>
                </p:cNvSpPr>
                <p:nvPr/>
              </p:nvSpPr>
              <p:spPr bwMode="auto">
                <a:xfrm>
                  <a:off x="3553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0" name="Freeform 87"/>
                <p:cNvSpPr>
                  <a:spLocks/>
                </p:cNvSpPr>
                <p:nvPr/>
              </p:nvSpPr>
              <p:spPr bwMode="auto">
                <a:xfrm>
                  <a:off x="35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1" name="Freeform 88"/>
                <p:cNvSpPr>
                  <a:spLocks/>
                </p:cNvSpPr>
                <p:nvPr/>
              </p:nvSpPr>
              <p:spPr bwMode="auto">
                <a:xfrm>
                  <a:off x="3617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2" name="Freeform 89"/>
                <p:cNvSpPr>
                  <a:spLocks/>
                </p:cNvSpPr>
                <p:nvPr/>
              </p:nvSpPr>
              <p:spPr bwMode="auto">
                <a:xfrm>
                  <a:off x="364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3" name="Freeform 90"/>
                <p:cNvSpPr>
                  <a:spLocks/>
                </p:cNvSpPr>
                <p:nvPr/>
              </p:nvSpPr>
              <p:spPr bwMode="auto">
                <a:xfrm>
                  <a:off x="368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4" name="Freeform 91"/>
                <p:cNvSpPr>
                  <a:spLocks/>
                </p:cNvSpPr>
                <p:nvPr/>
              </p:nvSpPr>
              <p:spPr bwMode="auto">
                <a:xfrm>
                  <a:off x="371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5" name="Freeform 92"/>
                <p:cNvSpPr>
                  <a:spLocks/>
                </p:cNvSpPr>
                <p:nvPr/>
              </p:nvSpPr>
              <p:spPr bwMode="auto">
                <a:xfrm>
                  <a:off x="374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26" name="Freeform 93"/>
                <p:cNvSpPr>
                  <a:spLocks/>
                </p:cNvSpPr>
                <p:nvPr/>
              </p:nvSpPr>
              <p:spPr bwMode="auto">
                <a:xfrm>
                  <a:off x="377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186" name="Group 94"/>
            <p:cNvGrpSpPr>
              <a:grpSpLocks/>
            </p:cNvGrpSpPr>
            <p:nvPr/>
          </p:nvGrpSpPr>
          <p:grpSpPr bwMode="auto">
            <a:xfrm>
              <a:off x="4746" y="3549"/>
              <a:ext cx="489" cy="440"/>
              <a:chOff x="4746" y="3549"/>
              <a:chExt cx="489" cy="440"/>
            </a:xfrm>
          </p:grpSpPr>
          <p:sp>
            <p:nvSpPr>
              <p:cNvPr id="7201" name="Text Box 95"/>
              <p:cNvSpPr txBox="1">
                <a:spLocks noChangeArrowheads="1"/>
              </p:cNvSpPr>
              <p:nvPr/>
            </p:nvSpPr>
            <p:spPr bwMode="auto">
              <a:xfrm>
                <a:off x="4746" y="3549"/>
                <a:ext cx="490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202" name="Group 96"/>
              <p:cNvGrpSpPr>
                <a:grpSpLocks/>
              </p:cNvGrpSpPr>
              <p:nvPr/>
            </p:nvGrpSpPr>
            <p:grpSpPr bwMode="auto">
              <a:xfrm>
                <a:off x="4794" y="3602"/>
                <a:ext cx="392" cy="332"/>
                <a:chOff x="4794" y="3602"/>
                <a:chExt cx="392" cy="332"/>
              </a:xfrm>
            </p:grpSpPr>
            <p:sp>
              <p:nvSpPr>
                <p:cNvPr id="7203" name="Freeform 97"/>
                <p:cNvSpPr>
                  <a:spLocks/>
                </p:cNvSpPr>
                <p:nvPr/>
              </p:nvSpPr>
              <p:spPr bwMode="auto">
                <a:xfrm>
                  <a:off x="4794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4" name="Freeform 98"/>
                <p:cNvSpPr>
                  <a:spLocks/>
                </p:cNvSpPr>
                <p:nvPr/>
              </p:nvSpPr>
              <p:spPr bwMode="auto">
                <a:xfrm>
                  <a:off x="4829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5" name="Freeform 99"/>
                <p:cNvSpPr>
                  <a:spLocks/>
                </p:cNvSpPr>
                <p:nvPr/>
              </p:nvSpPr>
              <p:spPr bwMode="auto">
                <a:xfrm>
                  <a:off x="4860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6" name="Freeform 100"/>
                <p:cNvSpPr>
                  <a:spLocks/>
                </p:cNvSpPr>
                <p:nvPr/>
              </p:nvSpPr>
              <p:spPr bwMode="auto">
                <a:xfrm>
                  <a:off x="4893" y="3602"/>
                  <a:ext cx="72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7" name="Freeform 101"/>
                <p:cNvSpPr>
                  <a:spLocks/>
                </p:cNvSpPr>
                <p:nvPr/>
              </p:nvSpPr>
              <p:spPr bwMode="auto">
                <a:xfrm>
                  <a:off x="492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8" name="Freeform 102"/>
                <p:cNvSpPr>
                  <a:spLocks/>
                </p:cNvSpPr>
                <p:nvPr/>
              </p:nvSpPr>
              <p:spPr bwMode="auto">
                <a:xfrm>
                  <a:off x="4957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9" name="Freeform 103"/>
                <p:cNvSpPr>
                  <a:spLocks/>
                </p:cNvSpPr>
                <p:nvPr/>
              </p:nvSpPr>
              <p:spPr bwMode="auto">
                <a:xfrm>
                  <a:off x="498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0" name="Freeform 104"/>
                <p:cNvSpPr>
                  <a:spLocks/>
                </p:cNvSpPr>
                <p:nvPr/>
              </p:nvSpPr>
              <p:spPr bwMode="auto">
                <a:xfrm>
                  <a:off x="502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1" name="Freeform 105"/>
                <p:cNvSpPr>
                  <a:spLocks/>
                </p:cNvSpPr>
                <p:nvPr/>
              </p:nvSpPr>
              <p:spPr bwMode="auto">
                <a:xfrm>
                  <a:off x="505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2" name="Freeform 106"/>
                <p:cNvSpPr>
                  <a:spLocks/>
                </p:cNvSpPr>
                <p:nvPr/>
              </p:nvSpPr>
              <p:spPr bwMode="auto">
                <a:xfrm>
                  <a:off x="50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13" name="Freeform 107"/>
                <p:cNvSpPr>
                  <a:spLocks/>
                </p:cNvSpPr>
                <p:nvPr/>
              </p:nvSpPr>
              <p:spPr bwMode="auto">
                <a:xfrm>
                  <a:off x="511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7187" name="Group 108"/>
            <p:cNvGrpSpPr>
              <a:grpSpLocks/>
            </p:cNvGrpSpPr>
            <p:nvPr/>
          </p:nvGrpSpPr>
          <p:grpSpPr bwMode="auto">
            <a:xfrm>
              <a:off x="3942" y="3549"/>
              <a:ext cx="488" cy="440"/>
              <a:chOff x="3942" y="3549"/>
              <a:chExt cx="488" cy="440"/>
            </a:xfrm>
          </p:grpSpPr>
          <p:sp>
            <p:nvSpPr>
              <p:cNvPr id="7188" name="Text Box 109"/>
              <p:cNvSpPr txBox="1">
                <a:spLocks noChangeArrowheads="1"/>
              </p:cNvSpPr>
              <p:nvPr/>
            </p:nvSpPr>
            <p:spPr bwMode="auto">
              <a:xfrm>
                <a:off x="3942" y="3549"/>
                <a:ext cx="489" cy="441"/>
              </a:xfrm>
              <a:prstGeom prst="rect">
                <a:avLst/>
              </a:prstGeom>
              <a:noFill/>
              <a:ln w="1908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pitchFamily="18" charset="0"/>
                    <a:cs typeface="Arial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189" name="Group 110"/>
              <p:cNvGrpSpPr>
                <a:grpSpLocks/>
              </p:cNvGrpSpPr>
              <p:nvPr/>
            </p:nvGrpSpPr>
            <p:grpSpPr bwMode="auto">
              <a:xfrm>
                <a:off x="3990" y="3602"/>
                <a:ext cx="391" cy="332"/>
                <a:chOff x="3990" y="3602"/>
                <a:chExt cx="391" cy="332"/>
              </a:xfrm>
            </p:grpSpPr>
            <p:sp>
              <p:nvSpPr>
                <p:cNvPr id="7190" name="Freeform 111"/>
                <p:cNvSpPr>
                  <a:spLocks/>
                </p:cNvSpPr>
                <p:nvPr/>
              </p:nvSpPr>
              <p:spPr bwMode="auto">
                <a:xfrm>
                  <a:off x="399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1" name="Freeform 112"/>
                <p:cNvSpPr>
                  <a:spLocks/>
                </p:cNvSpPr>
                <p:nvPr/>
              </p:nvSpPr>
              <p:spPr bwMode="auto">
                <a:xfrm>
                  <a:off x="4025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2" name="Freeform 113"/>
                <p:cNvSpPr>
                  <a:spLocks/>
                </p:cNvSpPr>
                <p:nvPr/>
              </p:nvSpPr>
              <p:spPr bwMode="auto">
                <a:xfrm>
                  <a:off x="405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3" name="Freeform 114"/>
                <p:cNvSpPr>
                  <a:spLocks/>
                </p:cNvSpPr>
                <p:nvPr/>
              </p:nvSpPr>
              <p:spPr bwMode="auto">
                <a:xfrm>
                  <a:off x="408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4" name="Freeform 115"/>
                <p:cNvSpPr>
                  <a:spLocks/>
                </p:cNvSpPr>
                <p:nvPr/>
              </p:nvSpPr>
              <p:spPr bwMode="auto">
                <a:xfrm>
                  <a:off x="4120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5" name="Freeform 116"/>
                <p:cNvSpPr>
                  <a:spLocks/>
                </p:cNvSpPr>
                <p:nvPr/>
              </p:nvSpPr>
              <p:spPr bwMode="auto">
                <a:xfrm>
                  <a:off x="4152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6" name="Freeform 117"/>
                <p:cNvSpPr>
                  <a:spLocks/>
                </p:cNvSpPr>
                <p:nvPr/>
              </p:nvSpPr>
              <p:spPr bwMode="auto">
                <a:xfrm>
                  <a:off x="4184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7" name="Freeform 118"/>
                <p:cNvSpPr>
                  <a:spLocks/>
                </p:cNvSpPr>
                <p:nvPr/>
              </p:nvSpPr>
              <p:spPr bwMode="auto">
                <a:xfrm>
                  <a:off x="4216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8" name="Freeform 119"/>
                <p:cNvSpPr>
                  <a:spLocks/>
                </p:cNvSpPr>
                <p:nvPr/>
              </p:nvSpPr>
              <p:spPr bwMode="auto">
                <a:xfrm>
                  <a:off x="4248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199" name="Freeform 120"/>
                <p:cNvSpPr>
                  <a:spLocks/>
                </p:cNvSpPr>
                <p:nvPr/>
              </p:nvSpPr>
              <p:spPr bwMode="auto">
                <a:xfrm>
                  <a:off x="4280" y="3602"/>
                  <a:ext cx="70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200" name="Freeform 121"/>
                <p:cNvSpPr>
                  <a:spLocks/>
                </p:cNvSpPr>
                <p:nvPr/>
              </p:nvSpPr>
              <p:spPr bwMode="auto">
                <a:xfrm>
                  <a:off x="4311" y="3602"/>
                  <a:ext cx="71" cy="333"/>
                </a:xfrm>
                <a:custGeom>
                  <a:avLst/>
                  <a:gdLst>
                    <a:gd name="T0" fmla="*/ 0 w 208"/>
                    <a:gd name="T1" fmla="*/ 0 h 1536"/>
                    <a:gd name="T2" fmla="*/ 0 w 208"/>
                    <a:gd name="T3" fmla="*/ 0 h 1536"/>
                    <a:gd name="T4" fmla="*/ 0 w 208"/>
                    <a:gd name="T5" fmla="*/ 0 h 1536"/>
                    <a:gd name="T6" fmla="*/ 0 w 208"/>
                    <a:gd name="T7" fmla="*/ 0 h 1536"/>
                    <a:gd name="T8" fmla="*/ 0 w 208"/>
                    <a:gd name="T9" fmla="*/ 0 h 1536"/>
                    <a:gd name="T10" fmla="*/ 0 w 208"/>
                    <a:gd name="T11" fmla="*/ 0 h 1536"/>
                    <a:gd name="T12" fmla="*/ 0 w 208"/>
                    <a:gd name="T13" fmla="*/ 0 h 1536"/>
                    <a:gd name="T14" fmla="*/ 0 w 208"/>
                    <a:gd name="T15" fmla="*/ 0 h 1536"/>
                    <a:gd name="T16" fmla="*/ 0 w 208"/>
                    <a:gd name="T17" fmla="*/ 0 h 1536"/>
                    <a:gd name="T18" fmla="*/ 0 w 208"/>
                    <a:gd name="T19" fmla="*/ 0 h 1536"/>
                    <a:gd name="T20" fmla="*/ 0 w 208"/>
                    <a:gd name="T21" fmla="*/ 0 h 1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08"/>
                    <a:gd name="T34" fmla="*/ 0 h 1536"/>
                    <a:gd name="T35" fmla="*/ 208 w 208"/>
                    <a:gd name="T36" fmla="*/ 1536 h 1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08" h="1536">
                      <a:moveTo>
                        <a:pt x="56" y="0"/>
                      </a:moveTo>
                      <a:cubicBezTo>
                        <a:pt x="132" y="68"/>
                        <a:pt x="208" y="136"/>
                        <a:pt x="200" y="192"/>
                      </a:cubicBezTo>
                      <a:cubicBezTo>
                        <a:pt x="192" y="248"/>
                        <a:pt x="16" y="280"/>
                        <a:pt x="8" y="336"/>
                      </a:cubicBezTo>
                      <a:cubicBezTo>
                        <a:pt x="0" y="392"/>
                        <a:pt x="152" y="464"/>
                        <a:pt x="152" y="528"/>
                      </a:cubicBezTo>
                      <a:cubicBezTo>
                        <a:pt x="152" y="592"/>
                        <a:pt x="8" y="672"/>
                        <a:pt x="8" y="720"/>
                      </a:cubicBezTo>
                      <a:cubicBezTo>
                        <a:pt x="8" y="768"/>
                        <a:pt x="144" y="776"/>
                        <a:pt x="152" y="816"/>
                      </a:cubicBezTo>
                      <a:cubicBezTo>
                        <a:pt x="160" y="856"/>
                        <a:pt x="56" y="912"/>
                        <a:pt x="56" y="960"/>
                      </a:cubicBezTo>
                      <a:cubicBezTo>
                        <a:pt x="56" y="1008"/>
                        <a:pt x="160" y="1056"/>
                        <a:pt x="152" y="1104"/>
                      </a:cubicBezTo>
                      <a:cubicBezTo>
                        <a:pt x="144" y="1152"/>
                        <a:pt x="16" y="1208"/>
                        <a:pt x="8" y="1248"/>
                      </a:cubicBezTo>
                      <a:cubicBezTo>
                        <a:pt x="0" y="1288"/>
                        <a:pt x="96" y="1296"/>
                        <a:pt x="104" y="1344"/>
                      </a:cubicBezTo>
                      <a:cubicBezTo>
                        <a:pt x="112" y="1392"/>
                        <a:pt x="40" y="1496"/>
                        <a:pt x="56" y="1536"/>
                      </a:cubicBezTo>
                    </a:path>
                  </a:pathLst>
                </a:custGeom>
                <a:noFill/>
                <a:ln w="1908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sp>
        <p:nvSpPr>
          <p:cNvPr id="7176" name="Text Box 122"/>
          <p:cNvSpPr txBox="1">
            <a:spLocks noChangeArrowheads="1"/>
          </p:cNvSpPr>
          <p:nvPr/>
        </p:nvSpPr>
        <p:spPr bwMode="auto">
          <a:xfrm>
            <a:off x="656565" y="2381461"/>
            <a:ext cx="2987939" cy="43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ts val="338"/>
              </a:spcBef>
              <a:buClr>
                <a:srgbClr val="00CC00"/>
              </a:buClr>
            </a:pPr>
            <a:r>
              <a:rPr lang="en-US" sz="105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Parallel Kernel (device)</a:t>
            </a:r>
            <a:r>
              <a:rPr lang="ar-SA" sz="105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‏</a:t>
            </a:r>
            <a:endParaRPr lang="en-US" sz="1050" dirty="0">
              <a:solidFill>
                <a:schemeClr val="accent1"/>
              </a:solidFill>
              <a:latin typeface="Arial" charset="0"/>
              <a:ea typeface="ＭＳ Ｐゴシック" pitchFamily="34" charset="-128"/>
            </a:endParaRPr>
          </a:p>
          <a:p>
            <a:pPr algn="ctr" eaLnBrk="1" hangingPunct="1">
              <a:spcBef>
                <a:spcPts val="338"/>
              </a:spcBef>
              <a:buClr>
                <a:srgbClr val="00CC00"/>
              </a:buClr>
            </a:pPr>
            <a:r>
              <a:rPr lang="en-US" sz="1050" dirty="0" err="1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KernelA</a:t>
            </a:r>
            <a:r>
              <a:rPr lang="en-US" sz="105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&lt;&lt;&lt; </a:t>
            </a:r>
            <a:r>
              <a:rPr lang="en-US" sz="1050" dirty="0" err="1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nBlk</a:t>
            </a:r>
            <a:r>
              <a:rPr lang="en-US" sz="105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, </a:t>
            </a:r>
            <a:r>
              <a:rPr lang="en-US" sz="1050" dirty="0" err="1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nTid</a:t>
            </a:r>
            <a:r>
              <a:rPr lang="en-US" sz="105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 &gt;&gt;&gt;(</a:t>
            </a:r>
            <a:r>
              <a:rPr lang="en-US" sz="1050" dirty="0" err="1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args</a:t>
            </a:r>
            <a:r>
              <a:rPr lang="en-US" sz="105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);</a:t>
            </a:r>
          </a:p>
        </p:txBody>
      </p:sp>
      <p:sp>
        <p:nvSpPr>
          <p:cNvPr id="7177" name="Freeform 123"/>
          <p:cNvSpPr>
            <a:spLocks/>
          </p:cNvSpPr>
          <p:nvPr/>
        </p:nvSpPr>
        <p:spPr bwMode="auto">
          <a:xfrm>
            <a:off x="4672014" y="1914436"/>
            <a:ext cx="54769" cy="454522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2147483647 w 208"/>
              <a:gd name="T5" fmla="*/ 2147483647 h 1536"/>
              <a:gd name="T6" fmla="*/ 2147483647 w 208"/>
              <a:gd name="T7" fmla="*/ 2147483647 h 1536"/>
              <a:gd name="T8" fmla="*/ 2147483647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2147483647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7178" name="Text Box 124"/>
          <p:cNvSpPr txBox="1">
            <a:spLocks noChangeArrowheads="1"/>
          </p:cNvSpPr>
          <p:nvPr/>
        </p:nvSpPr>
        <p:spPr bwMode="auto">
          <a:xfrm>
            <a:off x="2935950" y="3084846"/>
            <a:ext cx="1720454" cy="24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ts val="169"/>
              </a:spcBef>
              <a:buClr>
                <a:srgbClr val="3333CC"/>
              </a:buClr>
            </a:pPr>
            <a:r>
              <a:rPr lang="en-US" sz="1350" b="1" dirty="0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Serial Code (host)</a:t>
            </a:r>
            <a:r>
              <a:rPr lang="ar-SA" sz="1350" b="1" dirty="0">
                <a:solidFill>
                  <a:srgbClr val="3333CC"/>
                </a:solidFill>
                <a:latin typeface="Arial" charset="0"/>
                <a:ea typeface="ＭＳ Ｐゴシック" pitchFamily="34" charset="-128"/>
              </a:rPr>
              <a:t>‏</a:t>
            </a:r>
            <a:endParaRPr lang="en-US" sz="1350" b="1" dirty="0">
              <a:solidFill>
                <a:srgbClr val="3333CC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7179" name="Freeform 125"/>
          <p:cNvSpPr>
            <a:spLocks/>
          </p:cNvSpPr>
          <p:nvPr/>
        </p:nvSpPr>
        <p:spPr bwMode="auto">
          <a:xfrm>
            <a:off x="4672014" y="2986892"/>
            <a:ext cx="54769" cy="454521"/>
          </a:xfrm>
          <a:custGeom>
            <a:avLst/>
            <a:gdLst>
              <a:gd name="T0" fmla="*/ 2147483647 w 208"/>
              <a:gd name="T1" fmla="*/ 0 h 1536"/>
              <a:gd name="T2" fmla="*/ 2147483647 w 208"/>
              <a:gd name="T3" fmla="*/ 2147483647 h 1536"/>
              <a:gd name="T4" fmla="*/ 2147483647 w 208"/>
              <a:gd name="T5" fmla="*/ 2147483647 h 1536"/>
              <a:gd name="T6" fmla="*/ 2147483647 w 208"/>
              <a:gd name="T7" fmla="*/ 2147483647 h 1536"/>
              <a:gd name="T8" fmla="*/ 2147483647 w 208"/>
              <a:gd name="T9" fmla="*/ 2147483647 h 1536"/>
              <a:gd name="T10" fmla="*/ 2147483647 w 208"/>
              <a:gd name="T11" fmla="*/ 2147483647 h 1536"/>
              <a:gd name="T12" fmla="*/ 2147483647 w 208"/>
              <a:gd name="T13" fmla="*/ 2147483647 h 1536"/>
              <a:gd name="T14" fmla="*/ 2147483647 w 208"/>
              <a:gd name="T15" fmla="*/ 2147483647 h 1536"/>
              <a:gd name="T16" fmla="*/ 2147483647 w 208"/>
              <a:gd name="T17" fmla="*/ 2147483647 h 1536"/>
              <a:gd name="T18" fmla="*/ 2147483647 w 208"/>
              <a:gd name="T19" fmla="*/ 2147483647 h 1536"/>
              <a:gd name="T20" fmla="*/ 2147483647 w 208"/>
              <a:gd name="T21" fmla="*/ 2147483647 h 1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8"/>
              <a:gd name="T34" fmla="*/ 0 h 1536"/>
              <a:gd name="T35" fmla="*/ 208 w 208"/>
              <a:gd name="T36" fmla="*/ 1536 h 1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7180" name="Text Box 126"/>
          <p:cNvSpPr txBox="1">
            <a:spLocks noChangeArrowheads="1"/>
          </p:cNvSpPr>
          <p:nvPr/>
        </p:nvSpPr>
        <p:spPr bwMode="auto">
          <a:xfrm>
            <a:off x="701874" y="3481087"/>
            <a:ext cx="2895600" cy="43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ts val="338"/>
              </a:spcBef>
              <a:buClr>
                <a:srgbClr val="00CC00"/>
              </a:buClr>
            </a:pPr>
            <a:r>
              <a:rPr lang="en-US" sz="105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Parallel Kernel (device)</a:t>
            </a:r>
            <a:r>
              <a:rPr lang="ar-SA" sz="105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‏</a:t>
            </a:r>
            <a:endParaRPr lang="en-US" sz="1050" dirty="0">
              <a:solidFill>
                <a:schemeClr val="accent1"/>
              </a:solidFill>
              <a:latin typeface="Arial" charset="0"/>
              <a:ea typeface="ＭＳ Ｐゴシック" pitchFamily="34" charset="-128"/>
            </a:endParaRPr>
          </a:p>
          <a:p>
            <a:pPr algn="ctr" eaLnBrk="1" hangingPunct="1">
              <a:spcBef>
                <a:spcPts val="338"/>
              </a:spcBef>
              <a:buClr>
                <a:srgbClr val="00CC00"/>
              </a:buClr>
            </a:pPr>
            <a:r>
              <a:rPr lang="en-US" sz="1050" dirty="0" err="1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KernelB</a:t>
            </a:r>
            <a:r>
              <a:rPr lang="en-US" sz="105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&lt;&lt;&lt; </a:t>
            </a:r>
            <a:r>
              <a:rPr lang="en-US" sz="1050" dirty="0" err="1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nBlk</a:t>
            </a:r>
            <a:r>
              <a:rPr lang="en-US" sz="105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, </a:t>
            </a:r>
            <a:r>
              <a:rPr lang="en-US" sz="1050" dirty="0" err="1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nTid</a:t>
            </a:r>
            <a:r>
              <a:rPr lang="en-US" sz="105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 &gt;&gt;&gt;(</a:t>
            </a:r>
            <a:r>
              <a:rPr lang="en-US" sz="1050" dirty="0" err="1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args</a:t>
            </a:r>
            <a:r>
              <a:rPr lang="en-US" sz="1050" dirty="0">
                <a:solidFill>
                  <a:schemeClr val="accent1"/>
                </a:solidFill>
                <a:latin typeface="Arial" charset="0"/>
                <a:ea typeface="ＭＳ Ｐゴシック" pitchFamily="34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6794719"/>
      </p:ext>
    </p:extLst>
  </p:cSld>
  <p:clrMapOvr>
    <a:masterClrMapping/>
  </p:clrMapOvr>
  <p:transition advTm="67611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From Natural Language to Electrons</a:t>
            </a:r>
          </a:p>
        </p:txBody>
      </p:sp>
      <p:sp>
        <p:nvSpPr>
          <p:cNvPr id="8197" name="Rectangle 4"/>
          <p:cNvSpPr>
            <a:spLocks noGrp="1" noChangeArrowheads="1"/>
          </p:cNvSpPr>
          <p:nvPr>
            <p:ph idx="1"/>
          </p:nvPr>
        </p:nvSpPr>
        <p:spPr>
          <a:xfrm>
            <a:off x="563880" y="1367231"/>
            <a:ext cx="6217920" cy="4023919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dirty="0" smtClean="0"/>
              <a:t>Natural Language (</a:t>
            </a:r>
            <a:r>
              <a:rPr lang="en-US" dirty="0" err="1" smtClean="0"/>
              <a:t>e.g</a:t>
            </a:r>
            <a:r>
              <a:rPr lang="en-US" dirty="0" smtClean="0"/>
              <a:t>, English)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Algorithm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High-Level Language (C/C++…)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Instruction Set Architecture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Microarchitecture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Circuits</a:t>
            </a:r>
          </a:p>
          <a:p>
            <a:pPr algn="ctr" eaLnBrk="1" hangingPunct="1">
              <a:buFontTx/>
              <a:buNone/>
            </a:pPr>
            <a:r>
              <a:rPr lang="en-US" dirty="0" smtClean="0"/>
              <a:t>Electrons</a:t>
            </a:r>
          </a:p>
          <a:p>
            <a:pPr algn="ctr" eaLnBrk="1" hangingPunct="1">
              <a:buFontTx/>
              <a:buNone/>
            </a:pPr>
            <a:endParaRPr lang="en-US" sz="900" dirty="0"/>
          </a:p>
          <a:p>
            <a:pPr algn="r" eaLnBrk="1" hangingPunct="1">
              <a:buFontTx/>
              <a:buNone/>
            </a:pPr>
            <a:endParaRPr lang="en-US" sz="600" dirty="0">
              <a:cs typeface="Times New Roman" pitchFamily="18" charset="0"/>
            </a:endParaRPr>
          </a:p>
          <a:p>
            <a:pPr algn="r" eaLnBrk="1" hangingPunct="1">
              <a:buFontTx/>
              <a:buNone/>
            </a:pPr>
            <a:r>
              <a:rPr lang="en-US" sz="900" dirty="0">
                <a:cs typeface="Times New Roman" pitchFamily="18" charset="0"/>
              </a:rPr>
              <a:t>©Yale Patt and Sanjay Patel, </a:t>
            </a:r>
            <a:r>
              <a:rPr lang="en-US" sz="900" i="1" dirty="0">
                <a:cs typeface="Times New Roman" pitchFamily="18" charset="0"/>
              </a:rPr>
              <a:t>From bits and bytes to gates and beyond</a:t>
            </a:r>
            <a:endParaRPr lang="en-US" sz="900" dirty="0">
              <a:cs typeface="Times New Roman" pitchFamily="18" charset="0"/>
            </a:endParaRPr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1483082" y="1636615"/>
            <a:ext cx="44577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rgbClr val="00B050"/>
              </a:solidFill>
            </a:endParaRP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1483082" y="1922365"/>
            <a:ext cx="44577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rgbClr val="00B050"/>
              </a:solidFill>
            </a:endParaRPr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1483082" y="2150965"/>
            <a:ext cx="44577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rgbClr val="00B050"/>
              </a:solidFill>
            </a:endParaRPr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1483082" y="2372445"/>
            <a:ext cx="44577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rgbClr val="00B050"/>
              </a:solidFill>
            </a:endParaRP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1483082" y="2893915"/>
            <a:ext cx="44577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rgbClr val="00B050"/>
              </a:solidFill>
            </a:endParaRPr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1483082" y="2665315"/>
            <a:ext cx="44577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rgbClr val="00B050"/>
              </a:solidFill>
            </a:endParaRPr>
          </a:p>
        </p:txBody>
      </p: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233777" y="1972350"/>
            <a:ext cx="909223" cy="3231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accent1"/>
                </a:solidFill>
              </a:rPr>
              <a:t>Compiler</a:t>
            </a:r>
          </a:p>
        </p:txBody>
      </p:sp>
      <p:sp>
        <p:nvSpPr>
          <p:cNvPr id="8205" name="Line 17"/>
          <p:cNvSpPr>
            <a:spLocks noChangeShapeType="1"/>
          </p:cNvSpPr>
          <p:nvPr/>
        </p:nvSpPr>
        <p:spPr bwMode="auto">
          <a:xfrm>
            <a:off x="1143000" y="2150965"/>
            <a:ext cx="2667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299">
        <p:fade/>
      </p:transition>
    </mc:Choice>
    <mc:Fallback xmlns="">
      <p:transition spd="med" advTm="12029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1.2 </a:t>
            </a:r>
            <a:r>
              <a:rPr lang="en-US" dirty="0"/>
              <a:t>- Introduction to Heterogeneous Parallel Computing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1</a:t>
            </a:r>
            <a:r>
              <a:rPr lang="en-US" dirty="0" smtClean="0"/>
              <a:t> </a:t>
            </a:r>
            <a:r>
              <a:rPr lang="en-US" dirty="0"/>
              <a:t>– Course Introduction</a:t>
            </a:r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375337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A program at the ISA level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program is a set of instructions stored in memory that can be read, interpreted, and executed by the hardware.</a:t>
            </a:r>
          </a:p>
          <a:p>
            <a:pPr lvl="1"/>
            <a:r>
              <a:rPr lang="en-US" dirty="0" smtClean="0"/>
              <a:t>Both CPUs and GPUs are designed based on (different) instruction sets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Program instructions operate on data stored in memory and/or registers.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429250" y="4157663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E8383F-74AC-47AD-9954-7D7DE08B7FD3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376">
        <p:fade/>
      </p:transition>
    </mc:Choice>
    <mc:Fallback xmlns="">
      <p:transition spd="med" advTm="443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Thread as a Von-Neumann Processor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2571750" y="1885950"/>
            <a:ext cx="1714500" cy="600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accent1"/>
                </a:solidFill>
              </a:rPr>
              <a:t>Memory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2457450" y="2657475"/>
            <a:ext cx="1943100" cy="942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1828800" y="3814762"/>
            <a:ext cx="3143250" cy="6143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accent1"/>
                </a:solidFill>
              </a:rPr>
              <a:t>Control Unit</a:t>
            </a:r>
          </a:p>
          <a:p>
            <a:pPr algn="ctr"/>
            <a:endParaRPr lang="en-US" sz="1350">
              <a:solidFill>
                <a:schemeClr val="accent1"/>
              </a:solidFill>
            </a:endParaRPr>
          </a:p>
          <a:p>
            <a:pPr algn="ctr"/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4857750" y="1971675"/>
            <a:ext cx="685800" cy="771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accent1"/>
                </a:solidFill>
              </a:rPr>
              <a:t>I/O</a:t>
            </a:r>
          </a:p>
        </p:txBody>
      </p:sp>
      <p:grpSp>
        <p:nvGrpSpPr>
          <p:cNvPr id="11273" name="Group 26"/>
          <p:cNvGrpSpPr>
            <a:grpSpLocks/>
          </p:cNvGrpSpPr>
          <p:nvPr/>
        </p:nvGrpSpPr>
        <p:grpSpPr bwMode="auto">
          <a:xfrm>
            <a:off x="2686050" y="3171827"/>
            <a:ext cx="800100" cy="323255"/>
            <a:chOff x="528" y="2688"/>
            <a:chExt cx="672" cy="362"/>
          </a:xfrm>
        </p:grpSpPr>
        <p:grpSp>
          <p:nvGrpSpPr>
            <p:cNvPr id="11287" name="Group 24"/>
            <p:cNvGrpSpPr>
              <a:grpSpLocks/>
            </p:cNvGrpSpPr>
            <p:nvPr/>
          </p:nvGrpSpPr>
          <p:grpSpPr bwMode="auto">
            <a:xfrm>
              <a:off x="528" y="2688"/>
              <a:ext cx="672" cy="288"/>
              <a:chOff x="528" y="2688"/>
              <a:chExt cx="672" cy="288"/>
            </a:xfrm>
          </p:grpSpPr>
          <p:sp>
            <p:nvSpPr>
              <p:cNvPr id="11289" name="Line 13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90" name="Line 14"/>
              <p:cNvSpPr>
                <a:spLocks noChangeShapeType="1"/>
              </p:cNvSpPr>
              <p:nvPr/>
            </p:nvSpPr>
            <p:spPr bwMode="auto">
              <a:xfrm flipV="1">
                <a:off x="864" y="268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91" name="Line 19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92" name="Line 20"/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93" name="Line 21"/>
              <p:cNvSpPr>
                <a:spLocks noChangeShapeType="1"/>
              </p:cNvSpPr>
              <p:nvPr/>
            </p:nvSpPr>
            <p:spPr bwMode="auto">
              <a:xfrm>
                <a:off x="672" y="297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94" name="Line 22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295" name="Line 23"/>
              <p:cNvSpPr>
                <a:spLocks noChangeShapeType="1"/>
              </p:cNvSpPr>
              <p:nvPr/>
            </p:nvSpPr>
            <p:spPr bwMode="auto">
              <a:xfrm>
                <a:off x="960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1288" name="Text Box 25"/>
            <p:cNvSpPr txBox="1">
              <a:spLocks noChangeArrowheads="1"/>
            </p:cNvSpPr>
            <p:nvPr/>
          </p:nvSpPr>
          <p:spPr bwMode="auto">
            <a:xfrm>
              <a:off x="630" y="2688"/>
              <a:ext cx="488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500" dirty="0">
                  <a:solidFill>
                    <a:schemeClr val="accent1"/>
                  </a:solidFill>
                </a:rPr>
                <a:t>ALU</a:t>
              </a:r>
            </a:p>
          </p:txBody>
        </p:sp>
      </p:grpSp>
      <p:grpSp>
        <p:nvGrpSpPr>
          <p:cNvPr id="11274" name="Group 29"/>
          <p:cNvGrpSpPr>
            <a:grpSpLocks/>
          </p:cNvGrpSpPr>
          <p:nvPr/>
        </p:nvGrpSpPr>
        <p:grpSpPr bwMode="auto">
          <a:xfrm>
            <a:off x="3714750" y="2957513"/>
            <a:ext cx="514350" cy="596504"/>
            <a:chOff x="720" y="1632"/>
            <a:chExt cx="432" cy="668"/>
          </a:xfrm>
        </p:grpSpPr>
        <p:sp>
          <p:nvSpPr>
            <p:cNvPr id="11285" name="Rectangle 27"/>
            <p:cNvSpPr>
              <a:spLocks noChangeArrowheads="1"/>
            </p:cNvSpPr>
            <p:nvPr/>
          </p:nvSpPr>
          <p:spPr bwMode="auto">
            <a:xfrm>
              <a:off x="720" y="1632"/>
              <a:ext cx="432" cy="62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11286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415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500" dirty="0" err="1">
                  <a:solidFill>
                    <a:schemeClr val="accent1"/>
                  </a:solidFill>
                </a:rPr>
                <a:t>Reg</a:t>
              </a:r>
              <a:endParaRPr lang="en-US" sz="1500" dirty="0">
                <a:solidFill>
                  <a:schemeClr val="accent1"/>
                </a:solidFill>
              </a:endParaRPr>
            </a:p>
            <a:p>
              <a:pPr eaLnBrk="1" hangingPunct="1"/>
              <a:r>
                <a:rPr lang="en-US" sz="1500" dirty="0">
                  <a:solidFill>
                    <a:schemeClr val="accent1"/>
                  </a:solidFill>
                </a:rPr>
                <a:t>File</a:t>
              </a:r>
            </a:p>
          </p:txBody>
        </p:sp>
      </p:grpSp>
      <p:sp>
        <p:nvSpPr>
          <p:cNvPr id="11275" name="Rectangle 30"/>
          <p:cNvSpPr>
            <a:spLocks noChangeArrowheads="1"/>
          </p:cNvSpPr>
          <p:nvPr/>
        </p:nvSpPr>
        <p:spPr bwMode="auto">
          <a:xfrm>
            <a:off x="2343150" y="4114800"/>
            <a:ext cx="685800" cy="171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accent1"/>
                </a:solidFill>
              </a:rPr>
              <a:t>PC</a:t>
            </a:r>
          </a:p>
        </p:txBody>
      </p:sp>
      <p:sp>
        <p:nvSpPr>
          <p:cNvPr id="11276" name="Rectangle 31"/>
          <p:cNvSpPr>
            <a:spLocks noChangeArrowheads="1"/>
          </p:cNvSpPr>
          <p:nvPr/>
        </p:nvSpPr>
        <p:spPr bwMode="auto">
          <a:xfrm>
            <a:off x="3829050" y="4114800"/>
            <a:ext cx="685800" cy="171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350">
                <a:solidFill>
                  <a:schemeClr val="accent1"/>
                </a:solidFill>
              </a:rPr>
              <a:t>IR</a:t>
            </a:r>
          </a:p>
        </p:txBody>
      </p:sp>
      <p:cxnSp>
        <p:nvCxnSpPr>
          <p:cNvPr id="11277" name="AutoShape 35"/>
          <p:cNvCxnSpPr>
            <a:cxnSpLocks noChangeShapeType="1"/>
          </p:cNvCxnSpPr>
          <p:nvPr/>
        </p:nvCxnSpPr>
        <p:spPr bwMode="auto">
          <a:xfrm rot="-5400000">
            <a:off x="1664493" y="2907506"/>
            <a:ext cx="1414463" cy="400050"/>
          </a:xfrm>
          <a:prstGeom prst="bentConnector2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8" name="Line 37"/>
          <p:cNvSpPr>
            <a:spLocks noChangeShapeType="1"/>
          </p:cNvSpPr>
          <p:nvPr/>
        </p:nvSpPr>
        <p:spPr bwMode="auto">
          <a:xfrm flipV="1">
            <a:off x="3371850" y="3600450"/>
            <a:ext cx="0" cy="21431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11279" name="Line 38"/>
          <p:cNvSpPr>
            <a:spLocks noChangeShapeType="1"/>
          </p:cNvSpPr>
          <p:nvPr/>
        </p:nvSpPr>
        <p:spPr bwMode="auto">
          <a:xfrm flipV="1">
            <a:off x="3028950" y="2486025"/>
            <a:ext cx="0" cy="171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11280" name="Line 39"/>
          <p:cNvSpPr>
            <a:spLocks noChangeShapeType="1"/>
          </p:cNvSpPr>
          <p:nvPr/>
        </p:nvSpPr>
        <p:spPr bwMode="auto">
          <a:xfrm>
            <a:off x="3714750" y="2486025"/>
            <a:ext cx="0" cy="1714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11281" name="Line 40"/>
          <p:cNvSpPr>
            <a:spLocks noChangeShapeType="1"/>
          </p:cNvSpPr>
          <p:nvPr/>
        </p:nvSpPr>
        <p:spPr bwMode="auto">
          <a:xfrm>
            <a:off x="4286250" y="2100263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sp>
        <p:nvSpPr>
          <p:cNvPr id="11282" name="Line 41"/>
          <p:cNvSpPr>
            <a:spLocks noChangeShapeType="1"/>
          </p:cNvSpPr>
          <p:nvPr/>
        </p:nvSpPr>
        <p:spPr bwMode="auto">
          <a:xfrm flipH="1">
            <a:off x="4286250" y="2271713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>
              <a:solidFill>
                <a:schemeClr val="accent1"/>
              </a:solidFill>
            </a:endParaRPr>
          </a:p>
        </p:txBody>
      </p:sp>
      <p:cxnSp>
        <p:nvCxnSpPr>
          <p:cNvPr id="11283" name="AutoShape 44"/>
          <p:cNvCxnSpPr>
            <a:cxnSpLocks noChangeShapeType="1"/>
          </p:cNvCxnSpPr>
          <p:nvPr/>
        </p:nvCxnSpPr>
        <p:spPr bwMode="auto">
          <a:xfrm rot="-5400000">
            <a:off x="4164806" y="3121819"/>
            <a:ext cx="1157288" cy="228600"/>
          </a:xfrm>
          <a:prstGeom prst="bentConnector2">
            <a:avLst/>
          </a:prstGeom>
          <a:noFill/>
          <a:ln w="9525">
            <a:solidFill>
              <a:schemeClr val="bg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4" name="Text Box 46"/>
          <p:cNvSpPr txBox="1">
            <a:spLocks noChangeArrowheads="1"/>
          </p:cNvSpPr>
          <p:nvPr/>
        </p:nvSpPr>
        <p:spPr bwMode="auto">
          <a:xfrm>
            <a:off x="2637235" y="2658220"/>
            <a:ext cx="1653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1"/>
                </a:solidFill>
              </a:rPr>
              <a:t>Processing Unit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624" y="971550"/>
            <a:ext cx="3352376" cy="7155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A thread is a “virtualized” or “abstracted” </a:t>
            </a:r>
          </a:p>
          <a:p>
            <a:r>
              <a:rPr lang="en-US" sz="1350" dirty="0">
                <a:solidFill>
                  <a:schemeClr val="accent1"/>
                </a:solidFill>
              </a:rPr>
              <a:t>Von-Neumann Processor</a:t>
            </a:r>
          </a:p>
        </p:txBody>
      </p:sp>
      <p:cxnSp>
        <p:nvCxnSpPr>
          <p:cNvPr id="32" name="AutoShape 35"/>
          <p:cNvCxnSpPr>
            <a:cxnSpLocks noChangeShapeType="1"/>
          </p:cNvCxnSpPr>
          <p:nvPr/>
        </p:nvCxnSpPr>
        <p:spPr bwMode="auto">
          <a:xfrm rot="5400000" flipH="1" flipV="1">
            <a:off x="1496339" y="2753936"/>
            <a:ext cx="1550453" cy="571203"/>
          </a:xfrm>
          <a:prstGeom prst="bentConnector3">
            <a:avLst>
              <a:gd name="adj1" fmla="val 100737"/>
            </a:avLst>
          </a:prstGeom>
          <a:noFill/>
          <a:ln w="9525">
            <a:solidFill>
              <a:schemeClr val="bg1"/>
            </a:solidFill>
            <a:prstDash val="solid"/>
            <a:miter lim="800000"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/>
          <p:nvPr/>
        </p:nvCxnSpPr>
        <p:spPr>
          <a:xfrm>
            <a:off x="3543299" y="3582462"/>
            <a:ext cx="0" cy="2323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6823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897">
        <p:fade/>
      </p:transition>
    </mc:Choice>
    <mc:Fallback xmlns="">
      <p:transition spd="med" advTm="1088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latin typeface="Arial" charset="0"/>
              </a:rPr>
              <a:t>Arrays of Parallel Threads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25"/>
              </a:spcBef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A CUDA kernel is executed by a 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grid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(array) of</a:t>
            </a:r>
            <a:r>
              <a:rPr lang="en-US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threads 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Arial" charset="0"/>
              <a:buChar char="–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All threads in a grid run the same kernel code (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Single Program Multiple Data)</a:t>
            </a:r>
            <a:r>
              <a:rPr lang="ar-SA" dirty="0">
                <a:solidFill>
                  <a:srgbClr val="000000"/>
                </a:solidFill>
                <a:latin typeface="Arial" charset="0"/>
              </a:rPr>
              <a:t>‏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  <a:spcBef>
                <a:spcPts val="450"/>
              </a:spcBef>
              <a:buFont typeface="Arial" charset="0"/>
              <a:buChar char="–"/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Each thread 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has indexes 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that it uses to compute memory addresses and make control decisions</a:t>
            </a:r>
          </a:p>
          <a:p>
            <a:endParaRPr lang="en-US" dirty="0"/>
          </a:p>
        </p:txBody>
      </p:sp>
      <p:sp>
        <p:nvSpPr>
          <p:cNvPr id="12294" name="Freeform 26"/>
          <p:cNvSpPr>
            <a:spLocks/>
          </p:cNvSpPr>
          <p:nvPr/>
        </p:nvSpPr>
        <p:spPr bwMode="auto">
          <a:xfrm>
            <a:off x="2286000" y="2812706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6" name="Freeform 28"/>
          <p:cNvSpPr>
            <a:spLocks/>
          </p:cNvSpPr>
          <p:nvPr/>
        </p:nvSpPr>
        <p:spPr bwMode="auto">
          <a:xfrm>
            <a:off x="2691180" y="2812706"/>
            <a:ext cx="180975" cy="1333203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7" name="Freeform 29"/>
          <p:cNvSpPr>
            <a:spLocks/>
          </p:cNvSpPr>
          <p:nvPr/>
        </p:nvSpPr>
        <p:spPr bwMode="auto">
          <a:xfrm>
            <a:off x="3087075" y="2812706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8" name="Freeform 30"/>
          <p:cNvSpPr>
            <a:spLocks/>
          </p:cNvSpPr>
          <p:nvPr/>
        </p:nvSpPr>
        <p:spPr bwMode="auto">
          <a:xfrm>
            <a:off x="3990050" y="2812706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2299" name="Freeform 33"/>
          <p:cNvSpPr>
            <a:spLocks/>
          </p:cNvSpPr>
          <p:nvPr/>
        </p:nvSpPr>
        <p:spPr bwMode="auto">
          <a:xfrm>
            <a:off x="3597765" y="2812706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5" name="Rectangle 44"/>
          <p:cNvSpPr/>
          <p:nvPr/>
        </p:nvSpPr>
        <p:spPr>
          <a:xfrm>
            <a:off x="1830512" y="3112744"/>
            <a:ext cx="2800350" cy="642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i = </a:t>
            </a:r>
            <a:r>
              <a:rPr lang="en-US" sz="1050" dirty="0" err="1">
                <a:solidFill>
                  <a:schemeClr val="accent1"/>
                </a:solidFill>
              </a:rPr>
              <a:t>blockIdx.x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50" dirty="0">
                <a:solidFill>
                  <a:schemeClr val="accent1"/>
                </a:solidFill>
              </a:rPr>
              <a:t>*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50" dirty="0" err="1">
                <a:solidFill>
                  <a:schemeClr val="accent1"/>
                </a:solidFill>
              </a:rPr>
              <a:t>blockDim.x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50" dirty="0">
                <a:solidFill>
                  <a:schemeClr val="accent1"/>
                </a:solidFill>
              </a:rPr>
              <a:t>+</a:t>
            </a:r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threadIdx.x</a:t>
            </a:r>
            <a:r>
              <a:rPr lang="en-US" sz="105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= A[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+ B[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2301" name="TextBox 22"/>
          <p:cNvSpPr txBox="1">
            <a:spLocks noChangeArrowheads="1"/>
          </p:cNvSpPr>
          <p:nvPr/>
        </p:nvSpPr>
        <p:spPr bwMode="auto">
          <a:xfrm>
            <a:off x="3228546" y="2769844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/>
              <a:t>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85545" y="2598394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85595" y="2598394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5645" y="2598394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399995" y="2598394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800045" y="2598394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12307" name="TextBox 22"/>
          <p:cNvSpPr txBox="1">
            <a:spLocks noChangeArrowheads="1"/>
          </p:cNvSpPr>
          <p:nvPr/>
        </p:nvSpPr>
        <p:spPr bwMode="auto">
          <a:xfrm>
            <a:off x="3228546" y="3841406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accent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96600139"/>
      </p:ext>
    </p:extLst>
  </p:cSld>
  <p:clrMapOvr>
    <a:masterClrMapping/>
  </p:clrMapOvr>
  <p:transition advTm="123823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</a:pPr>
            <a:r>
              <a:rPr lang="en-US" dirty="0" smtClean="0">
                <a:solidFill>
                  <a:schemeClr val="accent1"/>
                </a:solidFill>
              </a:rPr>
              <a:t>Thread Blocks: Scalable Cooperation</a:t>
            </a:r>
          </a:p>
        </p:txBody>
      </p:sp>
      <p:sp>
        <p:nvSpPr>
          <p:cNvPr id="13317" name="Rectangle 41"/>
          <p:cNvSpPr>
            <a:spLocks noGrp="1" noChangeArrowheads="1"/>
          </p:cNvSpPr>
          <p:nvPr>
            <p:ph idx="1"/>
          </p:nvPr>
        </p:nvSpPr>
        <p:spPr>
          <a:xfrm>
            <a:off x="319878" y="3089151"/>
            <a:ext cx="6217920" cy="1744394"/>
          </a:xfrm>
        </p:spPr>
        <p:txBody>
          <a:bodyPr>
            <a:normAutofit/>
          </a:bodyPr>
          <a:lstStyle/>
          <a:p>
            <a:pPr marL="342900" indent="-342900"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dirty="0" smtClean="0"/>
              <a:t>Divide thread array into multiple blocks</a:t>
            </a:r>
          </a:p>
          <a:p>
            <a:pPr marL="729854" lvl="1" indent="-301229"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dirty="0" smtClean="0"/>
              <a:t>Threads within a block cooperate via </a:t>
            </a:r>
            <a:r>
              <a:rPr lang="en-US" b="1" dirty="0" smtClean="0">
                <a:solidFill>
                  <a:srgbClr val="3333CC"/>
                </a:solidFill>
              </a:rPr>
              <a:t>shared memory, atomic operations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3333CC"/>
                </a:solidFill>
              </a:rPr>
              <a:t>barrier synchronization</a:t>
            </a:r>
          </a:p>
          <a:p>
            <a:pPr marL="729854" lvl="1" indent="-301229">
              <a:tabLst>
                <a:tab pos="770335" algn="l"/>
                <a:tab pos="1456135" algn="l"/>
                <a:tab pos="2141935" algn="l"/>
                <a:tab pos="2827735" algn="l"/>
                <a:tab pos="3513535" algn="l"/>
                <a:tab pos="4199335" algn="l"/>
                <a:tab pos="4885135" algn="l"/>
                <a:tab pos="5570935" algn="l"/>
                <a:tab pos="6256735" algn="l"/>
                <a:tab pos="6942535" algn="l"/>
                <a:tab pos="7628335" algn="l"/>
              </a:tabLst>
            </a:pPr>
            <a:r>
              <a:rPr lang="en-US" dirty="0" smtClean="0"/>
              <a:t>Threads in different blocks do not interact</a:t>
            </a:r>
          </a:p>
        </p:txBody>
      </p:sp>
      <p:sp>
        <p:nvSpPr>
          <p:cNvPr id="13364" name="Slide Number Placeholder 51"/>
          <p:cNvSpPr>
            <a:spLocks noGrp="1"/>
          </p:cNvSpPr>
          <p:nvPr>
            <p:ph type="sldNum" sz="quarter" idx="4294967295"/>
          </p:nvPr>
        </p:nvSpPr>
        <p:spPr>
          <a:xfrm>
            <a:off x="5429250" y="4217988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00BA1D-64FA-42C4-B632-0EFC61984D63}" type="slidenum">
              <a:rPr lang="en-US" smtClean="0"/>
              <a:pPr>
                <a:defRPr/>
              </a:pPr>
              <a:t>53</a:t>
            </a:fld>
            <a:endParaRPr lang="en-US" dirty="0" smtClean="0"/>
          </a:p>
        </p:txBody>
      </p:sp>
      <p:sp>
        <p:nvSpPr>
          <p:cNvPr id="13318" name="Freeform 26"/>
          <p:cNvSpPr>
            <a:spLocks/>
          </p:cNvSpPr>
          <p:nvPr/>
        </p:nvSpPr>
        <p:spPr bwMode="auto">
          <a:xfrm>
            <a:off x="161273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20" name="Freeform 28"/>
          <p:cNvSpPr>
            <a:spLocks/>
          </p:cNvSpPr>
          <p:nvPr/>
        </p:nvSpPr>
        <p:spPr bwMode="auto">
          <a:xfrm>
            <a:off x="581025" y="1455911"/>
            <a:ext cx="180975" cy="1333203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21" name="Freeform 29"/>
          <p:cNvSpPr>
            <a:spLocks/>
          </p:cNvSpPr>
          <p:nvPr/>
        </p:nvSpPr>
        <p:spPr bwMode="auto">
          <a:xfrm>
            <a:off x="962025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22" name="Freeform 30"/>
          <p:cNvSpPr>
            <a:spLocks/>
          </p:cNvSpPr>
          <p:nvPr/>
        </p:nvSpPr>
        <p:spPr bwMode="auto">
          <a:xfrm>
            <a:off x="1905000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23" name="Freeform 33"/>
          <p:cNvSpPr>
            <a:spLocks/>
          </p:cNvSpPr>
          <p:nvPr/>
        </p:nvSpPr>
        <p:spPr bwMode="auto">
          <a:xfrm>
            <a:off x="1508370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11" name="Rectangle 110"/>
          <p:cNvSpPr/>
          <p:nvPr/>
        </p:nvSpPr>
        <p:spPr>
          <a:xfrm>
            <a:off x="-10178" y="1755948"/>
            <a:ext cx="2114550" cy="642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i = </a:t>
            </a:r>
            <a:r>
              <a:rPr lang="en-US" sz="1050" dirty="0" err="1">
                <a:solidFill>
                  <a:schemeClr val="tx1"/>
                </a:solidFill>
              </a:rPr>
              <a:t>blockIdx.x</a:t>
            </a:r>
            <a:r>
              <a:rPr lang="en-US" sz="1050" dirty="0">
                <a:solidFill>
                  <a:schemeClr val="tx1"/>
                </a:solidFill>
              </a:rPr>
              <a:t> * </a:t>
            </a:r>
            <a:r>
              <a:rPr lang="en-US" sz="1050" dirty="0" err="1">
                <a:solidFill>
                  <a:schemeClr val="tx1"/>
                </a:solidFill>
              </a:rPr>
              <a:t>blockDim.x</a:t>
            </a:r>
            <a:r>
              <a:rPr lang="en-US" sz="1050" dirty="0">
                <a:solidFill>
                  <a:schemeClr val="tx1"/>
                </a:solidFill>
              </a:rPr>
              <a:t> + </a:t>
            </a:r>
            <a:r>
              <a:rPr lang="en-US" sz="1050" dirty="0" err="1">
                <a:solidFill>
                  <a:schemeClr val="tx1"/>
                </a:solidFill>
              </a:rPr>
              <a:t>threadIdx.x</a:t>
            </a:r>
            <a:r>
              <a:rPr lang="en-US" sz="105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= A[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+ B[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3325" name="TextBox 22"/>
          <p:cNvSpPr txBox="1">
            <a:spLocks noChangeArrowheads="1"/>
          </p:cNvSpPr>
          <p:nvPr/>
        </p:nvSpPr>
        <p:spPr bwMode="auto">
          <a:xfrm>
            <a:off x="1132823" y="141304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…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-10178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898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8992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3042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70432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13331" name="TextBox 14"/>
          <p:cNvSpPr txBox="1">
            <a:spLocks noChangeArrowheads="1"/>
          </p:cNvSpPr>
          <p:nvPr/>
        </p:nvSpPr>
        <p:spPr bwMode="auto">
          <a:xfrm>
            <a:off x="275573" y="895350"/>
            <a:ext cx="1378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accent1"/>
                </a:solidFill>
              </a:rPr>
              <a:t>Thread Block 0</a:t>
            </a:r>
          </a:p>
        </p:txBody>
      </p:sp>
      <p:sp>
        <p:nvSpPr>
          <p:cNvPr id="13332" name="Freeform 26"/>
          <p:cNvSpPr>
            <a:spLocks/>
          </p:cNvSpPr>
          <p:nvPr/>
        </p:nvSpPr>
        <p:spPr bwMode="auto">
          <a:xfrm>
            <a:off x="2425455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34" name="Freeform 28"/>
          <p:cNvSpPr>
            <a:spLocks/>
          </p:cNvSpPr>
          <p:nvPr/>
        </p:nvSpPr>
        <p:spPr bwMode="auto">
          <a:xfrm>
            <a:off x="2818508" y="1455911"/>
            <a:ext cx="180975" cy="1333203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35" name="Freeform 29"/>
          <p:cNvSpPr>
            <a:spLocks/>
          </p:cNvSpPr>
          <p:nvPr/>
        </p:nvSpPr>
        <p:spPr bwMode="auto">
          <a:xfrm>
            <a:off x="3219038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36" name="Freeform 30"/>
          <p:cNvSpPr>
            <a:spLocks/>
          </p:cNvSpPr>
          <p:nvPr/>
        </p:nvSpPr>
        <p:spPr bwMode="auto">
          <a:xfrm>
            <a:off x="4130993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37" name="Freeform 33"/>
          <p:cNvSpPr>
            <a:spLocks/>
          </p:cNvSpPr>
          <p:nvPr/>
        </p:nvSpPr>
        <p:spPr bwMode="auto">
          <a:xfrm>
            <a:off x="3738278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38" name="TextBox 22"/>
          <p:cNvSpPr txBox="1">
            <a:spLocks noChangeArrowheads="1"/>
          </p:cNvSpPr>
          <p:nvPr/>
        </p:nvSpPr>
        <p:spPr bwMode="auto">
          <a:xfrm>
            <a:off x="3361673" y="141304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…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61872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0187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53312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9331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13343" name="TextBox 32"/>
          <p:cNvSpPr txBox="1">
            <a:spLocks noChangeArrowheads="1"/>
          </p:cNvSpPr>
          <p:nvPr/>
        </p:nvSpPr>
        <p:spPr bwMode="auto">
          <a:xfrm>
            <a:off x="2480610" y="895350"/>
            <a:ext cx="137890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accent1"/>
                </a:solidFill>
              </a:rPr>
              <a:t>Thread Block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2186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218673" y="1755948"/>
            <a:ext cx="2114550" cy="642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i = </a:t>
            </a:r>
            <a:r>
              <a:rPr lang="en-US" sz="1050" dirty="0" err="1">
                <a:solidFill>
                  <a:schemeClr val="tx1"/>
                </a:solidFill>
              </a:rPr>
              <a:t>blockIdx.x</a:t>
            </a:r>
            <a:r>
              <a:rPr lang="en-US" sz="1050" dirty="0">
                <a:solidFill>
                  <a:schemeClr val="tx1"/>
                </a:solidFill>
              </a:rPr>
              <a:t> * </a:t>
            </a:r>
            <a:r>
              <a:rPr lang="en-US" sz="1050" dirty="0" err="1">
                <a:solidFill>
                  <a:schemeClr val="tx1"/>
                </a:solidFill>
              </a:rPr>
              <a:t>blockDim.x</a:t>
            </a:r>
            <a:r>
              <a:rPr lang="en-US" sz="1050" dirty="0">
                <a:solidFill>
                  <a:schemeClr val="tx1"/>
                </a:solidFill>
              </a:rPr>
              <a:t> + </a:t>
            </a:r>
            <a:r>
              <a:rPr lang="en-US" sz="1050" dirty="0" err="1">
                <a:solidFill>
                  <a:schemeClr val="tx1"/>
                </a:solidFill>
              </a:rPr>
              <a:t>threadIdx.x</a:t>
            </a:r>
            <a:r>
              <a:rPr lang="en-US" sz="105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= A[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+ B[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3346" name="Freeform 26"/>
          <p:cNvSpPr>
            <a:spLocks/>
          </p:cNvSpPr>
          <p:nvPr/>
        </p:nvSpPr>
        <p:spPr bwMode="auto">
          <a:xfrm>
            <a:off x="4928168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48" name="Freeform 28"/>
          <p:cNvSpPr>
            <a:spLocks/>
          </p:cNvSpPr>
          <p:nvPr/>
        </p:nvSpPr>
        <p:spPr bwMode="auto">
          <a:xfrm>
            <a:off x="5328870" y="1455911"/>
            <a:ext cx="180975" cy="1333203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49" name="Freeform 29"/>
          <p:cNvSpPr>
            <a:spLocks/>
          </p:cNvSpPr>
          <p:nvPr/>
        </p:nvSpPr>
        <p:spPr bwMode="auto">
          <a:xfrm>
            <a:off x="5739180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50" name="Freeform 30"/>
          <p:cNvSpPr>
            <a:spLocks/>
          </p:cNvSpPr>
          <p:nvPr/>
        </p:nvSpPr>
        <p:spPr bwMode="auto">
          <a:xfrm>
            <a:off x="6645593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51" name="Freeform 33"/>
          <p:cNvSpPr>
            <a:spLocks/>
          </p:cNvSpPr>
          <p:nvPr/>
        </p:nvSpPr>
        <p:spPr bwMode="auto">
          <a:xfrm>
            <a:off x="6245063" y="1455910"/>
            <a:ext cx="180975" cy="1334096"/>
          </a:xfrm>
          <a:custGeom>
            <a:avLst/>
            <a:gdLst>
              <a:gd name="T0" fmla="*/ 0 w 152"/>
              <a:gd name="T1" fmla="*/ 0 h 1893"/>
              <a:gd name="T2" fmla="*/ 2147483647 w 152"/>
              <a:gd name="T3" fmla="*/ 2147483647 h 1893"/>
              <a:gd name="T4" fmla="*/ 2147483647 w 152"/>
              <a:gd name="T5" fmla="*/ 2147483647 h 1893"/>
              <a:gd name="T6" fmla="*/ 2147483647 w 152"/>
              <a:gd name="T7" fmla="*/ 2147483647 h 1893"/>
              <a:gd name="T8" fmla="*/ 2147483647 w 152"/>
              <a:gd name="T9" fmla="*/ 2147483647 h 1893"/>
              <a:gd name="T10" fmla="*/ 2147483647 w 152"/>
              <a:gd name="T11" fmla="*/ 2147483647 h 1893"/>
              <a:gd name="T12" fmla="*/ 2147483647 w 152"/>
              <a:gd name="T13" fmla="*/ 2147483647 h 1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893"/>
              <a:gd name="T23" fmla="*/ 152 w 152"/>
              <a:gd name="T24" fmla="*/ 1893 h 1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893">
                <a:moveTo>
                  <a:pt x="0" y="0"/>
                </a:moveTo>
                <a:cubicBezTo>
                  <a:pt x="72" y="119"/>
                  <a:pt x="144" y="238"/>
                  <a:pt x="148" y="357"/>
                </a:cubicBezTo>
                <a:cubicBezTo>
                  <a:pt x="152" y="476"/>
                  <a:pt x="27" y="585"/>
                  <a:pt x="22" y="713"/>
                </a:cubicBezTo>
                <a:cubicBezTo>
                  <a:pt x="17" y="841"/>
                  <a:pt x="122" y="1003"/>
                  <a:pt x="120" y="1125"/>
                </a:cubicBezTo>
                <a:cubicBezTo>
                  <a:pt x="118" y="1247"/>
                  <a:pt x="10" y="1349"/>
                  <a:pt x="11" y="1448"/>
                </a:cubicBezTo>
                <a:cubicBezTo>
                  <a:pt x="12" y="1547"/>
                  <a:pt x="116" y="1643"/>
                  <a:pt x="126" y="1717"/>
                </a:cubicBezTo>
                <a:cubicBezTo>
                  <a:pt x="136" y="1791"/>
                  <a:pt x="81" y="1864"/>
                  <a:pt x="71" y="1893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3352" name="TextBox 41"/>
          <p:cNvSpPr txBox="1">
            <a:spLocks noChangeArrowheads="1"/>
          </p:cNvSpPr>
          <p:nvPr/>
        </p:nvSpPr>
        <p:spPr bwMode="auto">
          <a:xfrm>
            <a:off x="5876273" y="141304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…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513332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5333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4772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254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4477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13357" name="TextBox 46"/>
          <p:cNvSpPr txBox="1">
            <a:spLocks noChangeArrowheads="1"/>
          </p:cNvSpPr>
          <p:nvPr/>
        </p:nvSpPr>
        <p:spPr bwMode="auto">
          <a:xfrm>
            <a:off x="5019023" y="897948"/>
            <a:ext cx="158248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500" dirty="0">
                <a:solidFill>
                  <a:schemeClr val="accent1"/>
                </a:solidFill>
              </a:rPr>
              <a:t>Thread Block N-1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733273" y="1241598"/>
            <a:ext cx="400050" cy="21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733273" y="1755948"/>
            <a:ext cx="2114550" cy="642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i = </a:t>
            </a:r>
            <a:r>
              <a:rPr lang="en-US" sz="1050" dirty="0" err="1">
                <a:solidFill>
                  <a:schemeClr val="tx1"/>
                </a:solidFill>
              </a:rPr>
              <a:t>blockIdx.x</a:t>
            </a:r>
            <a:r>
              <a:rPr lang="en-US" sz="1050" dirty="0">
                <a:solidFill>
                  <a:schemeClr val="tx1"/>
                </a:solidFill>
              </a:rPr>
              <a:t> * </a:t>
            </a:r>
            <a:r>
              <a:rPr lang="en-US" sz="1050" dirty="0" err="1">
                <a:solidFill>
                  <a:schemeClr val="tx1"/>
                </a:solidFill>
              </a:rPr>
              <a:t>blockDim.x</a:t>
            </a:r>
            <a:r>
              <a:rPr lang="en-US" sz="1050" dirty="0">
                <a:solidFill>
                  <a:schemeClr val="tx1"/>
                </a:solidFill>
              </a:rPr>
              <a:t> + </a:t>
            </a:r>
            <a:r>
              <a:rPr lang="en-US" sz="1050" dirty="0" err="1">
                <a:solidFill>
                  <a:schemeClr val="tx1"/>
                </a:solidFill>
              </a:rPr>
              <a:t>threadIdx.x</a:t>
            </a:r>
            <a:r>
              <a:rPr lang="en-US" sz="1050" dirty="0">
                <a:solidFill>
                  <a:schemeClr val="tx1"/>
                </a:solidFill>
              </a:rPr>
              <a:t>;</a:t>
            </a:r>
          </a:p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= A[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 + B[</a:t>
            </a:r>
            <a:r>
              <a:rPr lang="en-US" sz="1050" dirty="0" err="1">
                <a:solidFill>
                  <a:schemeClr val="tx1"/>
                </a:solidFill>
              </a:rPr>
              <a:t>i</a:t>
            </a:r>
            <a:r>
              <a:rPr lang="en-US" sz="105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3360" name="TextBox 22"/>
          <p:cNvSpPr txBox="1">
            <a:spLocks noChangeArrowheads="1"/>
          </p:cNvSpPr>
          <p:nvPr/>
        </p:nvSpPr>
        <p:spPr bwMode="auto">
          <a:xfrm>
            <a:off x="4390373" y="1884536"/>
            <a:ext cx="31931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050" b="1"/>
              <a:t>…</a:t>
            </a:r>
          </a:p>
        </p:txBody>
      </p:sp>
      <p:sp>
        <p:nvSpPr>
          <p:cNvPr id="13361" name="TextBox 22"/>
          <p:cNvSpPr txBox="1">
            <a:spLocks noChangeArrowheads="1"/>
          </p:cNvSpPr>
          <p:nvPr/>
        </p:nvSpPr>
        <p:spPr bwMode="auto">
          <a:xfrm>
            <a:off x="3418823" y="2484611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…</a:t>
            </a:r>
          </a:p>
        </p:txBody>
      </p:sp>
      <p:sp>
        <p:nvSpPr>
          <p:cNvPr id="13362" name="TextBox 22"/>
          <p:cNvSpPr txBox="1">
            <a:spLocks noChangeArrowheads="1"/>
          </p:cNvSpPr>
          <p:nvPr/>
        </p:nvSpPr>
        <p:spPr bwMode="auto">
          <a:xfrm>
            <a:off x="1132823" y="2484611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…</a:t>
            </a:r>
          </a:p>
        </p:txBody>
      </p:sp>
      <p:sp>
        <p:nvSpPr>
          <p:cNvPr id="13363" name="TextBox 22"/>
          <p:cNvSpPr txBox="1">
            <a:spLocks noChangeArrowheads="1"/>
          </p:cNvSpPr>
          <p:nvPr/>
        </p:nvSpPr>
        <p:spPr bwMode="auto">
          <a:xfrm>
            <a:off x="5876273" y="2484611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7709403"/>
      </p:ext>
    </p:extLst>
  </p:cSld>
  <p:clrMapOvr>
    <a:masterClrMapping/>
  </p:clrMapOvr>
  <p:transition advTm="377371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52850" y="2127081"/>
            <a:ext cx="3195337" cy="2730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267200" y="3464146"/>
            <a:ext cx="1161056" cy="7052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blockIdx</a:t>
            </a:r>
            <a:r>
              <a:rPr lang="en-US" dirty="0" smtClean="0"/>
              <a:t> and </a:t>
            </a:r>
            <a:r>
              <a:rPr lang="en-US" dirty="0" err="1" smtClean="0"/>
              <a:t>threadIdx</a:t>
            </a:r>
            <a:endParaRPr lang="en-US" dirty="0" smtClean="0"/>
          </a:p>
        </p:txBody>
      </p:sp>
      <p:sp>
        <p:nvSpPr>
          <p:cNvPr id="14341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endParaRPr lang="en-US" dirty="0" smtClean="0"/>
          </a:p>
          <a:p>
            <a:pPr marL="342900" indent="-342900">
              <a:lnSpc>
                <a:spcPct val="90000"/>
              </a:lnSpc>
              <a:buFont typeface="Times New Roman" pitchFamily="18" charset="0"/>
              <a:buChar char="•"/>
            </a:pPr>
            <a:r>
              <a:rPr lang="en-US" sz="1800" dirty="0"/>
              <a:t>Each thread uses indices to decide what data to work on</a:t>
            </a:r>
          </a:p>
          <a:p>
            <a:pPr marL="731044" lvl="1" indent="-302419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sz="1500" dirty="0" err="1"/>
              <a:t>blockIdx</a:t>
            </a:r>
            <a:r>
              <a:rPr lang="en-US" sz="1500" dirty="0"/>
              <a:t>: 1D, 2D, or 3D (CUDA 4.0)</a:t>
            </a:r>
          </a:p>
          <a:p>
            <a:pPr marL="731044" lvl="1" indent="-302419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sz="1500" dirty="0" err="1"/>
              <a:t>threadIdx</a:t>
            </a:r>
            <a:r>
              <a:rPr lang="en-US" sz="1500" dirty="0"/>
              <a:t>: 1D, 2D, or 3D </a:t>
            </a:r>
          </a:p>
          <a:p>
            <a:pPr marL="342900" indent="-342900">
              <a:lnSpc>
                <a:spcPct val="90000"/>
              </a:lnSpc>
              <a:buFont typeface="Times New Roman" pitchFamily="18" charset="0"/>
              <a:buChar char="•"/>
            </a:pPr>
            <a:endParaRPr lang="en-US" sz="1800" dirty="0"/>
          </a:p>
          <a:p>
            <a:pPr marL="342900" indent="-342900">
              <a:lnSpc>
                <a:spcPct val="90000"/>
              </a:lnSpc>
              <a:buFont typeface="Times New Roman" pitchFamily="18" charset="0"/>
              <a:buChar char="•"/>
            </a:pPr>
            <a:r>
              <a:rPr lang="en-US" sz="1800" dirty="0"/>
              <a:t>Simplifies memory</a:t>
            </a:r>
            <a:br>
              <a:rPr lang="en-US" sz="1800" dirty="0"/>
            </a:br>
            <a:r>
              <a:rPr lang="en-US" sz="1800" dirty="0"/>
              <a:t>addressing </a:t>
            </a:r>
            <a:r>
              <a:rPr lang="en-US" sz="1800" dirty="0" smtClean="0"/>
              <a:t>when processing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multidimensional data</a:t>
            </a:r>
          </a:p>
          <a:p>
            <a:pPr marL="731044" lvl="1" indent="-302419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sz="1500" dirty="0"/>
              <a:t>Image processing</a:t>
            </a:r>
          </a:p>
          <a:p>
            <a:pPr marL="731044" lvl="1" indent="-302419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sz="1500" dirty="0"/>
              <a:t>Solving PDEs on volumes</a:t>
            </a:r>
          </a:p>
          <a:p>
            <a:pPr marL="731044" lvl="1" indent="-302419">
              <a:lnSpc>
                <a:spcPct val="90000"/>
              </a:lnSpc>
              <a:buFont typeface="Times New Roman" pitchFamily="18" charset="0"/>
              <a:buChar char="–"/>
            </a:pPr>
            <a:r>
              <a:rPr lang="en-US" sz="1500" dirty="0"/>
              <a:t>…</a:t>
            </a:r>
          </a:p>
          <a:p>
            <a:pPr marL="342900" indent="-342900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14345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5581650" y="4178300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E828F5C-7611-4017-AD45-6718C81C6286}" type="slidenum">
              <a:rPr lang="en-US" sz="700">
                <a:solidFill>
                  <a:schemeClr val="accent1"/>
                </a:solidFill>
              </a:rPr>
              <a:pPr>
                <a:defRPr/>
              </a:pPr>
              <a:t>54</a:t>
            </a:fld>
            <a:endParaRPr lang="en-US" sz="7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1184" y="212846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7235" y="2517301"/>
            <a:ext cx="2519375" cy="1031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3918284" y="2531662"/>
            <a:ext cx="6463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Grid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2162" y="2670352"/>
            <a:ext cx="880949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(0, 0)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2585" y="3142526"/>
            <a:ext cx="872130" cy="321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(1, 1)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05726" y="3125161"/>
            <a:ext cx="893820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(1, 0)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12585" y="2670352"/>
            <a:ext cx="872130" cy="337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Block (0,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122" y="3666122"/>
            <a:ext cx="13308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Block (1,1)</a:t>
            </a:r>
          </a:p>
        </p:txBody>
      </p:sp>
      <p:sp>
        <p:nvSpPr>
          <p:cNvPr id="23" name="Cube 22"/>
          <p:cNvSpPr/>
          <p:nvPr/>
        </p:nvSpPr>
        <p:spPr>
          <a:xfrm>
            <a:off x="5786557" y="4263737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(0,0,0)</a:t>
            </a:r>
          </a:p>
        </p:txBody>
      </p:sp>
      <p:sp>
        <p:nvSpPr>
          <p:cNvPr id="24" name="Cube 23"/>
          <p:cNvSpPr/>
          <p:nvPr/>
        </p:nvSpPr>
        <p:spPr>
          <a:xfrm>
            <a:off x="5676998" y="4374070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(0,1,3)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40744" y="4507191"/>
            <a:ext cx="474054" cy="289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(0,1,0)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14798" y="4507191"/>
            <a:ext cx="474054" cy="289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(0,1,1)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80822" y="4507191"/>
            <a:ext cx="474054" cy="2896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(0,1,2)</a:t>
            </a:r>
          </a:p>
        </p:txBody>
      </p:sp>
      <p:sp>
        <p:nvSpPr>
          <p:cNvPr id="28" name="Cube 27"/>
          <p:cNvSpPr/>
          <p:nvPr/>
        </p:nvSpPr>
        <p:spPr>
          <a:xfrm>
            <a:off x="4362581" y="3952777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9" name="Cube 28"/>
          <p:cNvSpPr/>
          <p:nvPr/>
        </p:nvSpPr>
        <p:spPr>
          <a:xfrm>
            <a:off x="4804868" y="3952778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0" name="Cube 29"/>
          <p:cNvSpPr/>
          <p:nvPr/>
        </p:nvSpPr>
        <p:spPr>
          <a:xfrm>
            <a:off x="5302228" y="3952778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1" name="Cube 30"/>
          <p:cNvSpPr/>
          <p:nvPr/>
        </p:nvSpPr>
        <p:spPr>
          <a:xfrm>
            <a:off x="5783792" y="3952778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2" name="Cube 31"/>
          <p:cNvSpPr/>
          <p:nvPr/>
        </p:nvSpPr>
        <p:spPr>
          <a:xfrm>
            <a:off x="4240743" y="4073954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(0,0,0)</a:t>
            </a:r>
          </a:p>
        </p:txBody>
      </p:sp>
      <p:sp>
        <p:nvSpPr>
          <p:cNvPr id="33" name="Cube 32"/>
          <p:cNvSpPr/>
          <p:nvPr/>
        </p:nvSpPr>
        <p:spPr>
          <a:xfrm>
            <a:off x="4714797" y="4073954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(0,0,1)</a:t>
            </a:r>
          </a:p>
        </p:txBody>
      </p:sp>
      <p:sp>
        <p:nvSpPr>
          <p:cNvPr id="34" name="Cube 33"/>
          <p:cNvSpPr/>
          <p:nvPr/>
        </p:nvSpPr>
        <p:spPr>
          <a:xfrm>
            <a:off x="5169232" y="4073953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(0,0,2)</a:t>
            </a:r>
          </a:p>
        </p:txBody>
      </p:sp>
      <p:sp>
        <p:nvSpPr>
          <p:cNvPr id="35" name="Cube 34"/>
          <p:cNvSpPr/>
          <p:nvPr/>
        </p:nvSpPr>
        <p:spPr>
          <a:xfrm>
            <a:off x="5676998" y="4073953"/>
            <a:ext cx="628650" cy="43323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/>
                </a:solidFill>
              </a:rPr>
              <a:t>Thread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</a:rPr>
              <a:t>(0,0,3)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41558" y="3909712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(1,0,0)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86688" y="3909711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(1,0,1)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77949" y="3909711"/>
            <a:ext cx="457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(1,0,2)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76782" y="3909712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(1,0,3)</a:t>
            </a:r>
          </a:p>
        </p:txBody>
      </p:sp>
      <p:cxnSp>
        <p:nvCxnSpPr>
          <p:cNvPr id="40" name="Straight Connector 39"/>
          <p:cNvCxnSpPr>
            <a:endCxn id="36" idx="1"/>
          </p:cNvCxnSpPr>
          <p:nvPr/>
        </p:nvCxnSpPr>
        <p:spPr>
          <a:xfrm flipH="1">
            <a:off x="4441558" y="3142526"/>
            <a:ext cx="986698" cy="86721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84715" y="3142526"/>
            <a:ext cx="130492" cy="81400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210300" y="3462531"/>
            <a:ext cx="74415" cy="6679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3189788" y="2110024"/>
            <a:ext cx="934590" cy="232545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3752850" y="1858129"/>
            <a:ext cx="597099" cy="119874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2777587"/>
      </p:ext>
    </p:extLst>
  </p:cSld>
  <p:clrMapOvr>
    <a:masterClrMapping/>
  </p:clrMapOvr>
  <p:transition advTm="114356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2.4 - Introduction </a:t>
            </a:r>
            <a:r>
              <a:rPr lang="en-US" dirty="0"/>
              <a:t>to the CUDA Toolkit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21520" y="3560045"/>
            <a:ext cx="5459034" cy="438582"/>
          </a:xfrm>
        </p:spPr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2 </a:t>
            </a:r>
            <a:r>
              <a:rPr lang="en-US" dirty="0"/>
              <a:t>– Introduction to CUDA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" name="Title 10"/>
          <p:cNvSpPr txBox="1">
            <a:spLocks/>
          </p:cNvSpPr>
          <p:nvPr/>
        </p:nvSpPr>
        <p:spPr bwMode="auto">
          <a:xfrm>
            <a:off x="4110958" y="284348"/>
            <a:ext cx="2426875" cy="76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200" tIns="38100" rIns="76200" bIns="38100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defRPr sz="3000" b="0" cap="none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5pPr>
            <a:lvl6pPr marL="342887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6pPr>
            <a:lvl7pPr marL="685773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7pPr>
            <a:lvl8pPr marL="1028659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8pPr>
            <a:lvl9pPr marL="1371545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defTabSz="761970"/>
            <a:r>
              <a:rPr lang="en-US" sz="1667" kern="0" dirty="0"/>
              <a:t>CSD2170 Programming Massively Parallel Processors</a:t>
            </a:r>
          </a:p>
        </p:txBody>
      </p:sp>
    </p:spTree>
    <p:extLst>
      <p:ext uri="{BB962C8B-B14F-4D97-AF65-F5344CB8AC3E}">
        <p14:creationId xmlns:p14="http://schemas.microsoft.com/office/powerpoint/2010/main" val="24496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145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become familiar with some valuable tools and resources from the CUDA Toolkit</a:t>
            </a:r>
          </a:p>
          <a:p>
            <a:pPr lvl="1"/>
            <a:r>
              <a:rPr lang="en-US" dirty="0" smtClean="0"/>
              <a:t>Compiler flags</a:t>
            </a:r>
          </a:p>
          <a:p>
            <a:pPr lvl="1"/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Profilers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862">
        <p:fade/>
      </p:transition>
    </mc:Choice>
    <mc:Fallback xmlns="">
      <p:transition spd="med" advTm="298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279064" y="1287337"/>
            <a:ext cx="7157553" cy="0"/>
          </a:xfrm>
          <a:prstGeom prst="line">
            <a:avLst/>
          </a:prstGeom>
          <a:ln w="15875">
            <a:gradFill>
              <a:gsLst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487" y="797720"/>
            <a:ext cx="4314528" cy="767518"/>
          </a:xfrm>
        </p:spPr>
        <p:txBody>
          <a:bodyPr/>
          <a:lstStyle/>
          <a:p>
            <a:r>
              <a:rPr lang="en-US" sz="2375" dirty="0">
                <a:solidFill>
                  <a:srgbClr val="76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Programming Languages</a:t>
            </a:r>
            <a:r>
              <a:rPr lang="en-US" dirty="0">
                <a:solidFill>
                  <a:srgbClr val="76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rgbClr val="76B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0" y="1939882"/>
            <a:ext cx="5969403" cy="364433"/>
            <a:chOff x="-175103" y="2296752"/>
            <a:chExt cx="9523684" cy="583092"/>
          </a:xfrm>
        </p:grpSpPr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4125837" y="2357467"/>
              <a:ext cx="52227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500" dirty="0">
                  <a:solidFill>
                    <a:schemeClr val="bg1"/>
                  </a:solidFill>
                  <a:latin typeface="Trebuchet MS" pitchFamily="34" charset="0"/>
                </a:rPr>
                <a:t>CUDA Fortran</a:t>
              </a:r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 rot="16200000">
              <a:off x="1563968" y="557681"/>
              <a:ext cx="583092" cy="4061234"/>
            </a:xfrm>
            <a:prstGeom prst="roundRect">
              <a:avLst>
                <a:gd name="adj" fmla="val 13523"/>
              </a:avLst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41000"/>
                  </a:schemeClr>
                </a:gs>
                <a:gs pos="100000">
                  <a:schemeClr val="bg1">
                    <a:lumMod val="75000"/>
                    <a:lumOff val="25000"/>
                    <a:alpha val="20000"/>
                  </a:scheme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52">
                <a:defRPr/>
              </a:pPr>
              <a:endParaRPr lang="en-US" sz="625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 rot="5400000">
              <a:off x="3560197" y="2499160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625" b="1" dirty="0">
                <a:solidFill>
                  <a:schemeClr val="bg1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30340" y="2357467"/>
              <a:ext cx="1352385" cy="517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Fortran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" y="2437895"/>
            <a:ext cx="8162268" cy="364433"/>
            <a:chOff x="-202459" y="3105666"/>
            <a:chExt cx="13059629" cy="583092"/>
          </a:xfrm>
        </p:grpSpPr>
        <p:sp>
          <p:nvSpPr>
            <p:cNvPr id="26" name="Title 1"/>
            <p:cNvSpPr txBox="1">
              <a:spLocks/>
            </p:cNvSpPr>
            <p:nvPr/>
          </p:nvSpPr>
          <p:spPr bwMode="auto">
            <a:xfrm>
              <a:off x="4125837" y="3166378"/>
              <a:ext cx="87313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500" dirty="0">
                  <a:solidFill>
                    <a:schemeClr val="bg1"/>
                  </a:solidFill>
                  <a:latin typeface="Trebuchet MS" pitchFamily="34" charset="0"/>
                </a:rPr>
                <a:t>CUDA C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 rot="16200000">
              <a:off x="1542446" y="1360761"/>
              <a:ext cx="583092" cy="4072901"/>
            </a:xfrm>
            <a:prstGeom prst="roundRect">
              <a:avLst>
                <a:gd name="adj" fmla="val 13523"/>
              </a:avLst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41000"/>
                  </a:schemeClr>
                </a:gs>
                <a:gs pos="100000">
                  <a:schemeClr val="bg1">
                    <a:lumMod val="75000"/>
                    <a:lumOff val="25000"/>
                    <a:alpha val="20000"/>
                  </a:scheme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52">
                <a:defRPr/>
              </a:pPr>
              <a:endParaRPr lang="en-US" sz="625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8" name="AutoShape 14"/>
            <p:cNvSpPr>
              <a:spLocks noChangeArrowheads="1"/>
            </p:cNvSpPr>
            <p:nvPr/>
          </p:nvSpPr>
          <p:spPr bwMode="auto">
            <a:xfrm rot="5400000">
              <a:off x="3544157" y="3308071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625" b="1" dirty="0">
                <a:solidFill>
                  <a:schemeClr val="bg1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2024" y="3166378"/>
              <a:ext cx="482698" cy="517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" y="2935907"/>
            <a:ext cx="8138408" cy="364433"/>
            <a:chOff x="-280992" y="3914574"/>
            <a:chExt cx="13099753" cy="583092"/>
          </a:xfrm>
        </p:grpSpPr>
        <p:sp>
          <p:nvSpPr>
            <p:cNvPr id="16" name="Title 1"/>
            <p:cNvSpPr txBox="1">
              <a:spLocks/>
            </p:cNvSpPr>
            <p:nvPr/>
          </p:nvSpPr>
          <p:spPr bwMode="auto">
            <a:xfrm>
              <a:off x="4087428" y="3975289"/>
              <a:ext cx="873133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500" dirty="0">
                  <a:solidFill>
                    <a:schemeClr val="bg1"/>
                  </a:solidFill>
                  <a:latin typeface="Trebuchet MS" pitchFamily="34" charset="0"/>
                </a:rPr>
                <a:t>CUDA C++</a:t>
              </a: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16200000">
              <a:off x="1476158" y="2157424"/>
              <a:ext cx="583092" cy="4097392"/>
            </a:xfrm>
            <a:prstGeom prst="roundRect">
              <a:avLst>
                <a:gd name="adj" fmla="val 13523"/>
              </a:avLst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41000"/>
                  </a:schemeClr>
                </a:gs>
                <a:gs pos="100000">
                  <a:schemeClr val="bg1">
                    <a:lumMod val="75000"/>
                    <a:lumOff val="25000"/>
                    <a:alpha val="20000"/>
                  </a:scheme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52">
                <a:defRPr/>
              </a:pPr>
              <a:endParaRPr lang="en-US" sz="625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1467" y="3975288"/>
              <a:ext cx="846831" cy="517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C++</a:t>
              </a: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 rot="5400000">
              <a:off x="3489385" y="4116981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625" b="1" dirty="0">
                <a:solidFill>
                  <a:schemeClr val="bg1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" y="3433919"/>
            <a:ext cx="8119709" cy="364433"/>
            <a:chOff x="-357194" y="4723486"/>
            <a:chExt cx="13145463" cy="583092"/>
          </a:xfrm>
        </p:grpSpPr>
        <p:sp>
          <p:nvSpPr>
            <p:cNvPr id="22" name="Title 1"/>
            <p:cNvSpPr txBox="1">
              <a:spLocks/>
            </p:cNvSpPr>
            <p:nvPr/>
          </p:nvSpPr>
          <p:spPr bwMode="auto">
            <a:xfrm>
              <a:off x="4056935" y="4784201"/>
              <a:ext cx="8731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500" dirty="0" err="1">
                  <a:solidFill>
                    <a:schemeClr val="bg1"/>
                  </a:solidFill>
                  <a:latin typeface="Trebuchet MS" pitchFamily="34" charset="0"/>
                </a:rPr>
                <a:t>PyCUDA</a:t>
              </a:r>
              <a:r>
                <a:rPr lang="en-US" sz="1500" dirty="0">
                  <a:solidFill>
                    <a:schemeClr val="bg1"/>
                  </a:solidFill>
                  <a:latin typeface="Trebuchet MS" pitchFamily="34" charset="0"/>
                </a:rPr>
                <a:t>, Copperhead, </a:t>
              </a:r>
              <a:r>
                <a:rPr lang="en-US" sz="1500" dirty="0" err="1">
                  <a:solidFill>
                    <a:schemeClr val="bg1"/>
                  </a:solidFill>
                  <a:latin typeface="Trebuchet MS" pitchFamily="34" charset="0"/>
                </a:rPr>
                <a:t>Numba</a:t>
              </a:r>
              <a:r>
                <a:rPr lang="en-US" sz="1500" dirty="0">
                  <a:solidFill>
                    <a:schemeClr val="bg1"/>
                  </a:solidFill>
                  <a:latin typeface="Trebuchet MS" pitchFamily="34" charset="0"/>
                </a:rPr>
                <a:t>, </a:t>
              </a:r>
              <a:r>
                <a:rPr lang="en-US" sz="1500" dirty="0" err="1">
                  <a:solidFill>
                    <a:schemeClr val="bg1"/>
                  </a:solidFill>
                  <a:latin typeface="Trebuchet MS" pitchFamily="34" charset="0"/>
                </a:rPr>
                <a:t>NumbaPro</a:t>
              </a:r>
              <a:endParaRPr lang="en-US" sz="15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 rot="16200000">
              <a:off x="1411839" y="2954453"/>
              <a:ext cx="583092" cy="4121158"/>
            </a:xfrm>
            <a:prstGeom prst="roundRect">
              <a:avLst>
                <a:gd name="adj" fmla="val 13523"/>
              </a:avLst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41000"/>
                  </a:schemeClr>
                </a:gs>
                <a:gs pos="100000">
                  <a:schemeClr val="bg1">
                    <a:lumMod val="75000"/>
                    <a:lumOff val="25000"/>
                    <a:alpha val="20000"/>
                  </a:scheme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52">
                <a:defRPr/>
              </a:pPr>
              <a:endParaRPr lang="en-US" sz="625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9" name="AutoShape 14"/>
            <p:cNvSpPr>
              <a:spLocks noChangeArrowheads="1"/>
            </p:cNvSpPr>
            <p:nvPr/>
          </p:nvSpPr>
          <p:spPr bwMode="auto">
            <a:xfrm rot="5400000">
              <a:off x="3429473" y="4925894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625" b="1" dirty="0">
                <a:solidFill>
                  <a:schemeClr val="bg1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87122" y="4784201"/>
              <a:ext cx="1316284" cy="517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Python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" y="3931929"/>
            <a:ext cx="8096508" cy="364433"/>
            <a:chOff x="-442917" y="5471936"/>
            <a:chExt cx="13192930" cy="583092"/>
          </a:xfrm>
        </p:grpSpPr>
        <p:sp>
          <p:nvSpPr>
            <p:cNvPr id="31" name="Title 1"/>
            <p:cNvSpPr txBox="1">
              <a:spLocks/>
            </p:cNvSpPr>
            <p:nvPr/>
          </p:nvSpPr>
          <p:spPr bwMode="auto">
            <a:xfrm>
              <a:off x="4018679" y="5532650"/>
              <a:ext cx="8731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500" dirty="0" err="1">
                  <a:solidFill>
                    <a:schemeClr val="bg1"/>
                  </a:solidFill>
                  <a:latin typeface="Trebuchet MS" pitchFamily="34" charset="0"/>
                </a:rPr>
                <a:t>Alea.cuBase</a:t>
              </a:r>
              <a:endParaRPr lang="en-US" sz="15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32" name="AutoShape 14"/>
            <p:cNvSpPr>
              <a:spLocks noChangeArrowheads="1"/>
            </p:cNvSpPr>
            <p:nvPr/>
          </p:nvSpPr>
          <p:spPr bwMode="auto">
            <a:xfrm rot="16200000">
              <a:off x="1339483" y="3689536"/>
              <a:ext cx="583092" cy="4147891"/>
            </a:xfrm>
            <a:prstGeom prst="roundRect">
              <a:avLst>
                <a:gd name="adj" fmla="val 13523"/>
              </a:avLst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41000"/>
                  </a:schemeClr>
                </a:gs>
                <a:gs pos="100000">
                  <a:schemeClr val="bg1">
                    <a:lumMod val="75000"/>
                    <a:lumOff val="25000"/>
                    <a:alpha val="20000"/>
                  </a:scheme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52">
                <a:defRPr/>
              </a:pPr>
              <a:endParaRPr lang="en-US" sz="625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31911" y="3947117"/>
            <a:ext cx="339792" cy="288518"/>
          </a:xfrm>
          <a:prstGeom prst="rect">
            <a:avLst/>
          </a:prstGeom>
          <a:noFill/>
        </p:spPr>
        <p:txBody>
          <a:bodyPr wrap="none" lIns="57128" tIns="28564" rIns="57128" bIns="28564" rtlCol="0">
            <a:spAutoFit/>
          </a:bodyPr>
          <a:lstStyle/>
          <a:p>
            <a:pPr algn="r"/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F#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0" y="1441871"/>
            <a:ext cx="8177928" cy="364433"/>
            <a:chOff x="-172328" y="1487843"/>
            <a:chExt cx="13054492" cy="583092"/>
          </a:xfrm>
        </p:grpSpPr>
        <p:sp>
          <p:nvSpPr>
            <p:cNvPr id="5" name="Title 1"/>
            <p:cNvSpPr txBox="1">
              <a:spLocks/>
            </p:cNvSpPr>
            <p:nvPr/>
          </p:nvSpPr>
          <p:spPr bwMode="auto">
            <a:xfrm>
              <a:off x="4150830" y="1548558"/>
              <a:ext cx="87313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7150" tIns="28575" rIns="57150" bIns="28575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en-US" sz="1500" dirty="0">
                  <a:solidFill>
                    <a:schemeClr val="bg1"/>
                  </a:solidFill>
                  <a:latin typeface="Trebuchet MS" pitchFamily="34" charset="0"/>
                </a:rPr>
                <a:t>MATLAB, </a:t>
              </a:r>
              <a:r>
                <a:rPr lang="en-US" sz="1500" dirty="0" err="1">
                  <a:solidFill>
                    <a:schemeClr val="bg1"/>
                  </a:solidFill>
                  <a:latin typeface="Trebuchet MS" pitchFamily="34" charset="0"/>
                </a:rPr>
                <a:t>Mathematica</a:t>
              </a:r>
              <a:r>
                <a:rPr lang="en-US" sz="1500" dirty="0">
                  <a:solidFill>
                    <a:schemeClr val="bg1"/>
                  </a:solidFill>
                  <a:latin typeface="Trebuchet MS" pitchFamily="34" charset="0"/>
                </a:rPr>
                <a:t>, </a:t>
              </a:r>
              <a:r>
                <a:rPr lang="en-US" sz="1500" dirty="0" err="1">
                  <a:solidFill>
                    <a:schemeClr val="bg1"/>
                  </a:solidFill>
                  <a:latin typeface="Trebuchet MS" pitchFamily="34" charset="0"/>
                </a:rPr>
                <a:t>LabVIEW</a:t>
              </a:r>
              <a:endParaRPr lang="en-US" sz="15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" name="AutoShape 14"/>
            <p:cNvSpPr>
              <a:spLocks noChangeArrowheads="1"/>
            </p:cNvSpPr>
            <p:nvPr/>
          </p:nvSpPr>
          <p:spPr bwMode="auto">
            <a:xfrm rot="16200000">
              <a:off x="1567877" y="-252362"/>
              <a:ext cx="583092" cy="4063502"/>
            </a:xfrm>
            <a:prstGeom prst="roundRect">
              <a:avLst>
                <a:gd name="adj" fmla="val 13523"/>
              </a:avLst>
            </a:prstGeom>
            <a:gradFill flip="none" rotWithShape="1">
              <a:gsLst>
                <a:gs pos="0">
                  <a:schemeClr val="bg1">
                    <a:lumMod val="50000"/>
                    <a:lumOff val="50000"/>
                    <a:alpha val="41000"/>
                  </a:schemeClr>
                </a:gs>
                <a:gs pos="100000">
                  <a:schemeClr val="bg1">
                    <a:lumMod val="75000"/>
                    <a:lumOff val="25000"/>
                    <a:alpha val="20000"/>
                  </a:schemeClr>
                </a:gs>
              </a:gsLst>
              <a:lin ang="16200000" scaled="1"/>
              <a:tileRect/>
            </a:gradFill>
            <a:ln w="9525" algn="ctr">
              <a:gradFill>
                <a:gsLst>
                  <a:gs pos="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0"/>
              </a:gra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bg2">
                  <a:lumMod val="75000"/>
                </a:schemeClr>
              </a:contourClr>
            </a:sp3d>
          </p:spPr>
          <p:txBody>
            <a:bodyPr wrap="none" anchor="ctr"/>
            <a:lstStyle/>
            <a:p>
              <a:pPr algn="ctr" defTabSz="571252">
                <a:defRPr/>
              </a:pPr>
              <a:endParaRPr lang="en-US" sz="625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6364" y="1548558"/>
              <a:ext cx="3112119" cy="517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Numerical analytics</a:t>
              </a:r>
            </a:p>
          </p:txBody>
        </p:sp>
        <p:sp>
          <p:nvSpPr>
            <p:cNvPr id="40" name="AutoShape 14"/>
            <p:cNvSpPr>
              <a:spLocks noChangeArrowheads="1"/>
            </p:cNvSpPr>
            <p:nvPr/>
          </p:nvSpPr>
          <p:spPr bwMode="auto">
            <a:xfrm rot="5400000">
              <a:off x="3565172" y="1690251"/>
              <a:ext cx="231489" cy="178276"/>
            </a:xfrm>
            <a:prstGeom prst="triangle">
              <a:avLst/>
            </a:prstGeom>
            <a:gradFill flip="none" rotWithShape="0">
              <a:gsLst>
                <a:gs pos="0">
                  <a:srgbClr val="8FD026"/>
                </a:gs>
                <a:gs pos="100000">
                  <a:srgbClr val="76B900"/>
                </a:gs>
              </a:gsLst>
              <a:lin ang="16200000" scaled="1"/>
              <a:tileRect/>
            </a:gradFill>
            <a:ln w="19050" algn="ctr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3000000"/>
              </a:lightRig>
            </a:scene3d>
            <a:sp3d>
              <a:bevelT w="12700" h="6350"/>
              <a:contourClr>
                <a:schemeClr val="tx2"/>
              </a:contourClr>
            </a:sp3d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625" b="1" dirty="0">
                <a:solidFill>
                  <a:schemeClr val="bg1"/>
                </a:solidFill>
                <a:latin typeface="Arial" charset="0"/>
                <a:ea typeface="MS PGothic" pitchFamily="34" charset="-128"/>
              </a:endParaRPr>
            </a:p>
          </p:txBody>
        </p:sp>
      </p:grpSp>
      <p:sp>
        <p:nvSpPr>
          <p:cNvPr id="41" name="AutoShape 14"/>
          <p:cNvSpPr>
            <a:spLocks noChangeArrowheads="1"/>
          </p:cNvSpPr>
          <p:nvPr/>
        </p:nvSpPr>
        <p:spPr bwMode="auto">
          <a:xfrm rot="5400000">
            <a:off x="2334908" y="4035666"/>
            <a:ext cx="144682" cy="111423"/>
          </a:xfrm>
          <a:prstGeom prst="triangle">
            <a:avLst/>
          </a:prstGeom>
          <a:gradFill flip="none" rotWithShape="0"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1"/>
            <a:tileRect/>
          </a:gradFill>
          <a:ln w="1905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>
            <a:bevelT w="12700" h="6350"/>
            <a:contourClr>
              <a:schemeClr val="tx2"/>
            </a:contourClr>
          </a:sp3d>
        </p:spPr>
        <p:txBody>
          <a:bodyPr wrap="none" lIns="57128" tIns="28564" rIns="57128" bIns="28564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625" b="1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01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200">
        <p:fade/>
      </p:transition>
    </mc:Choice>
    <mc:Fallback xmlns="">
      <p:transition spd="med" advTm="342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CUDA - 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6960" y="1676105"/>
            <a:ext cx="5867400" cy="520601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36000"/>
                </a:schemeClr>
              </a:gs>
              <a:gs pos="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8900000" scaled="1"/>
          </a:gra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2" tIns="28570" rIns="57142" bIns="28570" anchor="ctr"/>
          <a:lstStyle/>
          <a:p>
            <a:pPr algn="ctr">
              <a:defRPr/>
            </a:pPr>
            <a:r>
              <a:rPr lang="en-US" sz="22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36960" y="2357441"/>
            <a:ext cx="1734740" cy="104120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2" tIns="28570" rIns="57142" bIns="28570"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85788" y="3573353"/>
            <a:ext cx="1437085" cy="44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142" tIns="28570" rIns="57142" bIns="28570">
            <a:spAutoFit/>
          </a:bodyPr>
          <a:lstStyle/>
          <a:p>
            <a:pPr algn="ctr"/>
            <a:r>
              <a:rPr lang="en-US" sz="1250" dirty="0">
                <a:solidFill>
                  <a:schemeClr val="bg1"/>
                </a:solidFill>
                <a:latin typeface="Trebuchet MS" pitchFamily="34" charset="0"/>
              </a:rPr>
              <a:t>Easy to use</a:t>
            </a:r>
          </a:p>
          <a:p>
            <a:pPr algn="ctr"/>
            <a:r>
              <a:rPr lang="en-US" sz="1250" dirty="0">
                <a:solidFill>
                  <a:schemeClr val="bg1"/>
                </a:solidFill>
                <a:latin typeface="Trebuchet MS" pitchFamily="34" charset="0"/>
              </a:rPr>
              <a:t>Most Performance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3648" y="2336010"/>
            <a:ext cx="2018110" cy="1041202"/>
          </a:xfrm>
          <a:prstGeom prst="roundRect">
            <a:avLst/>
          </a:prstGeom>
          <a:solidFill>
            <a:schemeClr val="accent1"/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2" tIns="28570" rIns="57142" bIns="2857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293648" y="3573352"/>
            <a:ext cx="2018110" cy="44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3" tIns="28572" rIns="57143" bIns="28572">
            <a:spAutoFit/>
          </a:bodyPr>
          <a:lstStyle/>
          <a:p>
            <a:pPr algn="ctr"/>
            <a:r>
              <a:rPr lang="en-US" sz="1250" dirty="0">
                <a:solidFill>
                  <a:schemeClr val="bg1"/>
                </a:solidFill>
                <a:latin typeface="Trebuchet MS" pitchFamily="34" charset="0"/>
              </a:rPr>
              <a:t>Most Performance</a:t>
            </a:r>
          </a:p>
          <a:p>
            <a:pPr algn="ctr"/>
            <a:r>
              <a:rPr lang="en-US" sz="1250" dirty="0">
                <a:solidFill>
                  <a:schemeClr val="bg1"/>
                </a:solidFill>
                <a:latin typeface="Trebuchet MS" pitchFamily="34" charset="0"/>
              </a:rPr>
              <a:t>Most Flexibility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337029" y="3573350"/>
            <a:ext cx="1771650" cy="44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3" tIns="28572" rIns="57143" bIns="28572">
            <a:spAutoFit/>
          </a:bodyPr>
          <a:lstStyle/>
          <a:p>
            <a:pPr algn="ctr"/>
            <a:r>
              <a:rPr lang="en-US" sz="1250" dirty="0">
                <a:solidFill>
                  <a:schemeClr val="bg1"/>
                </a:solidFill>
                <a:latin typeface="Trebuchet MS" pitchFamily="34" charset="0"/>
              </a:rPr>
              <a:t>Easy to use</a:t>
            </a:r>
          </a:p>
          <a:p>
            <a:pPr algn="ctr"/>
            <a:r>
              <a:rPr lang="en-US" sz="1250" dirty="0">
                <a:solidFill>
                  <a:schemeClr val="bg1"/>
                </a:solidFill>
                <a:latin typeface="Trebuchet MS" pitchFamily="34" charset="0"/>
              </a:rPr>
              <a:t>Portable code</a:t>
            </a:r>
            <a:endParaRPr lang="en-US" sz="15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37029" y="2357441"/>
            <a:ext cx="1771650" cy="104120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3" tIns="28572" rIns="57143" bIns="28572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</a:t>
            </a:r>
            <a:b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204801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375">
        <p:fade/>
      </p:transition>
    </mc:Choice>
    <mc:Fallback xmlns="">
      <p:transition spd="med" advTm="1437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NVCC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NVIDIA provides a CUDA-C compiler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vcc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NVCC compiles device code then forwards code on to the host compiler (e.g. g++)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be used to compile &amp; link host only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1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081">
        <p:fade/>
      </p:transition>
    </mc:Choice>
    <mc:Fallback xmlns="">
      <p:transition spd="med" advTm="160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learn the major differences between latency devices (CPU cores) and throughput devices (GPU cores)</a:t>
            </a:r>
          </a:p>
          <a:p>
            <a:r>
              <a:rPr lang="en-US" smtClean="0"/>
              <a:t>To understand why winning applications increasingly use both types of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931">
        <p:fade/>
      </p:transition>
    </mc:Choice>
    <mc:Fallback xmlns="">
      <p:transition spd="med" advTm="259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1: Hello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00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 marL="0" indent="0">
              <a:buNone/>
            </a:pPr>
            <a:r>
              <a:rPr lang="en-GB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0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None/>
            </a:pPr>
            <a:r>
              <a:rPr lang="en-GB" sz="1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0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10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 indent="0">
              <a:buNone/>
            </a:pPr>
            <a:r>
              <a:rPr lang="en-GB" sz="1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31500" y="2638710"/>
            <a:ext cx="3429000" cy="1246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sz="1500" dirty="0"/>
              <a:t>Instructions:</a:t>
            </a:r>
          </a:p>
          <a:p>
            <a:pPr marL="285739" indent="-285739">
              <a:buFont typeface="+mj-lt"/>
              <a:buAutoNum type="arabicPeriod"/>
            </a:pPr>
            <a:r>
              <a:rPr lang="en-GB" sz="1500" dirty="0"/>
              <a:t>Build and run the hello world code</a:t>
            </a:r>
          </a:p>
          <a:p>
            <a:pPr marL="285739" indent="-285739">
              <a:buFont typeface="+mj-lt"/>
              <a:buAutoNum type="arabicPeriod"/>
            </a:pPr>
            <a:r>
              <a:rPr lang="en-GB" sz="1500" dirty="0"/>
              <a:t>Modify </a:t>
            </a:r>
            <a:r>
              <a:rPr lang="en-GB" sz="1500" dirty="0" err="1"/>
              <a:t>Makefile</a:t>
            </a:r>
            <a:r>
              <a:rPr lang="en-GB" sz="1500" dirty="0"/>
              <a:t> to use </a:t>
            </a:r>
            <a:r>
              <a:rPr lang="en-GB" sz="1500" dirty="0" err="1"/>
              <a:t>nvcc</a:t>
            </a:r>
            <a:r>
              <a:rPr lang="en-GB" sz="1500" dirty="0"/>
              <a:t> instead of g++</a:t>
            </a:r>
          </a:p>
          <a:p>
            <a:pPr marL="285739" indent="-285739">
              <a:buFont typeface="+mj-lt"/>
              <a:buAutoNum type="arabicPeriod"/>
            </a:pPr>
            <a:r>
              <a:rPr lang="en-GB" sz="1500" dirty="0"/>
              <a:t>Rebuild and run </a:t>
            </a:r>
          </a:p>
        </p:txBody>
      </p:sp>
    </p:spTree>
    <p:extLst>
      <p:ext uri="{BB962C8B-B14F-4D97-AF65-F5344CB8AC3E}">
        <p14:creationId xmlns:p14="http://schemas.microsoft.com/office/powerpoint/2010/main" val="2934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923">
        <p:fade/>
      </p:transition>
    </mc:Choice>
    <mc:Fallback xmlns="">
      <p:transition spd="med" advTm="189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CUDA Example 1: Hello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1000" dirty="0"/>
          </a:p>
        </p:txBody>
      </p:sp>
      <p:sp>
        <p:nvSpPr>
          <p:cNvPr id="6" name="Rounded Rectangle 5"/>
          <p:cNvSpPr/>
          <p:nvPr/>
        </p:nvSpPr>
        <p:spPr>
          <a:xfrm>
            <a:off x="1562009" y="3055399"/>
            <a:ext cx="3733983" cy="97257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500" dirty="0"/>
              <a:t>Instructions:</a:t>
            </a:r>
          </a:p>
          <a:p>
            <a:pPr marL="285739" indent="-285739">
              <a:buFont typeface="+mj-lt"/>
              <a:buAutoNum type="arabicPeriod"/>
            </a:pPr>
            <a:r>
              <a:rPr lang="en-GB" sz="1500" dirty="0">
                <a:solidFill>
                  <a:srgbClr val="FFFFFF"/>
                </a:solidFill>
              </a:rPr>
              <a:t>Add kernel and kernel launch to main.cu</a:t>
            </a:r>
          </a:p>
          <a:p>
            <a:pPr marL="285739" indent="-285739">
              <a:buFont typeface="+mj-lt"/>
              <a:buAutoNum type="arabicPeriod"/>
            </a:pPr>
            <a:r>
              <a:rPr lang="en-GB" sz="1500" dirty="0">
                <a:solidFill>
                  <a:srgbClr val="FFFFFF"/>
                </a:solidFill>
              </a:rPr>
              <a:t>Try to build</a:t>
            </a:r>
          </a:p>
        </p:txBody>
      </p:sp>
    </p:spTree>
    <p:extLst>
      <p:ext uri="{BB962C8B-B14F-4D97-AF65-F5344CB8AC3E}">
        <p14:creationId xmlns:p14="http://schemas.microsoft.com/office/powerpoint/2010/main" val="163518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764">
        <p:fade/>
      </p:transition>
    </mc:Choice>
    <mc:Fallback xmlns="">
      <p:transition spd="med" advTm="1076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Example 1: Build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failed</a:t>
            </a:r>
          </a:p>
          <a:p>
            <a:pPr lvl="1"/>
            <a:r>
              <a:rPr lang="en-US" dirty="0" err="1" smtClean="0"/>
              <a:t>Nvcc</a:t>
            </a:r>
            <a:r>
              <a:rPr lang="en-US" dirty="0" smtClean="0"/>
              <a:t> only parses .cu files for CUDA</a:t>
            </a:r>
          </a:p>
          <a:p>
            <a:r>
              <a:rPr lang="en-US" dirty="0" smtClean="0"/>
              <a:t>Fixes:</a:t>
            </a:r>
          </a:p>
          <a:p>
            <a:pPr lvl="1"/>
            <a:r>
              <a:rPr lang="en-US" dirty="0" smtClean="0"/>
              <a:t>Rename main.cc to main.cu</a:t>
            </a:r>
          </a:p>
          <a:p>
            <a:pPr marL="357173" lvl="1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lvl="1"/>
            <a:r>
              <a:rPr lang="en-US" dirty="0" err="1" smtClean="0"/>
              <a:t>nvcc</a:t>
            </a:r>
            <a:r>
              <a:rPr lang="en-US" dirty="0" smtClean="0"/>
              <a:t> –x cu</a:t>
            </a:r>
          </a:p>
          <a:p>
            <a:pPr lvl="2"/>
            <a:r>
              <a:rPr lang="en-US" dirty="0" smtClean="0"/>
              <a:t>Treat all input files as .cu files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62009" y="3158971"/>
            <a:ext cx="3733983" cy="8690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500" dirty="0"/>
              <a:t>Instructions: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Rename main.cc to main.cu 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Rebuild and Run</a:t>
            </a:r>
          </a:p>
        </p:txBody>
      </p:sp>
    </p:spTree>
    <p:extLst>
      <p:ext uri="{BB962C8B-B14F-4D97-AF65-F5344CB8AC3E}">
        <p14:creationId xmlns:p14="http://schemas.microsoft.com/office/powerpoint/2010/main" val="394320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836">
        <p:fade/>
      </p:transition>
    </mc:Choice>
    <mc:Fallback xmlns="">
      <p:transition spd="med" advTm="458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 with Device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1243264"/>
            <a:ext cx="6217920" cy="3590281"/>
          </a:xfrm>
        </p:spPr>
        <p:txBody>
          <a:bodyPr/>
          <a:lstStyle/>
          <a:p>
            <a:pPr marL="0" indent="0">
              <a:buNone/>
            </a:pPr>
            <a:r>
              <a:rPr lang="en-GB" sz="12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000" dirty="0">
              <a:solidFill>
                <a:schemeClr val="bg1"/>
              </a:solidFill>
            </a:endParaRPr>
          </a:p>
          <a:p>
            <a:pPr lvl="0"/>
            <a:endParaRPr lang="en-GB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smtClean="0">
                <a:solidFill>
                  <a:schemeClr val="bg1"/>
                </a:solidFill>
              </a:rPr>
              <a:t>does nothing, somewhat anticlimactic!)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39770" y="2430274"/>
            <a:ext cx="1841500" cy="2657740"/>
          </a:xfrm>
        </p:spPr>
        <p:txBody>
          <a:bodyPr/>
          <a:lstStyle/>
          <a:p>
            <a:pPr marL="0" indent="0">
              <a:spcBef>
                <a:spcPct val="0"/>
              </a:spcBef>
              <a:buSzTx/>
              <a:buNone/>
            </a:pPr>
            <a:endParaRPr lang="en-GB" sz="1125" kern="1200" dirty="0">
              <a:solidFill>
                <a:schemeClr val="bg1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endParaRPr lang="en-GB" sz="1125" kern="1200" dirty="0">
              <a:solidFill>
                <a:schemeClr val="bg1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endParaRPr lang="en-GB" sz="1125" kern="1200" dirty="0">
              <a:solidFill>
                <a:schemeClr val="bg1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GB" sz="1125" kern="1200" dirty="0">
                <a:solidFill>
                  <a:schemeClr val="bg1"/>
                </a:solidFill>
                <a:cs typeface="Courier New" pitchFamily="49" charset="0"/>
              </a:rPr>
              <a:t>Output:</a:t>
            </a:r>
          </a:p>
          <a:p>
            <a:pPr marL="0" indent="0">
              <a:spcBef>
                <a:spcPct val="0"/>
              </a:spcBef>
              <a:buSzTx/>
              <a:buNone/>
            </a:pPr>
            <a:endParaRPr lang="en-GB" sz="1125" kern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GB" sz="1125" kern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GB" sz="1125" kern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sz="1125" kern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main.cu</a:t>
            </a: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GB" sz="1125" kern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GB" sz="1125" kern="12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a.out</a:t>
            </a:r>
            <a:endParaRPr lang="en-GB" sz="1125" kern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r>
              <a:rPr lang="en-GB" sz="1125" kern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pPr marL="0" indent="0">
              <a:spcBef>
                <a:spcPct val="0"/>
              </a:spcBef>
              <a:buSzTx/>
              <a:buNone/>
            </a:pPr>
            <a:endParaRPr lang="en-GB" sz="1125" kern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635">
        <p:fade/>
      </p:transition>
    </mc:Choice>
    <mc:Fallback xmlns="">
      <p:transition spd="med" advTm="186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762292" y="3049587"/>
            <a:ext cx="3469107" cy="1154887"/>
          </a:xfrm>
          <a:prstGeom prst="roundRect">
            <a:avLst/>
          </a:prstGeom>
          <a:solidFill>
            <a:srgbClr val="545454"/>
          </a:solidFill>
          <a:ln w="38100" cap="flat" cmpd="sng" algn="ctr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lIns="57150" tIns="57150" rIns="57150" bIns="57150" rtlCol="0" anchor="t" anchorCtr="0"/>
          <a:lstStyle/>
          <a:p>
            <a:pPr defTabSz="571477" eaLnBrk="0" fontAlgn="ctr" hangingPunct="0">
              <a:spcBef>
                <a:spcPct val="10000"/>
              </a:spcBef>
              <a:buSzPct val="180000"/>
              <a:defRPr/>
            </a:pPr>
            <a:endParaRPr lang="en-US" sz="875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4242" y="1502833"/>
            <a:ext cx="5735037" cy="1343556"/>
          </a:xfrm>
          <a:prstGeom prst="roundRect">
            <a:avLst/>
          </a:prstGeom>
          <a:solidFill>
            <a:srgbClr val="545454"/>
          </a:solidFill>
          <a:ln w="38100" cap="flat" cmpd="sng" algn="ctr">
            <a:solidFill>
              <a:srgbClr val="73B90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lIns="57150" tIns="57150" rIns="57150" bIns="57150" rtlCol="0" anchor="t" anchorCtr="0"/>
          <a:lstStyle/>
          <a:p>
            <a:pPr defTabSz="571477" eaLnBrk="0" fontAlgn="ctr" hangingPunct="0">
              <a:spcBef>
                <a:spcPct val="10000"/>
              </a:spcBef>
              <a:buSzPct val="180000"/>
              <a:defRPr/>
            </a:pPr>
            <a:endParaRPr lang="en-US" sz="875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 - Debuggers</a:t>
            </a:r>
            <a:endParaRPr lang="en-US" dirty="0"/>
          </a:p>
        </p:txBody>
      </p:sp>
      <p:pic>
        <p:nvPicPr>
          <p:cNvPr id="1034" name="Picture 10" descr="https://developer.nvidia.com/sites/default/files/akamai/cuda/images/Parallel_Nsight-web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988" y="1824464"/>
            <a:ext cx="1131094" cy="6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developer.nvidia.com/sites/default/files/akamai/cuda/images/CUDA_GDB-webGraph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8607" y="1824464"/>
            <a:ext cx="1131094" cy="6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eveloper.nvidia.com/sites/default/files/akamai/cuda/images/CUDA_MemCheck-webGraphi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5226" y="1824464"/>
            <a:ext cx="1131094" cy="6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eveloper.nvidia.com/sites/default/files/akamai/cuda/images/product_logos/ddt34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4593" y="3211814"/>
            <a:ext cx="1113364" cy="6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developer.nvidia.com/sites/default/files/akamai/cuda/images/product_logos/TotalView34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3042" y="3211814"/>
            <a:ext cx="1132501" cy="6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1988" y="1576344"/>
            <a:ext cx="1131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NSIGHT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70200" y="1576344"/>
            <a:ext cx="12847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CUDA-GDB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79496" y="1576344"/>
            <a:ext cx="20081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CUDA MEMCHECK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8607" y="3909909"/>
            <a:ext cx="1072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</a:t>
            </a:r>
            <a:r>
              <a:rPr lang="en-US" sz="1500" b="1" baseline="30000" dirty="0"/>
              <a:t>rd</a:t>
            </a:r>
            <a:r>
              <a:rPr lang="en-US" sz="1500" b="1" dirty="0"/>
              <a:t> Party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38400" y="2566399"/>
            <a:ext cx="2189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NVIDIA Provided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50800" y="4253631"/>
            <a:ext cx="67627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https://developer.nvidia.com/debugging-solutions</a:t>
            </a:r>
            <a:endParaRPr lang="en-US" sz="1500" b="1" dirty="0">
              <a:solidFill>
                <a:schemeClr val="tx2">
                  <a:lumMod val="75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30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005">
        <p:fade/>
      </p:transition>
    </mc:Choice>
    <mc:Fallback xmlns="">
      <p:transition spd="med" advTm="310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there are two compilers being used</a:t>
            </a:r>
          </a:p>
          <a:p>
            <a:pPr lvl="1"/>
            <a:r>
              <a:rPr lang="en-US" dirty="0" smtClean="0"/>
              <a:t>NVCC: Device code</a:t>
            </a:r>
          </a:p>
          <a:p>
            <a:pPr lvl="1"/>
            <a:r>
              <a:rPr lang="en-US" dirty="0" smtClean="0"/>
              <a:t>Host Compiler:  C/C++ code</a:t>
            </a:r>
          </a:p>
          <a:p>
            <a:r>
              <a:rPr lang="en-US" dirty="0" smtClean="0"/>
              <a:t>NVCC supports some host compiler flags</a:t>
            </a:r>
          </a:p>
          <a:p>
            <a:pPr lvl="1"/>
            <a:r>
              <a:rPr lang="en-US" dirty="0" smtClean="0"/>
              <a:t>If flag is unsupported, use –</a:t>
            </a:r>
            <a:r>
              <a:rPr lang="en-US" dirty="0" err="1" smtClean="0"/>
              <a:t>Xcompiler</a:t>
            </a:r>
            <a:r>
              <a:rPr lang="en-US" dirty="0" smtClean="0"/>
              <a:t> to forward to host</a:t>
            </a:r>
          </a:p>
          <a:p>
            <a:pPr lvl="2"/>
            <a:r>
              <a:rPr lang="en-US" dirty="0" smtClean="0"/>
              <a:t>e.g. –</a:t>
            </a:r>
            <a:r>
              <a:rPr lang="en-US" dirty="0" err="1" smtClean="0"/>
              <a:t>Xcompiler</a:t>
            </a:r>
            <a:r>
              <a:rPr lang="en-US" dirty="0" smtClean="0"/>
              <a:t> –</a:t>
            </a:r>
            <a:r>
              <a:rPr lang="en-US" dirty="0" err="1" smtClean="0"/>
              <a:t>fopenmp</a:t>
            </a:r>
            <a:endParaRPr lang="en-US" dirty="0" smtClean="0"/>
          </a:p>
          <a:p>
            <a:r>
              <a:rPr lang="en-US" dirty="0" smtClean="0"/>
              <a:t>Debugging Flags</a:t>
            </a:r>
          </a:p>
          <a:p>
            <a:pPr lvl="1"/>
            <a:r>
              <a:rPr lang="en-US" dirty="0" smtClean="0"/>
              <a:t>-g:  Include host debugging symbols</a:t>
            </a:r>
          </a:p>
          <a:p>
            <a:pPr lvl="1"/>
            <a:r>
              <a:rPr lang="en-US" dirty="0" smtClean="0"/>
              <a:t>-G: Include device debugging symbols</a:t>
            </a:r>
          </a:p>
          <a:p>
            <a:pPr lvl="1"/>
            <a:r>
              <a:rPr lang="en-US" dirty="0" smtClean="0"/>
              <a:t>-</a:t>
            </a:r>
            <a:r>
              <a:rPr lang="en-US" dirty="0" err="1" smtClean="0"/>
              <a:t>lineinfo</a:t>
            </a:r>
            <a:r>
              <a:rPr lang="en-US" dirty="0" smtClean="0"/>
              <a:t>:  Include line information with symbols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2056">
        <p:fade/>
      </p:transition>
    </mc:Choice>
    <mc:Fallback xmlns="">
      <p:transition spd="med" advTm="720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CUDA-MEMCHECK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debugging tool</a:t>
            </a:r>
          </a:p>
          <a:p>
            <a:pPr lvl="1"/>
            <a:r>
              <a:rPr lang="en-US" dirty="0" smtClean="0"/>
              <a:t>No recompilation necessary</a:t>
            </a:r>
          </a:p>
          <a:p>
            <a:pPr marL="680614" lvl="2" indent="0">
              <a:buNone/>
            </a:pPr>
            <a:r>
              <a:rPr lang="en-US" dirty="0" smtClean="0"/>
              <a:t>%&gt; </a:t>
            </a:r>
            <a:r>
              <a:rPr lang="en-US" dirty="0" err="1" smtClean="0"/>
              <a:t>cuda-memcheck</a:t>
            </a:r>
            <a:r>
              <a:rPr lang="en-US" dirty="0" smtClean="0"/>
              <a:t> ./exe</a:t>
            </a:r>
          </a:p>
          <a:p>
            <a:r>
              <a:rPr lang="en-US" dirty="0" smtClean="0"/>
              <a:t>Can detect the following errors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Memory errors (OOB, misaligned access, illegal instruction,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Illegal Barriers</a:t>
            </a:r>
          </a:p>
          <a:p>
            <a:pPr lvl="1"/>
            <a:r>
              <a:rPr lang="en-US" dirty="0" smtClean="0"/>
              <a:t>Uninitialized Memory</a:t>
            </a:r>
          </a:p>
          <a:p>
            <a:r>
              <a:rPr lang="en-US" dirty="0" smtClean="0"/>
              <a:t>For line numbers use the following compiler flags: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Xcompiler</a:t>
            </a:r>
            <a:r>
              <a:rPr lang="en-US" dirty="0"/>
              <a:t> -</a:t>
            </a:r>
            <a:r>
              <a:rPr lang="en-US" dirty="0" err="1"/>
              <a:t>rdynamic</a:t>
            </a:r>
            <a:r>
              <a:rPr lang="en-US" dirty="0"/>
              <a:t> -</a:t>
            </a:r>
            <a:r>
              <a:rPr lang="en-US" dirty="0" err="1"/>
              <a:t>lineinfo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6200" y="4253631"/>
            <a:ext cx="67373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http://docs.nvidia.com/cuda/cuda-memcheck</a:t>
            </a:r>
            <a:endParaRPr lang="en-US" sz="1500" b="1" dirty="0">
              <a:solidFill>
                <a:schemeClr val="tx2">
                  <a:lumMod val="75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2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705">
        <p:fade/>
      </p:transition>
    </mc:Choice>
    <mc:Fallback xmlns="">
      <p:transition spd="med" advTm="637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 CUDA-MEMCHECK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76200" y="4253631"/>
            <a:ext cx="67373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http://docs.nvidia.com/cuda/cuda-memcheck</a:t>
            </a:r>
            <a:endParaRPr lang="en-US" sz="1500" b="1" dirty="0">
              <a:solidFill>
                <a:schemeClr val="tx2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33159" y="1472214"/>
            <a:ext cx="3791682" cy="250927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Instructions: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Build &amp; Run Example 2</a:t>
            </a:r>
          </a:p>
          <a:p>
            <a:pPr lvl="1"/>
            <a:r>
              <a:rPr lang="en-US" sz="1500" dirty="0"/>
              <a:t>Output should be the numbers 0-9</a:t>
            </a:r>
          </a:p>
          <a:p>
            <a:pPr lvl="1"/>
            <a:r>
              <a:rPr lang="en-US" sz="1500" dirty="0"/>
              <a:t>Do you get the correct results?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Run with </a:t>
            </a:r>
            <a:r>
              <a:rPr lang="en-US" sz="1500" dirty="0" err="1"/>
              <a:t>cuda-memcheck</a:t>
            </a:r>
            <a:endParaRPr lang="en-US" sz="1500" dirty="0"/>
          </a:p>
          <a:p>
            <a:pPr marL="323440" lvl="2"/>
            <a:r>
              <a:rPr lang="en-US" sz="1500" dirty="0"/>
              <a:t>%&gt; </a:t>
            </a:r>
            <a:r>
              <a:rPr lang="en-US" sz="1500" dirty="0" err="1"/>
              <a:t>cuda-memcheck</a:t>
            </a:r>
            <a:r>
              <a:rPr lang="en-US" sz="1500" dirty="0"/>
              <a:t> ./</a:t>
            </a:r>
            <a:r>
              <a:rPr lang="en-US" sz="1500" dirty="0" err="1"/>
              <a:t>a.out</a:t>
            </a:r>
            <a:endParaRPr lang="en-US" sz="1500" dirty="0"/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Add </a:t>
            </a:r>
            <a:r>
              <a:rPr lang="en-US" sz="1500" dirty="0" err="1"/>
              <a:t>nvcc</a:t>
            </a:r>
            <a:r>
              <a:rPr lang="en-US" sz="1500" dirty="0"/>
              <a:t> flags “–</a:t>
            </a:r>
            <a:r>
              <a:rPr lang="en-US" sz="1500" dirty="0" err="1"/>
              <a:t>Xcompiler</a:t>
            </a:r>
            <a:r>
              <a:rPr lang="en-US" sz="1500" dirty="0"/>
              <a:t> –</a:t>
            </a:r>
            <a:r>
              <a:rPr lang="en-US" sz="1500" dirty="0" err="1"/>
              <a:t>rdynamic</a:t>
            </a:r>
            <a:r>
              <a:rPr lang="en-US" sz="1500" dirty="0"/>
              <a:t> –</a:t>
            </a:r>
            <a:r>
              <a:rPr lang="en-US" sz="1500" dirty="0" err="1"/>
              <a:t>lineinfo</a:t>
            </a:r>
            <a:r>
              <a:rPr lang="en-US" sz="1500" dirty="0"/>
              <a:t>”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Rebuild &amp; Run with </a:t>
            </a:r>
            <a:r>
              <a:rPr lang="en-US" sz="1500" dirty="0" err="1"/>
              <a:t>cuda-memcheck</a:t>
            </a:r>
            <a:endParaRPr lang="en-US" sz="1500" dirty="0"/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Fix the illegal write</a:t>
            </a:r>
          </a:p>
        </p:txBody>
      </p:sp>
    </p:spTree>
    <p:extLst>
      <p:ext uri="{BB962C8B-B14F-4D97-AF65-F5344CB8AC3E}">
        <p14:creationId xmlns:p14="http://schemas.microsoft.com/office/powerpoint/2010/main" val="3576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766">
        <p:fade/>
      </p:transition>
    </mc:Choice>
    <mc:Fallback xmlns="">
      <p:transition spd="med" advTm="107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CUDA-GDB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cuda-gdb</a:t>
            </a:r>
            <a:r>
              <a:rPr lang="en-US" dirty="0" smtClean="0"/>
              <a:t> is an extension of GDB</a:t>
            </a:r>
          </a:p>
          <a:p>
            <a:pPr lvl="1"/>
            <a:r>
              <a:rPr lang="en-US" dirty="0" smtClean="0"/>
              <a:t>Provides seamless debugging of CUDA and CPU code</a:t>
            </a:r>
          </a:p>
          <a:p>
            <a:r>
              <a:rPr lang="en-US" dirty="0" smtClean="0"/>
              <a:t>Works on Linux and Macintosh </a:t>
            </a:r>
          </a:p>
          <a:p>
            <a:pPr lvl="1"/>
            <a:r>
              <a:rPr lang="en-US" dirty="0" smtClean="0"/>
              <a:t>For a Windows debugger use NSIGHT Visual Studio Edition</a:t>
            </a:r>
          </a:p>
          <a:p>
            <a:pPr marL="357173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6200" y="4253631"/>
            <a:ext cx="67373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http://docs.nvidia.com/cuda/cuda-gdb</a:t>
            </a:r>
            <a:endParaRPr lang="en-US" sz="1500" b="1" dirty="0">
              <a:solidFill>
                <a:schemeClr val="tx2">
                  <a:lumMod val="75000"/>
                </a:schemeClr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4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179">
        <p:fade/>
      </p:transition>
    </mc:Choice>
    <mc:Fallback xmlns="">
      <p:transition spd="med" advTm="451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cuda-gdb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73" lvl="1" indent="0">
              <a:buNone/>
            </a:pPr>
            <a:endParaRPr lang="en-US" sz="1000" dirty="0"/>
          </a:p>
          <a:p>
            <a:endParaRPr lang="en-US" sz="1125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6200" y="4253631"/>
            <a:ext cx="67373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http://docs.nvidia.com/cuda/cuda-gdb</a:t>
            </a:r>
            <a:endParaRPr lang="en-US" sz="1500" b="1" dirty="0">
              <a:solidFill>
                <a:schemeClr val="tx2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8144" y="1324253"/>
            <a:ext cx="4901712" cy="292937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Instructions: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Run exercise 3 in </a:t>
            </a:r>
            <a:r>
              <a:rPr lang="en-US" sz="1500" dirty="0" err="1"/>
              <a:t>cuda-gdb</a:t>
            </a:r>
            <a:endParaRPr lang="en-US" sz="1500" dirty="0"/>
          </a:p>
          <a:p>
            <a:pPr marL="357173" lvl="1"/>
            <a:r>
              <a:rPr lang="en-US" sz="1500" dirty="0"/>
              <a:t>%&gt; </a:t>
            </a:r>
            <a:r>
              <a:rPr lang="en-US" sz="1500" dirty="0" err="1"/>
              <a:t>cuda-gdb</a:t>
            </a:r>
            <a:r>
              <a:rPr lang="en-US" sz="1500" dirty="0"/>
              <a:t> --</a:t>
            </a:r>
            <a:r>
              <a:rPr lang="en-US" sz="1500" dirty="0" err="1"/>
              <a:t>args</a:t>
            </a:r>
            <a:r>
              <a:rPr lang="en-US" sz="1500" dirty="0"/>
              <a:t> ./</a:t>
            </a:r>
            <a:r>
              <a:rPr lang="en-US" sz="1500" dirty="0" err="1"/>
              <a:t>a.out</a:t>
            </a:r>
            <a:endParaRPr lang="en-US" sz="1500" dirty="0"/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Run a few </a:t>
            </a:r>
            <a:r>
              <a:rPr lang="en-US" sz="1500" dirty="0" err="1"/>
              <a:t>cuda-gdb</a:t>
            </a:r>
            <a:r>
              <a:rPr lang="en-US" sz="1500" dirty="0"/>
              <a:t> commands:</a:t>
            </a:r>
          </a:p>
          <a:p>
            <a:pPr marL="357173" lvl="1"/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) b main			//set break point at main</a:t>
            </a:r>
          </a:p>
          <a:p>
            <a:pPr marL="357173" lvl="1"/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) r			    //run application</a:t>
            </a:r>
          </a:p>
          <a:p>
            <a:pPr marL="357173" lvl="1"/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) l			    //print line context</a:t>
            </a:r>
          </a:p>
          <a:p>
            <a:pPr marL="357173" lvl="1"/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) b foo			    //break at kernel foo</a:t>
            </a:r>
          </a:p>
          <a:p>
            <a:pPr marL="357173" lvl="1"/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) c			    //continue</a:t>
            </a:r>
          </a:p>
          <a:p>
            <a:pPr marL="357173" lvl="1"/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 thread		//print current thread</a:t>
            </a:r>
          </a:p>
          <a:p>
            <a:pPr marL="357173" lvl="1"/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 thread 10	//switch to thread 10</a:t>
            </a:r>
          </a:p>
          <a:p>
            <a:pPr marL="357173" lvl="1"/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 block		//print current block</a:t>
            </a:r>
          </a:p>
          <a:p>
            <a:pPr marL="357173" lvl="1"/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 block 1		//switch to block 1</a:t>
            </a:r>
          </a:p>
          <a:p>
            <a:pPr marL="357173" lvl="1"/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) d			    //delete all break points</a:t>
            </a:r>
          </a:p>
          <a:p>
            <a:pPr marL="357173" lvl="1"/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) set 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memcheck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 on	//turn on 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memcheck</a:t>
            </a:r>
            <a:endParaRPr lang="en-US" sz="8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7173" lvl="1"/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cuda-gdb</a:t>
            </a:r>
            <a:r>
              <a:rPr lang="en-US" sz="875" dirty="0">
                <a:latin typeface="Courier New" panose="02070309020205020404" pitchFamily="49" charset="0"/>
                <a:cs typeface="Courier New" panose="02070309020205020404" pitchFamily="49" charset="0"/>
              </a:rPr>
              <a:t>) r			    //run from the beginning</a:t>
            </a:r>
          </a:p>
          <a:p>
            <a:pPr marL="285829" indent="-214304">
              <a:buFont typeface="+mj-lt"/>
              <a:buAutoNum type="arabicPeriod"/>
            </a:pPr>
            <a:r>
              <a:rPr lang="en-US" sz="1500" dirty="0"/>
              <a:t>Fix Bug</a:t>
            </a:r>
          </a:p>
        </p:txBody>
      </p:sp>
    </p:spTree>
    <p:extLst>
      <p:ext uri="{BB962C8B-B14F-4D97-AF65-F5344CB8AC3E}">
        <p14:creationId xmlns:p14="http://schemas.microsoft.com/office/powerpoint/2010/main" val="18191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542">
        <p:fade/>
      </p:transition>
    </mc:Choice>
    <mc:Fallback xmlns="">
      <p:transition spd="med" advTm="135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Heterogeneous Parallel Computing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</a:t>
            </a:r>
            <a:r>
              <a:rPr lang="en-US" dirty="0" smtClean="0">
                <a:solidFill>
                  <a:schemeClr val="tx2"/>
                </a:solidFill>
              </a:rPr>
              <a:t>se the best </a:t>
            </a:r>
            <a:r>
              <a:rPr lang="en-US" dirty="0">
                <a:solidFill>
                  <a:schemeClr val="tx2"/>
                </a:solidFill>
              </a:rPr>
              <a:t>match for the job (</a:t>
            </a:r>
            <a:r>
              <a:rPr lang="en-US" dirty="0" smtClean="0">
                <a:solidFill>
                  <a:schemeClr val="tx2"/>
                </a:solidFill>
              </a:rPr>
              <a:t>heterogeneity in mobile SOC)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84400" y="1655668"/>
            <a:ext cx="4773600" cy="1830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211634" y="1726264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2325934" y="1811989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2440234" y="1897714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2554534" y="1983439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Latency Cores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64769" y="1726264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/>
          <p:cNvSpPr/>
          <p:nvPr/>
        </p:nvSpPr>
        <p:spPr>
          <a:xfrm>
            <a:off x="3879069" y="1811989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ectangle 13"/>
          <p:cNvSpPr/>
          <p:nvPr/>
        </p:nvSpPr>
        <p:spPr>
          <a:xfrm>
            <a:off x="3993369" y="1897714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sz="1350" dirty="0"/>
          </a:p>
        </p:txBody>
      </p:sp>
      <p:sp>
        <p:nvSpPr>
          <p:cNvPr id="15" name="Rectangle 14"/>
          <p:cNvSpPr/>
          <p:nvPr/>
        </p:nvSpPr>
        <p:spPr>
          <a:xfrm>
            <a:off x="4107669" y="1983439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Throughput Cores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11634" y="2775135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Rectangle 16"/>
          <p:cNvSpPr/>
          <p:nvPr/>
        </p:nvSpPr>
        <p:spPr>
          <a:xfrm>
            <a:off x="2325934" y="2860860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2440234" y="2946585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Rectangle 18"/>
          <p:cNvSpPr/>
          <p:nvPr/>
        </p:nvSpPr>
        <p:spPr>
          <a:xfrm>
            <a:off x="2554534" y="3032310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DSP Cores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46271" y="1726264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Rectangle 20"/>
          <p:cNvSpPr/>
          <p:nvPr/>
        </p:nvSpPr>
        <p:spPr>
          <a:xfrm>
            <a:off x="5560571" y="1811989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5674871" y="1897714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22"/>
          <p:cNvSpPr/>
          <p:nvPr/>
        </p:nvSpPr>
        <p:spPr>
          <a:xfrm>
            <a:off x="5789170" y="1983439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HW IPs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49589" y="2765050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ectangle 24"/>
          <p:cNvSpPr/>
          <p:nvPr/>
        </p:nvSpPr>
        <p:spPr>
          <a:xfrm>
            <a:off x="3963889" y="2850775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ectangle 25"/>
          <p:cNvSpPr/>
          <p:nvPr/>
        </p:nvSpPr>
        <p:spPr>
          <a:xfrm>
            <a:off x="4078189" y="2936500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ectangle 26"/>
          <p:cNvSpPr/>
          <p:nvPr/>
        </p:nvSpPr>
        <p:spPr>
          <a:xfrm>
            <a:off x="4192487" y="3022225"/>
            <a:ext cx="1072971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Configurable</a:t>
            </a:r>
          </a:p>
          <a:p>
            <a:pPr algn="ctr"/>
            <a:r>
              <a:rPr lang="en-US" sz="1200" dirty="0"/>
              <a:t>Logic/Cores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46271" y="2775135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/>
          <p:cNvSpPr/>
          <p:nvPr/>
        </p:nvSpPr>
        <p:spPr>
          <a:xfrm>
            <a:off x="5560571" y="2860860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/>
          <p:cNvSpPr/>
          <p:nvPr/>
        </p:nvSpPr>
        <p:spPr>
          <a:xfrm>
            <a:off x="5674871" y="2946585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/>
          <p:cNvSpPr/>
          <p:nvPr/>
        </p:nvSpPr>
        <p:spPr>
          <a:xfrm>
            <a:off x="5789170" y="3032310"/>
            <a:ext cx="981635" cy="453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On-chip Memories</a:t>
            </a:r>
          </a:p>
        </p:txBody>
      </p:sp>
      <p:sp>
        <p:nvSpPr>
          <p:cNvPr id="32" name="Left-Right Arrow 31"/>
          <p:cNvSpPr/>
          <p:nvPr/>
        </p:nvSpPr>
        <p:spPr>
          <a:xfrm>
            <a:off x="2084401" y="2556865"/>
            <a:ext cx="4636858" cy="1046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Up-Down Arrow 32"/>
          <p:cNvSpPr/>
          <p:nvPr/>
        </p:nvSpPr>
        <p:spPr>
          <a:xfrm>
            <a:off x="2988200" y="2437278"/>
            <a:ext cx="114300" cy="1719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Up-Down Arrow 33"/>
          <p:cNvSpPr/>
          <p:nvPr/>
        </p:nvSpPr>
        <p:spPr>
          <a:xfrm>
            <a:off x="2702450" y="2649650"/>
            <a:ext cx="114300" cy="1719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Up-Down Arrow 34"/>
          <p:cNvSpPr/>
          <p:nvPr/>
        </p:nvSpPr>
        <p:spPr>
          <a:xfrm>
            <a:off x="4417931" y="2436814"/>
            <a:ext cx="114300" cy="1719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Up-Down Arrow 35"/>
          <p:cNvSpPr/>
          <p:nvPr/>
        </p:nvSpPr>
        <p:spPr>
          <a:xfrm>
            <a:off x="6108537" y="2456131"/>
            <a:ext cx="114300" cy="1719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Up-Down Arrow 36"/>
          <p:cNvSpPr/>
          <p:nvPr/>
        </p:nvSpPr>
        <p:spPr>
          <a:xfrm>
            <a:off x="4283255" y="2644801"/>
            <a:ext cx="114300" cy="1719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Up-Down Arrow 37"/>
          <p:cNvSpPr/>
          <p:nvPr/>
        </p:nvSpPr>
        <p:spPr>
          <a:xfrm>
            <a:off x="5940707" y="2609193"/>
            <a:ext cx="114300" cy="17191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Cloud Callout 38"/>
          <p:cNvSpPr/>
          <p:nvPr/>
        </p:nvSpPr>
        <p:spPr>
          <a:xfrm>
            <a:off x="46513" y="1606718"/>
            <a:ext cx="2059868" cy="913344"/>
          </a:xfrm>
          <a:prstGeom prst="cloudCallout">
            <a:avLst>
              <a:gd name="adj1" fmla="val 43128"/>
              <a:gd name="adj2" fmla="val 68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Cloud 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1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9159">
        <p:fade/>
      </p:transition>
    </mc:Choice>
    <mc:Fallback xmlns="">
      <p:transition spd="med" advTm="991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762292" y="3049587"/>
            <a:ext cx="3469107" cy="1154887"/>
          </a:xfrm>
          <a:prstGeom prst="roundRect">
            <a:avLst/>
          </a:prstGeom>
          <a:solidFill>
            <a:srgbClr val="545454"/>
          </a:solidFill>
          <a:ln w="38100" cap="flat" cmpd="sng" algn="ctr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lIns="57150" tIns="57150" rIns="57150" bIns="57150" rtlCol="0" anchor="t" anchorCtr="0"/>
          <a:lstStyle/>
          <a:p>
            <a:pPr defTabSz="571477" eaLnBrk="0" fontAlgn="ctr" hangingPunct="0">
              <a:spcBef>
                <a:spcPct val="10000"/>
              </a:spcBef>
              <a:buSzPct val="180000"/>
              <a:defRPr/>
            </a:pPr>
            <a:endParaRPr lang="en-US" sz="875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4242" y="1502833"/>
            <a:ext cx="5735037" cy="1343556"/>
          </a:xfrm>
          <a:prstGeom prst="roundRect">
            <a:avLst/>
          </a:prstGeom>
          <a:solidFill>
            <a:srgbClr val="545454"/>
          </a:solidFill>
          <a:ln w="38100" cap="flat" cmpd="sng" algn="ctr">
            <a:solidFill>
              <a:srgbClr val="73B900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lIns="57150" tIns="57150" rIns="57150" bIns="57150" rtlCol="0" anchor="t" anchorCtr="0"/>
          <a:lstStyle/>
          <a:p>
            <a:pPr defTabSz="571477" eaLnBrk="0" fontAlgn="ctr" hangingPunct="0">
              <a:spcBef>
                <a:spcPct val="10000"/>
              </a:spcBef>
              <a:buSzPct val="180000"/>
              <a:defRPr/>
            </a:pPr>
            <a:endParaRPr lang="en-US" sz="875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 - Profilers</a:t>
            </a:r>
            <a:endParaRPr lang="en-US" dirty="0"/>
          </a:p>
        </p:txBody>
      </p:sp>
      <p:pic>
        <p:nvPicPr>
          <p:cNvPr id="1034" name="Picture 10" descr="https://developer.nvidia.com/sites/default/files/akamai/cuda/images/Parallel_Nsight-web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988" y="1824464"/>
            <a:ext cx="1131094" cy="6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1988" y="1576344"/>
            <a:ext cx="1131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NSIGHT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70201" y="1576344"/>
            <a:ext cx="1131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NVVP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38334" y="1584226"/>
            <a:ext cx="14412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NVPROF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2601" y="3909909"/>
            <a:ext cx="9978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</a:t>
            </a:r>
            <a:r>
              <a:rPr lang="en-US" sz="1500" b="1" baseline="30000" dirty="0"/>
              <a:t>rd</a:t>
            </a:r>
            <a:r>
              <a:rPr lang="en-US" sz="1500" b="1" dirty="0"/>
              <a:t> Party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2569" y="2566399"/>
            <a:ext cx="17676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NVIDIA Provided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50800" y="4253631"/>
            <a:ext cx="67627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https://developer.nvidia.com/performance-analysis-tools</a:t>
            </a:r>
            <a:endParaRPr lang="en-US" sz="1500" b="1" dirty="0">
              <a:solidFill>
                <a:schemeClr val="tx2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1026" name="Picture 2" descr="https://developer.nvidia.com/sites/default/files/akamai/cuda/images/CUDA_VisualProfiler-webGraph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1828246"/>
            <a:ext cx="1133642" cy="64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eveloper.nvidia.com/sites/default/files/akamai/cuda/images/Tau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5219" y="3421791"/>
            <a:ext cx="1170539" cy="56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developer.nvidia.com/sites/default/files/akamai/cuda/images/vampir_icon_m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8075" y="3380107"/>
            <a:ext cx="1143109" cy="6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719002" y="3096201"/>
            <a:ext cx="14412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/>
              <a:t>VampirTrace</a:t>
            </a:r>
            <a:endParaRPr lang="en-US" sz="15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29862" y="3174425"/>
            <a:ext cx="14412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TAU</a:t>
            </a:r>
          </a:p>
        </p:txBody>
      </p:sp>
      <p:pic>
        <p:nvPicPr>
          <p:cNvPr id="5" name="Picture 12" descr="Output of nvpro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9360" y="1822946"/>
            <a:ext cx="1219200" cy="63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496">
        <p:fade/>
      </p:transition>
    </mc:Choice>
    <mc:Fallback xmlns="">
      <p:transition spd="med" advTm="244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NVPROF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Command Line Profiler</a:t>
            </a:r>
          </a:p>
          <a:p>
            <a:r>
              <a:rPr lang="en-US" dirty="0" smtClean="0"/>
              <a:t>Compute time in each kernel</a:t>
            </a:r>
          </a:p>
          <a:p>
            <a:r>
              <a:rPr lang="en-US" dirty="0" smtClean="0"/>
              <a:t>Compute memory transfer time</a:t>
            </a:r>
          </a:p>
          <a:p>
            <a:r>
              <a:rPr lang="en-US" dirty="0" smtClean="0"/>
              <a:t>Collect metrics and events</a:t>
            </a:r>
          </a:p>
          <a:p>
            <a:r>
              <a:rPr lang="en-US" dirty="0" smtClean="0"/>
              <a:t>Support complex process hierarchy's</a:t>
            </a:r>
          </a:p>
          <a:p>
            <a:r>
              <a:rPr lang="en-US" dirty="0" smtClean="0"/>
              <a:t>Collect profiles for NVIDIA Visual Profiler</a:t>
            </a:r>
          </a:p>
          <a:p>
            <a:r>
              <a:rPr lang="en-US" dirty="0" smtClean="0"/>
              <a:t>No need to recompile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4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437">
        <p:fade/>
      </p:transition>
    </mc:Choice>
    <mc:Fallback xmlns="">
      <p:transition spd="med" advTm="5343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</a:t>
            </a:r>
            <a:r>
              <a:rPr lang="en-US" dirty="0" err="1" smtClean="0"/>
              <a:t>nvprof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78144" y="1080117"/>
            <a:ext cx="4901712" cy="360285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Instructions: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Collect profile information for the matrix add example</a:t>
            </a:r>
          </a:p>
          <a:p>
            <a:pPr marL="357173" lvl="1"/>
            <a:r>
              <a:rPr lang="en-US" sz="1500" dirty="0"/>
              <a:t>%&gt; </a:t>
            </a:r>
            <a:r>
              <a:rPr lang="en-US" sz="1500" dirty="0" err="1"/>
              <a:t>nvprof</a:t>
            </a:r>
            <a:r>
              <a:rPr lang="en-US" sz="1500" dirty="0"/>
              <a:t> ./</a:t>
            </a:r>
            <a:r>
              <a:rPr lang="en-US" sz="1500" dirty="0" err="1"/>
              <a:t>a.out</a:t>
            </a:r>
            <a:endParaRPr lang="en-US" sz="1500" dirty="0"/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How much faster is add_v2 than add_v1?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View available metrics</a:t>
            </a:r>
          </a:p>
          <a:p>
            <a:pPr marL="357173" lvl="1"/>
            <a:r>
              <a:rPr lang="en-US" sz="1500" dirty="0"/>
              <a:t>%&gt; </a:t>
            </a:r>
            <a:r>
              <a:rPr lang="en-US" sz="1500" dirty="0" err="1"/>
              <a:t>nvprof</a:t>
            </a:r>
            <a:r>
              <a:rPr lang="en-US" sz="1500" dirty="0"/>
              <a:t> --query-metrics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View global load/store efficiency</a:t>
            </a:r>
          </a:p>
          <a:p>
            <a:pPr marL="357173" lvl="1"/>
            <a:r>
              <a:rPr lang="en-US" sz="1500" dirty="0"/>
              <a:t>%&gt; </a:t>
            </a:r>
            <a:r>
              <a:rPr lang="en-US" sz="1500" dirty="0" err="1"/>
              <a:t>nvprof</a:t>
            </a:r>
            <a:r>
              <a:rPr lang="en-US" sz="1500" dirty="0"/>
              <a:t> --metrics </a:t>
            </a:r>
            <a:r>
              <a:rPr lang="en-US" sz="1500" dirty="0" err="1"/>
              <a:t>gld_efficiency,gst_efficiency</a:t>
            </a:r>
            <a:r>
              <a:rPr lang="en-US" sz="1500" dirty="0"/>
              <a:t> ./</a:t>
            </a:r>
            <a:r>
              <a:rPr lang="en-US" sz="1500" dirty="0" err="1"/>
              <a:t>a.out</a:t>
            </a:r>
            <a:endParaRPr lang="en-US" sz="1500" dirty="0"/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Store a timeline to load in NVVP</a:t>
            </a:r>
          </a:p>
          <a:p>
            <a:pPr marL="357173" lvl="1"/>
            <a:r>
              <a:rPr lang="en-US" sz="1500" dirty="0"/>
              <a:t>%&gt; </a:t>
            </a:r>
            <a:r>
              <a:rPr lang="en-US" sz="1500" dirty="0" err="1"/>
              <a:t>nvprof</a:t>
            </a:r>
            <a:r>
              <a:rPr lang="en-US" sz="1500" dirty="0"/>
              <a:t> –o </a:t>
            </a:r>
            <a:r>
              <a:rPr lang="en-US" sz="1500" dirty="0" err="1"/>
              <a:t>profile.timeline</a:t>
            </a:r>
            <a:r>
              <a:rPr lang="en-US" sz="1500" dirty="0"/>
              <a:t> ./</a:t>
            </a:r>
            <a:r>
              <a:rPr lang="en-US" sz="1500" dirty="0" err="1"/>
              <a:t>a.out</a:t>
            </a:r>
            <a:endParaRPr lang="en-US" sz="1500" dirty="0"/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Store analysis metrics to load in NVVP</a:t>
            </a:r>
          </a:p>
          <a:p>
            <a:pPr marL="357173" lvl="1"/>
            <a:r>
              <a:rPr lang="en-US" sz="1500" dirty="0"/>
              <a:t>%&gt; </a:t>
            </a:r>
            <a:r>
              <a:rPr lang="en-US" sz="1500" dirty="0" err="1"/>
              <a:t>nvprof</a:t>
            </a:r>
            <a:r>
              <a:rPr lang="en-US" sz="1500" dirty="0"/>
              <a:t> –o </a:t>
            </a:r>
            <a:r>
              <a:rPr lang="en-US" sz="1500" dirty="0" err="1"/>
              <a:t>profile.metrics</a:t>
            </a:r>
            <a:r>
              <a:rPr lang="en-US" sz="1500" dirty="0"/>
              <a:t> --analysis-metrics ./</a:t>
            </a:r>
            <a:r>
              <a:rPr lang="en-US" sz="1500" dirty="0" err="1"/>
              <a:t>a.out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1864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785">
        <p:fade/>
      </p:transition>
    </mc:Choice>
    <mc:Fallback xmlns="">
      <p:transition spd="med" advTm="117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NVIDIA’s Visual </a:t>
            </a:r>
            <a:r>
              <a:rPr lang="en-US" dirty="0" smtClean="0"/>
              <a:t>Profiler (NVVP)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jluitjens\Desktop\mem-opt-m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4243" y="1334113"/>
            <a:ext cx="5091191" cy="1030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8921" y="3099255"/>
            <a:ext cx="1145149" cy="1612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68212" y="3198778"/>
            <a:ext cx="2299940" cy="1282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08933" y="3244046"/>
            <a:ext cx="1473869" cy="1192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2863873" y="1035041"/>
            <a:ext cx="10194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500" b="1" dirty="0">
                <a:solidFill>
                  <a:schemeClr val="tx2"/>
                </a:solidFill>
                <a:latin typeface="Trebuchet MS" pitchFamily="34" charset="0"/>
              </a:rPr>
              <a:t>Timeline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51764" y="2563723"/>
            <a:ext cx="10194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500" b="1" dirty="0">
                <a:solidFill>
                  <a:schemeClr val="tx2"/>
                </a:solidFill>
                <a:latin typeface="Trebuchet MS" pitchFamily="34" charset="0"/>
              </a:rPr>
              <a:t>Guided System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163955" y="2832147"/>
            <a:ext cx="10194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500" b="1" dirty="0">
                <a:solidFill>
                  <a:schemeClr val="tx2"/>
                </a:solidFill>
                <a:latin typeface="Trebuchet MS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85702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452">
        <p:fade/>
      </p:transition>
    </mc:Choice>
    <mc:Fallback xmlns="">
      <p:transition spd="med" advTm="644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NVVP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78144" y="1154099"/>
            <a:ext cx="4901712" cy="337351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Instructions: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Import </a:t>
            </a:r>
            <a:r>
              <a:rPr lang="en-US" sz="1500" dirty="0" err="1"/>
              <a:t>nvprof</a:t>
            </a:r>
            <a:r>
              <a:rPr lang="en-US" sz="1500" dirty="0"/>
              <a:t> profile into NVVP</a:t>
            </a:r>
          </a:p>
          <a:p>
            <a:pPr lvl="1"/>
            <a:r>
              <a:rPr lang="en-US" sz="1500" dirty="0"/>
              <a:t>Launch </a:t>
            </a:r>
            <a:r>
              <a:rPr lang="en-US" sz="1500" dirty="0" err="1"/>
              <a:t>nvvp</a:t>
            </a:r>
            <a:endParaRPr lang="en-US" sz="1500" dirty="0"/>
          </a:p>
          <a:p>
            <a:pPr lvl="1"/>
            <a:r>
              <a:rPr lang="en-US" sz="1500" dirty="0"/>
              <a:t>Click File/ Import/ </a:t>
            </a:r>
            <a:r>
              <a:rPr lang="en-US" sz="1500" dirty="0" err="1"/>
              <a:t>Nvprof</a:t>
            </a:r>
            <a:r>
              <a:rPr lang="en-US" sz="1500" dirty="0"/>
              <a:t>/ Next/ Single process/ Next / Browse</a:t>
            </a:r>
          </a:p>
          <a:p>
            <a:pPr lvl="2"/>
            <a:r>
              <a:rPr lang="en-US" sz="1500" dirty="0"/>
              <a:t>Select </a:t>
            </a:r>
            <a:r>
              <a:rPr lang="en-US" sz="1500" dirty="0" err="1"/>
              <a:t>profile.timeline</a:t>
            </a:r>
            <a:endParaRPr lang="en-US" sz="1500" dirty="0"/>
          </a:p>
          <a:p>
            <a:pPr lvl="1"/>
            <a:r>
              <a:rPr lang="en-US" sz="1500" dirty="0"/>
              <a:t>Add Metrics to timeline</a:t>
            </a:r>
          </a:p>
          <a:p>
            <a:pPr lvl="2"/>
            <a:r>
              <a:rPr lang="en-US" sz="1500" dirty="0"/>
              <a:t>Click on 2</a:t>
            </a:r>
            <a:r>
              <a:rPr lang="en-US" sz="1500" baseline="30000" dirty="0"/>
              <a:t>nd</a:t>
            </a:r>
            <a:r>
              <a:rPr lang="en-US" sz="1500" dirty="0"/>
              <a:t> Browse</a:t>
            </a:r>
          </a:p>
          <a:p>
            <a:pPr lvl="2"/>
            <a:r>
              <a:rPr lang="en-US" sz="1500" dirty="0"/>
              <a:t>Select </a:t>
            </a:r>
            <a:r>
              <a:rPr lang="en-US" sz="1500" dirty="0" err="1"/>
              <a:t>profile.metrics</a:t>
            </a:r>
            <a:endParaRPr lang="en-US" sz="1500" dirty="0"/>
          </a:p>
          <a:p>
            <a:pPr lvl="1"/>
            <a:r>
              <a:rPr lang="en-US" sz="1500" dirty="0"/>
              <a:t>Click Finish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Explore Timeline</a:t>
            </a:r>
          </a:p>
          <a:p>
            <a:pPr lvl="1"/>
            <a:r>
              <a:rPr lang="en-US" sz="1500" dirty="0"/>
              <a:t>Control + mouse drag in timeline to zoom in</a:t>
            </a:r>
          </a:p>
          <a:p>
            <a:pPr lvl="1"/>
            <a:r>
              <a:rPr lang="en-US" sz="1500" dirty="0"/>
              <a:t>Control + mouse drag in measure bar (on top) to measure time</a:t>
            </a:r>
          </a:p>
        </p:txBody>
      </p:sp>
    </p:spTree>
    <p:extLst>
      <p:ext uri="{BB962C8B-B14F-4D97-AF65-F5344CB8AC3E}">
        <p14:creationId xmlns:p14="http://schemas.microsoft.com/office/powerpoint/2010/main" val="369905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452">
        <p:fade/>
      </p:transition>
    </mc:Choice>
    <mc:Fallback xmlns="">
      <p:transition spd="med" advTm="134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NVVP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78" y="2212019"/>
            <a:ext cx="6217920" cy="2621525"/>
          </a:xfrm>
        </p:spPr>
        <p:txBody>
          <a:bodyPr/>
          <a:lstStyle/>
          <a:p>
            <a:pPr marL="285739" indent="-285739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endParaRPr lang="en-US" sz="1250" dirty="0"/>
          </a:p>
          <a:p>
            <a:pPr marL="0" indent="0">
              <a:buNone/>
            </a:pPr>
            <a:r>
              <a:rPr lang="en-US" sz="1250" dirty="0"/>
              <a:t>Note:  </a:t>
            </a:r>
          </a:p>
          <a:p>
            <a:pPr marL="0" indent="0">
              <a:buNone/>
            </a:pPr>
            <a:r>
              <a:rPr lang="en-US" sz="1250" dirty="0"/>
              <a:t>	If kernel order is non-deterministic you can only load the timeline or the metrics but not both.  </a:t>
            </a:r>
          </a:p>
          <a:p>
            <a:pPr marL="0" indent="0">
              <a:buNone/>
            </a:pPr>
            <a:r>
              <a:rPr lang="en-US" sz="1250" dirty="0"/>
              <a:t>	If you load just metrics the timeline looks odd but metrics are correct.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40764" y="809626"/>
            <a:ext cx="4901712" cy="2756239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Instructions: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Click on a kernel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On Analysis tab click on the unguided analysis</a:t>
            </a:r>
          </a:p>
          <a:p>
            <a:pPr marL="285739" indent="-285739">
              <a:buFont typeface="+mj-lt"/>
              <a:buAutoNum type="arabicPeriod"/>
            </a:pP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pPr marL="285739" indent="-285739">
              <a:buFont typeface="+mj-lt"/>
              <a:buAutoNum type="arabicPeriod" startAt="2"/>
            </a:pPr>
            <a:r>
              <a:rPr lang="en-US" sz="1500" dirty="0"/>
              <a:t>Click Analyze All</a:t>
            </a:r>
          </a:p>
          <a:p>
            <a:pPr lvl="1"/>
            <a:r>
              <a:rPr lang="en-US" sz="1500" dirty="0"/>
              <a:t>Explore metrics and properties</a:t>
            </a:r>
          </a:p>
          <a:p>
            <a:pPr lvl="1"/>
            <a:r>
              <a:rPr lang="en-US" sz="1500" dirty="0"/>
              <a:t>What differences do you see between the two kernels?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0"/>
          <a:stretch/>
        </p:blipFill>
        <p:spPr>
          <a:xfrm>
            <a:off x="1387568" y="1777923"/>
            <a:ext cx="2260600" cy="533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00078" y="2044623"/>
            <a:ext cx="158750" cy="19685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0877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817">
        <p:fade/>
      </p:transition>
    </mc:Choice>
    <mc:Fallback xmlns="">
      <p:transition spd="med" advTm="158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0680" y="1319792"/>
            <a:ext cx="4901712" cy="161226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Instructions: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Click File / New Session / Browse</a:t>
            </a:r>
          </a:p>
          <a:p>
            <a:pPr lvl="1"/>
            <a:r>
              <a:rPr lang="en-US" sz="1500" dirty="0"/>
              <a:t>Select Example 4/</a:t>
            </a:r>
            <a:r>
              <a:rPr lang="en-US" sz="1500" dirty="0" err="1"/>
              <a:t>a.out</a:t>
            </a:r>
            <a:endParaRPr lang="en-US" sz="1500" dirty="0"/>
          </a:p>
          <a:p>
            <a:pPr lvl="1"/>
            <a:r>
              <a:rPr lang="en-US" sz="1500" dirty="0"/>
              <a:t>Click Next / Finish</a:t>
            </a:r>
          </a:p>
          <a:p>
            <a:pPr lvl="1"/>
            <a:endParaRPr lang="en-US" sz="1500" dirty="0"/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Click on a kernel</a:t>
            </a:r>
          </a:p>
          <a:p>
            <a:pPr lvl="1"/>
            <a:r>
              <a:rPr lang="en-US" sz="1500" dirty="0"/>
              <a:t>Select Unguided Analysis</a:t>
            </a:r>
          </a:p>
          <a:p>
            <a:pPr lvl="1"/>
            <a:r>
              <a:rPr lang="en-US" sz="1500" dirty="0"/>
              <a:t>Click Analyze All</a:t>
            </a:r>
          </a:p>
          <a:p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NVVP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now generate the same data within NVVP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0"/>
          <a:stretch/>
        </p:blipFill>
        <p:spPr>
          <a:xfrm>
            <a:off x="3081536" y="1903577"/>
            <a:ext cx="2260600" cy="533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10136" y="2170277"/>
            <a:ext cx="158750" cy="19685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79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203">
        <p:fade/>
      </p:transition>
    </mc:Choice>
    <mc:Fallback xmlns="">
      <p:transition spd="med" advTm="720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NVTX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current tools only profile API calls on the host</a:t>
            </a:r>
          </a:p>
          <a:p>
            <a:pPr lvl="1"/>
            <a:r>
              <a:rPr lang="en-US" dirty="0" smtClean="0"/>
              <a:t>What if we want to understand better what the host is doing?</a:t>
            </a:r>
          </a:p>
          <a:p>
            <a:r>
              <a:rPr lang="en-US" dirty="0" smtClean="0"/>
              <a:t>The NVTX library allows us to annotate profiles with ranges</a:t>
            </a:r>
          </a:p>
          <a:p>
            <a:pPr lvl="1"/>
            <a:r>
              <a:rPr lang="en-US" dirty="0" smtClean="0"/>
              <a:t>Add: #include &lt;</a:t>
            </a:r>
            <a:r>
              <a:rPr lang="en-US" dirty="0" err="1" smtClean="0"/>
              <a:t>nvToolsExt.h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Link with:  -</a:t>
            </a:r>
            <a:r>
              <a:rPr lang="en-US" dirty="0" err="1" smtClean="0"/>
              <a:t>lnvToolsExt</a:t>
            </a:r>
            <a:endParaRPr lang="en-US" dirty="0" smtClean="0"/>
          </a:p>
          <a:p>
            <a:r>
              <a:rPr lang="en-US" dirty="0" smtClean="0"/>
              <a:t>Mark the start of a range</a:t>
            </a:r>
          </a:p>
          <a:p>
            <a:pPr marL="595289" lvl="1" indent="-238115"/>
            <a:r>
              <a:rPr lang="en-US" dirty="0" err="1" smtClean="0"/>
              <a:t>nvtxRangePushA</a:t>
            </a:r>
            <a:r>
              <a:rPr lang="en-US" dirty="0" smtClean="0"/>
              <a:t>(“description”);</a:t>
            </a:r>
          </a:p>
          <a:p>
            <a:r>
              <a:rPr lang="en-US" dirty="0" smtClean="0"/>
              <a:t>Mark the end of a range</a:t>
            </a:r>
          </a:p>
          <a:p>
            <a:pPr lvl="1"/>
            <a:r>
              <a:rPr lang="en-US" dirty="0" err="1" smtClean="0"/>
              <a:t>nvtxRangePop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Ranges are allowed to overlap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6200" y="4253631"/>
            <a:ext cx="6737350" cy="22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875" b="1" dirty="0">
                <a:solidFill>
                  <a:schemeClr val="tx2">
                    <a:lumMod val="75000"/>
                  </a:schemeClr>
                </a:solidFill>
                <a:latin typeface="Trebuchet MS" pitchFamily="34" charset="0"/>
              </a:rPr>
              <a:t>http://devblogs.nvidia.com/parallelforall/cuda-pro-tip-generate-custom-application-profile-timelines-nvtx/</a:t>
            </a:r>
          </a:p>
        </p:txBody>
      </p:sp>
    </p:spTree>
    <p:extLst>
      <p:ext uri="{BB962C8B-B14F-4D97-AF65-F5344CB8AC3E}">
        <p14:creationId xmlns:p14="http://schemas.microsoft.com/office/powerpoint/2010/main" val="327029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7058">
        <p:fade/>
      </p:transition>
    </mc:Choice>
    <mc:Fallback xmlns="">
      <p:transition spd="med" advTm="10705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NVTX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102" y="1603657"/>
            <a:ext cx="5918967" cy="25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7493">
        <p:fade/>
      </p:transition>
    </mc:Choice>
    <mc:Fallback xmlns="">
      <p:transition spd="med" advTm="274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CUDA enabled Integrated Development Environment</a:t>
            </a:r>
          </a:p>
          <a:p>
            <a:pPr lvl="1"/>
            <a:r>
              <a:rPr lang="en-US" b="1" dirty="0" smtClean="0"/>
              <a:t>Source code editor: syntax highlighting, code refactoring,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pPr lvl="1"/>
            <a:r>
              <a:rPr lang="en-US" b="1" dirty="0" smtClean="0"/>
              <a:t>Build Manger</a:t>
            </a:r>
          </a:p>
          <a:p>
            <a:pPr lvl="1"/>
            <a:r>
              <a:rPr lang="en-US" b="1" dirty="0" smtClean="0"/>
              <a:t>Visual Debugger</a:t>
            </a:r>
          </a:p>
          <a:p>
            <a:pPr lvl="1"/>
            <a:r>
              <a:rPr lang="en-US" b="1" dirty="0" smtClean="0"/>
              <a:t>Visual Profiler</a:t>
            </a:r>
          </a:p>
          <a:p>
            <a:r>
              <a:rPr lang="en-US" dirty="0" smtClean="0"/>
              <a:t>Linux/Macintosh</a:t>
            </a:r>
          </a:p>
          <a:p>
            <a:pPr lvl="1"/>
            <a:r>
              <a:rPr lang="en-US" dirty="0" smtClean="0"/>
              <a:t>Editor = Eclipse</a:t>
            </a:r>
          </a:p>
          <a:p>
            <a:pPr lvl="1"/>
            <a:r>
              <a:rPr lang="en-US" dirty="0" smtClean="0"/>
              <a:t>Debugger = </a:t>
            </a:r>
            <a:r>
              <a:rPr lang="en-US" dirty="0" err="1" smtClean="0"/>
              <a:t>cuda-gdb</a:t>
            </a:r>
            <a:r>
              <a:rPr lang="en-US" dirty="0" smtClean="0"/>
              <a:t> with a visual wrapper</a:t>
            </a:r>
          </a:p>
          <a:p>
            <a:pPr lvl="1"/>
            <a:r>
              <a:rPr lang="en-US" dirty="0" smtClean="0"/>
              <a:t>Profiler = NVVP</a:t>
            </a:r>
          </a:p>
          <a:p>
            <a:r>
              <a:rPr lang="en-US" b="1" dirty="0" smtClean="0"/>
              <a:t>Windows</a:t>
            </a:r>
          </a:p>
          <a:p>
            <a:pPr lvl="1"/>
            <a:r>
              <a:rPr lang="en-US" b="1" dirty="0" smtClean="0"/>
              <a:t>Integrates directly into Visual Studio</a:t>
            </a:r>
          </a:p>
          <a:p>
            <a:pPr lvl="1"/>
            <a:r>
              <a:rPr lang="en-US" b="1" dirty="0" smtClean="0"/>
              <a:t>Profiler is NSIGHT VSE</a:t>
            </a:r>
            <a:endParaRPr lang="en-US" b="1" dirty="0"/>
          </a:p>
        </p:txBody>
      </p:sp>
      <p:pic>
        <p:nvPicPr>
          <p:cNvPr id="4" name="Picture 10" descr="https://developer.nvidia.com/sites/default/files/akamai/cuda/images/Parallel_Nsight-web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9751" y="2968641"/>
            <a:ext cx="1955602" cy="110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2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076">
        <p:fade/>
      </p:transition>
    </mc:Choice>
    <mc:Fallback xmlns="">
      <p:transition spd="med" advTm="580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CPU and GPU are designed very differently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5754" y="1047750"/>
            <a:ext cx="2627710" cy="3760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0">
            <a:spAutoFit/>
          </a:bodyPr>
          <a:lstStyle/>
          <a:p>
            <a:pPr algn="ctr" hangingPunct="0">
              <a:defRPr/>
            </a:pPr>
            <a:r>
              <a:rPr lang="en-US" sz="150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CPU</a:t>
            </a:r>
          </a:p>
          <a:p>
            <a:pPr algn="ctr" hangingPunct="0">
              <a:defRPr/>
            </a:pPr>
            <a:r>
              <a:rPr lang="en-US" sz="105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Latency Oriented Cores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4112" y="1470415"/>
            <a:ext cx="2515791" cy="1893987"/>
          </a:xfrm>
          <a:prstGeom prst="rect">
            <a:avLst/>
          </a:prstGeom>
          <a:solidFill>
            <a:schemeClr val="accent3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2688" y="1506134"/>
            <a:ext cx="426244" cy="1990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0">
            <a:spAutoFit/>
          </a:bodyPr>
          <a:lstStyle/>
          <a:p>
            <a:pPr hangingPunct="0">
              <a:defRPr/>
            </a:pPr>
            <a:r>
              <a:rPr lang="en-US" sz="1350" dirty="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Chip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6088" y="1502562"/>
            <a:ext cx="1907381" cy="1540372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41554" y="1595430"/>
            <a:ext cx="1906190" cy="1540372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55828" y="1681155"/>
            <a:ext cx="1907381" cy="1540372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55816" y="1766880"/>
            <a:ext cx="1907381" cy="1540372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202249" y="1808850"/>
            <a:ext cx="1925241" cy="1412677"/>
            <a:chOff x="6156720" y="2834786"/>
            <a:chExt cx="2829600" cy="2768615"/>
          </a:xfrm>
        </p:grpSpPr>
        <p:sp>
          <p:nvSpPr>
            <p:cNvPr id="30" name="TextBox 29"/>
            <p:cNvSpPr txBox="1"/>
            <p:nvPr/>
          </p:nvSpPr>
          <p:spPr>
            <a:xfrm>
              <a:off x="6156720" y="2834786"/>
              <a:ext cx="2829600" cy="47677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compatLnSpc="0">
              <a:spAutoFit/>
            </a:bodyPr>
            <a:lstStyle/>
            <a:p>
              <a:pPr hangingPunct="0">
                <a:defRPr/>
              </a:pPr>
              <a:r>
                <a:rPr lang="en-US" sz="1650" dirty="0">
                  <a:latin typeface="Albany" pitchFamily="34"/>
                  <a:ea typeface="HG Mincho Light J" pitchFamily="2"/>
                  <a:cs typeface="Arial Unicode MS" pitchFamily="2"/>
                </a:rPr>
                <a:t>Core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08962" y="3303805"/>
              <a:ext cx="2460369" cy="957289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hangingPunct="0">
                <a:defRPr/>
              </a:pPr>
              <a:r>
                <a:rPr lang="en-US" sz="1650" dirty="0">
                  <a:solidFill>
                    <a:srgbClr val="000000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Local Cache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36961" y="4457103"/>
              <a:ext cx="1448923" cy="301013"/>
            </a:xfrm>
            <a:prstGeom prst="rect">
              <a:avLst/>
            </a:prstGeom>
            <a:solidFill>
              <a:srgbClr val="FF5425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hangingPunct="0">
                <a:defRPr/>
              </a:pPr>
              <a:r>
                <a:rPr lang="en-US" sz="1125" dirty="0">
                  <a:solidFill>
                    <a:srgbClr val="000000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Registers</a:t>
              </a:r>
            </a:p>
          </p:txBody>
        </p:sp>
        <p:grpSp>
          <p:nvGrpSpPr>
            <p:cNvPr id="9247" name="Group 32"/>
            <p:cNvGrpSpPr>
              <a:grpSpLocks/>
            </p:cNvGrpSpPr>
            <p:nvPr/>
          </p:nvGrpSpPr>
          <p:grpSpPr bwMode="auto">
            <a:xfrm>
              <a:off x="6334560" y="4874759"/>
              <a:ext cx="1467720" cy="663481"/>
              <a:chOff x="6334560" y="4874759"/>
              <a:chExt cx="1467720" cy="66348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335210" y="4875371"/>
                <a:ext cx="1466421" cy="659777"/>
              </a:xfrm>
              <a:prstGeom prst="rect">
                <a:avLst/>
              </a:prstGeom>
              <a:solidFill>
                <a:srgbClr val="FF0000"/>
              </a:solidFill>
              <a:ln w="0">
                <a:solidFill>
                  <a:srgbClr val="000000"/>
                </a:solidFill>
                <a:prstDash val="solid"/>
              </a:ln>
            </p:spPr>
            <p:txBody>
              <a:bodyPr lIns="0" tIns="0" rIns="0" bIns="0" anchor="ctr" anchorCtr="1" compatLnSpc="0"/>
              <a:lstStyle/>
              <a:p>
                <a:pPr algn="ctr" hangingPunct="0">
                  <a:defRPr/>
                </a:pPr>
                <a:r>
                  <a:rPr lang="en-US" sz="1650">
                    <a:solidFill>
                      <a:srgbClr val="FFFFFF"/>
                    </a:solidFill>
                    <a:latin typeface="Albany" pitchFamily="34"/>
                    <a:ea typeface="HG Mincho Light J" pitchFamily="2"/>
                    <a:cs typeface="Arial Unicode MS" pitchFamily="2"/>
                  </a:rPr>
                  <a:t>SIMD Unit</a:t>
                </a:r>
              </a:p>
            </p:txBody>
          </p:sp>
          <p:sp>
            <p:nvSpPr>
              <p:cNvPr id="36" name="Straight Connector 35"/>
              <p:cNvSpPr/>
              <p:nvPr/>
            </p:nvSpPr>
            <p:spPr>
              <a:xfrm>
                <a:off x="6662443" y="4877120"/>
                <a:ext cx="0" cy="6615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lIns="0" tIns="0" rIns="0" bIns="0" anchor="ctr" anchorCtr="1" compatLnSpc="0"/>
              <a:lstStyle/>
              <a:p>
                <a:pPr hangingPunct="0">
                  <a:defRPr/>
                </a:pPr>
                <a:endParaRPr lang="en-US" sz="1650">
                  <a:solidFill>
                    <a:srgbClr val="000000"/>
                  </a:solidFill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7" name="Straight Connector 36"/>
              <p:cNvSpPr/>
              <p:nvPr/>
            </p:nvSpPr>
            <p:spPr>
              <a:xfrm>
                <a:off x="7036923" y="4877120"/>
                <a:ext cx="0" cy="6615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lIns="0" tIns="0" rIns="0" bIns="0" anchor="ctr" anchorCtr="1" compatLnSpc="0"/>
              <a:lstStyle/>
              <a:p>
                <a:pPr hangingPunct="0">
                  <a:defRPr/>
                </a:pPr>
                <a:endParaRPr lang="en-US" sz="1650">
                  <a:solidFill>
                    <a:srgbClr val="000000"/>
                  </a:solidFill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  <p:sp>
            <p:nvSpPr>
              <p:cNvPr id="38" name="Straight Connector 37"/>
              <p:cNvSpPr/>
              <p:nvPr/>
            </p:nvSpPr>
            <p:spPr>
              <a:xfrm>
                <a:off x="7411403" y="4877120"/>
                <a:ext cx="0" cy="66152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lIns="0" tIns="0" rIns="0" bIns="0" anchor="ctr" anchorCtr="1" compatLnSpc="0"/>
              <a:lstStyle/>
              <a:p>
                <a:pPr hangingPunct="0">
                  <a:defRPr/>
                </a:pPr>
                <a:endParaRPr lang="en-US" sz="1650">
                  <a:solidFill>
                    <a:srgbClr val="000000"/>
                  </a:solidFill>
                  <a:latin typeface="Albany" pitchFamily="34"/>
                  <a:ea typeface="HG Mincho Light J" pitchFamily="2"/>
                  <a:cs typeface="Arial Unicode MS" pitchFamily="2"/>
                </a:endParaRPr>
              </a:p>
            </p:txBody>
          </p:sp>
        </p:grpSp>
        <p:sp>
          <p:nvSpPr>
            <p:cNvPr id="34" name="Rectangle 33"/>
            <p:cNvSpPr/>
            <p:nvPr/>
          </p:nvSpPr>
          <p:spPr>
            <a:xfrm rot="5400000">
              <a:off x="7711454" y="4545524"/>
              <a:ext cx="1232051" cy="883704"/>
            </a:xfrm>
            <a:prstGeom prst="rect">
              <a:avLst/>
            </a:prstGeom>
            <a:solidFill>
              <a:srgbClr val="800080"/>
            </a:solidFill>
            <a:ln w="0">
              <a:solidFill>
                <a:srgbClr val="000000"/>
              </a:solidFill>
              <a:prstDash val="solid"/>
            </a:ln>
          </p:spPr>
          <p:txBody>
            <a:bodyPr lIns="0" tIns="0" rIns="0" bIns="0" anchor="ctr" anchorCtr="1" compatLnSpc="0"/>
            <a:lstStyle/>
            <a:p>
              <a:pPr hangingPunct="0">
                <a:defRPr/>
              </a:pPr>
              <a:r>
                <a:rPr lang="en-US" sz="1500" dirty="0">
                  <a:solidFill>
                    <a:srgbClr val="FFFFFF"/>
                  </a:solidFill>
                  <a:latin typeface="Albany" pitchFamily="34"/>
                  <a:ea typeface="HG Mincho Light J" pitchFamily="2"/>
                  <a:cs typeface="Arial Unicode MS" pitchFamily="2"/>
                </a:rPr>
                <a:t>Control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3480924" y="1471307"/>
            <a:ext cx="2515790" cy="1893987"/>
          </a:xfrm>
          <a:prstGeom prst="rect">
            <a:avLst/>
          </a:prstGeom>
          <a:solidFill>
            <a:schemeClr val="accent3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89697" y="1047750"/>
            <a:ext cx="2806303" cy="3760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0">
            <a:spAutoFit/>
          </a:bodyPr>
          <a:lstStyle/>
          <a:p>
            <a:pPr algn="ctr" hangingPunct="0">
              <a:defRPr/>
            </a:pPr>
            <a:r>
              <a:rPr lang="en-US" sz="150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GPU </a:t>
            </a:r>
          </a:p>
          <a:p>
            <a:pPr algn="ctr" hangingPunct="0">
              <a:defRPr/>
            </a:pPr>
            <a:r>
              <a:rPr lang="en-US" sz="105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Throughput Oriented Cores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0214" y="1507026"/>
            <a:ext cx="426244" cy="1990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0">
            <a:spAutoFit/>
          </a:bodyPr>
          <a:lstStyle/>
          <a:p>
            <a:pPr hangingPunct="0">
              <a:defRPr/>
            </a:pPr>
            <a:r>
              <a:rPr lang="en-US" sz="1350" dirty="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Chip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42899" y="1502562"/>
            <a:ext cx="1907381" cy="1541264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57174" y="1595431"/>
            <a:ext cx="1907381" cy="1541264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72638" y="1681156"/>
            <a:ext cx="1906191" cy="1541264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72627" y="1766881"/>
            <a:ext cx="1907381" cy="1541264"/>
          </a:xfrm>
          <a:prstGeom prst="rect">
            <a:avLst/>
          </a:prstGeom>
          <a:solidFill>
            <a:schemeClr val="accent2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19061" y="1794561"/>
            <a:ext cx="1924050" cy="2432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0">
            <a:spAutoFit/>
          </a:bodyPr>
          <a:lstStyle/>
          <a:p>
            <a:pPr hangingPunct="0">
              <a:defRPr/>
            </a:pPr>
            <a:r>
              <a:rPr lang="en-US" sz="1650" dirty="0">
                <a:latin typeface="Albany" pitchFamily="34"/>
                <a:ea typeface="HG Mincho Light J" pitchFamily="2"/>
                <a:cs typeface="Arial Unicode MS" pitchFamily="2"/>
              </a:rPr>
              <a:t>Compute Unit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94071" y="2020483"/>
            <a:ext cx="1684735" cy="175915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r>
              <a:rPr lang="en-US" sz="150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Cache/Local </a:t>
            </a:r>
            <a:r>
              <a:rPr lang="en-US" sz="1500" dirty="0" err="1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Mem</a:t>
            </a:r>
            <a:endParaRPr lang="en-US" sz="1500" dirty="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02404" y="2260692"/>
            <a:ext cx="1266825" cy="292001"/>
          </a:xfrm>
          <a:prstGeom prst="rect">
            <a:avLst/>
          </a:prstGeom>
          <a:solidFill>
            <a:srgbClr val="FF5425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r>
              <a:rPr lang="en-US" sz="1350" dirty="0">
                <a:solidFill>
                  <a:srgbClr val="000000"/>
                </a:solidFill>
                <a:latin typeface="Albany" pitchFamily="34"/>
                <a:ea typeface="HG Mincho Light J" pitchFamily="2"/>
                <a:cs typeface="Arial Unicode MS" pitchFamily="2"/>
              </a:rPr>
              <a:t>Registers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78592" y="2608949"/>
            <a:ext cx="1290638" cy="517922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algn="ctr" hangingPunct="0">
              <a:defRPr/>
            </a:pPr>
            <a:r>
              <a:rPr lang="en-US" sz="1650" dirty="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SIMD </a:t>
            </a:r>
            <a:br>
              <a:rPr lang="en-US" sz="1650" dirty="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</a:br>
            <a:r>
              <a:rPr lang="en-US" sz="1650" dirty="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Unit</a:t>
            </a:r>
          </a:p>
        </p:txBody>
      </p:sp>
      <p:sp>
        <p:nvSpPr>
          <p:cNvPr id="50" name="Straight Connector 49"/>
          <p:cNvSpPr/>
          <p:nvPr/>
        </p:nvSpPr>
        <p:spPr>
          <a:xfrm>
            <a:off x="4145292" y="2610735"/>
            <a:ext cx="0" cy="5179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51" name="Straight Connector 50"/>
          <p:cNvSpPr/>
          <p:nvPr/>
        </p:nvSpPr>
        <p:spPr>
          <a:xfrm>
            <a:off x="4410801" y="2610735"/>
            <a:ext cx="0" cy="5179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52" name="Straight Connector 51"/>
          <p:cNvSpPr/>
          <p:nvPr/>
        </p:nvSpPr>
        <p:spPr>
          <a:xfrm>
            <a:off x="4677501" y="2610735"/>
            <a:ext cx="0" cy="51792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53" name="Straight Connector 52"/>
          <p:cNvSpPr/>
          <p:nvPr/>
        </p:nvSpPr>
        <p:spPr>
          <a:xfrm>
            <a:off x="3894071" y="2864338"/>
            <a:ext cx="12751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endParaRPr lang="en-US" sz="1650">
              <a:solidFill>
                <a:srgbClr val="000000"/>
              </a:solidFill>
              <a:latin typeface="Albany" pitchFamily="34"/>
              <a:ea typeface="HG Mincho Light J" pitchFamily="2"/>
              <a:cs typeface="Arial Unicode MS" pitchFamily="2"/>
            </a:endParaRPr>
          </a:p>
        </p:txBody>
      </p:sp>
      <p:sp>
        <p:nvSpPr>
          <p:cNvPr id="54" name="Rectangle 53"/>
          <p:cNvSpPr/>
          <p:nvPr/>
        </p:nvSpPr>
        <p:spPr>
          <a:xfrm rot="5400000">
            <a:off x="4981557" y="2543614"/>
            <a:ext cx="899220" cy="333375"/>
          </a:xfrm>
          <a:prstGeom prst="rect">
            <a:avLst/>
          </a:prstGeom>
          <a:solidFill>
            <a:srgbClr val="800080"/>
          </a:solidFill>
          <a:ln w="0">
            <a:solidFill>
              <a:srgbClr val="000000"/>
            </a:solidFill>
            <a:prstDash val="solid"/>
          </a:ln>
        </p:spPr>
        <p:txBody>
          <a:bodyPr lIns="0" tIns="0" rIns="0" bIns="0" anchor="ctr" anchorCtr="1" compatLnSpc="0"/>
          <a:lstStyle/>
          <a:p>
            <a:pPr hangingPunct="0">
              <a:defRPr/>
            </a:pPr>
            <a:r>
              <a:rPr lang="en-US" sz="1500" dirty="0">
                <a:solidFill>
                  <a:srgbClr val="FFFFFF"/>
                </a:solidFill>
                <a:latin typeface="Albany" pitchFamily="34"/>
                <a:ea typeface="HG Mincho Light J" pitchFamily="2"/>
                <a:cs typeface="Arial Unicode MS" pitchFamily="2"/>
              </a:rPr>
              <a:t>Threading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910863" y="2608949"/>
            <a:ext cx="0" cy="52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456">
        <p:fade/>
      </p:transition>
    </mc:Choice>
    <mc:Fallback xmlns="">
      <p:transition spd="med" advTm="5945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Let’s import an existing </a:t>
            </a:r>
            <a:r>
              <a:rPr lang="en-US" dirty="0" err="1" smtClean="0"/>
              <a:t>Makefile</a:t>
            </a:r>
            <a:r>
              <a:rPr lang="en-US" dirty="0" smtClean="0"/>
              <a:t> project into NSIGHT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0680" y="1057923"/>
            <a:ext cx="4901712" cy="3775621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Instructions: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Run </a:t>
            </a:r>
            <a:r>
              <a:rPr lang="en-US" sz="1500" dirty="0" err="1"/>
              <a:t>nsight</a:t>
            </a:r>
            <a:endParaRPr lang="en-US" sz="1500" dirty="0"/>
          </a:p>
          <a:p>
            <a:pPr lvl="1"/>
            <a:r>
              <a:rPr lang="en-US" sz="1500" dirty="0"/>
              <a:t>Select default workspace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Click File / New / </a:t>
            </a:r>
            <a:r>
              <a:rPr lang="en-US" sz="1500" dirty="0" err="1"/>
              <a:t>Makefile</a:t>
            </a:r>
            <a:r>
              <a:rPr lang="en-US" sz="1500" dirty="0"/>
              <a:t> Project With Existing </a:t>
            </a:r>
            <a:r>
              <a:rPr lang="en-US" sz="1500" dirty="0" err="1"/>
              <a:t>CodeTest</a:t>
            </a:r>
            <a:endParaRPr lang="en-US" sz="1500" dirty="0"/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Enter Project Name and select the Example15 directory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Click Finish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Right Click On Project / Properties / Run Settings / New / C++ Application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Browse for Example 4/</a:t>
            </a:r>
            <a:r>
              <a:rPr lang="en-US" sz="1500" dirty="0" err="1"/>
              <a:t>a.out</a:t>
            </a:r>
            <a:endParaRPr lang="en-US" sz="1500" dirty="0"/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In Project Explorer double click on main.cu and explore source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Click on the build icon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Click on the run icon</a:t>
            </a:r>
          </a:p>
          <a:p>
            <a:pPr marL="285739" indent="-285739">
              <a:buFont typeface="+mj-lt"/>
              <a:buAutoNum type="arabicPeriod"/>
            </a:pPr>
            <a:r>
              <a:rPr lang="en-US" sz="1500" dirty="0"/>
              <a:t>Click on the profile icon</a:t>
            </a:r>
          </a:p>
        </p:txBody>
      </p:sp>
    </p:spTree>
    <p:extLst>
      <p:ext uri="{BB962C8B-B14F-4D97-AF65-F5344CB8AC3E}">
        <p14:creationId xmlns:p14="http://schemas.microsoft.com/office/powerpoint/2010/main" val="309623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689">
        <p:fade/>
      </p:transition>
    </mc:Choice>
    <mc:Fallback xmlns="">
      <p:transition spd="med" advTm="1468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profile tools are available</a:t>
            </a:r>
          </a:p>
          <a:p>
            <a:r>
              <a:rPr lang="en-US" dirty="0" smtClean="0"/>
              <a:t>NVIDIA Provided</a:t>
            </a:r>
          </a:p>
          <a:p>
            <a:pPr lvl="1"/>
            <a:r>
              <a:rPr lang="en-US" dirty="0" smtClean="0"/>
              <a:t>NVPROF:  Command Line</a:t>
            </a:r>
          </a:p>
          <a:p>
            <a:pPr lvl="1"/>
            <a:r>
              <a:rPr lang="en-US" dirty="0" smtClean="0"/>
              <a:t>NVVP:  Visual profiler</a:t>
            </a:r>
          </a:p>
          <a:p>
            <a:pPr lvl="1"/>
            <a:r>
              <a:rPr lang="en-US" dirty="0" smtClean="0"/>
              <a:t>NSIGHT: IDE (Visual Studio and Eclipse)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</a:p>
          <a:p>
            <a:pPr lvl="1"/>
            <a:r>
              <a:rPr lang="en-US" dirty="0" smtClean="0"/>
              <a:t>TAU</a:t>
            </a:r>
          </a:p>
          <a:p>
            <a:pPr lvl="1"/>
            <a:r>
              <a:rPr lang="en-US" dirty="0" smtClean="0"/>
              <a:t>VAMPIR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946">
        <p:fade/>
      </p:transition>
    </mc:Choice>
    <mc:Fallback xmlns="">
      <p:transition spd="med" advTm="489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8409127"/>
              </p:ext>
            </p:extLst>
          </p:nvPr>
        </p:nvGraphicFramePr>
        <p:xfrm>
          <a:off x="803629" y="1316163"/>
          <a:ext cx="5250742" cy="3055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02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411"/>
    </mc:Choice>
    <mc:Fallback xmlns="">
      <p:transition advTm="21411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Assess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9878" y="4188717"/>
            <a:ext cx="6217920" cy="644828"/>
          </a:xfrm>
        </p:spPr>
        <p:txBody>
          <a:bodyPr/>
          <a:lstStyle/>
          <a:p>
            <a:r>
              <a:rPr lang="en-US" dirty="0"/>
              <a:t>Profile the code, find the hotspot(s)</a:t>
            </a:r>
          </a:p>
          <a:p>
            <a:r>
              <a:rPr lang="en-US" dirty="0"/>
              <a:t>Focus your attention where it will give the most </a:t>
            </a:r>
            <a:r>
              <a:rPr lang="en-US" dirty="0" smtClean="0"/>
              <a:t>benefit</a:t>
            </a:r>
          </a:p>
        </p:txBody>
      </p:sp>
      <p:pic>
        <p:nvPicPr>
          <p:cNvPr id="5" name="Picture 4" descr="Assess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557" y="1266569"/>
            <a:ext cx="6309400" cy="237527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pic>
      <p:sp>
        <p:nvSpPr>
          <p:cNvPr id="7" name="Oval 6"/>
          <p:cNvSpPr/>
          <p:nvPr/>
        </p:nvSpPr>
        <p:spPr>
          <a:xfrm>
            <a:off x="4310343" y="2031675"/>
            <a:ext cx="2025282" cy="1125157"/>
          </a:xfrm>
          <a:prstGeom prst="ellipse">
            <a:avLst/>
          </a:prstGeom>
          <a:noFill/>
          <a:ln w="3492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71477"/>
            <a:r>
              <a:rPr lang="en-GB" sz="1750" b="1" dirty="0">
                <a:solidFill>
                  <a:srgbClr val="8AAD00"/>
                </a:solidFill>
              </a:rPr>
              <a:t/>
            </a:r>
            <a:br>
              <a:rPr lang="en-GB" sz="1750" b="1" dirty="0">
                <a:solidFill>
                  <a:srgbClr val="8AAD00"/>
                </a:solidFill>
              </a:rPr>
            </a:br>
            <a:r>
              <a:rPr lang="en-GB" sz="1750" b="1" dirty="0">
                <a:solidFill>
                  <a:srgbClr val="8AAD00"/>
                </a:solidFill>
              </a:rPr>
              <a:t>HOTSPOTS</a:t>
            </a:r>
          </a:p>
        </p:txBody>
      </p:sp>
    </p:spTree>
    <p:extLst>
      <p:ext uri="{BB962C8B-B14F-4D97-AF65-F5344CB8AC3E}">
        <p14:creationId xmlns:p14="http://schemas.microsoft.com/office/powerpoint/2010/main" val="10170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81">
        <p:fade/>
      </p:transition>
    </mc:Choice>
    <mc:Fallback xmlns="">
      <p:transition spd="med" advTm="104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Parallelize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6960" y="1676105"/>
            <a:ext cx="5867400" cy="520601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36000"/>
                </a:schemeClr>
              </a:gs>
              <a:gs pos="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8900000" scaled="1"/>
          </a:gra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2" tIns="28570" rIns="57142" bIns="28570" anchor="ctr"/>
          <a:lstStyle/>
          <a:p>
            <a:pPr algn="ctr">
              <a:defRPr/>
            </a:pPr>
            <a:r>
              <a:rPr lang="en-US" sz="22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36960" y="2357441"/>
            <a:ext cx="1734740" cy="104120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2" tIns="28570" rIns="57142" bIns="28570" anchor="ctr"/>
          <a:lstStyle/>
          <a:p>
            <a:pPr algn="ctr">
              <a:defRPr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3648" y="2336010"/>
            <a:ext cx="2018110" cy="104120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2" tIns="28570" rIns="57142" bIns="2857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Languages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37029" y="2357441"/>
            <a:ext cx="1771650" cy="1041202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38100">
            <a:solidFill>
              <a:srgbClr val="73B9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7143" tIns="28572" rIns="57143" bIns="28572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</a:t>
            </a:r>
            <a:b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416367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7784">
        <p:fade/>
      </p:transition>
    </mc:Choice>
    <mc:Fallback xmlns="">
      <p:transition spd="med" advTm="3778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jluitjens\Desktop\mem-opt-mp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4243" y="1334113"/>
            <a:ext cx="5091191" cy="1030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8921" y="3099255"/>
            <a:ext cx="1145149" cy="1612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68212" y="3198778"/>
            <a:ext cx="2299940" cy="12827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08933" y="3244046"/>
            <a:ext cx="1473869" cy="11922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2863873" y="1035041"/>
            <a:ext cx="10194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500" b="1" dirty="0">
                <a:solidFill>
                  <a:schemeClr val="tx2"/>
                </a:solidFill>
                <a:latin typeface="Trebuchet MS" pitchFamily="34" charset="0"/>
              </a:rPr>
              <a:t>Timeline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51764" y="2563723"/>
            <a:ext cx="101946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500" b="1" dirty="0">
                <a:solidFill>
                  <a:schemeClr val="tx2"/>
                </a:solidFill>
                <a:latin typeface="Trebuchet MS" pitchFamily="34" charset="0"/>
              </a:rPr>
              <a:t>Guided System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163955" y="2832147"/>
            <a:ext cx="10194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500" b="1" dirty="0">
                <a:solidFill>
                  <a:schemeClr val="tx2"/>
                </a:solidFill>
                <a:latin typeface="Trebuchet MS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0284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4452">
        <p:fade/>
      </p:transition>
    </mc:Choice>
    <mc:Fallback xmlns="">
      <p:transition spd="med" advTm="6445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Bottleneck Analysis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19878" y="1501337"/>
            <a:ext cx="6217920" cy="3332208"/>
          </a:xfrm>
        </p:spPr>
        <p:txBody>
          <a:bodyPr/>
          <a:lstStyle/>
          <a:p>
            <a:r>
              <a:rPr lang="en-US" dirty="0" smtClean="0"/>
              <a:t>Don’t assume an optimization was wrong</a:t>
            </a:r>
          </a:p>
          <a:p>
            <a:r>
              <a:rPr lang="en-US" dirty="0" smtClean="0"/>
              <a:t>Verify if it was wrong with the profiler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3369" y="2158563"/>
            <a:ext cx="21156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129 GB/s         84 GB/s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65932" y="2299712"/>
            <a:ext cx="266700" cy="0"/>
          </a:xfrm>
          <a:prstGeom prst="straightConnector1">
            <a:avLst/>
          </a:prstGeom>
          <a:ln w="666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4249" y="1501337"/>
            <a:ext cx="1621799" cy="1929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400" y="3659822"/>
            <a:ext cx="5295187" cy="7550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782" y="2650714"/>
            <a:ext cx="4435982" cy="77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496">
        <p:fade/>
      </p:transition>
    </mc:Choice>
    <mc:Fallback xmlns="">
      <p:transition spd="med" advTm="424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45100" y="2113026"/>
            <a:ext cx="266700" cy="0"/>
          </a:xfrm>
          <a:prstGeom prst="straightConnector1">
            <a:avLst/>
          </a:prstGeom>
          <a:ln w="666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6763" y="1339119"/>
            <a:ext cx="2262018" cy="12082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280" y="1290638"/>
            <a:ext cx="1853928" cy="2425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7935" y="2794241"/>
            <a:ext cx="3562350" cy="180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75222" y="1947814"/>
            <a:ext cx="22634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84 GB/s           137 GB/s</a:t>
            </a:r>
          </a:p>
        </p:txBody>
      </p:sp>
    </p:spTree>
    <p:extLst>
      <p:ext uri="{BB962C8B-B14F-4D97-AF65-F5344CB8AC3E}">
        <p14:creationId xmlns:p14="http://schemas.microsoft.com/office/powerpoint/2010/main" val="57611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608">
        <p:fade/>
      </p:transition>
    </mc:Choice>
    <mc:Fallback xmlns="">
      <p:transition spd="med" advTm="296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300" dirty="0">
                <a:solidFill>
                  <a:srgbClr val="76B900"/>
                </a:solidFill>
              </a:rPr>
              <a:t>CPUs: Latency Oriented Design 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429250" y="3762375"/>
            <a:ext cx="1428750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43B938-5AFB-4136-A4BC-1C303B9BB43D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sz="half" idx="4294967295"/>
          </p:nvPr>
        </p:nvSpPr>
        <p:spPr>
          <a:xfrm>
            <a:off x="3979863" y="863600"/>
            <a:ext cx="2878137" cy="2570163"/>
          </a:xfrm>
        </p:spPr>
        <p:txBody>
          <a:bodyPr>
            <a:normAutofit/>
          </a:bodyPr>
          <a:lstStyle/>
          <a:p>
            <a:r>
              <a:rPr lang="en-US" sz="1200" dirty="0"/>
              <a:t>Powerful ALU</a:t>
            </a:r>
          </a:p>
          <a:p>
            <a:pPr lvl="1"/>
            <a:r>
              <a:rPr lang="en-US" sz="1050" dirty="0"/>
              <a:t>Reduced operation latency</a:t>
            </a:r>
          </a:p>
          <a:p>
            <a:pPr eaLnBrk="1" hangingPunct="1"/>
            <a:r>
              <a:rPr lang="en-US" sz="1200" dirty="0"/>
              <a:t>Large caches</a:t>
            </a:r>
          </a:p>
          <a:p>
            <a:pPr lvl="1" eaLnBrk="1" hangingPunct="1"/>
            <a:r>
              <a:rPr lang="en-US" sz="1050" dirty="0"/>
              <a:t>Convert long latency memory accesses to short latency cache accesses</a:t>
            </a:r>
          </a:p>
          <a:p>
            <a:pPr eaLnBrk="1" hangingPunct="1"/>
            <a:r>
              <a:rPr lang="en-US" sz="1200" dirty="0"/>
              <a:t>Sophisticated control</a:t>
            </a:r>
          </a:p>
          <a:p>
            <a:pPr lvl="1" eaLnBrk="1" hangingPunct="1"/>
            <a:r>
              <a:rPr lang="en-US" sz="1050" dirty="0"/>
              <a:t>Branch prediction for reduced branch latency</a:t>
            </a:r>
          </a:p>
          <a:p>
            <a:pPr lvl="1" eaLnBrk="1" hangingPunct="1"/>
            <a:r>
              <a:rPr lang="en-US" sz="1050" dirty="0"/>
              <a:t>Data forwarding for reduced data latency</a:t>
            </a:r>
          </a:p>
        </p:txBody>
      </p:sp>
      <p:grpSp>
        <p:nvGrpSpPr>
          <p:cNvPr id="23558" name="Group 165"/>
          <p:cNvGrpSpPr>
            <a:grpSpLocks/>
          </p:cNvGrpSpPr>
          <p:nvPr/>
        </p:nvGrpSpPr>
        <p:grpSpPr bwMode="auto">
          <a:xfrm>
            <a:off x="1371600" y="871134"/>
            <a:ext cx="2457450" cy="1543050"/>
            <a:chOff x="991" y="1935"/>
            <a:chExt cx="1688" cy="1226"/>
          </a:xfrm>
        </p:grpSpPr>
        <p:sp>
          <p:nvSpPr>
            <p:cNvPr id="23560" name="Rectangle 166"/>
            <p:cNvSpPr>
              <a:spLocks noChangeArrowheads="1"/>
            </p:cNvSpPr>
            <p:nvPr/>
          </p:nvSpPr>
          <p:spPr bwMode="auto">
            <a:xfrm>
              <a:off x="992" y="2425"/>
              <a:ext cx="1687" cy="4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050" b="1">
                  <a:latin typeface="Arial" charset="0"/>
                </a:rPr>
                <a:t>Cache</a:t>
              </a:r>
            </a:p>
          </p:txBody>
        </p:sp>
        <p:sp>
          <p:nvSpPr>
            <p:cNvPr id="23561" name="Rectangle 167"/>
            <p:cNvSpPr>
              <a:spLocks noChangeArrowheads="1"/>
            </p:cNvSpPr>
            <p:nvPr/>
          </p:nvSpPr>
          <p:spPr bwMode="auto">
            <a:xfrm>
              <a:off x="2285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050" b="1">
                  <a:latin typeface="Arial" charset="0"/>
                </a:rPr>
                <a:t>ALU</a:t>
              </a:r>
            </a:p>
          </p:txBody>
        </p:sp>
        <p:sp>
          <p:nvSpPr>
            <p:cNvPr id="23562" name="Rectangle 168"/>
            <p:cNvSpPr>
              <a:spLocks noChangeArrowheads="1"/>
            </p:cNvSpPr>
            <p:nvPr/>
          </p:nvSpPr>
          <p:spPr bwMode="auto">
            <a:xfrm>
              <a:off x="992" y="1935"/>
              <a:ext cx="836" cy="46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1050" b="1">
                  <a:latin typeface="Arial" charset="0"/>
                </a:rPr>
                <a:t>Control</a:t>
              </a:r>
            </a:p>
          </p:txBody>
        </p:sp>
        <p:sp>
          <p:nvSpPr>
            <p:cNvPr id="23563" name="Rectangle 169"/>
            <p:cNvSpPr>
              <a:spLocks noChangeArrowheads="1"/>
            </p:cNvSpPr>
            <p:nvPr/>
          </p:nvSpPr>
          <p:spPr bwMode="auto">
            <a:xfrm>
              <a:off x="2285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050" b="1">
                  <a:latin typeface="Arial" charset="0"/>
                </a:rPr>
                <a:t>ALU</a:t>
              </a:r>
            </a:p>
          </p:txBody>
        </p:sp>
        <p:sp>
          <p:nvSpPr>
            <p:cNvPr id="23564" name="Rectangle 170"/>
            <p:cNvSpPr>
              <a:spLocks noChangeArrowheads="1"/>
            </p:cNvSpPr>
            <p:nvPr/>
          </p:nvSpPr>
          <p:spPr bwMode="auto">
            <a:xfrm>
              <a:off x="1870" y="1935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050" b="1">
                  <a:latin typeface="Arial" charset="0"/>
                </a:rPr>
                <a:t>ALU</a:t>
              </a:r>
            </a:p>
          </p:txBody>
        </p:sp>
        <p:sp>
          <p:nvSpPr>
            <p:cNvPr id="23565" name="Rectangle 171"/>
            <p:cNvSpPr>
              <a:spLocks noChangeArrowheads="1"/>
            </p:cNvSpPr>
            <p:nvPr/>
          </p:nvSpPr>
          <p:spPr bwMode="auto">
            <a:xfrm>
              <a:off x="1870" y="2178"/>
              <a:ext cx="394" cy="227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sz="1050" b="1">
                  <a:latin typeface="Arial" charset="0"/>
                </a:rPr>
                <a:t>ALU</a:t>
              </a:r>
            </a:p>
          </p:txBody>
        </p:sp>
        <p:sp>
          <p:nvSpPr>
            <p:cNvPr id="23566" name="Rectangle 172"/>
            <p:cNvSpPr>
              <a:spLocks noChangeArrowheads="1"/>
            </p:cNvSpPr>
            <p:nvPr/>
          </p:nvSpPr>
          <p:spPr bwMode="auto">
            <a:xfrm>
              <a:off x="991" y="2950"/>
              <a:ext cx="1687" cy="21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tIns="0" rIns="0" bIns="0" anchor="ctr"/>
            <a:lstStyle/>
            <a:p>
              <a:r>
                <a:rPr lang="en-US" sz="900" b="1">
                  <a:latin typeface="Arial" charset="0"/>
                </a:rPr>
                <a:t>DRAM</a:t>
              </a:r>
            </a:p>
          </p:txBody>
        </p:sp>
      </p:grpSp>
      <p:sp>
        <p:nvSpPr>
          <p:cNvPr id="23559" name="Text Box 173"/>
          <p:cNvSpPr txBox="1">
            <a:spLocks noChangeArrowheads="1"/>
          </p:cNvSpPr>
          <p:nvPr/>
        </p:nvSpPr>
        <p:spPr bwMode="auto">
          <a:xfrm>
            <a:off x="647897" y="1448664"/>
            <a:ext cx="68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CPU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543300" y="1719262"/>
            <a:ext cx="514350" cy="138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1981595" y="1319827"/>
            <a:ext cx="2080452" cy="10690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3561" idx="2"/>
          </p:cNvCxnSpPr>
          <p:nvPr/>
        </p:nvCxnSpPr>
        <p:spPr>
          <a:xfrm flipH="1">
            <a:off x="3542251" y="1156837"/>
            <a:ext cx="51539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0065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1420">
        <p:fade/>
      </p:transition>
    </mc:Choice>
    <mc:Fallback xmlns="">
      <p:transition spd="med" advTm="714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7|4.9|9.1|7.2|10.2|1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14.8|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8.5|1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7"/>
</p:tagLst>
</file>

<file path=ppt/theme/theme1.xml><?xml version="1.0" encoding="utf-8"?>
<a:theme xmlns:a="http://schemas.openxmlformats.org/drawingml/2006/main" name="2_Title &amp; Bullet ">
  <a:themeElements>
    <a:clrScheme name="NVIDIA + University of Illinois 2015 Template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FA6300"/>
      </a:accent2>
      <a:accent3>
        <a:srgbClr val="007A43"/>
      </a:accent3>
      <a:accent4>
        <a:srgbClr val="2F426B"/>
      </a:accent4>
      <a:accent5>
        <a:srgbClr val="990366"/>
      </a:accent5>
      <a:accent6>
        <a:srgbClr val="006A9A"/>
      </a:accent6>
      <a:hlink>
        <a:srgbClr val="76B900"/>
      </a:hlink>
      <a:folHlink>
        <a:srgbClr val="00483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VIDIA_University_of_Illinois_Template_2015_4x3" id="{5C1E5DBF-147B-4C12-BA1C-1E216CC92BF8}" vid="{34A544E1-27AA-4307-BA49-86C7E39C24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B0370999F4D641B163DEC6FC797108" ma:contentTypeVersion="17" ma:contentTypeDescription="Create a new document." ma:contentTypeScope="" ma:versionID="7939aa0d029907ca2f60185f7fcbb4b3">
  <xsd:schema xmlns:xsd="http://www.w3.org/2001/XMLSchema" xmlns:xs="http://www.w3.org/2001/XMLSchema" xmlns:p="http://schemas.microsoft.com/office/2006/metadata/properties" xmlns:ns2="1956f548-e1c6-4bad-9b00-9434a603b471" targetNamespace="http://schemas.microsoft.com/office/2006/metadata/properties" ma:root="true" ma:fieldsID="f3011372e976e3b5ec1f02bb487973b2" ns2:_="">
    <xsd:import namespace="1956f548-e1c6-4bad-9b00-9434a603b471"/>
    <xsd:element name="properties">
      <xsd:complexType>
        <xsd:sequence>
          <xsd:element name="documentManagement">
            <xsd:complexType>
              <xsd:all>
                <xsd:element ref="ns2:Test_x0020_Field" minOccurs="0"/>
                <xsd:element ref="ns2:Order0" minOccurs="0"/>
                <xsd:element ref="ns2:Description0" minOccurs="0"/>
                <xsd:element ref="ns2:Chapter" minOccurs="0"/>
                <xsd:element ref="ns2:Lectures" minOccurs="0"/>
                <xsd:element ref="ns2:Labs" minOccurs="0"/>
                <xsd:element ref="ns2:Quizzes" minOccurs="0"/>
                <xsd:element ref="ns2:Kit_x0020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6f548-e1c6-4bad-9b00-9434a603b471" elementFormDefault="qualified">
    <xsd:import namespace="http://schemas.microsoft.com/office/2006/documentManagement/types"/>
    <xsd:import namespace="http://schemas.microsoft.com/office/infopath/2007/PartnerControls"/>
    <xsd:element name="Test_x0020_Field" ma:index="8" nillable="true" ma:displayName="Content Type" ma:default="Quiz Questions and Answers" ma:format="RadioButtons" ma:internalName="Test_x0020_Field">
      <xsd:simpleType>
        <xsd:restriction base="dms:Choice">
          <xsd:enumeration value="Quiz Questions and Answers"/>
          <xsd:enumeration value="Labs &amp; Solutions"/>
          <xsd:enumeration value="Slides"/>
          <xsd:enumeration value="Videos"/>
          <xsd:enumeration value="EBook Chapter"/>
          <xsd:enumeration value="Project"/>
          <xsd:enumeration value="Base Files"/>
          <xsd:enumeration value="Resource"/>
        </xsd:restriction>
      </xsd:simpleType>
    </xsd:element>
    <xsd:element name="Order0" ma:index="9" nillable="true" ma:displayName="Order" ma:decimals="3" ma:internalName="Order0" ma:percentage="FALSE">
      <xsd:simpleType>
        <xsd:restriction base="dms:Number"/>
      </xsd:simpleType>
    </xsd:element>
    <xsd:element name="Description0" ma:index="10" nillable="true" ma:displayName="Description" ma:internalName="Description0">
      <xsd:simpleType>
        <xsd:restriction base="dms:Text">
          <xsd:maxLength value="255"/>
        </xsd:restriction>
      </xsd:simpleType>
    </xsd:element>
    <xsd:element name="Chapter" ma:index="11" nillable="true" ma:displayName="Chapter" ma:internalName="Chapter">
      <xsd:simpleType>
        <xsd:restriction base="dms:Text">
          <xsd:maxLength value="255"/>
        </xsd:restriction>
      </xsd:simpleType>
    </xsd:element>
    <xsd:element name="Lectures" ma:index="12" nillable="true" ma:displayName="Lectures" ma:default="N/A" ma:format="Dropdown" ma:internalName="Lectur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Labs" ma:index="13" nillable="true" ma:displayName="Labs" ma:default="N/A" ma:format="Dropdown" ma:internalName="Lab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Quizzes" ma:index="14" nillable="true" ma:displayName="Quizzes" ma:default="N/A" ma:format="Dropdown" ma:internalName="Quizzes">
      <xsd:simpleType>
        <xsd:restriction base="dms:Choice">
          <xsd:enumeration value="N/A"/>
          <xsd:enumeration value="Non Existent"/>
          <xsd:enumeration value="Exists"/>
          <xsd:enumeration value="In Process"/>
          <xsd:enumeration value="Ready for Review"/>
          <xsd:enumeration value="Reviewed"/>
          <xsd:enumeration value="Final"/>
        </xsd:restriction>
      </xsd:simpleType>
    </xsd:element>
    <xsd:element name="Kit_x0020_Version" ma:index="15" nillable="true" ma:displayName="Kit Version" ma:default="Eval Kit" ma:format="Dropdown" ma:internalName="Kit_x0020_Version">
      <xsd:simpleType>
        <xsd:restriction base="dms:Choice">
          <xsd:enumeration value="Eval Kit"/>
          <xsd:enumeration value="Release 1.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956f548-e1c6-4bad-9b00-9434a603b471" xsi:nil="true"/>
    <Order0 xmlns="1956f548-e1c6-4bad-9b00-9434a603b471">1.21</Order0>
    <Test_x0020_Field xmlns="1956f548-e1c6-4bad-9b00-9434a603b471">Slides</Test_x0020_Field>
    <Chapter xmlns="1956f548-e1c6-4bad-9b00-9434a603b471" xsi:nil="true"/>
    <Quizzes xmlns="1956f548-e1c6-4bad-9b00-9434a603b471">N/A</Quizzes>
    <Labs xmlns="1956f548-e1c6-4bad-9b00-9434a603b471">N/A</Labs>
    <Lectures xmlns="1956f548-e1c6-4bad-9b00-9434a603b471">N/A</Lectures>
    <Kit_x0020_Version xmlns="1956f548-e1c6-4bad-9b00-9434a603b471">Eval Kit</Kit_x0020_Version>
  </documentManagement>
</p:properties>
</file>

<file path=customXml/itemProps1.xml><?xml version="1.0" encoding="utf-8"?>
<ds:datastoreItem xmlns:ds="http://schemas.openxmlformats.org/officeDocument/2006/customXml" ds:itemID="{EC5C48A4-9EEA-4D5F-92E8-F9B6D121FE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5BAFF-2DBE-4015-8FC0-255D3C087A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6f548-e1c6-4bad-9b00-9434a603b4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F7912-2751-4414-A5E8-388C0C1FE73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956f548-e1c6-4bad-9b00-9434a603b471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4224</Words>
  <Application>Microsoft Office PowerPoint</Application>
  <PresentationFormat>Custom</PresentationFormat>
  <Paragraphs>1084</Paragraphs>
  <Slides>87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103" baseType="lpstr">
      <vt:lpstr>Arial Unicode MS</vt:lpstr>
      <vt:lpstr>MS PGothic</vt:lpstr>
      <vt:lpstr>MS PGothic</vt:lpstr>
      <vt:lpstr>AkzidenzGrotesk</vt:lpstr>
      <vt:lpstr>Akzidenz-Grotesk Extended BQ</vt:lpstr>
      <vt:lpstr>Albany</vt:lpstr>
      <vt:lpstr>Arial</vt:lpstr>
      <vt:lpstr>Calibri</vt:lpstr>
      <vt:lpstr>Courier New</vt:lpstr>
      <vt:lpstr>DejaVu Sans</vt:lpstr>
      <vt:lpstr>HG Mincho Light J</vt:lpstr>
      <vt:lpstr>Palatino</vt:lpstr>
      <vt:lpstr>Sentinel Medium</vt:lpstr>
      <vt:lpstr>Times New Roman</vt:lpstr>
      <vt:lpstr>Trebuchet MS</vt:lpstr>
      <vt:lpstr>2_Title &amp; Bullet </vt:lpstr>
      <vt:lpstr>Lecture 1 – Course Introduction</vt:lpstr>
      <vt:lpstr>Course Goals</vt:lpstr>
      <vt:lpstr>Course Content</vt:lpstr>
      <vt:lpstr>Course Content</vt:lpstr>
      <vt:lpstr>Lecture 1 – Course Introduction</vt:lpstr>
      <vt:lpstr>Objectives</vt:lpstr>
      <vt:lpstr>Heterogeneous Parallel Computing</vt:lpstr>
      <vt:lpstr>CPU and GPU are designed very differently</vt:lpstr>
      <vt:lpstr>CPUs: Latency Oriented Design </vt:lpstr>
      <vt:lpstr>GPUs: Throughput Oriented Design</vt:lpstr>
      <vt:lpstr>Winning Applications Use Both CPU and GPU </vt:lpstr>
      <vt:lpstr>GPU computing reading resources</vt:lpstr>
      <vt:lpstr>Heterogeneous Parallel Computing in Many Disciplines</vt:lpstr>
      <vt:lpstr>Lecture 1 – Course Introduction</vt:lpstr>
      <vt:lpstr>Objectives</vt:lpstr>
      <vt:lpstr>Software Dominates System Cost</vt:lpstr>
      <vt:lpstr>Keys to Software Cost Control</vt:lpstr>
      <vt:lpstr>Keys to Software Cost Control</vt:lpstr>
      <vt:lpstr>Keys to Software Cost Control</vt:lpstr>
      <vt:lpstr>More on Scalability</vt:lpstr>
      <vt:lpstr>Keys to Software Cost Control</vt:lpstr>
      <vt:lpstr>Keys to Software Cost Control</vt:lpstr>
      <vt:lpstr>More on Portability</vt:lpstr>
      <vt:lpstr>Lecture 1 – Introduction to CUDA C</vt:lpstr>
      <vt:lpstr>Objective</vt:lpstr>
      <vt:lpstr>3 Ways to Accelerate Applications</vt:lpstr>
      <vt:lpstr>Libraries: Easy, High-Quality Acceleration</vt:lpstr>
      <vt:lpstr>GPU Accelerated Libraries</vt:lpstr>
      <vt:lpstr>Vector Addition in Thrust</vt:lpstr>
      <vt:lpstr>Compiler Directives: Easy, Portable Acceleration</vt:lpstr>
      <vt:lpstr>OpenACC</vt:lpstr>
      <vt:lpstr>Programming Languages: Most Performance and Flexible Acceleration</vt:lpstr>
      <vt:lpstr>GPU Programming Languages </vt:lpstr>
      <vt:lpstr>CUDA - C</vt:lpstr>
      <vt:lpstr>Lecture 2 – Introduction to CUDA C</vt:lpstr>
      <vt:lpstr>Objective</vt:lpstr>
      <vt:lpstr>Data Parallelism - Vector Addition Example</vt:lpstr>
      <vt:lpstr>Vector Addition – Traditional C Code</vt:lpstr>
      <vt:lpstr>Heterogeneous Computing vecAdd CUDA Host Code</vt:lpstr>
      <vt:lpstr>Partial Overview of CUDA Memories</vt:lpstr>
      <vt:lpstr>CUDA Device Memory Management API functions</vt:lpstr>
      <vt:lpstr>Host-Device Data Transfer API functions</vt:lpstr>
      <vt:lpstr>Vector Addition Host Code</vt:lpstr>
      <vt:lpstr>In Practice, Check for API Errors in Host Code</vt:lpstr>
      <vt:lpstr>Lecture 2 – Introduction to CUDA C</vt:lpstr>
      <vt:lpstr>Objective</vt:lpstr>
      <vt:lpstr>Data Parallelism - Vector Addition Example</vt:lpstr>
      <vt:lpstr>CUDA Execution Model</vt:lpstr>
      <vt:lpstr>From Natural Language to Electrons</vt:lpstr>
      <vt:lpstr>A program at the ISA level</vt:lpstr>
      <vt:lpstr>A Thread as a Von-Neumann Processor</vt:lpstr>
      <vt:lpstr>Arrays of Parallel Threads</vt:lpstr>
      <vt:lpstr>Thread Blocks: Scalable Cooperation</vt:lpstr>
      <vt:lpstr>blockIdx and threadIdx</vt:lpstr>
      <vt:lpstr>Lecture 2 – Introduction to CUDA C</vt:lpstr>
      <vt:lpstr>Objective</vt:lpstr>
      <vt:lpstr>GPU Programming Languages </vt:lpstr>
      <vt:lpstr>CUDA - C</vt:lpstr>
      <vt:lpstr>NVCC Compiler</vt:lpstr>
      <vt:lpstr>Example 1: Hello World</vt:lpstr>
      <vt:lpstr>CUDA Example 1: Hello World</vt:lpstr>
      <vt:lpstr>CUDA Example 1: Build Considerations</vt:lpstr>
      <vt:lpstr>Hello World! with Device Code</vt:lpstr>
      <vt:lpstr>Developer Tools - Debuggers</vt:lpstr>
      <vt:lpstr>Compiler Flags</vt:lpstr>
      <vt:lpstr>CUDA-MEMCHECK</vt:lpstr>
      <vt:lpstr>Example 2:  CUDA-MEMCHECK</vt:lpstr>
      <vt:lpstr>CUDA-GDB</vt:lpstr>
      <vt:lpstr>Example 3: cuda-gdb</vt:lpstr>
      <vt:lpstr>Developer Tools - Profilers</vt:lpstr>
      <vt:lpstr>NVPROF</vt:lpstr>
      <vt:lpstr>Example 4: nvprof </vt:lpstr>
      <vt:lpstr>NVIDIA’s Visual Profiler (NVVP)</vt:lpstr>
      <vt:lpstr>Example 4: NVVP</vt:lpstr>
      <vt:lpstr>Example 4: NVVP</vt:lpstr>
      <vt:lpstr>Example 4: NVVP</vt:lpstr>
      <vt:lpstr>NVTX</vt:lpstr>
      <vt:lpstr>NVTX Profile</vt:lpstr>
      <vt:lpstr>NSIGHT</vt:lpstr>
      <vt:lpstr>Example 4: NSIGHT</vt:lpstr>
      <vt:lpstr>Profiler Summary</vt:lpstr>
      <vt:lpstr>Optimization</vt:lpstr>
      <vt:lpstr>Assess</vt:lpstr>
      <vt:lpstr>Parallelize</vt:lpstr>
      <vt:lpstr>Optimize</vt:lpstr>
      <vt:lpstr>Bottleneck Analysis</vt:lpstr>
      <vt:lpstr>Performance Analysis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01 - Course Introduction</dc:title>
  <dc:creator>Wen-mei Hwu</dc:creator>
  <cp:lastModifiedBy>William ZHENG</cp:lastModifiedBy>
  <cp:revision>110</cp:revision>
  <dcterms:created xsi:type="dcterms:W3CDTF">2013-11-15T21:49:21Z</dcterms:created>
  <dcterms:modified xsi:type="dcterms:W3CDTF">2022-08-05T05:11:00Z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0x0101006BB0370999F4D641B163DEC6FC797108</vt:lpwstr>
  </property>
  <property fmtid="{D5CDD505-2E9C-101B-9397-08002B2CF9AE}" pid="3" name="Module">
    <vt:r8>1</vt:r8>
  </property>
  <property fmtid="{D5CDD505-2E9C-101B-9397-08002B2CF9AE}" pid="4" name="Evaluation Kit Module">
    <vt:bool>true</vt:bool>
  </property>
</Properties>
</file>