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75"/>
  </p:notesMasterIdLst>
  <p:sldIdLst>
    <p:sldId id="27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24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25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5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353" r:id="rId59"/>
    <p:sldId id="404" r:id="rId60"/>
    <p:sldId id="405" r:id="rId61"/>
    <p:sldId id="406" r:id="rId62"/>
    <p:sldId id="407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71C73-53D0-4069-848A-2A2DC1099B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31C51F95-51D4-49F2-AB1E-58939226DB4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Can host access it?</a:t>
          </a:r>
        </a:p>
      </dgm:t>
    </dgm:pt>
    <dgm:pt modelId="{107E387D-AC61-4B9A-95A5-D228516668E8}" type="parTrans" cxnId="{81DDDE2E-6E31-40DB-950E-844338F998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6268C8-2AD4-4779-8958-8A0265719817}" type="sibTrans" cxnId="{81DDDE2E-6E31-40DB-950E-844338F998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B94E53-05E8-477B-861F-59BD01F23F0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Outside of </a:t>
          </a:r>
          <a:b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</a:br>
          <a: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any Function</a:t>
          </a:r>
        </a:p>
      </dgm:t>
    </dgm:pt>
    <dgm:pt modelId="{8798DF68-D78F-467A-B166-A2F413373FF9}" type="parTrans" cxnId="{E7E67A30-DB02-4A54-AC3A-A9EAFE06B1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21ED87-2D9C-478A-8B4A-7C2B4AE6FD29}" type="sibTrans" cxnId="{E7E67A30-DB02-4A54-AC3A-A9EAFE06B1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4B0BFA7-63D5-4A89-B585-B11C579688D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In the kernel</a:t>
          </a:r>
        </a:p>
      </dgm:t>
    </dgm:pt>
    <dgm:pt modelId="{367053F0-985C-4DE3-835D-8011562B46E6}" type="parTrans" cxnId="{A112A6A6-F087-44CA-9E56-161C401B36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368275-04AC-4318-AB38-AF7E50379253}" type="sibTrans" cxnId="{A112A6A6-F087-44CA-9E56-161C401B36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7433F7-5CB7-479B-BCE5-EE2B72090C8D}" type="pres">
      <dgm:prSet presAssocID="{DA771C73-53D0-4069-848A-2A2DC1099B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66D472-3E0E-4324-BC80-830D17F56D29}" type="pres">
      <dgm:prSet presAssocID="{31C51F95-51D4-49F2-AB1E-58939226DB42}" presName="hierRoot1" presStyleCnt="0">
        <dgm:presLayoutVars>
          <dgm:hierBranch/>
        </dgm:presLayoutVars>
      </dgm:prSet>
      <dgm:spPr/>
    </dgm:pt>
    <dgm:pt modelId="{42525C06-DCE4-47F0-A6EA-FD59B1BD0021}" type="pres">
      <dgm:prSet presAssocID="{31C51F95-51D4-49F2-AB1E-58939226DB42}" presName="rootComposite1" presStyleCnt="0"/>
      <dgm:spPr/>
    </dgm:pt>
    <dgm:pt modelId="{21A79F09-5B65-412D-BCD1-15DA5A158EFB}" type="pres">
      <dgm:prSet presAssocID="{31C51F95-51D4-49F2-AB1E-58939226DB4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41200-48F0-4B03-A959-CBBF41A1B5BB}" type="pres">
      <dgm:prSet presAssocID="{31C51F95-51D4-49F2-AB1E-58939226DB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14E56CC-D677-4CEC-B729-7531BFD8DB43}" type="pres">
      <dgm:prSet presAssocID="{31C51F95-51D4-49F2-AB1E-58939226DB42}" presName="hierChild2" presStyleCnt="0"/>
      <dgm:spPr/>
    </dgm:pt>
    <dgm:pt modelId="{46A06E1E-E0A4-4912-B26A-823EE1066D36}" type="pres">
      <dgm:prSet presAssocID="{8798DF68-D78F-467A-B166-A2F413373FF9}" presName="Name35" presStyleLbl="parChTrans1D2" presStyleIdx="0" presStyleCnt="2"/>
      <dgm:spPr/>
      <dgm:t>
        <a:bodyPr/>
        <a:lstStyle/>
        <a:p>
          <a:endParaRPr lang="en-US"/>
        </a:p>
      </dgm:t>
    </dgm:pt>
    <dgm:pt modelId="{957F3073-C619-4047-A752-C418499549F5}" type="pres">
      <dgm:prSet presAssocID="{3AB94E53-05E8-477B-861F-59BD01F23F02}" presName="hierRoot2" presStyleCnt="0">
        <dgm:presLayoutVars>
          <dgm:hierBranch/>
        </dgm:presLayoutVars>
      </dgm:prSet>
      <dgm:spPr/>
    </dgm:pt>
    <dgm:pt modelId="{DF57536E-EE4E-48E2-8421-F3C2211E5B54}" type="pres">
      <dgm:prSet presAssocID="{3AB94E53-05E8-477B-861F-59BD01F23F02}" presName="rootComposite" presStyleCnt="0"/>
      <dgm:spPr/>
    </dgm:pt>
    <dgm:pt modelId="{17B2981F-67B7-4B2C-9534-E7790086E223}" type="pres">
      <dgm:prSet presAssocID="{3AB94E53-05E8-477B-861F-59BD01F23F0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18A5DC-8422-4960-A924-ECF98F0E4961}" type="pres">
      <dgm:prSet presAssocID="{3AB94E53-05E8-477B-861F-59BD01F23F02}" presName="rootConnector" presStyleLbl="node2" presStyleIdx="0" presStyleCnt="2"/>
      <dgm:spPr/>
      <dgm:t>
        <a:bodyPr/>
        <a:lstStyle/>
        <a:p>
          <a:endParaRPr lang="en-US"/>
        </a:p>
      </dgm:t>
    </dgm:pt>
    <dgm:pt modelId="{F3D2DD03-DFB9-4DF6-A030-49C1FB6831D6}" type="pres">
      <dgm:prSet presAssocID="{3AB94E53-05E8-477B-861F-59BD01F23F02}" presName="hierChild4" presStyleCnt="0"/>
      <dgm:spPr/>
    </dgm:pt>
    <dgm:pt modelId="{E8BB4140-7A21-4CC0-821D-8C61447CA58E}" type="pres">
      <dgm:prSet presAssocID="{3AB94E53-05E8-477B-861F-59BD01F23F02}" presName="hierChild5" presStyleCnt="0"/>
      <dgm:spPr/>
    </dgm:pt>
    <dgm:pt modelId="{4EA3E305-9AD3-4D37-98C4-1FA77999FCD8}" type="pres">
      <dgm:prSet presAssocID="{367053F0-985C-4DE3-835D-8011562B46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FDA46551-9B77-432F-8118-0BE32D48017F}" type="pres">
      <dgm:prSet presAssocID="{C4B0BFA7-63D5-4A89-B585-B11C579688D6}" presName="hierRoot2" presStyleCnt="0">
        <dgm:presLayoutVars>
          <dgm:hierBranch/>
        </dgm:presLayoutVars>
      </dgm:prSet>
      <dgm:spPr/>
    </dgm:pt>
    <dgm:pt modelId="{FBE63B66-E80F-4BD1-AF59-100C4B1472C3}" type="pres">
      <dgm:prSet presAssocID="{C4B0BFA7-63D5-4A89-B585-B11C579688D6}" presName="rootComposite" presStyleCnt="0"/>
      <dgm:spPr/>
    </dgm:pt>
    <dgm:pt modelId="{2037220D-1368-4A77-8983-56DC93F0A3A3}" type="pres">
      <dgm:prSet presAssocID="{C4B0BFA7-63D5-4A89-B585-B11C579688D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E1BFD-43FA-4FED-B8B2-364820D0B1AE}" type="pres">
      <dgm:prSet presAssocID="{C4B0BFA7-63D5-4A89-B585-B11C579688D6}" presName="rootConnector" presStyleLbl="node2" presStyleIdx="1" presStyleCnt="2"/>
      <dgm:spPr/>
      <dgm:t>
        <a:bodyPr/>
        <a:lstStyle/>
        <a:p>
          <a:endParaRPr lang="en-US"/>
        </a:p>
      </dgm:t>
    </dgm:pt>
    <dgm:pt modelId="{26FB0F94-B086-4216-BE10-0E9814B162B8}" type="pres">
      <dgm:prSet presAssocID="{C4B0BFA7-63D5-4A89-B585-B11C579688D6}" presName="hierChild4" presStyleCnt="0"/>
      <dgm:spPr/>
    </dgm:pt>
    <dgm:pt modelId="{CEAEE006-B956-4C01-9BD8-2588A7BF50C8}" type="pres">
      <dgm:prSet presAssocID="{C4B0BFA7-63D5-4A89-B585-B11C579688D6}" presName="hierChild5" presStyleCnt="0"/>
      <dgm:spPr/>
    </dgm:pt>
    <dgm:pt modelId="{2B99B459-E5FD-43EB-979E-C64689F70AE8}" type="pres">
      <dgm:prSet presAssocID="{31C51F95-51D4-49F2-AB1E-58939226DB42}" presName="hierChild3" presStyleCnt="0"/>
      <dgm:spPr/>
    </dgm:pt>
  </dgm:ptLst>
  <dgm:cxnLst>
    <dgm:cxn modelId="{49ADEB43-5219-4DEE-8C00-479F07A9C510}" type="presOf" srcId="{31C51F95-51D4-49F2-AB1E-58939226DB42}" destId="{AB741200-48F0-4B03-A959-CBBF41A1B5BB}" srcOrd="1" destOrd="0" presId="urn:microsoft.com/office/officeart/2005/8/layout/orgChart1"/>
    <dgm:cxn modelId="{3BA67963-7338-4DA2-93E4-1BA37BB87590}" type="presOf" srcId="{3AB94E53-05E8-477B-861F-59BD01F23F02}" destId="{B418A5DC-8422-4960-A924-ECF98F0E4961}" srcOrd="1" destOrd="0" presId="urn:microsoft.com/office/officeart/2005/8/layout/orgChart1"/>
    <dgm:cxn modelId="{5610951D-8F4B-4CA9-9967-DADDCB59113C}" type="presOf" srcId="{C4B0BFA7-63D5-4A89-B585-B11C579688D6}" destId="{2037220D-1368-4A77-8983-56DC93F0A3A3}" srcOrd="0" destOrd="0" presId="urn:microsoft.com/office/officeart/2005/8/layout/orgChart1"/>
    <dgm:cxn modelId="{81DDDE2E-6E31-40DB-950E-844338F998AE}" srcId="{DA771C73-53D0-4069-848A-2A2DC1099B97}" destId="{31C51F95-51D4-49F2-AB1E-58939226DB42}" srcOrd="0" destOrd="0" parTransId="{107E387D-AC61-4B9A-95A5-D228516668E8}" sibTransId="{0E6268C8-2AD4-4779-8958-8A0265719817}"/>
    <dgm:cxn modelId="{9A401C8E-64D1-4A3F-A82B-70ADE3CC7394}" type="presOf" srcId="{C4B0BFA7-63D5-4A89-B585-B11C579688D6}" destId="{C33E1BFD-43FA-4FED-B8B2-364820D0B1AE}" srcOrd="1" destOrd="0" presId="urn:microsoft.com/office/officeart/2005/8/layout/orgChart1"/>
    <dgm:cxn modelId="{24E7A992-879E-43F5-934F-78B41AB5CB54}" type="presOf" srcId="{367053F0-985C-4DE3-835D-8011562B46E6}" destId="{4EA3E305-9AD3-4D37-98C4-1FA77999FCD8}" srcOrd="0" destOrd="0" presId="urn:microsoft.com/office/officeart/2005/8/layout/orgChart1"/>
    <dgm:cxn modelId="{E564EE25-FD45-48DF-AD84-79EB480D1982}" type="presOf" srcId="{31C51F95-51D4-49F2-AB1E-58939226DB42}" destId="{21A79F09-5B65-412D-BCD1-15DA5A158EFB}" srcOrd="0" destOrd="0" presId="urn:microsoft.com/office/officeart/2005/8/layout/orgChart1"/>
    <dgm:cxn modelId="{21B1A753-297D-4B1E-9B2C-65D8EF9B4802}" type="presOf" srcId="{8798DF68-D78F-467A-B166-A2F413373FF9}" destId="{46A06E1E-E0A4-4912-B26A-823EE1066D36}" srcOrd="0" destOrd="0" presId="urn:microsoft.com/office/officeart/2005/8/layout/orgChart1"/>
    <dgm:cxn modelId="{0FACBBB5-28F8-480E-957D-9DF240B2DCA2}" type="presOf" srcId="{3AB94E53-05E8-477B-861F-59BD01F23F02}" destId="{17B2981F-67B7-4B2C-9534-E7790086E223}" srcOrd="0" destOrd="0" presId="urn:microsoft.com/office/officeart/2005/8/layout/orgChart1"/>
    <dgm:cxn modelId="{E7E67A30-DB02-4A54-AC3A-A9EAFE06B15A}" srcId="{31C51F95-51D4-49F2-AB1E-58939226DB42}" destId="{3AB94E53-05E8-477B-861F-59BD01F23F02}" srcOrd="0" destOrd="0" parTransId="{8798DF68-D78F-467A-B166-A2F413373FF9}" sibTransId="{E021ED87-2D9C-478A-8B4A-7C2B4AE6FD29}"/>
    <dgm:cxn modelId="{A112A6A6-F087-44CA-9E56-161C401B3665}" srcId="{31C51F95-51D4-49F2-AB1E-58939226DB42}" destId="{C4B0BFA7-63D5-4A89-B585-B11C579688D6}" srcOrd="1" destOrd="0" parTransId="{367053F0-985C-4DE3-835D-8011562B46E6}" sibTransId="{1B368275-04AC-4318-AB38-AF7E50379253}"/>
    <dgm:cxn modelId="{E01A361E-BAD5-4C61-AEF5-12175F800DB4}" type="presOf" srcId="{DA771C73-53D0-4069-848A-2A2DC1099B97}" destId="{167433F7-5CB7-479B-BCE5-EE2B72090C8D}" srcOrd="0" destOrd="0" presId="urn:microsoft.com/office/officeart/2005/8/layout/orgChart1"/>
    <dgm:cxn modelId="{DF0483D7-6CD3-43B1-ABCF-0DA48E82AC6C}" type="presParOf" srcId="{167433F7-5CB7-479B-BCE5-EE2B72090C8D}" destId="{5C66D472-3E0E-4324-BC80-830D17F56D29}" srcOrd="0" destOrd="0" presId="urn:microsoft.com/office/officeart/2005/8/layout/orgChart1"/>
    <dgm:cxn modelId="{71DFB3FE-35F2-4936-B819-F83F835398A0}" type="presParOf" srcId="{5C66D472-3E0E-4324-BC80-830D17F56D29}" destId="{42525C06-DCE4-47F0-A6EA-FD59B1BD0021}" srcOrd="0" destOrd="0" presId="urn:microsoft.com/office/officeart/2005/8/layout/orgChart1"/>
    <dgm:cxn modelId="{C4F77069-A213-4D64-971B-40C4351DEE21}" type="presParOf" srcId="{42525C06-DCE4-47F0-A6EA-FD59B1BD0021}" destId="{21A79F09-5B65-412D-BCD1-15DA5A158EFB}" srcOrd="0" destOrd="0" presId="urn:microsoft.com/office/officeart/2005/8/layout/orgChart1"/>
    <dgm:cxn modelId="{73FC1E67-597B-4120-BB59-0D70071DE91A}" type="presParOf" srcId="{42525C06-DCE4-47F0-A6EA-FD59B1BD0021}" destId="{AB741200-48F0-4B03-A959-CBBF41A1B5BB}" srcOrd="1" destOrd="0" presId="urn:microsoft.com/office/officeart/2005/8/layout/orgChart1"/>
    <dgm:cxn modelId="{57D34F91-697F-44DA-A4CC-6FFBBC33C873}" type="presParOf" srcId="{5C66D472-3E0E-4324-BC80-830D17F56D29}" destId="{614E56CC-D677-4CEC-B729-7531BFD8DB43}" srcOrd="1" destOrd="0" presId="urn:microsoft.com/office/officeart/2005/8/layout/orgChart1"/>
    <dgm:cxn modelId="{6E048932-81FF-40B0-94EB-E658F7F25098}" type="presParOf" srcId="{614E56CC-D677-4CEC-B729-7531BFD8DB43}" destId="{46A06E1E-E0A4-4912-B26A-823EE1066D36}" srcOrd="0" destOrd="0" presId="urn:microsoft.com/office/officeart/2005/8/layout/orgChart1"/>
    <dgm:cxn modelId="{F64574A8-2713-4181-98A3-4CC458F58438}" type="presParOf" srcId="{614E56CC-D677-4CEC-B729-7531BFD8DB43}" destId="{957F3073-C619-4047-A752-C418499549F5}" srcOrd="1" destOrd="0" presId="urn:microsoft.com/office/officeart/2005/8/layout/orgChart1"/>
    <dgm:cxn modelId="{FB7B135E-968B-499A-90B1-25818840245A}" type="presParOf" srcId="{957F3073-C619-4047-A752-C418499549F5}" destId="{DF57536E-EE4E-48E2-8421-F3C2211E5B54}" srcOrd="0" destOrd="0" presId="urn:microsoft.com/office/officeart/2005/8/layout/orgChart1"/>
    <dgm:cxn modelId="{94CD2CB3-B506-4D62-847F-B5BC0753AC7C}" type="presParOf" srcId="{DF57536E-EE4E-48E2-8421-F3C2211E5B54}" destId="{17B2981F-67B7-4B2C-9534-E7790086E223}" srcOrd="0" destOrd="0" presId="urn:microsoft.com/office/officeart/2005/8/layout/orgChart1"/>
    <dgm:cxn modelId="{B51AC4A5-8DD2-473F-9607-E5CBCCFC1185}" type="presParOf" srcId="{DF57536E-EE4E-48E2-8421-F3C2211E5B54}" destId="{B418A5DC-8422-4960-A924-ECF98F0E4961}" srcOrd="1" destOrd="0" presId="urn:microsoft.com/office/officeart/2005/8/layout/orgChart1"/>
    <dgm:cxn modelId="{E9B78A49-A737-4B0E-AC01-66DC7E396E12}" type="presParOf" srcId="{957F3073-C619-4047-A752-C418499549F5}" destId="{F3D2DD03-DFB9-4DF6-A030-49C1FB6831D6}" srcOrd="1" destOrd="0" presId="urn:microsoft.com/office/officeart/2005/8/layout/orgChart1"/>
    <dgm:cxn modelId="{B7F222E8-0A2D-44E6-9A04-8579D1BBD3F8}" type="presParOf" srcId="{957F3073-C619-4047-A752-C418499549F5}" destId="{E8BB4140-7A21-4CC0-821D-8C61447CA58E}" srcOrd="2" destOrd="0" presId="urn:microsoft.com/office/officeart/2005/8/layout/orgChart1"/>
    <dgm:cxn modelId="{A4D7EE8E-E2D9-4FBF-B7D1-E7AC92939B82}" type="presParOf" srcId="{614E56CC-D677-4CEC-B729-7531BFD8DB43}" destId="{4EA3E305-9AD3-4D37-98C4-1FA77999FCD8}" srcOrd="2" destOrd="0" presId="urn:microsoft.com/office/officeart/2005/8/layout/orgChart1"/>
    <dgm:cxn modelId="{65FA55F4-1488-44BB-AF3D-6472706A61FA}" type="presParOf" srcId="{614E56CC-D677-4CEC-B729-7531BFD8DB43}" destId="{FDA46551-9B77-432F-8118-0BE32D48017F}" srcOrd="3" destOrd="0" presId="urn:microsoft.com/office/officeart/2005/8/layout/orgChart1"/>
    <dgm:cxn modelId="{0A0B4052-A6DB-43FA-8959-19E136182F2D}" type="presParOf" srcId="{FDA46551-9B77-432F-8118-0BE32D48017F}" destId="{FBE63B66-E80F-4BD1-AF59-100C4B1472C3}" srcOrd="0" destOrd="0" presId="urn:microsoft.com/office/officeart/2005/8/layout/orgChart1"/>
    <dgm:cxn modelId="{22D47826-5810-488D-8F42-D9FCC7668C10}" type="presParOf" srcId="{FBE63B66-E80F-4BD1-AF59-100C4B1472C3}" destId="{2037220D-1368-4A77-8983-56DC93F0A3A3}" srcOrd="0" destOrd="0" presId="urn:microsoft.com/office/officeart/2005/8/layout/orgChart1"/>
    <dgm:cxn modelId="{CE37C216-A1ED-4C7B-AEE3-047D751D29DA}" type="presParOf" srcId="{FBE63B66-E80F-4BD1-AF59-100C4B1472C3}" destId="{C33E1BFD-43FA-4FED-B8B2-364820D0B1AE}" srcOrd="1" destOrd="0" presId="urn:microsoft.com/office/officeart/2005/8/layout/orgChart1"/>
    <dgm:cxn modelId="{E2EA588A-C3C3-4137-A727-7BE76F8BC38C}" type="presParOf" srcId="{FDA46551-9B77-432F-8118-0BE32D48017F}" destId="{26FB0F94-B086-4216-BE10-0E9814B162B8}" srcOrd="1" destOrd="0" presId="urn:microsoft.com/office/officeart/2005/8/layout/orgChart1"/>
    <dgm:cxn modelId="{549753EA-57A8-44A0-B8A5-D56D71301FEE}" type="presParOf" srcId="{FDA46551-9B77-432F-8118-0BE32D48017F}" destId="{CEAEE006-B956-4C01-9BD8-2588A7BF50C8}" srcOrd="2" destOrd="0" presId="urn:microsoft.com/office/officeart/2005/8/layout/orgChart1"/>
    <dgm:cxn modelId="{BDDC5D50-ADE9-45C3-BFBA-B2EFDB3809A3}" type="presParOf" srcId="{5C66D472-3E0E-4324-BC80-830D17F56D29}" destId="{2B99B459-E5FD-43EB-979E-C64689F70A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3E305-9AD3-4D37-98C4-1FA77999FCD8}">
      <dsp:nvSpPr>
        <dsp:cNvPr id="0" name=""/>
        <dsp:cNvSpPr/>
      </dsp:nvSpPr>
      <dsp:spPr>
        <a:xfrm>
          <a:off x="2228850" y="826717"/>
          <a:ext cx="999159" cy="34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7"/>
              </a:lnTo>
              <a:lnTo>
                <a:pt x="999159" y="173407"/>
              </a:lnTo>
              <a:lnTo>
                <a:pt x="999159" y="346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06E1E-E0A4-4912-B26A-823EE1066D36}">
      <dsp:nvSpPr>
        <dsp:cNvPr id="0" name=""/>
        <dsp:cNvSpPr/>
      </dsp:nvSpPr>
      <dsp:spPr>
        <a:xfrm>
          <a:off x="1229690" y="826717"/>
          <a:ext cx="999159" cy="346815"/>
        </a:xfrm>
        <a:custGeom>
          <a:avLst/>
          <a:gdLst/>
          <a:ahLst/>
          <a:cxnLst/>
          <a:rect l="0" t="0" r="0" b="0"/>
          <a:pathLst>
            <a:path>
              <a:moveTo>
                <a:pt x="999159" y="0"/>
              </a:moveTo>
              <a:lnTo>
                <a:pt x="999159" y="173407"/>
              </a:lnTo>
              <a:lnTo>
                <a:pt x="0" y="173407"/>
              </a:lnTo>
              <a:lnTo>
                <a:pt x="0" y="346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79F09-5B65-412D-BCD1-15DA5A158EFB}">
      <dsp:nvSpPr>
        <dsp:cNvPr id="0" name=""/>
        <dsp:cNvSpPr/>
      </dsp:nvSpPr>
      <dsp:spPr>
        <a:xfrm>
          <a:off x="1403098" y="965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Can host access it?</a:t>
          </a:r>
        </a:p>
      </dsp:txBody>
      <dsp:txXfrm>
        <a:off x="1403098" y="965"/>
        <a:ext cx="1651503" cy="825751"/>
      </dsp:txXfrm>
    </dsp:sp>
    <dsp:sp modelId="{17B2981F-67B7-4B2C-9534-E7790086E223}">
      <dsp:nvSpPr>
        <dsp:cNvPr id="0" name=""/>
        <dsp:cNvSpPr/>
      </dsp:nvSpPr>
      <dsp:spPr>
        <a:xfrm>
          <a:off x="403938" y="1173532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Outside of </a:t>
          </a:r>
          <a:br>
            <a:rPr kumimoji="0" lang="en-US" sz="20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</a:br>
          <a:r>
            <a:rPr kumimoji="0" lang="en-US" sz="20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any Function</a:t>
          </a:r>
        </a:p>
      </dsp:txBody>
      <dsp:txXfrm>
        <a:off x="403938" y="1173532"/>
        <a:ext cx="1651503" cy="825751"/>
      </dsp:txXfrm>
    </dsp:sp>
    <dsp:sp modelId="{2037220D-1368-4A77-8983-56DC93F0A3A3}">
      <dsp:nvSpPr>
        <dsp:cNvPr id="0" name=""/>
        <dsp:cNvSpPr/>
      </dsp:nvSpPr>
      <dsp:spPr>
        <a:xfrm>
          <a:off x="2402257" y="1173532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In the kernel</a:t>
          </a:r>
        </a:p>
      </dsp:txBody>
      <dsp:txXfrm>
        <a:off x="2402257" y="1173532"/>
        <a:ext cx="1651503" cy="82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676E2A69-7DE1-4862-B52B-FFFED20B6AAA}" type="slidenum">
              <a:rPr lang="en-US" sz="1100">
                <a:latin typeface="Times New Roman" pitchFamily="18" charset="0"/>
              </a:rPr>
              <a:pPr/>
              <a:t>10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371193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100">
                <a:latin typeface="Times New Roman" pitchFamily="18" charset="0"/>
              </a:rPr>
              <a:pPr/>
              <a:t>11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Global, constant, and texture memory contents are persistent across kernels called by the same application.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 thread uses a number of registers.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</a:t>
            </a:r>
            <a:r>
              <a:rPr lang="en-US" baseline="0" dirty="0" smtClean="0"/>
              <a:t> block allocates a certain amount of Shared Memory that is accessible to all threads in the block.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93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B012B556-0015-4E9A-AA7E-1D568CCC31AF}" type="slidenum">
              <a:rPr lang="en-US" sz="1100">
                <a:latin typeface="Times New Roman" pitchFamily="18" charset="0"/>
              </a:rPr>
              <a:pPr/>
              <a:t>14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40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78B30F-BC8C-4A03-BD16-DC83E2D0BC4A}" type="slidenum">
              <a:rPr lang="en-US" sz="1100" smtClean="0">
                <a:latin typeface="Times New Roman" pitchFamily="18" charset="0"/>
              </a:rPr>
              <a:pPr/>
              <a:t>16</a:t>
            </a:fld>
            <a:endParaRPr lang="en-US" sz="1100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141391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Matrix multiplication, each thread accesses global memory in the for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5EA4-FCD8-418A-ADA4-E83FA320EF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congestion is not unique in computing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5EA4-FCD8-418A-ADA4-E83FA320EF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07042" y="4095750"/>
            <a:ext cx="5430791" cy="276935"/>
          </a:xfrm>
        </p:spPr>
        <p:txBody>
          <a:bodyPr/>
          <a:lstStyle/>
          <a:p>
            <a:r>
              <a:rPr lang="en-US" dirty="0" smtClean="0"/>
              <a:t>Lecture 4.1 - CUDA </a:t>
            </a:r>
            <a:r>
              <a:rPr lang="en-US" dirty="0"/>
              <a:t>Memories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07042" y="3638550"/>
            <a:ext cx="5522358" cy="390255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4 </a:t>
            </a:r>
            <a:r>
              <a:rPr lang="en-US" sz="2000" dirty="0"/>
              <a:t>– Memory and Data Locality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algn="l" eaLnBrk="1" hangingPunct="1"/>
            <a:r>
              <a:rPr lang="en-US" sz="2100" dirty="0" smtClean="0"/>
              <a:t>Memory and Registers in the Von-Neumann Model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209800" y="1428750"/>
            <a:ext cx="1714500" cy="600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Memory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095500" y="2200275"/>
            <a:ext cx="1943100" cy="942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466850" y="3357563"/>
            <a:ext cx="314325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Control Unit</a:t>
            </a:r>
          </a:p>
          <a:p>
            <a:pPr algn="ctr"/>
            <a:endParaRPr lang="en-US" sz="1350">
              <a:solidFill>
                <a:schemeClr val="bg1"/>
              </a:solidFill>
            </a:endParaRPr>
          </a:p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495800" y="1514475"/>
            <a:ext cx="685800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I/O</a:t>
            </a:r>
          </a:p>
        </p:txBody>
      </p:sp>
      <p:grpSp>
        <p:nvGrpSpPr>
          <p:cNvPr id="19465" name="Group 26"/>
          <p:cNvGrpSpPr>
            <a:grpSpLocks/>
          </p:cNvGrpSpPr>
          <p:nvPr/>
        </p:nvGrpSpPr>
        <p:grpSpPr bwMode="auto">
          <a:xfrm>
            <a:off x="2324100" y="2714632"/>
            <a:ext cx="800100" cy="300039"/>
            <a:chOff x="528" y="2688"/>
            <a:chExt cx="672" cy="336"/>
          </a:xfrm>
        </p:grpSpPr>
        <p:grpSp>
          <p:nvGrpSpPr>
            <p:cNvPr id="19479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19481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2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3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4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5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6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7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642" y="2688"/>
              <a:ext cx="43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9466" name="Group 29"/>
          <p:cNvGrpSpPr>
            <a:grpSpLocks/>
          </p:cNvGrpSpPr>
          <p:nvPr/>
        </p:nvGrpSpPr>
        <p:grpSpPr bwMode="auto">
          <a:xfrm>
            <a:off x="3251051" y="2493169"/>
            <a:ext cx="785171" cy="646038"/>
            <a:chOff x="714" y="1624"/>
            <a:chExt cx="438" cy="645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714" y="1624"/>
              <a:ext cx="438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800" dirty="0" err="1">
                  <a:solidFill>
                    <a:schemeClr val="accent2"/>
                  </a:solidFill>
                </a:rPr>
                <a:t>Reg</a:t>
              </a:r>
              <a:endParaRPr lang="en-US" sz="1800" dirty="0">
                <a:solidFill>
                  <a:schemeClr val="accent2"/>
                </a:solidFill>
              </a:endParaRPr>
            </a:p>
            <a:p>
              <a:pPr algn="ctr" eaLnBrk="1" hangingPunct="1"/>
              <a:r>
                <a:rPr lang="en-US" sz="1800" dirty="0">
                  <a:solidFill>
                    <a:schemeClr val="accent2"/>
                  </a:solidFill>
                </a:rPr>
                <a:t>File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rgbClr val="FF0000"/>
                </a:solidFill>
              </a:endParaRPr>
            </a:p>
          </p:txBody>
        </p:sp>
      </p:grpSp>
      <p:sp>
        <p:nvSpPr>
          <p:cNvPr id="19467" name="Rectangle 30"/>
          <p:cNvSpPr>
            <a:spLocks noChangeArrowheads="1"/>
          </p:cNvSpPr>
          <p:nvPr/>
        </p:nvSpPr>
        <p:spPr bwMode="auto">
          <a:xfrm>
            <a:off x="1981200" y="365760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9468" name="Rectangle 31"/>
          <p:cNvSpPr>
            <a:spLocks noChangeArrowheads="1"/>
          </p:cNvSpPr>
          <p:nvPr/>
        </p:nvSpPr>
        <p:spPr bwMode="auto">
          <a:xfrm>
            <a:off x="3467100" y="365760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IR</a:t>
            </a:r>
          </a:p>
        </p:txBody>
      </p:sp>
      <p:cxnSp>
        <p:nvCxnSpPr>
          <p:cNvPr id="19469" name="AutoShape 35"/>
          <p:cNvCxnSpPr>
            <a:cxnSpLocks noChangeShapeType="1"/>
          </p:cNvCxnSpPr>
          <p:nvPr/>
        </p:nvCxnSpPr>
        <p:spPr bwMode="auto">
          <a:xfrm rot="-5400000">
            <a:off x="1302543" y="2450306"/>
            <a:ext cx="1414463" cy="40005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Line 37"/>
          <p:cNvSpPr>
            <a:spLocks noChangeShapeType="1"/>
          </p:cNvSpPr>
          <p:nvPr/>
        </p:nvSpPr>
        <p:spPr bwMode="auto">
          <a:xfrm flipV="1">
            <a:off x="3009900" y="3143250"/>
            <a:ext cx="0" cy="21431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71" name="Line 38"/>
          <p:cNvSpPr>
            <a:spLocks noChangeShapeType="1"/>
          </p:cNvSpPr>
          <p:nvPr/>
        </p:nvSpPr>
        <p:spPr bwMode="auto">
          <a:xfrm flipV="1">
            <a:off x="2667000" y="202882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72" name="Line 39"/>
          <p:cNvSpPr>
            <a:spLocks noChangeShapeType="1"/>
          </p:cNvSpPr>
          <p:nvPr/>
        </p:nvSpPr>
        <p:spPr bwMode="auto">
          <a:xfrm>
            <a:off x="3352800" y="202882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73" name="Line 40"/>
          <p:cNvSpPr>
            <a:spLocks noChangeShapeType="1"/>
          </p:cNvSpPr>
          <p:nvPr/>
        </p:nvSpPr>
        <p:spPr bwMode="auto">
          <a:xfrm>
            <a:off x="3924300" y="164306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474" name="Line 41"/>
          <p:cNvSpPr>
            <a:spLocks noChangeShapeType="1"/>
          </p:cNvSpPr>
          <p:nvPr/>
        </p:nvSpPr>
        <p:spPr bwMode="auto">
          <a:xfrm flipH="1">
            <a:off x="3924300" y="181451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19475" name="AutoShape 44"/>
          <p:cNvCxnSpPr>
            <a:cxnSpLocks noChangeShapeType="1"/>
          </p:cNvCxnSpPr>
          <p:nvPr/>
        </p:nvCxnSpPr>
        <p:spPr bwMode="auto">
          <a:xfrm rot="-5400000">
            <a:off x="3802856" y="2664619"/>
            <a:ext cx="1157288" cy="22860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Text Box 46"/>
          <p:cNvSpPr txBox="1">
            <a:spLocks noChangeArrowheads="1"/>
          </p:cNvSpPr>
          <p:nvPr/>
        </p:nvSpPr>
        <p:spPr bwMode="auto">
          <a:xfrm>
            <a:off x="2149525" y="2200275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</a:rPr>
              <a:t>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7194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18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700" dirty="0"/>
              <a:t>Programmer View of  CUDA Memories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1143000" y="1352550"/>
            <a:ext cx="4576762" cy="2971960"/>
            <a:chOff x="2854" y="1103"/>
            <a:chExt cx="2884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3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54" y="2844"/>
              <a:ext cx="381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8698844"/>
      </p:ext>
    </p:extLst>
  </p:cSld>
  <p:clrMapOvr>
    <a:masterClrMapping/>
  </p:clrMapOvr>
  <p:transition advTm="7402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Declaring CUDA Variables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1894" y="2567507"/>
            <a:ext cx="6217920" cy="1728395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sz="1200" dirty="0" smtClean="0"/>
              <a:t> is optional when used with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sz="1200" dirty="0" smtClean="0"/>
              <a:t>, or 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r>
              <a:rPr lang="en-US" sz="1200" dirty="0" smtClean="0">
                <a:solidFill>
                  <a:schemeClr val="accent2"/>
                </a:solidFill>
              </a:rPr>
              <a:t>Automatic variables</a:t>
            </a:r>
            <a:r>
              <a:rPr lang="en-US" sz="1200" dirty="0" smtClean="0"/>
              <a:t> reside in a </a:t>
            </a:r>
            <a:r>
              <a:rPr lang="en-US" sz="1200" dirty="0" smtClean="0">
                <a:solidFill>
                  <a:schemeClr val="accent2"/>
                </a:solidFill>
              </a:rPr>
              <a:t>register</a:t>
            </a:r>
          </a:p>
          <a:p>
            <a:pPr lvl="1"/>
            <a:r>
              <a:rPr lang="en-US" sz="1100" dirty="0" smtClean="0">
                <a:solidFill>
                  <a:schemeClr val="accent2"/>
                </a:solidFill>
              </a:rPr>
              <a:t>Except </a:t>
            </a:r>
            <a:r>
              <a:rPr lang="en-US" sz="1100" dirty="0">
                <a:solidFill>
                  <a:schemeClr val="accent2"/>
                </a:solidFill>
              </a:rPr>
              <a:t>per-thread arrays</a:t>
            </a:r>
            <a:r>
              <a:rPr lang="en-US" sz="1100" dirty="0"/>
              <a:t> that reside in global memory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>
            <p:extLst/>
          </p:nvPr>
        </p:nvGraphicFramePr>
        <p:xfrm>
          <a:off x="460058" y="1047750"/>
          <a:ext cx="6086475" cy="12001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Variable declaration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Scope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Lifetime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                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LocalVar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thread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thread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__device__ __shared__  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SharedVar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shared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__device__             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GlobalVar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global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grid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__device__ __constant__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ConstantVar</a:t>
                      </a: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constant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grid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56706"/>
      </p:ext>
    </p:extLst>
  </p:cSld>
  <p:clrMapOvr>
    <a:masterClrMapping/>
  </p:clrMapOvr>
  <p:transition advTm="34802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Shared Memory Variable Declaration 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52400" y="1475220"/>
            <a:ext cx="6457950" cy="12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42887"/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400" kern="0" dirty="0" err="1">
                <a:solidFill>
                  <a:srgbClr val="021994"/>
                </a:solidFill>
                <a:latin typeface="Monaco"/>
                <a:ea typeface="Monaco"/>
                <a:cs typeface="Monaco"/>
                <a:sym typeface="Monaco"/>
              </a:rPr>
              <a:t>blurKernel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 char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4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w, </a:t>
            </a:r>
            <a:r>
              <a:rPr lang="en-US" sz="14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h) </a:t>
            </a:r>
          </a:p>
          <a:p>
            <a:pPr marL="400050" indent="-400050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{</a:t>
            </a:r>
            <a:endParaRPr lang="en-US" sz="12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8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</a:pPr>
            <a:r>
              <a:rPr lang="en-US" sz="135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  <a:cs typeface="Arial" panose="020B0604020202020204" pitchFamily="34" charset="0"/>
              </a:rPr>
              <a:t>__shared__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  <a:cs typeface="Arial" panose="020B0604020202020204" pitchFamily="34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135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ds_in</a:t>
            </a:r>
            <a:r>
              <a:rPr lang="en-US" sz="135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</a:t>
            </a:r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][TILE_WIDTH];</a:t>
            </a:r>
          </a:p>
          <a:p>
            <a:pPr marL="400050" indent="-400050">
              <a:lnSpc>
                <a:spcPct val="80000"/>
              </a:lnSpc>
            </a:pPr>
            <a:endParaRPr lang="en-US" sz="1350" dirty="0" smtClean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</a:pPr>
            <a:r>
              <a:rPr lang="en-US" sz="135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…</a:t>
            </a:r>
            <a:endParaRPr lang="en-US" sz="135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</a:pPr>
            <a:r>
              <a:rPr lang="en-US" sz="135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135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72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Where to Declare Variables?</a:t>
            </a:r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104900" y="1600200"/>
          <a:ext cx="4457700" cy="200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33501" y="2171701"/>
            <a:ext cx="8386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350" dirty="0">
                <a:solidFill>
                  <a:schemeClr val="bg1"/>
                </a:solidFill>
              </a:rPr>
              <a:t>global</a:t>
            </a:r>
          </a:p>
          <a:p>
            <a:pPr eaLnBrk="1" hangingPunct="1"/>
            <a:r>
              <a:rPr lang="en-US" sz="1350" dirty="0">
                <a:solidFill>
                  <a:schemeClr val="bg1"/>
                </a:solidFill>
              </a:rPr>
              <a:t>constant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476751" y="2171701"/>
            <a:ext cx="7617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350" dirty="0">
                <a:solidFill>
                  <a:schemeClr val="bg1"/>
                </a:solidFill>
              </a:rPr>
              <a:t>register</a:t>
            </a:r>
          </a:p>
          <a:p>
            <a:pPr eaLnBrk="1" hangingPunct="1"/>
            <a:r>
              <a:rPr lang="en-US" sz="1350" dirty="0">
                <a:solidFill>
                  <a:schemeClr val="bg1"/>
                </a:solidFill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7182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51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Shared Memory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special type of memory whose contents are explicitly defined and used in the kernel source code</a:t>
            </a:r>
          </a:p>
          <a:p>
            <a:pPr lvl="1"/>
            <a:r>
              <a:rPr lang="en-US" dirty="0" smtClean="0"/>
              <a:t>One in each SM</a:t>
            </a:r>
          </a:p>
          <a:p>
            <a:pPr lvl="1"/>
            <a:r>
              <a:rPr lang="en-US" dirty="0" smtClean="0"/>
              <a:t>Accessed at much higher speed (in both latency and throughput) than global memory</a:t>
            </a:r>
          </a:p>
          <a:p>
            <a:pPr lvl="1"/>
            <a:r>
              <a:rPr lang="en-US" dirty="0" smtClean="0"/>
              <a:t>Scope of access and sharing - thread blocks</a:t>
            </a:r>
          </a:p>
          <a:p>
            <a:pPr lvl="1"/>
            <a:r>
              <a:rPr lang="en-US" dirty="0" smtClean="0"/>
              <a:t>Lifetime – thread block, contents will disappear after the corresponding thread finishes terminates execution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ccessed by memory load/store instructions</a:t>
            </a:r>
          </a:p>
          <a:p>
            <a:pPr lvl="1"/>
            <a:r>
              <a:rPr lang="en-US" dirty="0" smtClean="0"/>
              <a:t>A form of scratchpad memory in computer architecture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05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"/>
          <p:cNvGrpSpPr>
            <a:grpSpLocks/>
          </p:cNvGrpSpPr>
          <p:nvPr/>
        </p:nvGrpSpPr>
        <p:grpSpPr bwMode="auto">
          <a:xfrm>
            <a:off x="1219200" y="1253697"/>
            <a:ext cx="4419600" cy="3146853"/>
            <a:chOff x="1066800" y="914400"/>
            <a:chExt cx="6705600" cy="4141258"/>
          </a:xfrm>
        </p:grpSpPr>
        <p:sp>
          <p:nvSpPr>
            <p:cNvPr id="6148" name="Rectangle 5"/>
            <p:cNvSpPr>
              <a:spLocks noChangeArrowheads="1"/>
            </p:cNvSpPr>
            <p:nvPr/>
          </p:nvSpPr>
          <p:spPr bwMode="auto">
            <a:xfrm>
              <a:off x="3189288" y="1981200"/>
              <a:ext cx="2590800" cy="13906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3427413" y="1879600"/>
              <a:ext cx="2590800" cy="13906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2057400" y="914400"/>
              <a:ext cx="4343400" cy="5334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cs typeface="Times New Roman" pitchFamily="18" charset="0"/>
                </a:rPr>
                <a:t>Global Memory</a:t>
              </a: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657600" y="1752600"/>
              <a:ext cx="2590800" cy="13906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cs typeface="Times New Roman" pitchFamily="18" charset="0"/>
                </a:rPr>
                <a:t>Processing Unit</a:t>
              </a:r>
            </a:p>
            <a:p>
              <a:pPr algn="ctr"/>
              <a:endParaRPr lang="en-US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6858000" y="914400"/>
              <a:ext cx="914400" cy="5334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cs typeface="Times New Roman" pitchFamily="18" charset="0"/>
                </a:rPr>
                <a:t>I/O</a:t>
              </a:r>
            </a:p>
          </p:txBody>
        </p:sp>
        <p:grpSp>
          <p:nvGrpSpPr>
            <p:cNvPr id="6153" name="Group 26"/>
            <p:cNvGrpSpPr>
              <a:grpSpLocks/>
            </p:cNvGrpSpPr>
            <p:nvPr/>
          </p:nvGrpSpPr>
          <p:grpSpPr bwMode="auto">
            <a:xfrm>
              <a:off x="3886200" y="2419350"/>
              <a:ext cx="1066800" cy="457200"/>
              <a:chOff x="528" y="2688"/>
              <a:chExt cx="672" cy="288"/>
            </a:xfrm>
          </p:grpSpPr>
          <p:grpSp>
            <p:nvGrpSpPr>
              <p:cNvPr id="6176" name="Group 24"/>
              <p:cNvGrpSpPr>
                <a:grpSpLocks/>
              </p:cNvGrpSpPr>
              <p:nvPr/>
            </p:nvGrpSpPr>
            <p:grpSpPr bwMode="auto">
              <a:xfrm>
                <a:off x="528" y="2688"/>
                <a:ext cx="672" cy="288"/>
                <a:chOff x="528" y="2688"/>
                <a:chExt cx="672" cy="288"/>
              </a:xfrm>
            </p:grpSpPr>
            <p:sp>
              <p:nvSpPr>
                <p:cNvPr id="6178" name="Line 1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64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80" name="Line 19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8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8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97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83" name="Line 22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8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177" name="Text Box 25"/>
              <p:cNvSpPr txBox="1">
                <a:spLocks noChangeArrowheads="1"/>
              </p:cNvSpPr>
              <p:nvPr/>
            </p:nvSpPr>
            <p:spPr bwMode="auto">
              <a:xfrm>
                <a:off x="643" y="2736"/>
                <a:ext cx="467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50" dirty="0">
                    <a:solidFill>
                      <a:schemeClr val="bg1"/>
                    </a:solidFill>
                    <a:latin typeface="+mn-lt"/>
                    <a:cs typeface="Times New Roman" pitchFamily="18" charset="0"/>
                  </a:rPr>
                  <a:t>ALU</a:t>
                </a:r>
              </a:p>
            </p:txBody>
          </p:sp>
        </p:grpSp>
        <p:cxnSp>
          <p:nvCxnSpPr>
            <p:cNvPr id="6154" name="AutoShape 35"/>
            <p:cNvCxnSpPr>
              <a:cxnSpLocks noChangeShapeType="1"/>
              <a:endCxn id="6150" idx="1"/>
            </p:cNvCxnSpPr>
            <p:nvPr/>
          </p:nvCxnSpPr>
          <p:spPr bwMode="auto">
            <a:xfrm rot="5400000" flipH="1" flipV="1">
              <a:off x="504519" y="1941208"/>
              <a:ext cx="2312988" cy="792775"/>
            </a:xfrm>
            <a:prstGeom prst="bentConnector2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" name="Line 37"/>
            <p:cNvSpPr>
              <a:spLocks noChangeShapeType="1"/>
            </p:cNvSpPr>
            <p:nvPr/>
          </p:nvSpPr>
          <p:spPr bwMode="auto">
            <a:xfrm flipV="1">
              <a:off x="4876800" y="3154362"/>
              <a:ext cx="0" cy="381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156" name="Line 40"/>
            <p:cNvSpPr>
              <a:spLocks noChangeShapeType="1"/>
            </p:cNvSpPr>
            <p:nvPr/>
          </p:nvSpPr>
          <p:spPr bwMode="auto">
            <a:xfrm>
              <a:off x="6400800" y="1066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157" name="Line 41"/>
            <p:cNvSpPr>
              <a:spLocks noChangeShapeType="1"/>
            </p:cNvSpPr>
            <p:nvPr/>
          </p:nvSpPr>
          <p:spPr bwMode="auto">
            <a:xfrm flipH="1">
              <a:off x="6400800" y="119545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6158" name="AutoShape 44"/>
            <p:cNvCxnSpPr>
              <a:cxnSpLocks noChangeShapeType="1"/>
            </p:cNvCxnSpPr>
            <p:nvPr/>
          </p:nvCxnSpPr>
          <p:spPr bwMode="auto">
            <a:xfrm rot="-5400000">
              <a:off x="5676900" y="2171700"/>
              <a:ext cx="2057400" cy="304800"/>
            </a:xfrm>
            <a:prstGeom prst="bentConnector2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6553200" y="3124200"/>
              <a:ext cx="0" cy="41116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66800" y="1600200"/>
              <a:ext cx="6477000" cy="3429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1" name="TextBox 11"/>
            <p:cNvSpPr txBox="1">
              <a:spLocks noChangeArrowheads="1"/>
            </p:cNvSpPr>
            <p:nvPr/>
          </p:nvSpPr>
          <p:spPr bwMode="auto">
            <a:xfrm>
              <a:off x="3413070" y="4572000"/>
              <a:ext cx="2454962" cy="48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Processor (SM)</a:t>
              </a:r>
            </a:p>
          </p:txBody>
        </p:sp>
        <p:sp>
          <p:nvSpPr>
            <p:cNvPr id="6162" name="Line 37"/>
            <p:cNvSpPr>
              <a:spLocks noChangeShapeType="1"/>
            </p:cNvSpPr>
            <p:nvPr/>
          </p:nvSpPr>
          <p:spPr bwMode="auto">
            <a:xfrm flipV="1">
              <a:off x="4611688" y="3268662"/>
              <a:ext cx="0" cy="266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163" name="Line 37"/>
            <p:cNvSpPr>
              <a:spLocks noChangeShapeType="1"/>
            </p:cNvSpPr>
            <p:nvPr/>
          </p:nvSpPr>
          <p:spPr bwMode="auto">
            <a:xfrm flipV="1">
              <a:off x="4343400" y="3406775"/>
              <a:ext cx="0" cy="1285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62072" y="2101850"/>
              <a:ext cx="1381129" cy="86995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2"/>
                  </a:solidFill>
                  <a:cs typeface="Times New Roman" pitchFamily="18" charset="0"/>
                </a:rPr>
                <a:t>Shared Memory</a:t>
              </a:r>
            </a:p>
          </p:txBody>
        </p:sp>
        <p:sp>
          <p:nvSpPr>
            <p:cNvPr id="5" name="Up-Down Arrow 4"/>
            <p:cNvSpPr/>
            <p:nvPr/>
          </p:nvSpPr>
          <p:spPr>
            <a:xfrm>
              <a:off x="3189288" y="1447800"/>
              <a:ext cx="163512" cy="5334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3465513" y="1447800"/>
              <a:ext cx="152400" cy="4318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Up-Down Arrow 47"/>
            <p:cNvSpPr/>
            <p:nvPr/>
          </p:nvSpPr>
          <p:spPr>
            <a:xfrm>
              <a:off x="3733800" y="1447800"/>
              <a:ext cx="163513" cy="3048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2743200" y="2190750"/>
              <a:ext cx="446088" cy="1905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eft-Right Arrow 49"/>
            <p:cNvSpPr/>
            <p:nvPr/>
          </p:nvSpPr>
          <p:spPr>
            <a:xfrm>
              <a:off x="2747963" y="2438400"/>
              <a:ext cx="679450" cy="20955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eft-Right Arrow 50"/>
            <p:cNvSpPr/>
            <p:nvPr/>
          </p:nvSpPr>
          <p:spPr>
            <a:xfrm>
              <a:off x="2747963" y="2701925"/>
              <a:ext cx="909637" cy="211138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057400" y="2971800"/>
              <a:ext cx="0" cy="549275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5150753" y="2295026"/>
              <a:ext cx="1021447" cy="7529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cs typeface="Times New Roman" pitchFamily="18" charset="0"/>
                </a:rPr>
                <a:t>Register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cs typeface="Times New Roman" pitchFamily="18" charset="0"/>
                </a:rPr>
                <a:t>File</a:t>
              </a:r>
            </a:p>
          </p:txBody>
        </p:sp>
        <p:sp>
          <p:nvSpPr>
            <p:cNvPr id="6173" name="Rectangle 6"/>
            <p:cNvSpPr>
              <a:spLocks noChangeArrowheads="1"/>
            </p:cNvSpPr>
            <p:nvPr/>
          </p:nvSpPr>
          <p:spPr bwMode="auto">
            <a:xfrm>
              <a:off x="1165412" y="3535362"/>
              <a:ext cx="5844987" cy="96043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cs typeface="Times New Roman" pitchFamily="18" charset="0"/>
                </a:rPr>
                <a:t>Control Unit</a:t>
              </a:r>
            </a:p>
            <a:p>
              <a:pPr algn="ctr"/>
              <a:endPara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2743200" y="3991100"/>
              <a:ext cx="9144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cs typeface="Times New Roman" pitchFamily="18" charset="0"/>
                </a:rPr>
                <a:t>PC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4724400" y="3991100"/>
              <a:ext cx="9144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cs typeface="Times New Roman" pitchFamily="18" charset="0"/>
                </a:rPr>
                <a:t>IR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Hardware View of CUDA 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36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3998627"/>
            <a:ext cx="5125991" cy="276935"/>
          </a:xfrm>
        </p:spPr>
        <p:txBody>
          <a:bodyPr/>
          <a:lstStyle/>
          <a:p>
            <a:r>
              <a:rPr lang="en-US" dirty="0" smtClean="0"/>
              <a:t>Lecture 4.2 - Tiled </a:t>
            </a:r>
            <a:r>
              <a:rPr lang="en-US" dirty="0"/>
              <a:t>Parallel Algorithms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29295"/>
            <a:ext cx="5437554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4 – </a:t>
            </a:r>
            <a:r>
              <a:rPr lang="en-US" sz="2000" dirty="0"/>
              <a:t>Memory and Data Locality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motivation and ideas for tiled parallel algorithms </a:t>
            </a:r>
          </a:p>
          <a:p>
            <a:pPr lvl="1"/>
            <a:r>
              <a:rPr lang="en-US" dirty="0" smtClean="0"/>
              <a:t>Reducing the limiting effect of memory </a:t>
            </a:r>
            <a:r>
              <a:rPr lang="en-US" dirty="0"/>
              <a:t>bandwidth </a:t>
            </a:r>
            <a:r>
              <a:rPr lang="en-US" dirty="0" smtClean="0"/>
              <a:t>on parallel </a:t>
            </a:r>
            <a:r>
              <a:rPr lang="en-US" dirty="0"/>
              <a:t>kernel performance</a:t>
            </a:r>
          </a:p>
          <a:p>
            <a:pPr lvl="1"/>
            <a:r>
              <a:rPr lang="en-US" dirty="0"/>
              <a:t>Tiled algorithms and barrier synchronization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190">
        <p:fade/>
      </p:transition>
    </mc:Choice>
    <mc:Fallback xmlns="">
      <p:transition spd="med" advTm="35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Global Memory Access Pattern </a:t>
            </a:r>
            <a:br>
              <a:rPr lang="en-US" dirty="0" smtClean="0"/>
            </a:br>
            <a:r>
              <a:rPr lang="en-US" dirty="0" smtClean="0"/>
              <a:t>of the Basic Matrix Multiplication Kernel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6002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574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46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9718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290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8862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3434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8006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2578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715000" y="1996737"/>
            <a:ext cx="457200" cy="3429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>
            <a:off x="1371600" y="3104138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1</a:t>
            </a:r>
          </a:p>
        </p:txBody>
      </p:sp>
      <p:sp>
        <p:nvSpPr>
          <p:cNvPr id="10256" name="Oval 23"/>
          <p:cNvSpPr>
            <a:spLocks noChangeArrowheads="1"/>
          </p:cNvSpPr>
          <p:nvPr/>
        </p:nvSpPr>
        <p:spPr bwMode="auto">
          <a:xfrm>
            <a:off x="3314700" y="3104137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2</a:t>
            </a:r>
          </a:p>
        </p:txBody>
      </p:sp>
      <p:cxnSp>
        <p:nvCxnSpPr>
          <p:cNvPr id="10257" name="Straight Arrow Connector 25"/>
          <p:cNvCxnSpPr>
            <a:cxnSpLocks noChangeShapeType="1"/>
            <a:stCxn id="10243" idx="2"/>
            <a:endCxn id="10255" idx="1"/>
          </p:cNvCxnSpPr>
          <p:nvPr/>
        </p:nvCxnSpPr>
        <p:spPr bwMode="auto">
          <a:xfrm>
            <a:off x="914401" y="2339638"/>
            <a:ext cx="669225" cy="96551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</p:cNvCxnSpPr>
          <p:nvPr/>
        </p:nvCxnSpPr>
        <p:spPr bwMode="auto">
          <a:xfrm>
            <a:off x="1447800" y="2339637"/>
            <a:ext cx="304800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Box 72"/>
          <p:cNvSpPr txBox="1">
            <a:spLocks noChangeArrowheads="1"/>
          </p:cNvSpPr>
          <p:nvPr/>
        </p:nvSpPr>
        <p:spPr bwMode="auto">
          <a:xfrm>
            <a:off x="5116513" y="2911138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0261" name="Straight Arrow Connector 48"/>
          <p:cNvCxnSpPr>
            <a:cxnSpLocks noChangeShapeType="1"/>
            <a:stCxn id="10245" idx="2"/>
          </p:cNvCxnSpPr>
          <p:nvPr/>
        </p:nvCxnSpPr>
        <p:spPr bwMode="auto">
          <a:xfrm>
            <a:off x="1828800" y="2339637"/>
            <a:ext cx="7620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50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 flipH="1">
            <a:off x="2095500" y="2339638"/>
            <a:ext cx="190500" cy="76450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52"/>
          <p:cNvCxnSpPr>
            <a:cxnSpLocks noChangeShapeType="1"/>
            <a:stCxn id="10247" idx="2"/>
          </p:cNvCxnSpPr>
          <p:nvPr/>
        </p:nvCxnSpPr>
        <p:spPr bwMode="auto">
          <a:xfrm flipH="1">
            <a:off x="2209800" y="2339637"/>
            <a:ext cx="53340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54"/>
          <p:cNvCxnSpPr>
            <a:cxnSpLocks noChangeShapeType="1"/>
            <a:stCxn id="10248" idx="2"/>
          </p:cNvCxnSpPr>
          <p:nvPr/>
        </p:nvCxnSpPr>
        <p:spPr bwMode="auto">
          <a:xfrm flipH="1">
            <a:off x="2362200" y="2339638"/>
            <a:ext cx="838200" cy="81212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56"/>
          <p:cNvCxnSpPr>
            <a:cxnSpLocks noChangeShapeType="1"/>
            <a:stCxn id="10249" idx="2"/>
          </p:cNvCxnSpPr>
          <p:nvPr/>
        </p:nvCxnSpPr>
        <p:spPr bwMode="auto">
          <a:xfrm flipH="1">
            <a:off x="2514600" y="2339637"/>
            <a:ext cx="1143000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59"/>
          <p:cNvCxnSpPr>
            <a:cxnSpLocks noChangeShapeType="1"/>
            <a:stCxn id="10250" idx="2"/>
            <a:endCxn id="10255" idx="7"/>
          </p:cNvCxnSpPr>
          <p:nvPr/>
        </p:nvCxnSpPr>
        <p:spPr bwMode="auto">
          <a:xfrm flipH="1">
            <a:off x="2607376" y="2339638"/>
            <a:ext cx="1507425" cy="96551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61"/>
          <p:cNvCxnSpPr>
            <a:cxnSpLocks noChangeShapeType="1"/>
            <a:stCxn id="10251" idx="2"/>
          </p:cNvCxnSpPr>
          <p:nvPr/>
        </p:nvCxnSpPr>
        <p:spPr bwMode="auto">
          <a:xfrm flipH="1">
            <a:off x="2514600" y="2339637"/>
            <a:ext cx="2057400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64"/>
          <p:cNvCxnSpPr>
            <a:cxnSpLocks noChangeShapeType="1"/>
            <a:stCxn id="10252" idx="2"/>
            <a:endCxn id="10255" idx="7"/>
          </p:cNvCxnSpPr>
          <p:nvPr/>
        </p:nvCxnSpPr>
        <p:spPr bwMode="auto">
          <a:xfrm flipH="1">
            <a:off x="2607376" y="2339638"/>
            <a:ext cx="2421825" cy="96551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68"/>
          <p:cNvCxnSpPr>
            <a:cxnSpLocks noChangeShapeType="1"/>
            <a:stCxn id="10243" idx="2"/>
            <a:endCxn id="10256" idx="1"/>
          </p:cNvCxnSpPr>
          <p:nvPr/>
        </p:nvCxnSpPr>
        <p:spPr bwMode="auto">
          <a:xfrm>
            <a:off x="914401" y="2339637"/>
            <a:ext cx="2612325" cy="96551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75"/>
          <p:cNvCxnSpPr>
            <a:cxnSpLocks noChangeShapeType="1"/>
            <a:stCxn id="10244" idx="2"/>
          </p:cNvCxnSpPr>
          <p:nvPr/>
        </p:nvCxnSpPr>
        <p:spPr bwMode="auto">
          <a:xfrm>
            <a:off x="1371600" y="2339637"/>
            <a:ext cx="2247900" cy="9144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78"/>
          <p:cNvCxnSpPr>
            <a:cxnSpLocks noChangeShapeType="1"/>
            <a:stCxn id="10245" idx="2"/>
          </p:cNvCxnSpPr>
          <p:nvPr/>
        </p:nvCxnSpPr>
        <p:spPr bwMode="auto">
          <a:xfrm>
            <a:off x="1828800" y="2339637"/>
            <a:ext cx="1828800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81"/>
          <p:cNvCxnSpPr>
            <a:cxnSpLocks noChangeShapeType="1"/>
            <a:stCxn id="10246" idx="2"/>
          </p:cNvCxnSpPr>
          <p:nvPr/>
        </p:nvCxnSpPr>
        <p:spPr bwMode="auto">
          <a:xfrm>
            <a:off x="2286001" y="2339638"/>
            <a:ext cx="1532287" cy="81212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83"/>
          <p:cNvCxnSpPr>
            <a:cxnSpLocks noChangeShapeType="1"/>
            <a:stCxn id="10247" idx="2"/>
          </p:cNvCxnSpPr>
          <p:nvPr/>
        </p:nvCxnSpPr>
        <p:spPr bwMode="auto">
          <a:xfrm>
            <a:off x="2743200" y="2339637"/>
            <a:ext cx="114300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85"/>
          <p:cNvCxnSpPr>
            <a:cxnSpLocks noChangeShapeType="1"/>
            <a:stCxn id="10248" idx="2"/>
          </p:cNvCxnSpPr>
          <p:nvPr/>
        </p:nvCxnSpPr>
        <p:spPr bwMode="auto">
          <a:xfrm>
            <a:off x="3200400" y="2339637"/>
            <a:ext cx="68580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87"/>
          <p:cNvCxnSpPr>
            <a:cxnSpLocks noChangeShapeType="1"/>
            <a:stCxn id="10249" idx="2"/>
            <a:endCxn id="10256" idx="0"/>
          </p:cNvCxnSpPr>
          <p:nvPr/>
        </p:nvCxnSpPr>
        <p:spPr bwMode="auto">
          <a:xfrm>
            <a:off x="3657600" y="2339637"/>
            <a:ext cx="38100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89"/>
          <p:cNvCxnSpPr>
            <a:cxnSpLocks noChangeShapeType="1"/>
            <a:stCxn id="10250" idx="2"/>
          </p:cNvCxnSpPr>
          <p:nvPr/>
        </p:nvCxnSpPr>
        <p:spPr bwMode="auto">
          <a:xfrm>
            <a:off x="4114800" y="2339637"/>
            <a:ext cx="0" cy="7645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Arrow Connector 91"/>
          <p:cNvCxnSpPr>
            <a:cxnSpLocks noChangeShapeType="1"/>
            <a:stCxn id="10251" idx="2"/>
          </p:cNvCxnSpPr>
          <p:nvPr/>
        </p:nvCxnSpPr>
        <p:spPr bwMode="auto">
          <a:xfrm flipH="1">
            <a:off x="4246562" y="2339638"/>
            <a:ext cx="325438" cy="81212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Straight Arrow Connector 93"/>
          <p:cNvCxnSpPr>
            <a:cxnSpLocks noChangeShapeType="1"/>
            <a:stCxn id="10253" idx="2"/>
          </p:cNvCxnSpPr>
          <p:nvPr/>
        </p:nvCxnSpPr>
        <p:spPr bwMode="auto">
          <a:xfrm flipH="1">
            <a:off x="2743200" y="2339638"/>
            <a:ext cx="2743200" cy="107933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Straight Arrow Connector 95"/>
          <p:cNvCxnSpPr>
            <a:cxnSpLocks noChangeShapeType="1"/>
            <a:stCxn id="10254" idx="2"/>
          </p:cNvCxnSpPr>
          <p:nvPr/>
        </p:nvCxnSpPr>
        <p:spPr bwMode="auto">
          <a:xfrm flipH="1">
            <a:off x="2705100" y="2339638"/>
            <a:ext cx="3238500" cy="107933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Straight Arrow Connector 97"/>
          <p:cNvCxnSpPr>
            <a:cxnSpLocks noChangeShapeType="1"/>
            <a:stCxn id="10252" idx="2"/>
          </p:cNvCxnSpPr>
          <p:nvPr/>
        </p:nvCxnSpPr>
        <p:spPr bwMode="auto">
          <a:xfrm flipH="1">
            <a:off x="4343400" y="2339637"/>
            <a:ext cx="685800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Straight Arrow Connector 99"/>
          <p:cNvCxnSpPr>
            <a:cxnSpLocks noChangeShapeType="1"/>
            <a:stCxn id="10253" idx="2"/>
          </p:cNvCxnSpPr>
          <p:nvPr/>
        </p:nvCxnSpPr>
        <p:spPr bwMode="auto">
          <a:xfrm flipH="1">
            <a:off x="4409282" y="2339637"/>
            <a:ext cx="1077119" cy="8572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Straight Arrow Connector 101"/>
          <p:cNvCxnSpPr>
            <a:cxnSpLocks noChangeShapeType="1"/>
            <a:stCxn id="10254" idx="2"/>
            <a:endCxn id="10256" idx="7"/>
          </p:cNvCxnSpPr>
          <p:nvPr/>
        </p:nvCxnSpPr>
        <p:spPr bwMode="auto">
          <a:xfrm flipH="1">
            <a:off x="4550476" y="2339637"/>
            <a:ext cx="1393125" cy="96551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81000" y="1327630"/>
            <a:ext cx="16658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Global Memory</a:t>
            </a:r>
          </a:p>
        </p:txBody>
      </p:sp>
    </p:spTree>
    <p:extLst>
      <p:ext uri="{BB962C8B-B14F-4D97-AF65-F5344CB8AC3E}">
        <p14:creationId xmlns:p14="http://schemas.microsoft.com/office/powerpoint/2010/main" val="289097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749">
        <p:fade/>
      </p:transition>
    </mc:Choice>
    <mc:Fallback xmlns="">
      <p:transition spd="med" advTm="427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to effectively use the CUDA memory types in a parallel program</a:t>
            </a:r>
          </a:p>
          <a:p>
            <a:pPr lvl="1"/>
            <a:r>
              <a:rPr lang="en-US" dirty="0" smtClean="0"/>
              <a:t>Importance of memory access efficiency</a:t>
            </a:r>
          </a:p>
          <a:p>
            <a:pPr lvl="1"/>
            <a:r>
              <a:rPr lang="en-US" dirty="0" smtClean="0"/>
              <a:t>Registers, shared memory, global memory</a:t>
            </a:r>
          </a:p>
          <a:p>
            <a:pPr lvl="1"/>
            <a:r>
              <a:rPr lang="en-US" dirty="0" smtClean="0"/>
              <a:t>Scope and lifetime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4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Tiling/Blocking - Basic Idea</a:t>
            </a:r>
          </a:p>
        </p:txBody>
      </p:sp>
      <p:sp>
        <p:nvSpPr>
          <p:cNvPr id="10284" name="Rectangle 3"/>
          <p:cNvSpPr>
            <a:spLocks noChangeArrowheads="1"/>
          </p:cNvSpPr>
          <p:nvPr/>
        </p:nvSpPr>
        <p:spPr bwMode="auto">
          <a:xfrm>
            <a:off x="7653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5" name="Rectangle 4"/>
          <p:cNvSpPr>
            <a:spLocks noChangeArrowheads="1"/>
          </p:cNvSpPr>
          <p:nvPr/>
        </p:nvSpPr>
        <p:spPr bwMode="auto">
          <a:xfrm>
            <a:off x="12225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6" name="Rectangle 5"/>
          <p:cNvSpPr>
            <a:spLocks noChangeArrowheads="1"/>
          </p:cNvSpPr>
          <p:nvPr/>
        </p:nvSpPr>
        <p:spPr bwMode="auto">
          <a:xfrm>
            <a:off x="16797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Rectangle 6"/>
          <p:cNvSpPr>
            <a:spLocks noChangeArrowheads="1"/>
          </p:cNvSpPr>
          <p:nvPr/>
        </p:nvSpPr>
        <p:spPr bwMode="auto">
          <a:xfrm>
            <a:off x="21369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Rectangle 7"/>
          <p:cNvSpPr>
            <a:spLocks noChangeArrowheads="1"/>
          </p:cNvSpPr>
          <p:nvPr/>
        </p:nvSpPr>
        <p:spPr bwMode="auto">
          <a:xfrm>
            <a:off x="25941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Rectangle 8"/>
          <p:cNvSpPr>
            <a:spLocks noChangeArrowheads="1"/>
          </p:cNvSpPr>
          <p:nvPr/>
        </p:nvSpPr>
        <p:spPr bwMode="auto">
          <a:xfrm>
            <a:off x="30513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Rectangle 9"/>
          <p:cNvSpPr>
            <a:spLocks noChangeArrowheads="1"/>
          </p:cNvSpPr>
          <p:nvPr/>
        </p:nvSpPr>
        <p:spPr bwMode="auto">
          <a:xfrm>
            <a:off x="35085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Rectangle 10"/>
          <p:cNvSpPr>
            <a:spLocks noChangeArrowheads="1"/>
          </p:cNvSpPr>
          <p:nvPr/>
        </p:nvSpPr>
        <p:spPr bwMode="auto">
          <a:xfrm>
            <a:off x="39657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2" name="Rectangle 11"/>
          <p:cNvSpPr>
            <a:spLocks noChangeArrowheads="1"/>
          </p:cNvSpPr>
          <p:nvPr/>
        </p:nvSpPr>
        <p:spPr bwMode="auto">
          <a:xfrm>
            <a:off x="44229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3" name="Rectangle 12"/>
          <p:cNvSpPr>
            <a:spLocks noChangeArrowheads="1"/>
          </p:cNvSpPr>
          <p:nvPr/>
        </p:nvSpPr>
        <p:spPr bwMode="auto">
          <a:xfrm>
            <a:off x="48801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4" name="Rectangle 13"/>
          <p:cNvSpPr>
            <a:spLocks noChangeArrowheads="1"/>
          </p:cNvSpPr>
          <p:nvPr/>
        </p:nvSpPr>
        <p:spPr bwMode="auto">
          <a:xfrm>
            <a:off x="53373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5" name="Rectangle 14"/>
          <p:cNvSpPr>
            <a:spLocks noChangeArrowheads="1"/>
          </p:cNvSpPr>
          <p:nvPr/>
        </p:nvSpPr>
        <p:spPr bwMode="auto">
          <a:xfrm>
            <a:off x="5794581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Oval 22"/>
          <p:cNvSpPr>
            <a:spLocks noChangeArrowheads="1"/>
          </p:cNvSpPr>
          <p:nvPr/>
        </p:nvSpPr>
        <p:spPr bwMode="auto">
          <a:xfrm>
            <a:off x="1222581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1</a:t>
            </a:r>
          </a:p>
        </p:txBody>
      </p:sp>
      <p:sp>
        <p:nvSpPr>
          <p:cNvPr id="10297" name="Oval 23"/>
          <p:cNvSpPr>
            <a:spLocks noChangeArrowheads="1"/>
          </p:cNvSpPr>
          <p:nvPr/>
        </p:nvSpPr>
        <p:spPr bwMode="auto">
          <a:xfrm>
            <a:off x="3775281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2</a:t>
            </a:r>
          </a:p>
        </p:txBody>
      </p:sp>
      <p:sp>
        <p:nvSpPr>
          <p:cNvPr id="10298" name="TextBox 72"/>
          <p:cNvSpPr txBox="1">
            <a:spLocks noChangeArrowheads="1"/>
          </p:cNvSpPr>
          <p:nvPr/>
        </p:nvSpPr>
        <p:spPr bwMode="auto">
          <a:xfrm>
            <a:off x="5337381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299" name="Rectangle 3"/>
          <p:cNvSpPr>
            <a:spLocks noChangeArrowheads="1"/>
          </p:cNvSpPr>
          <p:nvPr/>
        </p:nvSpPr>
        <p:spPr bwMode="auto">
          <a:xfrm>
            <a:off x="23655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Rectangle 4"/>
          <p:cNvSpPr>
            <a:spLocks noChangeArrowheads="1"/>
          </p:cNvSpPr>
          <p:nvPr/>
        </p:nvSpPr>
        <p:spPr bwMode="auto">
          <a:xfrm>
            <a:off x="28227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Rectangle 5"/>
          <p:cNvSpPr>
            <a:spLocks noChangeArrowheads="1"/>
          </p:cNvSpPr>
          <p:nvPr/>
        </p:nvSpPr>
        <p:spPr bwMode="auto">
          <a:xfrm>
            <a:off x="32799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Rectangle 6"/>
          <p:cNvSpPr>
            <a:spLocks noChangeArrowheads="1"/>
          </p:cNvSpPr>
          <p:nvPr/>
        </p:nvSpPr>
        <p:spPr bwMode="auto">
          <a:xfrm>
            <a:off x="37371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303" name="Straight Arrow Connector 74"/>
          <p:cNvCxnSpPr>
            <a:cxnSpLocks noChangeShapeType="1"/>
            <a:stCxn id="10284" idx="2"/>
            <a:endCxn id="10299" idx="0"/>
          </p:cNvCxnSpPr>
          <p:nvPr/>
        </p:nvCxnSpPr>
        <p:spPr bwMode="auto">
          <a:xfrm>
            <a:off x="9939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4" name="Straight Arrow Connector 76"/>
          <p:cNvCxnSpPr>
            <a:cxnSpLocks noChangeShapeType="1"/>
            <a:stCxn id="10285" idx="2"/>
            <a:endCxn id="10300" idx="0"/>
          </p:cNvCxnSpPr>
          <p:nvPr/>
        </p:nvCxnSpPr>
        <p:spPr bwMode="auto">
          <a:xfrm>
            <a:off x="14511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5" name="Straight Arrow Connector 78"/>
          <p:cNvCxnSpPr>
            <a:cxnSpLocks noChangeShapeType="1"/>
            <a:stCxn id="10286" idx="2"/>
            <a:endCxn id="10301" idx="0"/>
          </p:cNvCxnSpPr>
          <p:nvPr/>
        </p:nvCxnSpPr>
        <p:spPr bwMode="auto">
          <a:xfrm>
            <a:off x="19083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6" name="Straight Arrow Connector 80"/>
          <p:cNvCxnSpPr>
            <a:cxnSpLocks noChangeShapeType="1"/>
            <a:endCxn id="10302" idx="0"/>
          </p:cNvCxnSpPr>
          <p:nvPr/>
        </p:nvCxnSpPr>
        <p:spPr bwMode="auto">
          <a:xfrm>
            <a:off x="2517981" y="1494604"/>
            <a:ext cx="1447800" cy="228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1" name="Straight Arrow Connector 90"/>
          <p:cNvCxnSpPr>
            <a:cxnSpLocks noChangeShapeType="1"/>
            <a:stCxn id="10299" idx="2"/>
          </p:cNvCxnSpPr>
          <p:nvPr/>
        </p:nvCxnSpPr>
        <p:spPr bwMode="auto">
          <a:xfrm flipH="1">
            <a:off x="2251281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2" name="Straight Arrow Connector 92"/>
          <p:cNvCxnSpPr>
            <a:cxnSpLocks noChangeShapeType="1"/>
            <a:stCxn id="10300" idx="2"/>
          </p:cNvCxnSpPr>
          <p:nvPr/>
        </p:nvCxnSpPr>
        <p:spPr bwMode="auto">
          <a:xfrm flipH="1">
            <a:off x="2365581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3" name="Straight Arrow Connector 94"/>
          <p:cNvCxnSpPr>
            <a:cxnSpLocks noChangeShapeType="1"/>
            <a:stCxn id="10301" idx="2"/>
            <a:endCxn id="10296" idx="7"/>
          </p:cNvCxnSpPr>
          <p:nvPr/>
        </p:nvCxnSpPr>
        <p:spPr bwMode="auto">
          <a:xfrm flipH="1">
            <a:off x="2458357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4" name="Straight Arrow Connector 97"/>
          <p:cNvCxnSpPr>
            <a:cxnSpLocks noChangeShapeType="1"/>
            <a:stCxn id="10302" idx="2"/>
          </p:cNvCxnSpPr>
          <p:nvPr/>
        </p:nvCxnSpPr>
        <p:spPr bwMode="auto">
          <a:xfrm flipH="1">
            <a:off x="2594181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Straight Arrow Connector 99"/>
          <p:cNvCxnSpPr>
            <a:cxnSpLocks noChangeShapeType="1"/>
            <a:stCxn id="10299" idx="2"/>
          </p:cNvCxnSpPr>
          <p:nvPr/>
        </p:nvCxnSpPr>
        <p:spPr bwMode="auto">
          <a:xfrm>
            <a:off x="2594181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Straight Arrow Connector 101"/>
          <p:cNvCxnSpPr>
            <a:cxnSpLocks noChangeShapeType="1"/>
            <a:stCxn id="10300" idx="2"/>
            <a:endCxn id="10297" idx="1"/>
          </p:cNvCxnSpPr>
          <p:nvPr/>
        </p:nvCxnSpPr>
        <p:spPr bwMode="auto">
          <a:xfrm>
            <a:off x="3051382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Straight Arrow Connector 103"/>
          <p:cNvCxnSpPr>
            <a:cxnSpLocks noChangeShapeType="1"/>
            <a:stCxn id="10301" idx="2"/>
          </p:cNvCxnSpPr>
          <p:nvPr/>
        </p:nvCxnSpPr>
        <p:spPr bwMode="auto">
          <a:xfrm>
            <a:off x="3508581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Straight Arrow Connector 105"/>
          <p:cNvCxnSpPr>
            <a:cxnSpLocks noChangeShapeType="1"/>
            <a:stCxn id="10302" idx="2"/>
          </p:cNvCxnSpPr>
          <p:nvPr/>
        </p:nvCxnSpPr>
        <p:spPr bwMode="auto">
          <a:xfrm>
            <a:off x="3965781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Global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57201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On-chip Memory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260" y="3684042"/>
            <a:ext cx="496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Divide the global memory content into tiles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Focus the computation of threads on one or a small number of tiles at each point in time  </a:t>
            </a:r>
          </a:p>
        </p:txBody>
      </p:sp>
    </p:spTree>
    <p:extLst>
      <p:ext uri="{BB962C8B-B14F-4D97-AF65-F5344CB8AC3E}">
        <p14:creationId xmlns:p14="http://schemas.microsoft.com/office/powerpoint/2010/main" val="13641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899">
        <p:fade/>
      </p:transition>
    </mc:Choice>
    <mc:Fallback xmlns="">
      <p:transition spd="med" advTm="938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Tiling/Blocking - Basic Idea</a:t>
            </a:r>
          </a:p>
        </p:txBody>
      </p:sp>
      <p:sp>
        <p:nvSpPr>
          <p:cNvPr id="10284" name="Rectangle 3"/>
          <p:cNvSpPr>
            <a:spLocks noChangeArrowheads="1"/>
          </p:cNvSpPr>
          <p:nvPr/>
        </p:nvSpPr>
        <p:spPr bwMode="auto">
          <a:xfrm>
            <a:off x="7620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5" name="Rectangle 4"/>
          <p:cNvSpPr>
            <a:spLocks noChangeArrowheads="1"/>
          </p:cNvSpPr>
          <p:nvPr/>
        </p:nvSpPr>
        <p:spPr bwMode="auto">
          <a:xfrm>
            <a:off x="12192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6" name="Rectangle 5"/>
          <p:cNvSpPr>
            <a:spLocks noChangeArrowheads="1"/>
          </p:cNvSpPr>
          <p:nvPr/>
        </p:nvSpPr>
        <p:spPr bwMode="auto">
          <a:xfrm>
            <a:off x="16764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Rectangle 6"/>
          <p:cNvSpPr>
            <a:spLocks noChangeArrowheads="1"/>
          </p:cNvSpPr>
          <p:nvPr/>
        </p:nvSpPr>
        <p:spPr bwMode="auto">
          <a:xfrm>
            <a:off x="21336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Rectangle 7"/>
          <p:cNvSpPr>
            <a:spLocks noChangeArrowheads="1"/>
          </p:cNvSpPr>
          <p:nvPr/>
        </p:nvSpPr>
        <p:spPr bwMode="auto">
          <a:xfrm>
            <a:off x="25908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Rectangle 8"/>
          <p:cNvSpPr>
            <a:spLocks noChangeArrowheads="1"/>
          </p:cNvSpPr>
          <p:nvPr/>
        </p:nvSpPr>
        <p:spPr bwMode="auto">
          <a:xfrm>
            <a:off x="30480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Rectangle 9"/>
          <p:cNvSpPr>
            <a:spLocks noChangeArrowheads="1"/>
          </p:cNvSpPr>
          <p:nvPr/>
        </p:nvSpPr>
        <p:spPr bwMode="auto">
          <a:xfrm>
            <a:off x="35052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Rectangle 10"/>
          <p:cNvSpPr>
            <a:spLocks noChangeArrowheads="1"/>
          </p:cNvSpPr>
          <p:nvPr/>
        </p:nvSpPr>
        <p:spPr bwMode="auto">
          <a:xfrm>
            <a:off x="39624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2" name="Rectangle 11"/>
          <p:cNvSpPr>
            <a:spLocks noChangeArrowheads="1"/>
          </p:cNvSpPr>
          <p:nvPr/>
        </p:nvSpPr>
        <p:spPr bwMode="auto">
          <a:xfrm>
            <a:off x="44196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3" name="Rectangle 12"/>
          <p:cNvSpPr>
            <a:spLocks noChangeArrowheads="1"/>
          </p:cNvSpPr>
          <p:nvPr/>
        </p:nvSpPr>
        <p:spPr bwMode="auto">
          <a:xfrm>
            <a:off x="48768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4" name="Rectangle 13"/>
          <p:cNvSpPr>
            <a:spLocks noChangeArrowheads="1"/>
          </p:cNvSpPr>
          <p:nvPr/>
        </p:nvSpPr>
        <p:spPr bwMode="auto">
          <a:xfrm>
            <a:off x="53340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5" name="Rectangle 14"/>
          <p:cNvSpPr>
            <a:spLocks noChangeArrowheads="1"/>
          </p:cNvSpPr>
          <p:nvPr/>
        </p:nvSpPr>
        <p:spPr bwMode="auto">
          <a:xfrm>
            <a:off x="5791200" y="1151704"/>
            <a:ext cx="457200" cy="409074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Oval 22"/>
          <p:cNvSpPr>
            <a:spLocks noChangeArrowheads="1"/>
          </p:cNvSpPr>
          <p:nvPr/>
        </p:nvSpPr>
        <p:spPr bwMode="auto">
          <a:xfrm>
            <a:off x="1219200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1</a:t>
            </a:r>
          </a:p>
        </p:txBody>
      </p:sp>
      <p:sp>
        <p:nvSpPr>
          <p:cNvPr id="10297" name="Oval 23"/>
          <p:cNvSpPr>
            <a:spLocks noChangeArrowheads="1"/>
          </p:cNvSpPr>
          <p:nvPr/>
        </p:nvSpPr>
        <p:spPr bwMode="auto">
          <a:xfrm>
            <a:off x="3771900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  <a:p>
            <a:r>
              <a:rPr lang="en-US" sz="1200" dirty="0"/>
              <a:t>Thread 2</a:t>
            </a:r>
          </a:p>
        </p:txBody>
      </p:sp>
      <p:sp>
        <p:nvSpPr>
          <p:cNvPr id="10298" name="TextBox 72"/>
          <p:cNvSpPr txBox="1">
            <a:spLocks noChangeArrowheads="1"/>
          </p:cNvSpPr>
          <p:nvPr/>
        </p:nvSpPr>
        <p:spPr bwMode="auto">
          <a:xfrm>
            <a:off x="5334000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299" name="Rectangle 3"/>
          <p:cNvSpPr>
            <a:spLocks noChangeArrowheads="1"/>
          </p:cNvSpPr>
          <p:nvPr/>
        </p:nvSpPr>
        <p:spPr bwMode="auto">
          <a:xfrm>
            <a:off x="23622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Rectangle 4"/>
          <p:cNvSpPr>
            <a:spLocks noChangeArrowheads="1"/>
          </p:cNvSpPr>
          <p:nvPr/>
        </p:nvSpPr>
        <p:spPr bwMode="auto">
          <a:xfrm>
            <a:off x="28194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Rectangle 5"/>
          <p:cNvSpPr>
            <a:spLocks noChangeArrowheads="1"/>
          </p:cNvSpPr>
          <p:nvPr/>
        </p:nvSpPr>
        <p:spPr bwMode="auto">
          <a:xfrm>
            <a:off x="32766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Rectangle 6"/>
          <p:cNvSpPr>
            <a:spLocks noChangeArrowheads="1"/>
          </p:cNvSpPr>
          <p:nvPr/>
        </p:nvSpPr>
        <p:spPr bwMode="auto">
          <a:xfrm>
            <a:off x="37338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307" name="Straight Arrow Connector 82"/>
          <p:cNvCxnSpPr>
            <a:cxnSpLocks noChangeShapeType="1"/>
            <a:stCxn id="10288" idx="2"/>
            <a:endCxn id="10299" idx="0"/>
          </p:cNvCxnSpPr>
          <p:nvPr/>
        </p:nvCxnSpPr>
        <p:spPr bwMode="auto">
          <a:xfrm flipH="1">
            <a:off x="25908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Straight Arrow Connector 84"/>
          <p:cNvCxnSpPr>
            <a:cxnSpLocks noChangeShapeType="1"/>
            <a:stCxn id="10289" idx="2"/>
            <a:endCxn id="10300" idx="0"/>
          </p:cNvCxnSpPr>
          <p:nvPr/>
        </p:nvCxnSpPr>
        <p:spPr bwMode="auto">
          <a:xfrm flipH="1">
            <a:off x="30480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Straight Arrow Connector 86"/>
          <p:cNvCxnSpPr>
            <a:cxnSpLocks noChangeShapeType="1"/>
            <a:stCxn id="10290" idx="2"/>
            <a:endCxn id="10301" idx="0"/>
          </p:cNvCxnSpPr>
          <p:nvPr/>
        </p:nvCxnSpPr>
        <p:spPr bwMode="auto">
          <a:xfrm flipH="1">
            <a:off x="35052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Straight Arrow Connector 88"/>
          <p:cNvCxnSpPr>
            <a:cxnSpLocks noChangeShapeType="1"/>
            <a:stCxn id="10291" idx="2"/>
            <a:endCxn id="10302" idx="0"/>
          </p:cNvCxnSpPr>
          <p:nvPr/>
        </p:nvCxnSpPr>
        <p:spPr bwMode="auto">
          <a:xfrm flipH="1">
            <a:off x="39624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1" name="Straight Arrow Connector 90"/>
          <p:cNvCxnSpPr>
            <a:cxnSpLocks noChangeShapeType="1"/>
            <a:stCxn id="10299" idx="2"/>
          </p:cNvCxnSpPr>
          <p:nvPr/>
        </p:nvCxnSpPr>
        <p:spPr bwMode="auto">
          <a:xfrm flipH="1">
            <a:off x="2247900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2" name="Straight Arrow Connector 92"/>
          <p:cNvCxnSpPr>
            <a:cxnSpLocks noChangeShapeType="1"/>
            <a:stCxn id="10300" idx="2"/>
          </p:cNvCxnSpPr>
          <p:nvPr/>
        </p:nvCxnSpPr>
        <p:spPr bwMode="auto">
          <a:xfrm flipH="1">
            <a:off x="2362200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3" name="Straight Arrow Connector 94"/>
          <p:cNvCxnSpPr>
            <a:cxnSpLocks noChangeShapeType="1"/>
            <a:stCxn id="10301" idx="2"/>
            <a:endCxn id="10296" idx="7"/>
          </p:cNvCxnSpPr>
          <p:nvPr/>
        </p:nvCxnSpPr>
        <p:spPr bwMode="auto">
          <a:xfrm flipH="1">
            <a:off x="2454976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4" name="Straight Arrow Connector 97"/>
          <p:cNvCxnSpPr>
            <a:cxnSpLocks noChangeShapeType="1"/>
            <a:stCxn id="10302" idx="2"/>
          </p:cNvCxnSpPr>
          <p:nvPr/>
        </p:nvCxnSpPr>
        <p:spPr bwMode="auto">
          <a:xfrm flipH="1">
            <a:off x="2590800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Straight Arrow Connector 99"/>
          <p:cNvCxnSpPr>
            <a:cxnSpLocks noChangeShapeType="1"/>
            <a:stCxn id="10299" idx="2"/>
          </p:cNvCxnSpPr>
          <p:nvPr/>
        </p:nvCxnSpPr>
        <p:spPr bwMode="auto">
          <a:xfrm>
            <a:off x="2590800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Straight Arrow Connector 101"/>
          <p:cNvCxnSpPr>
            <a:cxnSpLocks noChangeShapeType="1"/>
            <a:stCxn id="10300" idx="2"/>
            <a:endCxn id="10297" idx="1"/>
          </p:cNvCxnSpPr>
          <p:nvPr/>
        </p:nvCxnSpPr>
        <p:spPr bwMode="auto">
          <a:xfrm>
            <a:off x="3048001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Straight Arrow Connector 103"/>
          <p:cNvCxnSpPr>
            <a:cxnSpLocks noChangeShapeType="1"/>
            <a:stCxn id="10301" idx="2"/>
          </p:cNvCxnSpPr>
          <p:nvPr/>
        </p:nvCxnSpPr>
        <p:spPr bwMode="auto">
          <a:xfrm>
            <a:off x="3505200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Straight Arrow Connector 105"/>
          <p:cNvCxnSpPr>
            <a:cxnSpLocks noChangeShapeType="1"/>
            <a:stCxn id="10302" idx="2"/>
          </p:cNvCxnSpPr>
          <p:nvPr/>
        </p:nvCxnSpPr>
        <p:spPr bwMode="auto">
          <a:xfrm>
            <a:off x="3962400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Global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53820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On-chip Memory</a:t>
            </a:r>
          </a:p>
        </p:txBody>
      </p:sp>
    </p:spTree>
    <p:extLst>
      <p:ext uri="{BB962C8B-B14F-4D97-AF65-F5344CB8AC3E}">
        <p14:creationId xmlns:p14="http://schemas.microsoft.com/office/powerpoint/2010/main" val="14293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866">
        <p:fade/>
      </p:transition>
    </mc:Choice>
    <mc:Fallback xmlns="">
      <p:transition spd="med" advTm="178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Basic Concept of Tiling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a congested traffic system, significant reduction of  vehicles can greatly improve the delay seen by all vehicles</a:t>
            </a:r>
          </a:p>
          <a:p>
            <a:pPr lvl="1"/>
            <a:r>
              <a:rPr lang="en-US" sz="1600" dirty="0">
                <a:solidFill>
                  <a:srgbClr val="6F6F6F"/>
                </a:solidFill>
                <a:ea typeface="+mn-ea"/>
              </a:rPr>
              <a:t>Carpooling for </a:t>
            </a:r>
            <a:r>
              <a:rPr lang="en-US" sz="1600" dirty="0" smtClean="0">
                <a:solidFill>
                  <a:srgbClr val="6F6F6F"/>
                </a:solidFill>
                <a:ea typeface="+mn-ea"/>
              </a:rPr>
              <a:t>commuters</a:t>
            </a:r>
          </a:p>
          <a:p>
            <a:pPr lvl="1"/>
            <a:r>
              <a:rPr lang="en-US" sz="1600" dirty="0" smtClean="0">
                <a:solidFill>
                  <a:srgbClr val="6F6F6F"/>
                </a:solidFill>
                <a:ea typeface="+mn-ea"/>
              </a:rPr>
              <a:t>Tiling </a:t>
            </a:r>
            <a:r>
              <a:rPr lang="en-US" sz="1600" dirty="0">
                <a:solidFill>
                  <a:srgbClr val="6F6F6F"/>
                </a:solidFill>
                <a:ea typeface="+mn-ea"/>
              </a:rPr>
              <a:t>for global memory </a:t>
            </a:r>
            <a:r>
              <a:rPr lang="en-US" sz="1600" dirty="0" smtClean="0">
                <a:solidFill>
                  <a:srgbClr val="6F6F6F"/>
                </a:solidFill>
                <a:ea typeface="+mn-ea"/>
              </a:rPr>
              <a:t>accesses</a:t>
            </a:r>
          </a:p>
          <a:p>
            <a:pPr lvl="2"/>
            <a:r>
              <a:rPr lang="en-US" sz="1600" dirty="0" smtClean="0">
                <a:solidFill>
                  <a:srgbClr val="6F6F6F"/>
                </a:solidFill>
                <a:ea typeface="+mn-ea"/>
              </a:rPr>
              <a:t>drivers </a:t>
            </a:r>
            <a:r>
              <a:rPr lang="en-US" sz="1600" dirty="0">
                <a:solidFill>
                  <a:srgbClr val="6F6F6F"/>
                </a:solidFill>
                <a:ea typeface="+mn-ea"/>
              </a:rPr>
              <a:t>= </a:t>
            </a:r>
            <a:r>
              <a:rPr lang="en-US" sz="1600" dirty="0" smtClean="0">
                <a:solidFill>
                  <a:srgbClr val="6F6F6F"/>
                </a:solidFill>
                <a:ea typeface="+mn-ea"/>
              </a:rPr>
              <a:t>threads accessing their memory data operands</a:t>
            </a:r>
          </a:p>
          <a:p>
            <a:pPr lvl="2"/>
            <a:r>
              <a:rPr lang="en-US" sz="1600" dirty="0" smtClean="0">
                <a:solidFill>
                  <a:srgbClr val="6F6F6F"/>
                </a:solidFill>
                <a:ea typeface="+mn-ea"/>
              </a:rPr>
              <a:t>cars </a:t>
            </a:r>
            <a:r>
              <a:rPr lang="en-US" sz="1600" dirty="0">
                <a:solidFill>
                  <a:srgbClr val="6F6F6F"/>
                </a:solidFill>
                <a:ea typeface="+mn-ea"/>
              </a:rPr>
              <a:t>= memory access requests</a:t>
            </a:r>
          </a:p>
        </p:txBody>
      </p:sp>
      <p:sp>
        <p:nvSpPr>
          <p:cNvPr id="1127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00" y="472440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5462B12E-E329-4EAA-AC5B-24CD4BBA19DF}" type="slidenum">
              <a:rPr lang="en-US" sz="1400">
                <a:latin typeface="Times New Roman" pitchFamily="18" charset="0"/>
              </a:rPr>
              <a:pPr eaLnBrk="1" hangingPunct="1"/>
              <a:t>22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1750"/>
            <a:ext cx="269557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5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256">
        <p:fade/>
      </p:transition>
    </mc:Choice>
    <mc:Fallback xmlns="">
      <p:transition spd="med" advTm="1132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>Some Computations are More Challenging to Tile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Some carpools may be easier than others</a:t>
            </a:r>
            <a:endParaRPr lang="en-US" sz="1267" dirty="0" smtClean="0"/>
          </a:p>
          <a:p>
            <a:pPr lvl="1"/>
            <a:r>
              <a:rPr lang="en-US" sz="1267" dirty="0" smtClean="0"/>
              <a:t>Car pool participants need to have similar work schedule</a:t>
            </a:r>
            <a:endParaRPr lang="en-US" sz="1267" dirty="0"/>
          </a:p>
          <a:p>
            <a:pPr lvl="1"/>
            <a:r>
              <a:rPr lang="en-US" sz="1267" dirty="0"/>
              <a:t>Some vehicles may be more suitable for carpooling</a:t>
            </a:r>
          </a:p>
          <a:p>
            <a:r>
              <a:rPr lang="en-US" sz="1600" dirty="0" smtClean="0"/>
              <a:t>Similar challenges exist in tiling</a:t>
            </a:r>
          </a:p>
          <a:p>
            <a:endParaRPr lang="en-US" sz="1600" dirty="0" smtClean="0"/>
          </a:p>
        </p:txBody>
      </p:sp>
      <p:pic>
        <p:nvPicPr>
          <p:cNvPr id="12293" name="Picture 4" descr="carpool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324" y="2650417"/>
            <a:ext cx="2578100" cy="1492250"/>
          </a:xfrm>
          <a:noFill/>
        </p:spPr>
      </p:pic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25" y="2642086"/>
            <a:ext cx="2267163" cy="150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2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009">
        <p:fade/>
      </p:transition>
    </mc:Choice>
    <mc:Fallback xmlns="">
      <p:transition spd="med" advTm="970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Carpools need synchronization.</a:t>
            </a:r>
          </a:p>
        </p:txBody>
      </p:sp>
      <p:sp>
        <p:nvSpPr>
          <p:cNvPr id="13315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Good: when </a:t>
            </a:r>
            <a:r>
              <a:rPr lang="en-US" sz="2000" dirty="0"/>
              <a:t>people have similar schedule</a:t>
            </a:r>
          </a:p>
        </p:txBody>
      </p:sp>
      <p:sp>
        <p:nvSpPr>
          <p:cNvPr id="13338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6096000" y="470535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7D90DFCC-38F4-4CD1-B0B6-90D7FBFA5A17}" type="slidenum">
              <a:rPr lang="en-US" sz="1400">
                <a:latin typeface="Times New Roman" pitchFamily="18" charset="0"/>
              </a:rPr>
              <a:pPr eaLnBrk="1" hangingPunct="1"/>
              <a:t>24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3318" name="Right Arrow 5"/>
          <p:cNvSpPr>
            <a:spLocks noChangeArrowheads="1"/>
          </p:cNvSpPr>
          <p:nvPr/>
        </p:nvSpPr>
        <p:spPr bwMode="auto">
          <a:xfrm>
            <a:off x="1295400" y="2097318"/>
            <a:ext cx="5410200" cy="400050"/>
          </a:xfrm>
          <a:prstGeom prst="rightArrow">
            <a:avLst>
              <a:gd name="adj1" fmla="val 50000"/>
              <a:gd name="adj2" fmla="val 5001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52400" y="1811569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Worker A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152400" y="2440219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Worker B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457201" y="2154469"/>
            <a:ext cx="6322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2133600" y="1811569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3323" name="TextBox 12"/>
          <p:cNvSpPr txBox="1">
            <a:spLocks noChangeArrowheads="1"/>
          </p:cNvSpPr>
          <p:nvPr/>
        </p:nvSpPr>
        <p:spPr bwMode="auto">
          <a:xfrm>
            <a:off x="1981200" y="2440219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3324" name="TextBox 13"/>
          <p:cNvSpPr txBox="1">
            <a:spLocks noChangeArrowheads="1"/>
          </p:cNvSpPr>
          <p:nvPr/>
        </p:nvSpPr>
        <p:spPr bwMode="auto">
          <a:xfrm>
            <a:off x="3699207" y="2453878"/>
            <a:ext cx="15240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3325" name="TextBox 14"/>
          <p:cNvSpPr txBox="1">
            <a:spLocks noChangeArrowheads="1"/>
          </p:cNvSpPr>
          <p:nvPr/>
        </p:nvSpPr>
        <p:spPr bwMode="auto">
          <a:xfrm>
            <a:off x="3775407" y="1852646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5410200" y="2412997"/>
            <a:ext cx="16002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dinner</a:t>
            </a:r>
          </a:p>
        </p:txBody>
      </p:sp>
      <p:sp>
        <p:nvSpPr>
          <p:cNvPr id="13327" name="TextBox 16"/>
          <p:cNvSpPr txBox="1">
            <a:spLocks noChangeArrowheads="1"/>
          </p:cNvSpPr>
          <p:nvPr/>
        </p:nvSpPr>
        <p:spPr bwMode="auto">
          <a:xfrm>
            <a:off x="5562600" y="183835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dinner</a:t>
            </a:r>
          </a:p>
        </p:txBody>
      </p:sp>
    </p:spTree>
    <p:extLst>
      <p:ext uri="{BB962C8B-B14F-4D97-AF65-F5344CB8AC3E}">
        <p14:creationId xmlns:p14="http://schemas.microsoft.com/office/powerpoint/2010/main" val="28058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249">
        <p:fade/>
      </p:transition>
    </mc:Choice>
    <mc:Fallback xmlns="">
      <p:transition spd="med" advTm="382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Carpools need synchronization.</a:t>
            </a:r>
          </a:p>
        </p:txBody>
      </p:sp>
      <p:sp>
        <p:nvSpPr>
          <p:cNvPr id="1331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Bad: when </a:t>
            </a:r>
            <a:r>
              <a:rPr lang="en-US" sz="2000" dirty="0"/>
              <a:t>people have very different schedule</a:t>
            </a:r>
          </a:p>
        </p:txBody>
      </p:sp>
      <p:sp>
        <p:nvSpPr>
          <p:cNvPr id="13338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6096000" y="4659313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7D90DFCC-38F4-4CD1-B0B6-90D7FBFA5A17}" type="slidenum">
              <a:rPr lang="en-US" sz="1400">
                <a:latin typeface="Times New Roman" pitchFamily="18" charset="0"/>
              </a:rPr>
              <a:pPr eaLnBrk="1" hangingPunct="1"/>
              <a:t>25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3328" name="Right Arrow 17"/>
          <p:cNvSpPr>
            <a:spLocks noChangeArrowheads="1"/>
          </p:cNvSpPr>
          <p:nvPr/>
        </p:nvSpPr>
        <p:spPr bwMode="auto">
          <a:xfrm>
            <a:off x="1371600" y="2106795"/>
            <a:ext cx="5410200" cy="400050"/>
          </a:xfrm>
          <a:prstGeom prst="rightArrow">
            <a:avLst>
              <a:gd name="adj1" fmla="val 50000"/>
              <a:gd name="adj2" fmla="val 5001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29" name="TextBox 18"/>
          <p:cNvSpPr txBox="1">
            <a:spLocks noChangeArrowheads="1"/>
          </p:cNvSpPr>
          <p:nvPr/>
        </p:nvSpPr>
        <p:spPr bwMode="auto">
          <a:xfrm>
            <a:off x="76200" y="182165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Worker A</a:t>
            </a:r>
          </a:p>
        </p:txBody>
      </p:sp>
      <p:sp>
        <p:nvSpPr>
          <p:cNvPr id="13330" name="TextBox 19"/>
          <p:cNvSpPr txBox="1">
            <a:spLocks noChangeArrowheads="1"/>
          </p:cNvSpPr>
          <p:nvPr/>
        </p:nvSpPr>
        <p:spPr bwMode="auto">
          <a:xfrm>
            <a:off x="0" y="245030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Worker B</a:t>
            </a:r>
          </a:p>
        </p:txBody>
      </p:sp>
      <p:sp>
        <p:nvSpPr>
          <p:cNvPr id="13331" name="TextBox 20"/>
          <p:cNvSpPr txBox="1">
            <a:spLocks noChangeArrowheads="1"/>
          </p:cNvSpPr>
          <p:nvPr/>
        </p:nvSpPr>
        <p:spPr bwMode="auto">
          <a:xfrm>
            <a:off x="381001" y="2164557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3332" name="TextBox 21"/>
          <p:cNvSpPr txBox="1">
            <a:spLocks noChangeArrowheads="1"/>
          </p:cNvSpPr>
          <p:nvPr/>
        </p:nvSpPr>
        <p:spPr bwMode="auto">
          <a:xfrm>
            <a:off x="3048000" y="183000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3333" name="TextBox 22"/>
          <p:cNvSpPr txBox="1">
            <a:spLocks noChangeArrowheads="1"/>
          </p:cNvSpPr>
          <p:nvPr/>
        </p:nvSpPr>
        <p:spPr bwMode="auto">
          <a:xfrm>
            <a:off x="1828800" y="245030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3334" name="TextBox 23"/>
          <p:cNvSpPr txBox="1">
            <a:spLocks noChangeArrowheads="1"/>
          </p:cNvSpPr>
          <p:nvPr/>
        </p:nvSpPr>
        <p:spPr bwMode="auto">
          <a:xfrm>
            <a:off x="2961884" y="2453878"/>
            <a:ext cx="15240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3335" name="TextBox 24"/>
          <p:cNvSpPr txBox="1">
            <a:spLocks noChangeArrowheads="1"/>
          </p:cNvSpPr>
          <p:nvPr/>
        </p:nvSpPr>
        <p:spPr bwMode="auto">
          <a:xfrm>
            <a:off x="4856965" y="1791296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3336" name="TextBox 25"/>
          <p:cNvSpPr txBox="1">
            <a:spLocks noChangeArrowheads="1"/>
          </p:cNvSpPr>
          <p:nvPr/>
        </p:nvSpPr>
        <p:spPr bwMode="auto">
          <a:xfrm>
            <a:off x="5017458" y="2450307"/>
            <a:ext cx="16002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dinner</a:t>
            </a:r>
          </a:p>
        </p:txBody>
      </p:sp>
      <p:sp>
        <p:nvSpPr>
          <p:cNvPr id="13337" name="TextBox 27"/>
          <p:cNvSpPr txBox="1">
            <a:spLocks noChangeArrowheads="1"/>
          </p:cNvSpPr>
          <p:nvPr/>
        </p:nvSpPr>
        <p:spPr bwMode="auto">
          <a:xfrm>
            <a:off x="1371600" y="1821657"/>
            <a:ext cx="1447800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1531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182">
        <p:fade/>
      </p:transition>
    </mc:Choice>
    <mc:Fallback xmlns="">
      <p:transition spd="med" advTm="49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with Tiling</a:t>
            </a:r>
          </a:p>
        </p:txBody>
      </p:sp>
      <p:sp>
        <p:nvSpPr>
          <p:cNvPr id="14340" name="Content Placeholder 4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000" dirty="0" smtClean="0"/>
              <a:t>Good: when </a:t>
            </a:r>
            <a:r>
              <a:rPr lang="en-US" sz="2000" dirty="0"/>
              <a:t>threads have similar access timing</a:t>
            </a:r>
          </a:p>
          <a:p>
            <a:endParaRPr lang="en-US" sz="2000" dirty="0"/>
          </a:p>
          <a:p>
            <a:endParaRPr lang="en-US" sz="2000" dirty="0"/>
          </a:p>
          <a:p>
            <a:pPr lvl="2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Bad: when </a:t>
            </a:r>
            <a:r>
              <a:rPr lang="en-US" sz="2000" dirty="0"/>
              <a:t>threads have very different timing</a:t>
            </a:r>
          </a:p>
        </p:txBody>
      </p:sp>
      <p:sp>
        <p:nvSpPr>
          <p:cNvPr id="14375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6096000" y="4733925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A91006B-790F-4686-8567-83F77187AACE}" type="slidenum">
              <a:rPr lang="en-US" sz="1400">
                <a:latin typeface="Times New Roman" pitchFamily="18" charset="0"/>
              </a:rPr>
              <a:pPr eaLnBrk="1" hangingPunct="1"/>
              <a:t>26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752083" y="142875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752083" y="205740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1904609" y="1771650"/>
            <a:ext cx="63228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675883" y="314325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4348" name="TextBox 19"/>
          <p:cNvSpPr txBox="1">
            <a:spLocks noChangeArrowheads="1"/>
          </p:cNvSpPr>
          <p:nvPr/>
        </p:nvSpPr>
        <p:spPr bwMode="auto">
          <a:xfrm>
            <a:off x="675883" y="3771900"/>
            <a:ext cx="1447800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4349" name="TextBox 20"/>
          <p:cNvSpPr txBox="1">
            <a:spLocks noChangeArrowheads="1"/>
          </p:cNvSpPr>
          <p:nvPr/>
        </p:nvSpPr>
        <p:spPr bwMode="auto">
          <a:xfrm>
            <a:off x="1892850" y="3486150"/>
            <a:ext cx="632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4350" name="Rectangle 3"/>
          <p:cNvSpPr>
            <a:spLocks noChangeArrowheads="1"/>
          </p:cNvSpPr>
          <p:nvPr/>
        </p:nvSpPr>
        <p:spPr bwMode="auto">
          <a:xfrm>
            <a:off x="23522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"/>
          <p:cNvSpPr>
            <a:spLocks noChangeArrowheads="1"/>
          </p:cNvSpPr>
          <p:nvPr/>
        </p:nvSpPr>
        <p:spPr bwMode="auto">
          <a:xfrm>
            <a:off x="28094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"/>
          <p:cNvSpPr>
            <a:spLocks noChangeArrowheads="1"/>
          </p:cNvSpPr>
          <p:nvPr/>
        </p:nvSpPr>
        <p:spPr bwMode="auto">
          <a:xfrm>
            <a:off x="32666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37238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"/>
          <p:cNvSpPr>
            <a:spLocks noChangeArrowheads="1"/>
          </p:cNvSpPr>
          <p:nvPr/>
        </p:nvSpPr>
        <p:spPr bwMode="auto">
          <a:xfrm>
            <a:off x="41810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8"/>
          <p:cNvSpPr>
            <a:spLocks noChangeArrowheads="1"/>
          </p:cNvSpPr>
          <p:nvPr/>
        </p:nvSpPr>
        <p:spPr bwMode="auto">
          <a:xfrm>
            <a:off x="4638283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12"/>
          <p:cNvSpPr>
            <a:spLocks noChangeArrowheads="1"/>
          </p:cNvSpPr>
          <p:nvPr/>
        </p:nvSpPr>
        <p:spPr bwMode="auto">
          <a:xfrm>
            <a:off x="51054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13"/>
          <p:cNvSpPr>
            <a:spLocks noChangeArrowheads="1"/>
          </p:cNvSpPr>
          <p:nvPr/>
        </p:nvSpPr>
        <p:spPr bwMode="auto">
          <a:xfrm>
            <a:off x="55626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14"/>
          <p:cNvSpPr>
            <a:spLocks noChangeArrowheads="1"/>
          </p:cNvSpPr>
          <p:nvPr/>
        </p:nvSpPr>
        <p:spPr bwMode="auto">
          <a:xfrm>
            <a:off x="6019800" y="2628899"/>
            <a:ext cx="457200" cy="3429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362" name="Straight Arrow Connector 44"/>
          <p:cNvCxnSpPr>
            <a:cxnSpLocks noChangeShapeType="1"/>
            <a:stCxn id="14350" idx="0"/>
          </p:cNvCxnSpPr>
          <p:nvPr/>
        </p:nvCxnSpPr>
        <p:spPr bwMode="auto">
          <a:xfrm rot="16200000" flipV="1">
            <a:off x="2266558" y="2314574"/>
            <a:ext cx="400050" cy="228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2257033" y="2076449"/>
            <a:ext cx="1028700" cy="76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Straight Arrow Connector 48"/>
          <p:cNvCxnSpPr>
            <a:cxnSpLocks noChangeShapeType="1"/>
            <a:stCxn id="14351" idx="0"/>
          </p:cNvCxnSpPr>
          <p:nvPr/>
        </p:nvCxnSpPr>
        <p:spPr bwMode="auto">
          <a:xfrm rot="16200000" flipV="1">
            <a:off x="2761858" y="2352674"/>
            <a:ext cx="400050" cy="1524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Straight Arrow Connector 50"/>
          <p:cNvCxnSpPr>
            <a:cxnSpLocks noChangeShapeType="1"/>
          </p:cNvCxnSpPr>
          <p:nvPr/>
        </p:nvCxnSpPr>
        <p:spPr bwMode="auto">
          <a:xfrm rot="5400000" flipH="1" flipV="1">
            <a:off x="2714233" y="2076449"/>
            <a:ext cx="1028700" cy="76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Straight Arrow Connector 54"/>
          <p:cNvCxnSpPr>
            <a:cxnSpLocks noChangeShapeType="1"/>
            <a:stCxn id="14359" idx="0"/>
          </p:cNvCxnSpPr>
          <p:nvPr/>
        </p:nvCxnSpPr>
        <p:spPr bwMode="auto">
          <a:xfrm flipV="1">
            <a:off x="5334000" y="2228849"/>
            <a:ext cx="457200" cy="40005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Straight Arrow Connector 56"/>
          <p:cNvCxnSpPr>
            <a:cxnSpLocks noChangeShapeType="1"/>
            <a:stCxn id="14360" idx="0"/>
          </p:cNvCxnSpPr>
          <p:nvPr/>
        </p:nvCxnSpPr>
        <p:spPr bwMode="auto">
          <a:xfrm rot="5400000" flipH="1" flipV="1">
            <a:off x="5819775" y="2200274"/>
            <a:ext cx="400050" cy="457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Straight Arrow Connector 58"/>
          <p:cNvCxnSpPr>
            <a:cxnSpLocks noChangeShapeType="1"/>
            <a:stCxn id="14359" idx="0"/>
          </p:cNvCxnSpPr>
          <p:nvPr/>
        </p:nvCxnSpPr>
        <p:spPr bwMode="auto">
          <a:xfrm rot="16200000" flipV="1">
            <a:off x="4591050" y="1885949"/>
            <a:ext cx="1028700" cy="457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Straight Arrow Connector 60"/>
          <p:cNvCxnSpPr>
            <a:cxnSpLocks noChangeShapeType="1"/>
            <a:stCxn id="14360" idx="0"/>
          </p:cNvCxnSpPr>
          <p:nvPr/>
        </p:nvCxnSpPr>
        <p:spPr bwMode="auto">
          <a:xfrm rot="16200000" flipV="1">
            <a:off x="5048250" y="1885949"/>
            <a:ext cx="1028700" cy="457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0" name="TextBox 72"/>
          <p:cNvSpPr txBox="1">
            <a:spLocks noChangeArrowheads="1"/>
          </p:cNvSpPr>
          <p:nvPr/>
        </p:nvSpPr>
        <p:spPr bwMode="auto">
          <a:xfrm>
            <a:off x="4104883" y="1828800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4371" name="Straight Arrow Connector 79"/>
          <p:cNvCxnSpPr>
            <a:cxnSpLocks noChangeShapeType="1"/>
            <a:stCxn id="14350" idx="2"/>
          </p:cNvCxnSpPr>
          <p:nvPr/>
        </p:nvCxnSpPr>
        <p:spPr bwMode="auto">
          <a:xfrm rot="5400000">
            <a:off x="2304658" y="3095624"/>
            <a:ext cx="400050" cy="1524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Straight Arrow Connector 81"/>
          <p:cNvCxnSpPr>
            <a:cxnSpLocks noChangeShapeType="1"/>
          </p:cNvCxnSpPr>
          <p:nvPr/>
        </p:nvCxnSpPr>
        <p:spPr bwMode="auto">
          <a:xfrm>
            <a:off x="2733283" y="2971800"/>
            <a:ext cx="2667000" cy="97333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Straight Arrow Connector 83"/>
          <p:cNvCxnSpPr>
            <a:cxnSpLocks noChangeShapeType="1"/>
            <a:stCxn id="14351" idx="2"/>
          </p:cNvCxnSpPr>
          <p:nvPr/>
        </p:nvCxnSpPr>
        <p:spPr bwMode="auto">
          <a:xfrm rot="5400000">
            <a:off x="2799958" y="3133724"/>
            <a:ext cx="400050" cy="762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4" name="Straight Arrow Connector 85"/>
          <p:cNvCxnSpPr>
            <a:cxnSpLocks noChangeShapeType="1"/>
          </p:cNvCxnSpPr>
          <p:nvPr/>
        </p:nvCxnSpPr>
        <p:spPr bwMode="auto">
          <a:xfrm>
            <a:off x="3190483" y="2971800"/>
            <a:ext cx="2819400" cy="97333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/>
          <p:cNvCxnSpPr/>
          <p:nvPr/>
        </p:nvCxnSpPr>
        <p:spPr>
          <a:xfrm flipV="1">
            <a:off x="1895083" y="1600200"/>
            <a:ext cx="4343400" cy="178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95083" y="2202060"/>
            <a:ext cx="4343400" cy="2678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95083" y="3371849"/>
            <a:ext cx="434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76033" y="3945137"/>
            <a:ext cx="4362450" cy="5714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429">
        <p:fade/>
      </p:transition>
    </mc:Choice>
    <mc:Fallback xmlns="">
      <p:transition spd="med" advTm="1064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300" y="1143000"/>
            <a:ext cx="4457700" cy="2724149"/>
            <a:chOff x="685800" y="52849"/>
            <a:chExt cx="7265709" cy="6155397"/>
          </a:xfrm>
        </p:grpSpPr>
        <p:sp>
          <p:nvSpPr>
            <p:cNvPr id="5" name="Right Arrow 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58785" y="2366062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22471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77684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923" y="1288749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214" y="1850728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214" y="2382536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6170" y="2282451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20" y="4120466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N-3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420" y="4796742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N-2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77" y="5375207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Thread N-1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175" y="152399"/>
              <a:ext cx="1065027" cy="9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Time 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Barrier Synchronization for Tiling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37237" y="1325854"/>
            <a:ext cx="429963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749">
        <p:fade/>
      </p:transition>
    </mc:Choice>
    <mc:Fallback xmlns="">
      <p:transition spd="med" advTm="497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Outline of Tiling Technique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 tile of global memory contents that are accessed by multiple threads</a:t>
            </a:r>
          </a:p>
          <a:p>
            <a:r>
              <a:rPr lang="en-US" dirty="0" smtClean="0"/>
              <a:t>Load the tile from global memory into on-chip memory</a:t>
            </a:r>
          </a:p>
          <a:p>
            <a:r>
              <a:rPr lang="en-US" dirty="0" smtClean="0"/>
              <a:t>Use barrier synchronization to make sure that all threads are ready to start the phase</a:t>
            </a:r>
          </a:p>
          <a:p>
            <a:r>
              <a:rPr lang="en-US" dirty="0" smtClean="0"/>
              <a:t>Have the multiple threads to access their data from the on-chip memory</a:t>
            </a:r>
          </a:p>
          <a:p>
            <a:r>
              <a:rPr lang="en-US" dirty="0" smtClean="0"/>
              <a:t>Use barrier synchronization to make sure that all threads have completed the current phase</a:t>
            </a:r>
          </a:p>
          <a:p>
            <a:r>
              <a:rPr lang="en-US" dirty="0" smtClean="0"/>
              <a:t>Move on to the next tile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00" y="468630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12FF247A-3280-4619-877B-3E9C99B72D4A}" type="slidenum">
              <a:rPr lang="en-US" sz="1400">
                <a:latin typeface="Times New Roman" pitchFamily="18" charset="0"/>
              </a:rPr>
              <a:pPr eaLnBrk="1" hangingPunct="1"/>
              <a:t>28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000">
        <p:fade/>
      </p:transition>
    </mc:Choice>
    <mc:Fallback xmlns="">
      <p:transition spd="med" advTm="5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 smtClean="0"/>
              <a:t>Lecture 4.3 - Tiled </a:t>
            </a:r>
            <a:r>
              <a:rPr lang="en-US" dirty="0"/>
              <a:t>Matrix Multiplication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29295"/>
            <a:ext cx="57912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4 </a:t>
            </a:r>
            <a:r>
              <a:rPr lang="en-US" sz="2000" dirty="0"/>
              <a:t>– Memory and Data Locality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182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102311" y="1096091"/>
            <a:ext cx="6755689" cy="3053208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the average of the surrounding 2xBLUR_SIZE x 2xBLUR_SIZE box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-BLUR_SIZE;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BLUR_SIZE+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-BLUR_SIZE;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BLUR_SIZE+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Col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b="1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b="1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b="1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b="1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b="1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b="1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b="1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pixels++;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Keep track of number of pixels in the accumulated total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}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/ pixels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6B900"/>
                </a:solidFill>
              </a:rPr>
              <a:t>Review: Image Blur Kernel.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11468" y="2724150"/>
            <a:ext cx="374332" cy="1524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96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design of a tiled parallel algorithm for matrix multiplication</a:t>
            </a:r>
          </a:p>
          <a:p>
            <a:pPr lvl="1"/>
            <a:r>
              <a:rPr lang="en-US" dirty="0" smtClean="0"/>
              <a:t>Loading a tile</a:t>
            </a:r>
          </a:p>
          <a:p>
            <a:pPr lvl="1"/>
            <a:r>
              <a:rPr lang="en-US" dirty="0" smtClean="0"/>
              <a:t>Phased execution</a:t>
            </a:r>
          </a:p>
          <a:p>
            <a:pPr lvl="1"/>
            <a:r>
              <a:rPr lang="en-US" dirty="0" smtClean="0"/>
              <a:t>Barrier Synchronization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6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91">
        <p:fade/>
      </p:transition>
    </mc:Choice>
    <mc:Fallback xmlns="">
      <p:transition spd="med" advTm="309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3040" y="971550"/>
            <a:ext cx="4667768" cy="4214375"/>
            <a:chOff x="2767909" y="1356276"/>
            <a:chExt cx="6223691" cy="5619167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67909" y="5131835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Row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275909" y="5305426"/>
              <a:ext cx="482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424777" y="6575334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684128" y="6301978"/>
              <a:ext cx="0" cy="289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 smtClean="0"/>
              <a:t>Data </a:t>
            </a:r>
            <a:r>
              <a:rPr lang="en-US" sz="1600" dirty="0"/>
              <a:t>a</a:t>
            </a:r>
            <a:r>
              <a:rPr lang="en-US" sz="1600" dirty="0" smtClean="0"/>
              <a:t>ccess pattern</a:t>
            </a:r>
          </a:p>
          <a:p>
            <a:pPr lvl="1"/>
            <a:r>
              <a:rPr lang="en-US" sz="1267" dirty="0" smtClean="0"/>
              <a:t>Each thread - a row of M and a column of N</a:t>
            </a:r>
          </a:p>
          <a:p>
            <a:pPr lvl="1"/>
            <a:r>
              <a:rPr lang="en-US" sz="1267" dirty="0" smtClean="0"/>
              <a:t>Each thread block – a strip of M and a strip of N</a:t>
            </a:r>
            <a:endParaRPr lang="en-US" sz="1267" dirty="0"/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1812668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0"/>
            <a:ext cx="617935" cy="182710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23498"/>
      </p:ext>
    </p:extLst>
  </p:cSld>
  <p:clrMapOvr>
    <a:masterClrMapping/>
  </p:clrMapOvr>
  <p:transition advTm="50641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Tiled Matrix </a:t>
            </a:r>
            <a:r>
              <a:rPr lang="en-US" dirty="0"/>
              <a:t>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/>
              <a:t>Break up the execution of each thread into phases </a:t>
            </a:r>
            <a:endParaRPr lang="en-US" sz="1600" dirty="0" smtClean="0"/>
          </a:p>
          <a:p>
            <a:r>
              <a:rPr lang="en-US" sz="1600" dirty="0" smtClean="0"/>
              <a:t>so </a:t>
            </a:r>
            <a:r>
              <a:rPr lang="en-US" sz="1600" dirty="0"/>
              <a:t>that the data accesses </a:t>
            </a:r>
            <a:r>
              <a:rPr lang="en-US" sz="1600" dirty="0" smtClean="0"/>
              <a:t>by the thread block in </a:t>
            </a:r>
            <a:r>
              <a:rPr lang="en-US" sz="1600" dirty="0"/>
              <a:t>each phase are focused on one tile of </a:t>
            </a:r>
            <a:r>
              <a:rPr lang="en-US" sz="1600" dirty="0" smtClean="0"/>
              <a:t>M </a:t>
            </a:r>
            <a:r>
              <a:rPr lang="en-US" sz="1600" dirty="0"/>
              <a:t>and one tile of </a:t>
            </a:r>
            <a:r>
              <a:rPr lang="en-US" sz="1600" dirty="0" smtClean="0"/>
              <a:t>N</a:t>
            </a:r>
          </a:p>
          <a:p>
            <a:r>
              <a:rPr lang="en-US" sz="1600" dirty="0" smtClean="0"/>
              <a:t>The tile is of BLOCK_SIZE elements in each dimension</a:t>
            </a:r>
            <a:endParaRPr lang="en-US" sz="1600" dirty="0"/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756181" y="3478880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643416" y="1584217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01511"/>
      </p:ext>
    </p:extLst>
  </p:cSld>
  <p:clrMapOvr>
    <a:masterClrMapping/>
  </p:clrMapOvr>
  <p:transition advTm="6726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threads in a block participate</a:t>
            </a:r>
          </a:p>
          <a:p>
            <a:pPr lvl="1"/>
            <a:r>
              <a:rPr lang="en-US" dirty="0" smtClean="0"/>
              <a:t>Each thread loads one M element and one N element in tiled code</a:t>
            </a:r>
          </a:p>
          <a:p>
            <a:pPr lvl="1"/>
            <a:endParaRPr lang="en-US" dirty="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FDD4E6EC-FAD4-4A64-891F-71620CFE6ED8}" type="slidenum">
              <a:rPr lang="en-US" sz="1050">
                <a:latin typeface="Times New Roman" pitchFamily="18" charset="0"/>
              </a:rPr>
              <a:pPr eaLnBrk="1" hangingPunct="1"/>
              <a:t>33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349">
        <p:fade/>
      </p:transition>
    </mc:Choice>
    <mc:Fallback xmlns="">
      <p:transition spd="med" advTm="463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Phase 0 Load for Block (0,0)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474215" y="1437851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739610" y="1512610"/>
            <a:ext cx="2686050" cy="516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474215" y="1732751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817115" y="1807555"/>
            <a:ext cx="2686050" cy="46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1427419" y="2705761"/>
            <a:ext cx="1714500" cy="1003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713169" y="3066837"/>
            <a:ext cx="1703942" cy="99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713169" y="2794908"/>
            <a:ext cx="1703942" cy="144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427419" y="2972966"/>
            <a:ext cx="1714500" cy="62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993">
        <p:fade/>
      </p:transition>
    </mc:Choice>
    <mc:Fallback xmlns="">
      <p:transition spd="med" advTm="939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0517" y="272847"/>
            <a:ext cx="6235065" cy="438582"/>
          </a:xfrm>
        </p:spPr>
        <p:txBody>
          <a:bodyPr>
            <a:normAutofit/>
          </a:bodyPr>
          <a:lstStyle/>
          <a:p>
            <a:r>
              <a:rPr lang="en-US" dirty="0"/>
              <a:t>Phase 0 Use for Block (0,0) (iteration 0)</a:t>
            </a:r>
            <a:endParaRPr lang="en-US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4048125" y="1483676"/>
            <a:ext cx="0" cy="131431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62425" y="1549468"/>
            <a:ext cx="0" cy="140506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391025" y="1455915"/>
            <a:ext cx="0" cy="131431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4500824" y="1542241"/>
            <a:ext cx="12526" cy="146609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3110637" y="2704721"/>
            <a:ext cx="926528" cy="442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3174540" y="3027404"/>
            <a:ext cx="1302210" cy="610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3190875" y="2769259"/>
            <a:ext cx="1285875" cy="1491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10637" y="2957728"/>
            <a:ext cx="970166" cy="62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250">
        <p:fade/>
      </p:transition>
    </mc:Choice>
    <mc:Fallback xmlns="">
      <p:transition spd="med" advTm="55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0517" y="272847"/>
            <a:ext cx="6235065" cy="438582"/>
          </a:xfrm>
        </p:spPr>
        <p:txBody>
          <a:bodyPr>
            <a:normAutofit/>
          </a:bodyPr>
          <a:lstStyle/>
          <a:p>
            <a:r>
              <a:rPr lang="en-US" dirty="0"/>
              <a:t>Phase 0 Use for Block (0,0) (iteration </a:t>
            </a:r>
            <a:r>
              <a:rPr lang="en-US" dirty="0" smtClean="0"/>
              <a:t>1)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3053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62400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624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305300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62400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701029" y="145591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034314" y="1709830"/>
            <a:ext cx="0" cy="9948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159574" y="1814839"/>
            <a:ext cx="0" cy="113969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388174" y="1709830"/>
            <a:ext cx="0" cy="10603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4525763" y="1834047"/>
            <a:ext cx="1" cy="114913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463216" y="2704720"/>
            <a:ext cx="571098" cy="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527367" y="3016686"/>
            <a:ext cx="942975" cy="1241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530924" y="2769260"/>
            <a:ext cx="942975" cy="96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463216" y="2954536"/>
            <a:ext cx="614736" cy="944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947">
        <p:fade/>
      </p:transition>
    </mc:Choice>
    <mc:Fallback xmlns="">
      <p:transition spd="med" advTm="409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Phase 1 Load for Block (0,0)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809302" y="2335465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809302" y="2081959"/>
            <a:ext cx="2686050" cy="516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1506407" y="1985615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526285" y="2228995"/>
            <a:ext cx="2686050" cy="46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2162176" y="2710039"/>
            <a:ext cx="985961" cy="11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2449786" y="3028229"/>
            <a:ext cx="912539" cy="1478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429908" y="2784778"/>
            <a:ext cx="932417" cy="623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167019" y="2966091"/>
            <a:ext cx="981118" cy="112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457">
        <p:fade/>
      </p:transition>
    </mc:Choice>
    <mc:Fallback xmlns="">
      <p:transition spd="med" advTm="614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Use for Block (0,0) (iteration 0)</a:t>
            </a:r>
            <a:endParaRPr lang="en-US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030490" y="2043439"/>
            <a:ext cx="10961" cy="75455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155751" y="1970264"/>
            <a:ext cx="0" cy="98427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4384351" y="2043439"/>
            <a:ext cx="0" cy="7267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470076" y="2043439"/>
            <a:ext cx="0" cy="91109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103963" y="2704721"/>
            <a:ext cx="926528" cy="442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167866" y="3027404"/>
            <a:ext cx="1302210" cy="610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3184201" y="2769259"/>
            <a:ext cx="1285875" cy="1491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103963" y="2957728"/>
            <a:ext cx="970166" cy="62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894">
        <p:fade/>
      </p:transition>
    </mc:Choice>
    <mc:Fallback xmlns="">
      <p:transition spd="med" advTm="328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Use for Block (0,0) (iteration 1</a:t>
            </a:r>
            <a:r>
              <a:rPr lang="en-US" dirty="0" smtClean="0"/>
              <a:t>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3,1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0,3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1,3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3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041025" y="2186960"/>
            <a:ext cx="0" cy="61103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155325" y="2224180"/>
            <a:ext cx="0" cy="7472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383925" y="2224180"/>
            <a:ext cx="0" cy="5460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469650" y="2224180"/>
            <a:ext cx="0" cy="730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500711" y="2727332"/>
            <a:ext cx="496334" cy="12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526675" y="3041415"/>
            <a:ext cx="857250" cy="26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525182" y="2814422"/>
            <a:ext cx="858743" cy="178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493939" y="2961316"/>
            <a:ext cx="579764" cy="266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644">
        <p:fade/>
      </p:transition>
    </mc:Choice>
    <mc:Fallback xmlns="">
      <p:transition spd="med" advTm="326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2800" dirty="0" smtClean="0">
                <a:latin typeface="+mn-lt"/>
              </a:rPr>
              <a:t>How about performance on a GPU</a:t>
            </a:r>
            <a:endParaRPr lang="en-US" sz="2800" dirty="0">
              <a:latin typeface="+mn-lt"/>
            </a:endParaRPr>
          </a:p>
        </p:txBody>
      </p:sp>
      <p:sp>
        <p:nvSpPr>
          <p:cNvPr id="3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All threads access global memory for their input matrix </a:t>
            </a:r>
            <a:r>
              <a:rPr lang="en-US" sz="1600" dirty="0" smtClean="0"/>
              <a:t>elements</a:t>
            </a:r>
          </a:p>
          <a:p>
            <a:pPr lvl="1"/>
            <a:r>
              <a:rPr lang="en-US" sz="1267" dirty="0" smtClean="0"/>
              <a:t>One </a:t>
            </a:r>
            <a:r>
              <a:rPr lang="en-US" sz="1267" dirty="0"/>
              <a:t>memory accesses </a:t>
            </a:r>
            <a:r>
              <a:rPr lang="en-US" sz="1267" dirty="0" smtClean="0"/>
              <a:t>(4 </a:t>
            </a:r>
            <a:r>
              <a:rPr lang="en-US" sz="1267" dirty="0"/>
              <a:t>bytes) per </a:t>
            </a:r>
            <a:r>
              <a:rPr lang="en-US" sz="1267" dirty="0" smtClean="0"/>
              <a:t>floating-point addition</a:t>
            </a:r>
          </a:p>
          <a:p>
            <a:pPr lvl="1"/>
            <a:r>
              <a:rPr lang="en-US" sz="1267" dirty="0" smtClean="0"/>
              <a:t>4B/s </a:t>
            </a:r>
            <a:r>
              <a:rPr lang="en-US" sz="1267" dirty="0"/>
              <a:t>of memory </a:t>
            </a:r>
            <a:r>
              <a:rPr lang="en-US" sz="1267" dirty="0" smtClean="0"/>
              <a:t>bandwidth/FLOPS</a:t>
            </a:r>
          </a:p>
          <a:p>
            <a:r>
              <a:rPr lang="en-US" sz="1600" dirty="0" smtClean="0"/>
              <a:t>Assume a GPU with</a:t>
            </a:r>
          </a:p>
          <a:p>
            <a:pPr lvl="1"/>
            <a:r>
              <a:rPr lang="en-US" sz="1267" dirty="0" smtClean="0"/>
              <a:t>Peak </a:t>
            </a:r>
            <a:r>
              <a:rPr lang="en-US" sz="1267" dirty="0"/>
              <a:t>floating-point </a:t>
            </a:r>
            <a:r>
              <a:rPr lang="en-US" sz="1267" dirty="0" smtClean="0"/>
              <a:t>rate 1,500 GFLOPS with 200 GB/s DRAM bandwidth</a:t>
            </a:r>
          </a:p>
          <a:p>
            <a:pPr lvl="1"/>
            <a:r>
              <a:rPr lang="en-US" sz="1267" dirty="0" smtClean="0"/>
              <a:t>4*1,500 </a:t>
            </a:r>
            <a:r>
              <a:rPr lang="en-US" sz="1267" dirty="0"/>
              <a:t>= </a:t>
            </a:r>
            <a:r>
              <a:rPr lang="en-US" sz="1267" dirty="0" smtClean="0"/>
              <a:t>6,000 </a:t>
            </a:r>
            <a:r>
              <a:rPr lang="en-US" sz="1267" dirty="0"/>
              <a:t>GB/s required to achieve peak </a:t>
            </a:r>
            <a:r>
              <a:rPr lang="en-US" sz="1267" dirty="0" smtClean="0"/>
              <a:t>FLOPS rating</a:t>
            </a:r>
          </a:p>
          <a:p>
            <a:pPr lvl="1"/>
            <a:r>
              <a:rPr lang="en-US" sz="1267" dirty="0" smtClean="0"/>
              <a:t>The 200 GB/s memory bandwidth limits </a:t>
            </a:r>
            <a:r>
              <a:rPr lang="en-US" sz="1267" dirty="0"/>
              <a:t>the </a:t>
            </a:r>
            <a:r>
              <a:rPr lang="en-US" sz="1267" dirty="0" smtClean="0"/>
              <a:t>execution </a:t>
            </a:r>
            <a:r>
              <a:rPr lang="en-US" sz="1267" dirty="0"/>
              <a:t>at </a:t>
            </a:r>
            <a:r>
              <a:rPr lang="en-US" sz="1267" dirty="0" smtClean="0"/>
              <a:t>50 GFLOPS</a:t>
            </a:r>
          </a:p>
          <a:p>
            <a:pPr lvl="1"/>
            <a:endParaRPr lang="en-US" sz="1267" dirty="0" smtClean="0"/>
          </a:p>
          <a:p>
            <a:r>
              <a:rPr lang="en-US" sz="1600" dirty="0" smtClean="0"/>
              <a:t>This limits the execution rate to 3.3% (50/1500) of the peak floating-point execution rate of the device!</a:t>
            </a:r>
            <a:endParaRPr lang="en-US" sz="1600" dirty="0"/>
          </a:p>
          <a:p>
            <a:pPr marL="228600" indent="-228600"/>
            <a:endParaRPr lang="en-US" sz="1600" dirty="0" smtClean="0"/>
          </a:p>
          <a:p>
            <a:pPr marL="228600" indent="-228600"/>
            <a:r>
              <a:rPr lang="en-US" sz="1600" dirty="0" smtClean="0"/>
              <a:t>Need </a:t>
            </a:r>
            <a:r>
              <a:rPr lang="en-US" sz="1600" dirty="0"/>
              <a:t>to drastically cut down memory accesses to get close to </a:t>
            </a:r>
            <a:r>
              <a:rPr lang="en-US" sz="1600" dirty="0" smtClean="0"/>
              <a:t>the1,500 </a:t>
            </a:r>
            <a:r>
              <a:rPr lang="en-US" sz="1600" dirty="0"/>
              <a:t>GFLOPS</a:t>
            </a:r>
          </a:p>
        </p:txBody>
      </p:sp>
    </p:spTree>
    <p:extLst>
      <p:ext uri="{BB962C8B-B14F-4D97-AF65-F5344CB8AC3E}">
        <p14:creationId xmlns:p14="http://schemas.microsoft.com/office/powerpoint/2010/main" val="1314333603"/>
      </p:ext>
    </p:extLst>
  </p:cSld>
  <p:clrMapOvr>
    <a:masterClrMapping/>
  </p:clrMapOvr>
  <p:transition advTm="14300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Phases of Toy Example</a:t>
            </a:r>
            <a:endParaRPr lang="en-US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876992"/>
            <a:ext cx="6218237" cy="38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35">
        <p:fade/>
      </p:transition>
    </mc:Choice>
    <mc:Fallback xmlns="">
      <p:transition spd="med" advTm="356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Phases of Toy Example (cont.)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90800" y="1543092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2218624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394906"/>
            <a:ext cx="66294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allows each value to be accessed by multiple threads </a:t>
            </a:r>
          </a:p>
        </p:txBody>
      </p:sp>
      <p:pic>
        <p:nvPicPr>
          <p:cNvPr id="12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57" y="895350"/>
            <a:ext cx="5851525" cy="36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724">
        <p:fade/>
      </p:transition>
    </mc:Choice>
    <mc:Fallback xmlns="">
      <p:transition spd="med" advTm="797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 all threads in a block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threads in the same block must reach the __syncthreads() before any of them can move on</a:t>
            </a:r>
          </a:p>
          <a:p>
            <a:endParaRPr lang="en-US" dirty="0" smtClean="0"/>
          </a:p>
          <a:p>
            <a:r>
              <a:rPr lang="en-US" dirty="0" smtClean="0"/>
              <a:t>Best used to coordinate the phased execution tiled algorithms</a:t>
            </a:r>
          </a:p>
          <a:p>
            <a:pPr lvl="1"/>
            <a:r>
              <a:rPr lang="en-US" dirty="0" smtClean="0"/>
              <a:t>To ensure that all elements of a tile are loaded at the beginning of a phase</a:t>
            </a:r>
          </a:p>
          <a:p>
            <a:pPr lvl="1"/>
            <a:r>
              <a:rPr lang="en-US" dirty="0" smtClean="0"/>
              <a:t>To ensure that all elements of a tile are consumed at the end of a phase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81">
        <p:fade/>
      </p:transition>
    </mc:Choice>
    <mc:Fallback xmlns="">
      <p:transition spd="med" advTm="867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3998627"/>
            <a:ext cx="5299883" cy="276935"/>
          </a:xfrm>
        </p:spPr>
        <p:txBody>
          <a:bodyPr/>
          <a:lstStyle/>
          <a:p>
            <a:r>
              <a:rPr lang="en-US" dirty="0" smtClean="0"/>
              <a:t>Lecture 4.4 - Tiled </a:t>
            </a:r>
            <a:r>
              <a:rPr lang="en-US" dirty="0"/>
              <a:t>Matrix Multiplication Kernel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29295"/>
            <a:ext cx="5687646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4 </a:t>
            </a:r>
            <a:r>
              <a:rPr lang="en-US" sz="2000" dirty="0"/>
              <a:t>– Memory and Data Locality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115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to write a tiled matrix-multiplication kernel</a:t>
            </a:r>
          </a:p>
          <a:p>
            <a:pPr lvl="1"/>
            <a:r>
              <a:rPr lang="en-US" dirty="0"/>
              <a:t>Loading and using tiles for matrix multiplication</a:t>
            </a:r>
          </a:p>
          <a:p>
            <a:pPr lvl="1"/>
            <a:r>
              <a:rPr lang="en-US" dirty="0"/>
              <a:t>Barrier synchronization, shared memory</a:t>
            </a:r>
          </a:p>
          <a:p>
            <a:pPr lvl="1"/>
            <a:r>
              <a:rPr lang="en-US" dirty="0"/>
              <a:t>Resource Considerations</a:t>
            </a:r>
          </a:p>
          <a:p>
            <a:pPr lvl="1"/>
            <a:r>
              <a:rPr lang="en-US" dirty="0"/>
              <a:t>Assume that Width is a multiple of tile size for simplicity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32939" y="4171951"/>
            <a:ext cx="271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Times New Roman" pitchFamily="18" charset="0"/>
              </a:rPr>
              <a:t>2</a:t>
            </a:r>
          </a:p>
          <a:p>
            <a:endParaRPr lang="en-US" sz="135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196">
        <p:fade/>
      </p:transition>
    </mc:Choice>
    <mc:Fallback xmlns="">
      <p:transition spd="med" advTm="571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44258" y="973241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138428" y="5718175"/>
              <a:ext cx="99172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TILE_WIDTH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745940" y="4991636"/>
              <a:ext cx="1094317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TILE_WIDTHE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Input Tile 0 of M (Phase 0)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Have each thread load an M element and an N element at the same relative position as its P element.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2507340" y="3923240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87693" y="140179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84881" y="1782060"/>
            <a:ext cx="285322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Row = by *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blockDim.y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Col =  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blockDim.x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0: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M[Row][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N[ty][Col]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419350"/>
            <a:ext cx="12119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7906"/>
      </p:ext>
    </p:extLst>
  </p:cSld>
  <p:clrMapOvr>
    <a:masterClrMapping/>
  </p:clrMapOvr>
  <p:transition advTm="12083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Input Tile 0 of N (Phase 0)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Have each thread load an M element and an N element at the same relative position as its P element.</a:t>
            </a:r>
          </a:p>
          <a:p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9556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2507340" y="3923240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87693" y="140179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84881" y="1782060"/>
            <a:ext cx="2853224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Row = by *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blockDim.y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Col =  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blockDim.x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0: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M[Row][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N[ty][Col]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00201" y="2626105"/>
            <a:ext cx="1211940" cy="18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6167"/>
      </p:ext>
    </p:extLst>
  </p:cSld>
  <p:clrMapOvr>
    <a:masterClrMapping/>
  </p:clrMapOvr>
  <p:transition advTm="75417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Input Tile 1 of M (Phase 1)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4635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159617" y="3939365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93305" y="205210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67963" y="1531959"/>
            <a:ext cx="318715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1: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M[Row][1*TILE_WIDTH +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N[1*TILE*WIDTH + ty][Col]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55447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643415" y="158907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733550"/>
            <a:ext cx="2209800" cy="26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2274"/>
      </p:ext>
    </p:extLst>
  </p:cSld>
  <p:clrMapOvr>
    <a:masterClrMapping/>
  </p:clrMapOvr>
  <p:transition advTm="60285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3965" y="971550"/>
            <a:ext cx="4296843" cy="4002581"/>
            <a:chOff x="3262476" y="1356276"/>
            <a:chExt cx="5729124" cy="5336775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62476" y="5081587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571" y="629294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Col</a:t>
              </a: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305424"/>
              <a:ext cx="2400300" cy="6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60959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Input Tile 1 of N (Phase 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3733" y="802869"/>
            <a:ext cx="3438947" cy="40239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134635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643416" y="97324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159617" y="3939365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993305" y="2052102"/>
            <a:ext cx="41672" cy="4048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90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sz="1350">
              <a:cs typeface="Arial" charset="0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467963" y="1531959"/>
            <a:ext cx="318715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00050" indent="-400050">
              <a:lnSpc>
                <a:spcPct val="8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2D indexing for accessing Tile 1: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M[Row][1*TILE_WIDTH + </a:t>
            </a:r>
            <a:r>
              <a:rPr lang="en-US" sz="1400" dirty="0" err="1">
                <a:latin typeface="Calibri" panose="020F0502020204030204" pitchFamily="34" charset="0"/>
                <a:cs typeface="Arial" panose="020B0604020202020204" pitchFamily="34" charset="0"/>
              </a:rPr>
              <a:t>tx</a:t>
            </a:r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N[1*TILE*WIDTH + ty][Col]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55447" y="3481535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643415" y="1589071"/>
            <a:ext cx="617935" cy="616744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1745" y="1931637"/>
            <a:ext cx="2209800" cy="26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74652"/>
      </p:ext>
    </p:extLst>
  </p:cSld>
  <p:clrMapOvr>
    <a:masterClrMapping/>
  </p:clrMapOvr>
  <p:transition advTm="70624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 txBox="1">
            <a:spLocks noChangeArrowheads="1"/>
          </p:cNvSpPr>
          <p:nvPr/>
        </p:nvSpPr>
        <p:spPr bwMode="auto">
          <a:xfrm>
            <a:off x="400050" y="1107355"/>
            <a:ext cx="462915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500" dirty="0"/>
          </a:p>
          <a:p>
            <a:pPr eaLnBrk="1" hangingPunct="1"/>
            <a:endParaRPr lang="en-US" sz="1500" dirty="0"/>
          </a:p>
          <a:p>
            <a:pPr eaLnBrk="1" hangingPunct="1"/>
            <a:r>
              <a:rPr lang="en-US" sz="1500" dirty="0"/>
              <a:t>	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M[Row][p*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TILE_WIDTH+tx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M[Row*Width + p*TILE_WIDTH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N[p*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TILE_WIDTH+ty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][Col]</a:t>
            </a:r>
          </a:p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N[(p*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TILE_WIDTH+ty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)*Width + Col]</a:t>
            </a:r>
          </a:p>
          <a:p>
            <a:pPr eaLnBrk="1" hangingPunct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where p is the sequence number of the current phase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/>
              <a:t>M and N are dynamically allocated - use 1D indexing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901460" y="1868983"/>
            <a:ext cx="171450" cy="12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901460" y="2400300"/>
            <a:ext cx="171450" cy="12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8671"/>
      </p:ext>
    </p:extLst>
  </p:cSld>
  <p:clrMapOvr>
    <a:masterClrMapping/>
  </p:clrMapOvr>
  <p:transition advTm="12903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71600" y="819150"/>
            <a:ext cx="4667768" cy="4214375"/>
            <a:chOff x="2767909" y="1356276"/>
            <a:chExt cx="6223691" cy="5619167"/>
          </a:xfrm>
        </p:grpSpPr>
        <p:sp>
          <p:nvSpPr>
            <p:cNvPr id="6147" name="Text Box 2"/>
            <p:cNvSpPr txBox="1">
              <a:spLocks noChangeArrowheads="1"/>
            </p:cNvSpPr>
            <p:nvPr/>
          </p:nvSpPr>
          <p:spPr bwMode="auto">
            <a:xfrm>
              <a:off x="3886200" y="3838575"/>
              <a:ext cx="2438400" cy="2486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M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400800" y="1356276"/>
              <a:ext cx="2590800" cy="243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N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6400800" y="3843338"/>
              <a:ext cx="2590800" cy="24812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350" b="1" dirty="0">
                  <a:cs typeface="Arial" charset="0"/>
                </a:rPr>
                <a:t>P</a:t>
              </a:r>
              <a:endParaRPr lang="en-US" sz="1350" dirty="0">
                <a:cs typeface="Arial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7229475" y="4697413"/>
              <a:ext cx="823913" cy="82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7734300" y="3749675"/>
              <a:ext cx="1588" cy="15636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7680325" y="3744913"/>
              <a:ext cx="0" cy="15605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8763000" y="3833813"/>
              <a:ext cx="4763" cy="2541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rot="-5400000" flipH="1" flipV="1">
              <a:off x="7658100" y="4914900"/>
              <a:ext cx="0" cy="2667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8166100" y="4694238"/>
              <a:ext cx="6350" cy="822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rot="-5400000">
              <a:off x="7631907" y="5233193"/>
              <a:ext cx="6350" cy="823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44383" y="5718175"/>
              <a:ext cx="1179812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7360709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812772" y="6042026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7680325" y="5313363"/>
              <a:ext cx="55563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900">
                <a:latin typeface="Times New Roman" pitchFamily="18" charset="0"/>
                <a:cs typeface="Arial" charset="0"/>
              </a:endParaRPr>
            </a:p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6283325" y="5313363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6283325" y="5367338"/>
              <a:ext cx="13795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rot="-5400000">
              <a:off x="5097463" y="5032375"/>
              <a:ext cx="4762" cy="2427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rot="10800000" flipH="1">
              <a:off x="8759825" y="1371600"/>
              <a:ext cx="3175" cy="2413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933825" y="5711825"/>
              <a:ext cx="182563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221413" y="4703763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7989888" y="1911350"/>
              <a:ext cx="18256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10" name="Text Box 65"/>
            <p:cNvSpPr txBox="1">
              <a:spLocks noChangeArrowheads="1"/>
            </p:cNvSpPr>
            <p:nvPr/>
          </p:nvSpPr>
          <p:spPr bwMode="auto">
            <a:xfrm rot="16200000">
              <a:off x="7651897" y="4991636"/>
              <a:ext cx="1282404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BLOCK_WIDTHE</a:t>
              </a:r>
              <a:endParaRPr lang="en-US" sz="900" dirty="0">
                <a:cs typeface="Arial" charset="0"/>
              </a:endParaRPr>
            </a:p>
          </p:txBody>
        </p:sp>
        <p:sp>
          <p:nvSpPr>
            <p:cNvPr id="6212" name="Text Box 67"/>
            <p:cNvSpPr txBox="1">
              <a:spLocks noChangeArrowheads="1"/>
            </p:cNvSpPr>
            <p:nvPr/>
          </p:nvSpPr>
          <p:spPr bwMode="auto">
            <a:xfrm rot="16200000">
              <a:off x="8593884" y="2365641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6213" name="Text Box 68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2400300" cy="111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4" name="Text Box 69"/>
            <p:cNvSpPr txBox="1">
              <a:spLocks noChangeArrowheads="1"/>
            </p:cNvSpPr>
            <p:nvPr/>
          </p:nvSpPr>
          <p:spPr bwMode="auto">
            <a:xfrm>
              <a:off x="7696200" y="1371600"/>
              <a:ext cx="76200" cy="2438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350">
                <a:cs typeface="Arial" charset="0"/>
              </a:endParaRP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 rot="-5400000">
              <a:off x="3868738" y="6446838"/>
              <a:ext cx="18256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 rot="16200000">
              <a:off x="8589848" y="5058907"/>
              <a:ext cx="547160" cy="184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Times New Roman" pitchFamily="18" charset="0"/>
                  <a:cs typeface="Arial" charset="0"/>
                </a:rPr>
                <a:t>WIDTH</a:t>
              </a:r>
              <a:endParaRPr lang="en-US" sz="900" b="1" dirty="0">
                <a:cs typeface="Aria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67909" y="5131835"/>
              <a:ext cx="6665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Row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275909" y="5305426"/>
              <a:ext cx="482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424777" y="6575334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684128" y="6301978"/>
              <a:ext cx="0" cy="289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96173790"/>
      </p:ext>
    </p:extLst>
  </p:cSld>
  <p:clrMapOvr>
    <a:masterClrMapping/>
  </p:clrMapOvr>
  <p:transition advTm="73237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</a:t>
            </a:r>
            <a:r>
              <a:rPr lang="en-US" sz="870" dirty="0" smtClean="0">
                <a:latin typeface="Courier New" pitchFamily="49" charset="0"/>
              </a:rPr>
              <a:t>(WIDTH-1)/TILE_WIDTH+1; </a:t>
            </a:r>
            <a:r>
              <a:rPr lang="en-US" sz="870" dirty="0">
                <a:latin typeface="Courier New" pitchFamily="49" charset="0"/>
              </a:rPr>
              <a:t>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</a:t>
            </a:r>
            <a:r>
              <a:rPr lang="en-US" sz="870" dirty="0" smtClean="0">
                <a:latin typeface="Courier New" pitchFamily="49" charset="0"/>
              </a:rPr>
              <a:t>[(p*</a:t>
            </a:r>
            <a:r>
              <a:rPr lang="en-US" sz="870" dirty="0" err="1" smtClean="0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878" y="1123950"/>
            <a:ext cx="4861722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6796"/>
      </p:ext>
    </p:extLst>
  </p:cSld>
  <p:clrMapOvr>
    <a:masterClrMapping/>
  </p:clrMapOvr>
  <p:transition advTm="41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(WIDTH-1)/TILE_WIDTH+1; 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</a:t>
            </a:r>
            <a:r>
              <a:rPr lang="en-US" sz="870" dirty="0" smtClean="0">
                <a:latin typeface="Courier New" pitchFamily="49" charset="0"/>
              </a:rPr>
              <a:t>[(p*</a:t>
            </a:r>
            <a:r>
              <a:rPr lang="en-US" sz="870" dirty="0" err="1" smtClean="0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571750"/>
            <a:ext cx="4876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271"/>
      </p:ext>
    </p:extLst>
  </p:cSld>
  <p:clrMapOvr>
    <a:masterClrMapping/>
  </p:clrMapOvr>
  <p:transition advTm="99345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__global__ void </a:t>
            </a:r>
            <a:r>
              <a:rPr lang="en-US" sz="870" dirty="0" err="1"/>
              <a:t>MatrixMulKernel</a:t>
            </a:r>
            <a:r>
              <a:rPr lang="en-US" sz="870" dirty="0"/>
              <a:t>(float* M, float* N, float* P, </a:t>
            </a:r>
            <a:r>
              <a:rPr lang="en-US" sz="870" dirty="0" err="1"/>
              <a:t>Int</a:t>
            </a:r>
            <a:r>
              <a:rPr lang="en-US" sz="870" dirty="0"/>
              <a:t> Width)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/>
              <a:t>{</a:t>
            </a:r>
            <a:endParaRPr lang="en-US" sz="87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870" dirty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</a:t>
            </a:r>
            <a:r>
              <a:rPr lang="en-US" sz="87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87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bx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blockIdx.x</a:t>
            </a:r>
            <a:r>
              <a:rPr lang="en-US" sz="870" dirty="0">
                <a:latin typeface="Courier New" pitchFamily="49" charset="0"/>
              </a:rPr>
              <a:t>;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by = </a:t>
            </a:r>
            <a:r>
              <a:rPr lang="en-US" sz="870" dirty="0" err="1">
                <a:latin typeface="Courier New" pitchFamily="49" charset="0"/>
              </a:rPr>
              <a:t>blockIdx.y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 = </a:t>
            </a:r>
            <a:r>
              <a:rPr lang="en-US" sz="870" dirty="0" err="1">
                <a:latin typeface="Courier New" pitchFamily="49" charset="0"/>
              </a:rPr>
              <a:t>threadIdx.x</a:t>
            </a:r>
            <a:r>
              <a:rPr lang="en-US" sz="870" dirty="0">
                <a:latin typeface="Courier New" pitchFamily="49" charset="0"/>
              </a:rPr>
              <a:t>; 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ty = </a:t>
            </a:r>
            <a:r>
              <a:rPr lang="en-US" sz="870" dirty="0" err="1">
                <a:latin typeface="Courier New" pitchFamily="49" charset="0"/>
              </a:rPr>
              <a:t>threadIdx.y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  <a:cs typeface="Times New Roman" pitchFamily="18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Row = by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blockDim.y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ty;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Col =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blockDim.x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870" dirty="0" err="1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870" dirty="0">
                <a:latin typeface="Courier New" pitchFamily="49" charset="0"/>
                <a:cs typeface="Times New Roman" pitchFamily="18" charset="0"/>
              </a:rPr>
              <a:t>;</a:t>
            </a: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= 0;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// Loop over the M and N tiles required to compute the P element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p = 0; p &lt; (WIDTH-1)/TILE_WIDTH+1; ++p) {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// Collaborative loading of M and N tiles into shared memory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M[Row*Width + p*</a:t>
            </a:r>
            <a:r>
              <a:rPr lang="en-US" sz="870" dirty="0" err="1">
                <a:latin typeface="Courier New" pitchFamily="49" charset="0"/>
              </a:rPr>
              <a:t>TILE_WIDTH+tx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[ty][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 = N</a:t>
            </a:r>
            <a:r>
              <a:rPr lang="en-US" sz="870" dirty="0" smtClean="0">
                <a:latin typeface="Courier New" pitchFamily="49" charset="0"/>
              </a:rPr>
              <a:t>[(p*</a:t>
            </a:r>
            <a:r>
              <a:rPr lang="en-US" sz="870" dirty="0" err="1" smtClean="0">
                <a:latin typeface="Courier New" pitchFamily="49" charset="0"/>
              </a:rPr>
              <a:t>TILE_WIDTH+ty</a:t>
            </a:r>
            <a:r>
              <a:rPr lang="en-US" sz="870" dirty="0">
                <a:latin typeface="Courier New" pitchFamily="49" charset="0"/>
              </a:rPr>
              <a:t>)*Width + Col];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870" dirty="0">
              <a:latin typeface="Courier New" pitchFamily="49" charset="0"/>
            </a:endParaRP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for (</a:t>
            </a:r>
            <a:r>
              <a:rPr lang="en-US" sz="870" dirty="0" err="1">
                <a:latin typeface="Courier New" pitchFamily="49" charset="0"/>
              </a:rPr>
              <a:t>int</a:t>
            </a:r>
            <a:r>
              <a:rPr lang="en-US" sz="870" dirty="0">
                <a:latin typeface="Courier New" pitchFamily="49" charset="0"/>
              </a:rPr>
              <a:t> i = 0; i &lt; TILE_WIDTH; ++i)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 += </a:t>
            </a:r>
            <a:r>
              <a:rPr lang="en-US" sz="870" dirty="0" err="1">
                <a:latin typeface="Courier New" pitchFamily="49" charset="0"/>
              </a:rPr>
              <a:t>ds_M</a:t>
            </a:r>
            <a:r>
              <a:rPr lang="en-US" sz="870" dirty="0">
                <a:latin typeface="Courier New" pitchFamily="49" charset="0"/>
              </a:rPr>
              <a:t>[ty][i] * </a:t>
            </a:r>
            <a:r>
              <a:rPr lang="en-US" sz="870" dirty="0" err="1">
                <a:latin typeface="Courier New" pitchFamily="49" charset="0"/>
              </a:rPr>
              <a:t>ds_N</a:t>
            </a:r>
            <a:r>
              <a:rPr lang="en-US" sz="870" dirty="0">
                <a:latin typeface="Courier New" pitchFamily="49" charset="0"/>
              </a:rPr>
              <a:t>[i][</a:t>
            </a:r>
            <a:r>
              <a:rPr lang="en-US" sz="870" dirty="0" err="1">
                <a:latin typeface="Courier New" pitchFamily="49" charset="0"/>
              </a:rPr>
              <a:t>tx</a:t>
            </a:r>
            <a:r>
              <a:rPr lang="en-US" sz="870" dirty="0">
                <a:latin typeface="Courier New" pitchFamily="49" charset="0"/>
              </a:rPr>
              <a:t>];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  __</a:t>
            </a:r>
            <a:r>
              <a:rPr lang="en-US" sz="870" dirty="0" err="1">
                <a:latin typeface="Courier New" pitchFamily="49" charset="0"/>
              </a:rPr>
              <a:t>synchthreads</a:t>
            </a:r>
            <a:r>
              <a:rPr lang="en-US" sz="87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}	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  P[Row*</a:t>
            </a:r>
            <a:r>
              <a:rPr lang="en-US" sz="870" dirty="0" err="1">
                <a:latin typeface="Courier New" pitchFamily="49" charset="0"/>
              </a:rPr>
              <a:t>Width+Col</a:t>
            </a:r>
            <a:r>
              <a:rPr lang="en-US" sz="870" dirty="0">
                <a:latin typeface="Courier New" pitchFamily="49" charset="0"/>
              </a:rPr>
              <a:t>] = </a:t>
            </a:r>
            <a:r>
              <a:rPr lang="en-US" sz="870" dirty="0" err="1">
                <a:latin typeface="Courier New" pitchFamily="49" charset="0"/>
              </a:rPr>
              <a:t>Pvalue</a:t>
            </a:r>
            <a:r>
              <a:rPr lang="en-US" sz="870" dirty="0">
                <a:latin typeface="Courier New" pitchFamily="49" charset="0"/>
              </a:rPr>
              <a:t>;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en-US" sz="87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714750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6649"/>
      </p:ext>
    </p:extLst>
  </p:cSld>
  <p:clrMapOvr>
    <a:masterClrMapping/>
  </p:clrMapOvr>
  <p:transition advTm="122587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dirty="0"/>
              <a:t>Tile (Thread Block) Size Considerations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Each </a:t>
            </a:r>
            <a:r>
              <a:rPr lang="en-US" sz="1600" dirty="0">
                <a:solidFill>
                  <a:schemeClr val="accent2"/>
                </a:solidFill>
              </a:rPr>
              <a:t>thread block</a:t>
            </a:r>
            <a:r>
              <a:rPr lang="en-US" sz="1600" dirty="0"/>
              <a:t> should have many threads</a:t>
            </a:r>
          </a:p>
          <a:p>
            <a:pPr lvl="1"/>
            <a:r>
              <a:rPr lang="en-US" sz="1267" dirty="0"/>
              <a:t>TILE_WIDTH of 16 gives 16*16 = 256 threads</a:t>
            </a:r>
          </a:p>
          <a:p>
            <a:pPr lvl="1" eaLnBrk="1" hangingPunct="1"/>
            <a:r>
              <a:rPr lang="en-US" sz="1267" dirty="0"/>
              <a:t>TILE_WIDTH of 32 gives 32*32 = 1024 threads</a:t>
            </a:r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eaLnBrk="1" hangingPunct="1"/>
            <a:r>
              <a:rPr lang="en-US" sz="1600" dirty="0"/>
              <a:t>For 16, in each phase, each block performs 2*256 = 512 float loads from global memory for 256 * (2*16) = 8,192 </a:t>
            </a:r>
            <a:r>
              <a:rPr lang="en-US" sz="1600" dirty="0" err="1"/>
              <a:t>mul</a:t>
            </a:r>
            <a:r>
              <a:rPr lang="en-US" sz="1600" dirty="0"/>
              <a:t>/add operations. (16 floating-point operations for each memory load)</a:t>
            </a:r>
          </a:p>
          <a:p>
            <a:pPr eaLnBrk="1" hangingPunct="1"/>
            <a:endParaRPr lang="en-US" sz="1600" dirty="0"/>
          </a:p>
          <a:p>
            <a:r>
              <a:rPr lang="en-US" sz="1600" dirty="0"/>
              <a:t>For 32, in each phase, each block performs 2*1024 = 2048 float loads from global memory for 1024 * (2*32) = 65,536 </a:t>
            </a:r>
            <a:r>
              <a:rPr lang="en-US" sz="1600" dirty="0" err="1"/>
              <a:t>mul</a:t>
            </a:r>
            <a:r>
              <a:rPr lang="en-US" sz="1600" dirty="0"/>
              <a:t>/add operations. (32 floating-point operation for each memory load)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728829EF-1137-4B12-994F-1E44DB3F90D8}" type="slidenum">
              <a:rPr lang="en-US" sz="1050">
                <a:latin typeface="Times New Roman" pitchFamily="18" charset="0"/>
              </a:rPr>
              <a:pPr eaLnBrk="1" hangingPunct="1"/>
              <a:t>53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50">
        <p:fade/>
      </p:transition>
    </mc:Choice>
    <mc:Fallback xmlns="">
      <p:transition spd="med" advTm="2146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sz="1500" dirty="0">
                <a:ea typeface="PMingLiU" pitchFamily="18" charset="-120"/>
              </a:rPr>
              <a:t>For an SM with 16KB shared memory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For TILE_WIDTH = 16, each thread block uses 2*256*4B = 2KB of shared memory. </a:t>
            </a:r>
          </a:p>
          <a:p>
            <a:pPr lvl="1" eaLnBrk="1" hangingPunct="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For 16KB shared memory, one can potentially have up to 8 thread blocks executing</a:t>
            </a:r>
          </a:p>
          <a:p>
            <a:pPr lvl="2" eaLnBrk="1" hangingPunct="1"/>
            <a:r>
              <a:rPr lang="en-US" altLang="zh-TW" sz="105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This allows up to 8*512 = 4,096 pending loads. (2 per thread, 256 threads per block)</a:t>
            </a:r>
          </a:p>
          <a:p>
            <a:pPr lvl="1"/>
            <a:r>
              <a:rPr lang="en-US" altLang="zh-TW" sz="1200" dirty="0">
                <a:ea typeface="PMingLiU" pitchFamily="18" charset="-120"/>
              </a:rPr>
              <a:t>The next TILE_WIDTH 32 would lead to 2*32*32*4 Byte= 8K Byte shared memory usage per thread block, allowing 2 thread blocks active at the same time </a:t>
            </a:r>
          </a:p>
          <a:p>
            <a:pPr lvl="2"/>
            <a:r>
              <a:rPr lang="en-US" altLang="zh-TW" sz="1200" dirty="0">
                <a:ea typeface="PMingLiU" pitchFamily="18" charset="-120"/>
              </a:rPr>
              <a:t>However, in a GPU where the thread count is limited to 1536 threads per SM, the number of blocks per SM </a:t>
            </a:r>
            <a:r>
              <a:rPr lang="en-US" altLang="zh-TW" sz="1200">
                <a:ea typeface="PMingLiU" pitchFamily="18" charset="-120"/>
              </a:rPr>
              <a:t>is reduced to one</a:t>
            </a:r>
            <a:r>
              <a:rPr lang="en-US" altLang="zh-TW" sz="1200" dirty="0">
                <a:ea typeface="PMingLiU" pitchFamily="18" charset="-120"/>
              </a:rPr>
              <a:t>!</a:t>
            </a:r>
          </a:p>
          <a:p>
            <a:r>
              <a:rPr lang="en-US" altLang="zh-TW" dirty="0">
                <a:ea typeface="PMingLiU" pitchFamily="18" charset="-120"/>
              </a:rPr>
              <a:t>Each __</a:t>
            </a:r>
            <a:r>
              <a:rPr lang="en-US" altLang="zh-TW" dirty="0" err="1">
                <a:ea typeface="PMingLiU" pitchFamily="18" charset="-120"/>
              </a:rPr>
              <a:t>syncthread</a:t>
            </a:r>
            <a:r>
              <a:rPr lang="en-US" altLang="zh-TW" dirty="0">
                <a:ea typeface="PMingLiU" pitchFamily="18" charset="-120"/>
              </a:rPr>
              <a:t>() can reduce the number of active threads for a block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More thread blocks can be advantageous</a:t>
            </a:r>
          </a:p>
          <a:p>
            <a:pPr lvl="1"/>
            <a:endParaRPr lang="en-US" altLang="zh-TW" sz="105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Palatino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Palatino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Palatino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050">
                <a:latin typeface="Times New Roman" pitchFamily="18" charset="0"/>
              </a:rPr>
              <a:pPr eaLnBrk="1" hangingPunct="1"/>
              <a:t>54</a:t>
            </a:fld>
            <a:endParaRPr lang="en-US" sz="10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9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22">
        <p:fade/>
      </p:transition>
    </mc:Choice>
    <mc:Fallback xmlns="">
      <p:transition spd="med" advTm="2376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4095750"/>
            <a:ext cx="5202191" cy="276935"/>
          </a:xfrm>
        </p:spPr>
        <p:txBody>
          <a:bodyPr/>
          <a:lstStyle/>
          <a:p>
            <a:r>
              <a:rPr lang="en-US" dirty="0" smtClean="0"/>
              <a:t>Lecture 4.5 - Handling </a:t>
            </a:r>
            <a:r>
              <a:rPr lang="en-US" dirty="0"/>
              <a:t>Arbitrary Matrix Sizes in Tiled Algorithms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29295"/>
            <a:ext cx="57150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4 </a:t>
            </a:r>
            <a:r>
              <a:rPr lang="en-US" sz="2000" dirty="0"/>
              <a:t>– Memory and Data Locality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3949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To learn to handle arbitrary matrix sizes in tiled matrix multiplication</a:t>
            </a:r>
          </a:p>
          <a:p>
            <a:pPr lvl="1"/>
            <a:r>
              <a:rPr lang="en-US" sz="1200" dirty="0"/>
              <a:t>Boundary condition checking</a:t>
            </a:r>
          </a:p>
          <a:p>
            <a:pPr lvl="1"/>
            <a:r>
              <a:rPr lang="en-US" sz="1200" dirty="0"/>
              <a:t>Regularizing tile contents</a:t>
            </a:r>
          </a:p>
          <a:p>
            <a:pPr lvl="1"/>
            <a:r>
              <a:rPr lang="en-US" sz="1200" dirty="0" smtClean="0"/>
              <a:t>Rectangular matrices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85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052">
        <p:fade/>
      </p:transition>
    </mc:Choice>
    <mc:Fallback xmlns="">
      <p:transition spd="med" advTm="290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Handling Matrix of Arbitrary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tiled matrix multiplication </a:t>
            </a:r>
            <a:r>
              <a:rPr lang="en-US" sz="1600" dirty="0" smtClean="0"/>
              <a:t>kernel we presented so far </a:t>
            </a:r>
            <a:r>
              <a:rPr lang="en-US" sz="1600" dirty="0"/>
              <a:t>can handle only </a:t>
            </a:r>
            <a:r>
              <a:rPr lang="en-US" sz="1600" dirty="0" smtClean="0"/>
              <a:t>square </a:t>
            </a:r>
            <a:r>
              <a:rPr lang="en-US" sz="1600" dirty="0"/>
              <a:t>matrices whose dimensions </a:t>
            </a:r>
            <a:r>
              <a:rPr lang="en-US" sz="1600" dirty="0" smtClean="0"/>
              <a:t>(Width) are </a:t>
            </a:r>
            <a:r>
              <a:rPr lang="en-US" sz="1600" dirty="0"/>
              <a:t>multiples of the tile </a:t>
            </a:r>
            <a:r>
              <a:rPr lang="en-US" sz="1600" dirty="0" smtClean="0"/>
              <a:t>width (TILE_WIDTH)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However, real applications need to handle arbitrary sized matrices.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One could pad (add elements to) the rows and columns into multiples of the tile size, but would have significant space and data transfer time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take a different approach.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4">
        <p:fade/>
      </p:transition>
    </mc:Choice>
    <mc:Fallback xmlns="">
      <p:transition spd="med" advTm="18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Phase 1 Loads for Block (0,0) for a 3x3 Example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51860" y="260929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08960" y="26200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08960" y="286646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51860" y="286646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51860" y="286646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08960" y="260929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292237" y="1880769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49337" y="1880769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49337" y="2137944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292237" y="2137944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292237" y="2137944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49337" y="1880769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87966" y="196984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691311" y="2322381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856253" y="2306045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856253" y="2064404"/>
            <a:ext cx="2686050" cy="516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1553358" y="1968060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553358" y="2220144"/>
            <a:ext cx="2686050" cy="46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76525" y="1048362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Threads (1,0) and (1,1) need special </a:t>
            </a:r>
            <a:r>
              <a:rPr lang="en-US" sz="1400" dirty="0" smtClean="0">
                <a:solidFill>
                  <a:schemeClr val="bg1"/>
                </a:solidFill>
              </a:rPr>
              <a:t>treatment in loading N tile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55156" y="3723095"/>
            <a:ext cx="2983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Threads </a:t>
            </a:r>
            <a:r>
              <a:rPr lang="en-US" sz="1400" dirty="0" smtClean="0">
                <a:solidFill>
                  <a:schemeClr val="bg1"/>
                </a:solidFill>
              </a:rPr>
              <a:t>(0,1) </a:t>
            </a:r>
            <a:r>
              <a:rPr lang="en-US" sz="1400" dirty="0">
                <a:solidFill>
                  <a:schemeClr val="bg1"/>
                </a:solidFill>
              </a:rPr>
              <a:t>and (1,1) need special </a:t>
            </a:r>
            <a:r>
              <a:rPr lang="en-US" sz="1400" dirty="0" smtClean="0">
                <a:solidFill>
                  <a:schemeClr val="bg1"/>
                </a:solidFill>
              </a:rPr>
              <a:t>treatment in loading M tile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133543" y="2696953"/>
            <a:ext cx="975500" cy="39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483019" y="3045018"/>
            <a:ext cx="98440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2483019" y="2774694"/>
            <a:ext cx="984403" cy="1003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184481" y="2956980"/>
            <a:ext cx="1062733" cy="349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619">
        <p:fade/>
      </p:transition>
    </mc:Choice>
    <mc:Fallback xmlns="">
      <p:transition spd="med" advTm="1686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0)</a:t>
            </a:r>
            <a:endParaRPr lang="en-US" sz="2000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2739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31024" y="188942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310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273924" y="214659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31024" y="1889423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070518" y="2728320"/>
            <a:ext cx="926528" cy="442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134421" y="3051003"/>
            <a:ext cx="1302210" cy="610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150756" y="2792858"/>
            <a:ext cx="1285875" cy="149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070518" y="2981327"/>
            <a:ext cx="970166" cy="625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59680" y="2029411"/>
            <a:ext cx="10961" cy="75455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84941" y="1956236"/>
            <a:ext cx="0" cy="9842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413541" y="2029411"/>
            <a:ext cx="0" cy="7267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499266" y="2029411"/>
            <a:ext cx="0" cy="9110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236">
        <p:fade/>
      </p:transition>
    </mc:Choice>
    <mc:Fallback xmlns="">
      <p:transition spd="med" advTm="282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Matrix Multiplication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895350"/>
            <a:ext cx="6858000" cy="31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MatrixMulKernel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row index of the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M</a:t>
            </a: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blockDim.y+threadIdx.y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column index of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blockDim.x+threadIdx.x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((Row &lt; Width) &amp;&amp; (Col &lt; Width))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each thread computes one element of the block sub-matrix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Width; ++k)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M[Row*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Width+k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]*N[k*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P[Row*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5255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2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</a:t>
            </a:r>
            <a:r>
              <a:rPr lang="en-US" sz="2000" dirty="0" smtClean="0"/>
              <a:t>1)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305300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62400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624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62400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55156" y="3723095"/>
            <a:ext cx="29836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All Threads need </a:t>
            </a:r>
            <a:r>
              <a:rPr lang="en-US" sz="1400" dirty="0">
                <a:solidFill>
                  <a:schemeClr val="bg1"/>
                </a:solidFill>
              </a:rPr>
              <a:t>special </a:t>
            </a:r>
            <a:r>
              <a:rPr lang="en-US" sz="1400" dirty="0" smtClean="0">
                <a:solidFill>
                  <a:schemeClr val="bg1"/>
                </a:solidFill>
              </a:rPr>
              <a:t>treatment. None of them should introduce invalidate contributions to their P elements.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107438" y="2219724"/>
            <a:ext cx="7362" cy="5044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191000" y="2255499"/>
            <a:ext cx="0" cy="7262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419600" y="2250998"/>
            <a:ext cx="0" cy="4731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495800" y="2275323"/>
            <a:ext cx="0" cy="7303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3523732" y="2712201"/>
            <a:ext cx="496334" cy="12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549696" y="3026284"/>
            <a:ext cx="857250" cy="264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8203" y="2799291"/>
            <a:ext cx="858743" cy="178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516960" y="2946185"/>
            <a:ext cx="579764" cy="266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58">
        <p:fade/>
      </p:transition>
    </mc:Choice>
    <mc:Fallback xmlns="">
      <p:transition spd="med" advTm="263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Phase 0 Loads for Block (1,1) for a 3x3 Example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34352" y="3137814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M</a:t>
            </a:r>
            <a:r>
              <a:rPr lang="en-US" sz="1350" baseline="-2500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891452" y="3137814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891452" y="3394989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34352" y="3394989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34352" y="3394989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891452" y="3137814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952853" y="138765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4609953" y="138765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4609953" y="164483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952853" y="164483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952853" y="164483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4609953" y="1387657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5364799" y="1514975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775995" y="2854378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2500652" y="1813471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2500652" y="1571830"/>
            <a:ext cx="2686050" cy="516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197757" y="1475486"/>
            <a:ext cx="2686050" cy="35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217635" y="1718866"/>
            <a:ext cx="2686050" cy="467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97576" y="734580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Threads </a:t>
            </a:r>
            <a:r>
              <a:rPr lang="en-US" sz="1400" dirty="0" smtClean="0">
                <a:solidFill>
                  <a:schemeClr val="bg1"/>
                </a:solidFill>
              </a:rPr>
              <a:t>(0,1) </a:t>
            </a:r>
            <a:r>
              <a:rPr lang="en-US" sz="1400" dirty="0">
                <a:solidFill>
                  <a:schemeClr val="bg1"/>
                </a:solidFill>
              </a:rPr>
              <a:t>and (1,1) need special </a:t>
            </a:r>
            <a:r>
              <a:rPr lang="en-US" sz="1400" dirty="0" smtClean="0">
                <a:solidFill>
                  <a:schemeClr val="bg1"/>
                </a:solidFill>
              </a:rPr>
              <a:t>treatment in loading N tile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55156" y="3723095"/>
            <a:ext cx="2983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Threads </a:t>
            </a:r>
            <a:r>
              <a:rPr lang="en-US" sz="1400" dirty="0" smtClean="0">
                <a:solidFill>
                  <a:schemeClr val="bg1"/>
                </a:solidFill>
              </a:rPr>
              <a:t>(1,0) </a:t>
            </a:r>
            <a:r>
              <a:rPr lang="en-US" sz="1400" dirty="0">
                <a:solidFill>
                  <a:schemeClr val="bg1"/>
                </a:solidFill>
              </a:rPr>
              <a:t>and (1,1) need special </a:t>
            </a:r>
            <a:r>
              <a:rPr lang="en-US" sz="1400" dirty="0" smtClean="0">
                <a:solidFill>
                  <a:schemeClr val="bg1"/>
                </a:solidFill>
              </a:rPr>
              <a:t>treatment in loading M tile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1531471" y="3201566"/>
            <a:ext cx="1461064" cy="68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838715" y="3523459"/>
            <a:ext cx="1511991" cy="75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839458" y="3284855"/>
            <a:ext cx="1511248" cy="1601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1531471" y="3437615"/>
            <a:ext cx="1550132" cy="810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0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465">
        <p:fade/>
      </p:transition>
    </mc:Choice>
    <mc:Fallback xmlns="">
      <p:transition spd="med" advTm="834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Major Cases in 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/>
              <a:t>Threads that do not calculate valid </a:t>
            </a:r>
            <a:r>
              <a:rPr lang="en-US" sz="1600" dirty="0" smtClean="0"/>
              <a:t>P </a:t>
            </a:r>
            <a:r>
              <a:rPr lang="en-US" sz="1600" dirty="0"/>
              <a:t>elements but still need to participate in loading the input tiles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0 of Block(1,1), Thread(1,0), assigned to calculate non-existent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P[3,2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 but need to participate in loading tile element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N[1,2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/>
          </a:p>
          <a:p>
            <a:r>
              <a:rPr lang="en-US" sz="1533" dirty="0" smtClean="0">
                <a:latin typeface="Arial" panose="020B0604020202020204" pitchFamily="34" charset="0"/>
                <a:cs typeface="Arial" panose="020B0604020202020204" pitchFamily="34" charset="0"/>
              </a:rPr>
              <a:t>Threads that calculate valid P elements may attempt to load non-existing input elements when loading input tiles</a:t>
            </a:r>
          </a:p>
          <a:p>
            <a:pPr lvl="1"/>
            <a:r>
              <a:rPr lang="en-US" sz="1200" dirty="0"/>
              <a:t>Phase 0 of </a:t>
            </a:r>
            <a:r>
              <a:rPr lang="en-US" sz="1200" dirty="0" smtClean="0"/>
              <a:t>Block(0,0), </a:t>
            </a:r>
            <a:r>
              <a:rPr lang="en-US" sz="1200" dirty="0"/>
              <a:t>Thread(1,0), assigned to calculate </a:t>
            </a:r>
            <a:r>
              <a:rPr lang="en-US" sz="1200" dirty="0" smtClean="0"/>
              <a:t>valid P[1,0] </a:t>
            </a:r>
            <a:r>
              <a:rPr lang="en-US" sz="1200" dirty="0"/>
              <a:t>but </a:t>
            </a:r>
            <a:r>
              <a:rPr lang="en-US" sz="1200" dirty="0" smtClean="0"/>
              <a:t>attempts to load non-existing N[3,0]</a:t>
            </a:r>
            <a:endParaRPr lang="en-US" sz="1200" dirty="0"/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237">
        <p:fade/>
      </p:transition>
    </mc:Choice>
    <mc:Fallback xmlns="">
      <p:transition spd="med" advTm="852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 “Simple”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When a thread is to load any input element, test if it is in the valid index range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valid, proceed to load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Else, do not load, just write a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Rationale: a 0 value will ensure that that the multiply-add step does not affect the final value of the output </a:t>
            </a:r>
            <a:r>
              <a:rPr lang="en-US" sz="1400" dirty="0" smtClean="0"/>
              <a:t>element</a:t>
            </a:r>
          </a:p>
          <a:p>
            <a:endParaRPr lang="en-US" sz="1400" dirty="0"/>
          </a:p>
          <a:p>
            <a:r>
              <a:rPr lang="en-US" sz="1400" dirty="0" smtClean="0"/>
              <a:t>The condition tested for loading input elements is different from the test for calculating output P element</a:t>
            </a:r>
          </a:p>
          <a:p>
            <a:pPr lvl="1"/>
            <a:r>
              <a:rPr lang="en-US" sz="1067" dirty="0" smtClean="0"/>
              <a:t>A thread that does not calculate valid P element can still participate in loading input tile elements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32692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026">
        <p:fade/>
      </p:transition>
    </mc:Choice>
    <mc:Fallback xmlns="">
      <p:transition spd="med" advTm="860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Phase 1 Use for Block (0,0) (iteration </a:t>
            </a:r>
            <a:r>
              <a:rPr lang="en-US" sz="2000" dirty="0" smtClean="0"/>
              <a:t>1)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3053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24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624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6482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91100" y="259938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43053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9624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482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49911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305300" y="311373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49911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4648200" y="285655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39624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46482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49911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4305300" y="337090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39624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4648200" y="259938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39624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4648200" y="311373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6478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049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049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19907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333625" y="260985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6478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049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19907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3336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647825" y="3124200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3336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1990725" y="286702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049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19907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3336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647825" y="3381375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049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1990725" y="260985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049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1990725" y="3124200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6478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049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049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1,0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19907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333625" y="13668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6478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049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19907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3336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647825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2,1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3336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1990725" y="16240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N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049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19907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3336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647825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049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1990725" y="136683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049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1990725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32766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2933700" y="2622572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0,2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29337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M</a:t>
            </a:r>
            <a:r>
              <a:rPr lang="en-US" sz="1350" baseline="-25000" dirty="0" smtClean="0">
                <a:solidFill>
                  <a:schemeClr val="bg1"/>
                </a:solidFill>
              </a:rPr>
              <a:t>1,2</a:t>
            </a:r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3276600" y="2879747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2933700" y="2622572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4305300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,1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3962400" y="188118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N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baseline="-25000" dirty="0" smtClean="0">
                <a:solidFill>
                  <a:schemeClr val="bg1"/>
                </a:solidFill>
              </a:rPr>
              <a:t>,0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39624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350" dirty="0" smtClean="0">
                <a:solidFill>
                  <a:schemeClr val="bg1"/>
                </a:solidFill>
              </a:rPr>
              <a:t>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4305300" y="21383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 baseline="-25000" dirty="0">
              <a:solidFill>
                <a:schemeClr val="bg1"/>
              </a:solidFill>
            </a:endParaRP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3962400" y="1881188"/>
            <a:ext cx="685800" cy="5143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4669653" y="1978500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2818243" y="2339136"/>
            <a:ext cx="118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Shared Memory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107438" y="2219724"/>
            <a:ext cx="7362" cy="5044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191000" y="2255499"/>
            <a:ext cx="0" cy="7262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419600" y="2250998"/>
            <a:ext cx="0" cy="4731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495800" y="2275323"/>
            <a:ext cx="0" cy="7303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3523732" y="2712201"/>
            <a:ext cx="496334" cy="12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549696" y="3026284"/>
            <a:ext cx="857250" cy="264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8203" y="2799291"/>
            <a:ext cx="858743" cy="178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516960" y="2946185"/>
            <a:ext cx="579764" cy="266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545">
        <p:fade/>
      </p:transition>
    </mc:Choice>
    <mc:Fallback xmlns="">
      <p:transition spd="med" advTm="305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Boundary Condition for </a:t>
            </a:r>
            <a:r>
              <a:rPr lang="en-US" dirty="0"/>
              <a:t>I</a:t>
            </a:r>
            <a:r>
              <a:rPr lang="en-US" dirty="0" smtClean="0"/>
              <a:t>nput M Tile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Each thread </a:t>
            </a:r>
            <a:r>
              <a:rPr lang="en-US" sz="1400" dirty="0" smtClean="0"/>
              <a:t>loads</a:t>
            </a:r>
          </a:p>
          <a:p>
            <a:pPr lvl="1"/>
            <a:r>
              <a:rPr lang="en-US" sz="1067" dirty="0"/>
              <a:t>M</a:t>
            </a:r>
            <a:r>
              <a:rPr lang="en-US" sz="1067" dirty="0" smtClean="0"/>
              <a:t>[Row][p*</a:t>
            </a:r>
            <a:r>
              <a:rPr lang="en-US" sz="1067" dirty="0" err="1" smtClean="0"/>
              <a:t>TILE_WIDTH+tx</a:t>
            </a:r>
            <a:r>
              <a:rPr lang="en-US" sz="1067" dirty="0"/>
              <a:t>]</a:t>
            </a:r>
          </a:p>
          <a:p>
            <a:pPr lvl="1"/>
            <a:r>
              <a:rPr lang="en-US" sz="1067" dirty="0"/>
              <a:t>M</a:t>
            </a:r>
            <a:r>
              <a:rPr lang="en-US" sz="1067" dirty="0" smtClean="0"/>
              <a:t>[Row*Width </a:t>
            </a:r>
            <a:r>
              <a:rPr lang="en-US" sz="1067" dirty="0"/>
              <a:t>+ </a:t>
            </a:r>
            <a:r>
              <a:rPr lang="en-US" sz="1067" dirty="0" smtClean="0"/>
              <a:t>p*</a:t>
            </a:r>
            <a:r>
              <a:rPr lang="en-US" sz="1067" dirty="0" err="1" smtClean="0"/>
              <a:t>TILE_WIDTH+tx</a:t>
            </a:r>
            <a:r>
              <a:rPr lang="en-US" sz="1067" dirty="0"/>
              <a:t>]</a:t>
            </a:r>
          </a:p>
          <a:p>
            <a:r>
              <a:rPr lang="en-US" sz="1400" dirty="0"/>
              <a:t>Need to </a:t>
            </a:r>
            <a:r>
              <a:rPr lang="en-US" sz="1400" dirty="0" smtClean="0"/>
              <a:t>test</a:t>
            </a:r>
          </a:p>
          <a:p>
            <a:pPr lvl="1"/>
            <a:r>
              <a:rPr lang="en-US" sz="1067" dirty="0" smtClean="0"/>
              <a:t>(Row </a:t>
            </a:r>
            <a:r>
              <a:rPr lang="en-US" sz="1067" dirty="0"/>
              <a:t>&lt; </a:t>
            </a:r>
            <a:r>
              <a:rPr lang="en-US" sz="1067" dirty="0" smtClean="0"/>
              <a:t>Width) </a:t>
            </a:r>
            <a:r>
              <a:rPr lang="en-US" sz="1067" dirty="0"/>
              <a:t>&amp;&amp; </a:t>
            </a:r>
            <a:r>
              <a:rPr lang="en-US" sz="1067" dirty="0" smtClean="0"/>
              <a:t>(p*</a:t>
            </a:r>
            <a:r>
              <a:rPr lang="en-US" sz="1067" dirty="0" err="1" smtClean="0"/>
              <a:t>TILE_WIDTH+tx</a:t>
            </a:r>
            <a:r>
              <a:rPr lang="en-US" sz="1067" dirty="0" smtClean="0"/>
              <a:t> </a:t>
            </a:r>
            <a:r>
              <a:rPr lang="en-US" sz="1067" dirty="0"/>
              <a:t>&lt; </a:t>
            </a:r>
            <a:r>
              <a:rPr lang="en-US" sz="1067" dirty="0" smtClean="0"/>
              <a:t>Width)</a:t>
            </a:r>
            <a:endParaRPr lang="en-US" sz="1067" dirty="0"/>
          </a:p>
          <a:p>
            <a:pPr lvl="1"/>
            <a:r>
              <a:rPr lang="en-US" sz="1067" dirty="0"/>
              <a:t>If true, load </a:t>
            </a:r>
            <a:r>
              <a:rPr lang="en-US" sz="1067" dirty="0" smtClean="0"/>
              <a:t>M </a:t>
            </a:r>
            <a:r>
              <a:rPr lang="en-US" sz="1067" dirty="0"/>
              <a:t>element</a:t>
            </a:r>
          </a:p>
          <a:p>
            <a:pPr lvl="1"/>
            <a:r>
              <a:rPr lang="en-US" sz="1067" dirty="0"/>
              <a:t>Else , load 0</a:t>
            </a:r>
          </a:p>
          <a:p>
            <a:pPr marL="342900" lvl="1" indent="0">
              <a:buNone/>
            </a:pPr>
            <a:endParaRPr lang="en-US" sz="1400" dirty="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000251" y="2290536"/>
            <a:ext cx="2029106" cy="1852910"/>
            <a:chOff x="2544" y="2562"/>
            <a:chExt cx="1729" cy="1566"/>
          </a:xfrm>
        </p:grpSpPr>
        <p:sp>
          <p:nvSpPr>
            <p:cNvPr id="25623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b="1" dirty="0">
                  <a:latin typeface="Arial" pitchFamily="34" charset="0"/>
                </a:rPr>
                <a:t>A</a:t>
              </a:r>
              <a:endParaRPr lang="en-US" sz="1350" dirty="0">
                <a:latin typeface="Arial" pitchFamily="34" charset="0"/>
              </a:endParaRPr>
            </a:p>
          </p:txBody>
        </p:sp>
        <p:sp>
          <p:nvSpPr>
            <p:cNvPr id="25624" name="Text Box 4"/>
            <p:cNvSpPr txBox="1">
              <a:spLocks noChangeArrowheads="1"/>
            </p:cNvSpPr>
            <p:nvPr/>
          </p:nvSpPr>
          <p:spPr bwMode="auto">
            <a:xfrm>
              <a:off x="3756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644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3086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 dirty="0"/>
                <a:t>TILE_WIDTH</a:t>
              </a:r>
              <a:endParaRPr lang="en-US" sz="675" b="1" dirty="0">
                <a:latin typeface="Arial" pitchFamily="34" charset="0"/>
              </a:endParaRPr>
            </a:p>
          </p:txBody>
        </p:sp>
        <p:sp>
          <p:nvSpPr>
            <p:cNvPr id="25646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7" name="Text Box 27"/>
            <p:cNvSpPr txBox="1">
              <a:spLocks noChangeArrowheads="1"/>
            </p:cNvSpPr>
            <p:nvPr/>
          </p:nvSpPr>
          <p:spPr bwMode="auto">
            <a:xfrm>
              <a:off x="2565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 dirty="0"/>
                <a:t>TILE_WIDTH</a:t>
              </a:r>
              <a:endParaRPr lang="en-US" sz="675" b="1" dirty="0">
                <a:latin typeface="Arial" pitchFamily="34" charset="0"/>
              </a:endParaRPr>
            </a:p>
          </p:txBody>
        </p:sp>
        <p:sp>
          <p:nvSpPr>
            <p:cNvPr id="25655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6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705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707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</p:grp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422620" y="3847051"/>
            <a:ext cx="606737" cy="59279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2000250" y="3847051"/>
            <a:ext cx="606737" cy="592790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04608"/>
      </p:ext>
    </p:extLst>
  </p:cSld>
  <p:clrMapOvr>
    <a:masterClrMapping/>
  </p:clrMapOvr>
  <p:transition advTm="78503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 smtClean="0"/>
              <a:t>Boundary Condition for </a:t>
            </a:r>
            <a:r>
              <a:rPr lang="en-US" dirty="0"/>
              <a:t>I</a:t>
            </a:r>
            <a:r>
              <a:rPr lang="en-US" dirty="0" smtClean="0"/>
              <a:t>nput N Tile</a:t>
            </a:r>
          </a:p>
        </p:txBody>
      </p:sp>
      <p:sp>
        <p:nvSpPr>
          <p:cNvPr id="7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Each thread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loads</a:t>
            </a:r>
          </a:p>
          <a:p>
            <a:pPr lvl="1"/>
            <a:r>
              <a:rPr lang="en-US" sz="1067" dirty="0" smtClean="0"/>
              <a:t>N[p*</a:t>
            </a:r>
            <a:r>
              <a:rPr lang="en-US" sz="1067" dirty="0" err="1" smtClean="0"/>
              <a:t>TILE_WIDTH+ty</a:t>
            </a:r>
            <a:r>
              <a:rPr lang="en-US" sz="1067" dirty="0"/>
              <a:t>][Col]</a:t>
            </a:r>
          </a:p>
          <a:p>
            <a:pPr lvl="1"/>
            <a:r>
              <a:rPr lang="en-US" sz="1067" dirty="0"/>
              <a:t>N</a:t>
            </a:r>
            <a:r>
              <a:rPr lang="en-US" sz="1067" dirty="0" smtClean="0"/>
              <a:t>[(</a:t>
            </a:r>
            <a:r>
              <a:rPr lang="en-US" sz="1067" dirty="0"/>
              <a:t>p</a:t>
            </a:r>
            <a:r>
              <a:rPr lang="en-US" sz="1067" dirty="0" smtClean="0"/>
              <a:t>*</a:t>
            </a:r>
            <a:r>
              <a:rPr lang="en-US" sz="1067" dirty="0" err="1" smtClean="0"/>
              <a:t>TILE_WIDTH+ty</a:t>
            </a:r>
            <a:r>
              <a:rPr lang="en-US" sz="1067" dirty="0" smtClean="0"/>
              <a:t>)*Width+ </a:t>
            </a:r>
            <a:r>
              <a:rPr lang="en-US" sz="1067" dirty="0"/>
              <a:t>Col]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Need to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test</a:t>
            </a:r>
          </a:p>
          <a:p>
            <a:pPr lvl="1"/>
            <a:r>
              <a:rPr lang="en-US" sz="1067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067" dirty="0"/>
              <a:t>p</a:t>
            </a:r>
            <a:r>
              <a:rPr lang="en-US" sz="1067" dirty="0" smtClean="0"/>
              <a:t>*</a:t>
            </a:r>
            <a:r>
              <a:rPr lang="en-US" sz="1067" dirty="0" err="1" smtClean="0"/>
              <a:t>TILE_WIDTH+ty</a:t>
            </a:r>
            <a:r>
              <a:rPr lang="en-US" sz="1067" dirty="0" smtClean="0"/>
              <a:t> </a:t>
            </a:r>
            <a:r>
              <a:rPr lang="en-US" sz="1067" dirty="0"/>
              <a:t>&lt; </a:t>
            </a:r>
            <a:r>
              <a:rPr lang="en-US" sz="1067" dirty="0" smtClean="0"/>
              <a:t>Width) </a:t>
            </a:r>
            <a:r>
              <a:rPr lang="en-US" sz="1067" dirty="0"/>
              <a:t>&amp;&amp; (Col&lt; </a:t>
            </a:r>
            <a:r>
              <a:rPr lang="en-US" sz="1067" dirty="0" smtClean="0"/>
              <a:t>Width)</a:t>
            </a:r>
            <a:endParaRPr lang="en-US" sz="1067" dirty="0"/>
          </a:p>
          <a:p>
            <a:pPr lvl="1"/>
            <a:r>
              <a:rPr lang="en-US" sz="1067" dirty="0"/>
              <a:t>If true, load </a:t>
            </a:r>
            <a:r>
              <a:rPr lang="en-US" sz="1067" dirty="0" smtClean="0"/>
              <a:t>N </a:t>
            </a:r>
            <a:r>
              <a:rPr lang="en-US" sz="1067" dirty="0"/>
              <a:t>element</a:t>
            </a:r>
          </a:p>
          <a:p>
            <a:pPr lvl="1"/>
            <a:r>
              <a:rPr lang="en-US" sz="1067" dirty="0"/>
              <a:t>Else , load 0</a:t>
            </a:r>
          </a:p>
          <a:p>
            <a:pPr marL="342900" lvl="1" indent="0">
              <a:buNone/>
            </a:pPr>
            <a:endParaRPr lang="en-US" dirty="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145039" y="2758547"/>
            <a:ext cx="1943100" cy="1706848"/>
            <a:chOff x="4098" y="993"/>
            <a:chExt cx="1632" cy="1804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098" y="1033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b="1" dirty="0">
                  <a:latin typeface="Arial" pitchFamily="34" charset="0"/>
                </a:rPr>
                <a:t>B</a:t>
              </a:r>
              <a:endParaRPr lang="en-US" sz="1350" dirty="0">
                <a:latin typeface="Arial" pitchFamily="34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4669" y="224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4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657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700" name="Text Box 80"/>
            <p:cNvSpPr txBox="1">
              <a:spLocks noChangeArrowheads="1"/>
            </p:cNvSpPr>
            <p:nvPr/>
          </p:nvSpPr>
          <p:spPr bwMode="auto">
            <a:xfrm rot="16200000">
              <a:off x="4980" y="1244"/>
              <a:ext cx="5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/>
                <a:t>TILE_WIDTH</a:t>
              </a:r>
            </a:p>
          </p:txBody>
        </p:sp>
        <p:sp>
          <p:nvSpPr>
            <p:cNvPr id="25701" name="Text Box 81"/>
            <p:cNvSpPr txBox="1">
              <a:spLocks noChangeArrowheads="1"/>
            </p:cNvSpPr>
            <p:nvPr/>
          </p:nvSpPr>
          <p:spPr bwMode="auto">
            <a:xfrm rot="16200000">
              <a:off x="5068" y="1694"/>
              <a:ext cx="59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675" b="1" dirty="0"/>
                <a:t>TILE_WIDTH</a:t>
              </a:r>
              <a:endParaRPr lang="en-US" sz="675" b="1" dirty="0">
                <a:latin typeface="Arial" pitchFamily="34" charset="0"/>
              </a:endParaRPr>
            </a:p>
            <a:p>
              <a:pPr algn="ctr" eaLnBrk="1" hangingPunct="1"/>
              <a:endParaRPr lang="en-US" sz="1350" dirty="0">
                <a:latin typeface="Arial" pitchFamily="34" charset="0"/>
              </a:endParaRPr>
            </a:p>
          </p:txBody>
        </p:sp>
        <p:sp>
          <p:nvSpPr>
            <p:cNvPr id="25706" name="Text Box 86"/>
            <p:cNvSpPr txBox="1">
              <a:spLocks noChangeArrowheads="1"/>
            </p:cNvSpPr>
            <p:nvPr/>
          </p:nvSpPr>
          <p:spPr bwMode="auto">
            <a:xfrm>
              <a:off x="4657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  <p:sp>
          <p:nvSpPr>
            <p:cNvPr id="25708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350">
                <a:latin typeface="Arial" pitchFamily="34" charset="0"/>
              </a:endParaRPr>
            </a:p>
          </p:txBody>
        </p:sp>
      </p:grpSp>
      <p:sp>
        <p:nvSpPr>
          <p:cNvPr id="25607" name="Line 93"/>
          <p:cNvSpPr>
            <a:spLocks noChangeShapeType="1"/>
          </p:cNvSpPr>
          <p:nvPr/>
        </p:nvSpPr>
        <p:spPr bwMode="auto">
          <a:xfrm>
            <a:off x="3124328" y="2865193"/>
            <a:ext cx="0" cy="4714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5609" name="Line 95"/>
          <p:cNvSpPr>
            <a:spLocks noChangeShapeType="1"/>
          </p:cNvSpPr>
          <p:nvPr/>
        </p:nvSpPr>
        <p:spPr bwMode="auto">
          <a:xfrm>
            <a:off x="3467228" y="3336681"/>
            <a:ext cx="0" cy="2571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5621" name="Rectangle 3"/>
          <p:cNvSpPr>
            <a:spLocks noChangeArrowheads="1"/>
          </p:cNvSpPr>
          <p:nvPr/>
        </p:nvSpPr>
        <p:spPr bwMode="auto">
          <a:xfrm>
            <a:off x="3139807" y="3090555"/>
            <a:ext cx="69056" cy="5201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7" name="Text Box 86"/>
          <p:cNvSpPr txBox="1">
            <a:spLocks noChangeArrowheads="1"/>
          </p:cNvSpPr>
          <p:nvPr/>
        </p:nvSpPr>
        <p:spPr bwMode="auto">
          <a:xfrm>
            <a:off x="3651775" y="2793308"/>
            <a:ext cx="610791" cy="546722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651775" y="3929508"/>
            <a:ext cx="610791" cy="535886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85756"/>
      </p:ext>
    </p:extLst>
  </p:cSld>
  <p:clrMapOvr>
    <a:masterClrMapping/>
  </p:clrMapOvr>
  <p:transition advTm="50108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Loading Elements –</a:t>
            </a:r>
            <a:r>
              <a:rPr lang="en-US" dirty="0"/>
              <a:t> </a:t>
            </a:r>
            <a:r>
              <a:rPr lang="en-US" dirty="0" smtClean="0"/>
              <a:t>with boundary check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>
                <a:latin typeface="+mn-lt"/>
              </a:rPr>
              <a:t>8    for (</a:t>
            </a:r>
            <a:r>
              <a:rPr lang="en-US" sz="1050" dirty="0" err="1">
                <a:latin typeface="+mn-lt"/>
              </a:rPr>
              <a:t>int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smtClean="0">
                <a:latin typeface="+mn-lt"/>
              </a:rPr>
              <a:t>p </a:t>
            </a:r>
            <a:r>
              <a:rPr lang="en-US" sz="1050" dirty="0">
                <a:latin typeface="+mn-lt"/>
              </a:rPr>
              <a:t>= 0; </a:t>
            </a:r>
            <a:r>
              <a:rPr lang="en-US" sz="1050" dirty="0" smtClean="0">
                <a:latin typeface="+mn-lt"/>
              </a:rPr>
              <a:t>p </a:t>
            </a:r>
            <a:r>
              <a:rPr lang="en-US" sz="1050" dirty="0">
                <a:latin typeface="+mn-lt"/>
              </a:rPr>
              <a:t>&lt; </a:t>
            </a:r>
            <a:r>
              <a:rPr lang="en-US" sz="1050" b="1" dirty="0" smtClean="0">
                <a:solidFill>
                  <a:schemeClr val="accent2"/>
                </a:solidFill>
                <a:latin typeface="+mn-lt"/>
              </a:rPr>
              <a:t>(Width-1) / TILE_WIDTH </a:t>
            </a:r>
            <a:r>
              <a:rPr lang="en-US" sz="1050" b="1" dirty="0">
                <a:solidFill>
                  <a:schemeClr val="accent2"/>
                </a:solidFill>
                <a:latin typeface="+mn-lt"/>
              </a:rPr>
              <a:t>+ 1</a:t>
            </a:r>
            <a:r>
              <a:rPr lang="en-US" sz="1050" dirty="0">
                <a:latin typeface="+mn-lt"/>
              </a:rPr>
              <a:t>; </a:t>
            </a:r>
            <a:r>
              <a:rPr lang="en-US" sz="1050" dirty="0" smtClean="0">
                <a:latin typeface="+mn-lt"/>
              </a:rPr>
              <a:t>++p) </a:t>
            </a:r>
            <a:r>
              <a:rPr lang="en-US" sz="1050" dirty="0">
                <a:latin typeface="+mn-lt"/>
              </a:rPr>
              <a:t>{</a:t>
            </a:r>
          </a:p>
          <a:p>
            <a:r>
              <a:rPr lang="en-US" sz="1050" dirty="0">
                <a:latin typeface="+mn-lt"/>
              </a:rPr>
              <a:t> </a:t>
            </a:r>
          </a:p>
          <a:p>
            <a:r>
              <a:rPr lang="en-US" sz="1050" dirty="0">
                <a:latin typeface="+mn-lt"/>
              </a:rPr>
              <a:t>++       if(Row &lt; </a:t>
            </a:r>
            <a:r>
              <a:rPr lang="en-US" sz="1050" dirty="0" smtClean="0">
                <a:latin typeface="+mn-lt"/>
              </a:rPr>
              <a:t>Width </a:t>
            </a:r>
            <a:r>
              <a:rPr lang="en-US" sz="1050" dirty="0">
                <a:latin typeface="+mn-lt"/>
              </a:rPr>
              <a:t>&amp;&amp; p</a:t>
            </a:r>
            <a:r>
              <a:rPr lang="en-US" sz="1050" dirty="0" smtClean="0">
                <a:latin typeface="+mn-lt"/>
              </a:rPr>
              <a:t> * </a:t>
            </a:r>
            <a:r>
              <a:rPr lang="en-US" sz="1050" dirty="0" err="1" smtClean="0">
                <a:latin typeface="+mn-lt"/>
              </a:rPr>
              <a:t>TILE_WIDTH+tx</a:t>
            </a:r>
            <a:r>
              <a:rPr lang="en-US" sz="1050" dirty="0" smtClean="0">
                <a:latin typeface="+mn-lt"/>
              </a:rPr>
              <a:t> </a:t>
            </a:r>
            <a:r>
              <a:rPr lang="en-US" sz="1050" dirty="0">
                <a:latin typeface="+mn-lt"/>
              </a:rPr>
              <a:t>&lt; </a:t>
            </a:r>
            <a:r>
              <a:rPr lang="en-US" sz="1050" dirty="0" smtClean="0">
                <a:latin typeface="+mn-lt"/>
              </a:rPr>
              <a:t>Width) </a:t>
            </a:r>
            <a:r>
              <a:rPr lang="en-US" sz="1050" dirty="0">
                <a:latin typeface="+mn-lt"/>
              </a:rPr>
              <a:t>{</a:t>
            </a:r>
          </a:p>
          <a:p>
            <a:r>
              <a:rPr lang="en-US" sz="1050" dirty="0">
                <a:latin typeface="+mn-lt"/>
              </a:rPr>
              <a:t>9               </a:t>
            </a:r>
            <a:r>
              <a:rPr lang="en-US" sz="1050" dirty="0" err="1" smtClean="0">
                <a:latin typeface="+mn-lt"/>
              </a:rPr>
              <a:t>ds_M</a:t>
            </a:r>
            <a:r>
              <a:rPr lang="en-US" sz="1050" dirty="0" smtClean="0">
                <a:latin typeface="+mn-lt"/>
              </a:rPr>
              <a:t>[ty</a:t>
            </a:r>
            <a:r>
              <a:rPr lang="en-US" sz="1050" dirty="0">
                <a:latin typeface="+mn-lt"/>
              </a:rPr>
              <a:t>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M</a:t>
            </a:r>
            <a:r>
              <a:rPr lang="en-US" sz="1050" dirty="0" smtClean="0">
                <a:latin typeface="+mn-lt"/>
              </a:rPr>
              <a:t>[Row * Width </a:t>
            </a:r>
            <a:r>
              <a:rPr lang="en-US" sz="1050" dirty="0">
                <a:latin typeface="+mn-lt"/>
              </a:rPr>
              <a:t>+ </a:t>
            </a:r>
            <a:r>
              <a:rPr lang="en-US" sz="1050" dirty="0" smtClean="0">
                <a:latin typeface="+mn-lt"/>
              </a:rPr>
              <a:t>p * TILE_WIDTH </a:t>
            </a:r>
            <a:r>
              <a:rPr lang="en-US" sz="1050" dirty="0">
                <a:latin typeface="+mn-lt"/>
              </a:rPr>
              <a:t>+ 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];</a:t>
            </a:r>
          </a:p>
          <a:p>
            <a:r>
              <a:rPr lang="en-US" sz="1050" dirty="0">
                <a:latin typeface="+mn-lt"/>
              </a:rPr>
              <a:t>++       } else {</a:t>
            </a:r>
          </a:p>
          <a:p>
            <a:r>
              <a:rPr lang="en-US" sz="1050" dirty="0">
                <a:latin typeface="+mn-lt"/>
              </a:rPr>
              <a:t>++             </a:t>
            </a:r>
            <a:r>
              <a:rPr lang="en-US" sz="1050" dirty="0" err="1" smtClean="0">
                <a:latin typeface="+mn-lt"/>
              </a:rPr>
              <a:t>ds_M</a:t>
            </a:r>
            <a:r>
              <a:rPr lang="en-US" sz="1050" dirty="0" smtClean="0">
                <a:latin typeface="+mn-lt"/>
              </a:rPr>
              <a:t>[ty</a:t>
            </a:r>
            <a:r>
              <a:rPr lang="en-US" sz="1050" dirty="0">
                <a:latin typeface="+mn-lt"/>
              </a:rPr>
              <a:t>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0.0;</a:t>
            </a:r>
          </a:p>
          <a:p>
            <a:r>
              <a:rPr lang="en-US" sz="1050" dirty="0">
                <a:latin typeface="+mn-lt"/>
              </a:rPr>
              <a:t>++       }</a:t>
            </a:r>
          </a:p>
          <a:p>
            <a:r>
              <a:rPr lang="en-US" sz="1050" dirty="0">
                <a:latin typeface="+mn-lt"/>
              </a:rPr>
              <a:t>++       if </a:t>
            </a:r>
            <a:r>
              <a:rPr lang="en-US" sz="1050" dirty="0" smtClean="0">
                <a:latin typeface="+mn-lt"/>
              </a:rPr>
              <a:t>(p*</a:t>
            </a:r>
            <a:r>
              <a:rPr lang="en-US" sz="1050" dirty="0" err="1" smtClean="0">
                <a:latin typeface="+mn-lt"/>
              </a:rPr>
              <a:t>TILE_WIDTH+ty</a:t>
            </a:r>
            <a:r>
              <a:rPr lang="en-US" sz="1050" dirty="0" smtClean="0">
                <a:latin typeface="+mn-lt"/>
              </a:rPr>
              <a:t> </a:t>
            </a:r>
            <a:r>
              <a:rPr lang="en-US" sz="1050" dirty="0">
                <a:latin typeface="+mn-lt"/>
              </a:rPr>
              <a:t>&lt; </a:t>
            </a:r>
            <a:r>
              <a:rPr lang="en-US" sz="1050" dirty="0" smtClean="0">
                <a:latin typeface="+mn-lt"/>
              </a:rPr>
              <a:t>Width </a:t>
            </a:r>
            <a:r>
              <a:rPr lang="en-US" sz="1050" dirty="0">
                <a:latin typeface="+mn-lt"/>
              </a:rPr>
              <a:t>&amp;&amp; Col &lt; </a:t>
            </a:r>
            <a:r>
              <a:rPr lang="en-US" sz="1050" dirty="0" smtClean="0">
                <a:latin typeface="+mn-lt"/>
              </a:rPr>
              <a:t>Width) </a:t>
            </a:r>
            <a:r>
              <a:rPr lang="en-US" sz="1050" dirty="0">
                <a:latin typeface="+mn-lt"/>
              </a:rPr>
              <a:t>{</a:t>
            </a:r>
          </a:p>
          <a:p>
            <a:r>
              <a:rPr lang="en-US" sz="1050" dirty="0">
                <a:latin typeface="+mn-lt"/>
              </a:rPr>
              <a:t>10             </a:t>
            </a:r>
            <a:r>
              <a:rPr lang="en-US" sz="1050" dirty="0" err="1" smtClean="0">
                <a:latin typeface="+mn-lt"/>
              </a:rPr>
              <a:t>ds_N</a:t>
            </a:r>
            <a:r>
              <a:rPr lang="en-US" sz="1050" dirty="0" smtClean="0">
                <a:latin typeface="+mn-lt"/>
              </a:rPr>
              <a:t>[ty</a:t>
            </a:r>
            <a:r>
              <a:rPr lang="en-US" sz="1050" dirty="0">
                <a:latin typeface="+mn-lt"/>
              </a:rPr>
              <a:t>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</a:t>
            </a:r>
            <a:r>
              <a:rPr lang="en-US" sz="1050" dirty="0" smtClean="0">
                <a:latin typeface="+mn-lt"/>
              </a:rPr>
              <a:t>N[(</a:t>
            </a:r>
            <a:r>
              <a:rPr lang="en-US" sz="1050" dirty="0">
                <a:latin typeface="+mn-lt"/>
              </a:rPr>
              <a:t>p</a:t>
            </a:r>
            <a:r>
              <a:rPr lang="en-US" sz="1050" dirty="0" smtClean="0">
                <a:latin typeface="+mn-lt"/>
              </a:rPr>
              <a:t>*TILE_WIDTH </a:t>
            </a:r>
            <a:r>
              <a:rPr lang="en-US" sz="1050" dirty="0">
                <a:latin typeface="+mn-lt"/>
              </a:rPr>
              <a:t>+ ty</a:t>
            </a:r>
            <a:r>
              <a:rPr lang="en-US" sz="1050" dirty="0" smtClean="0">
                <a:latin typeface="+mn-lt"/>
              </a:rPr>
              <a:t>) * Width </a:t>
            </a:r>
            <a:r>
              <a:rPr lang="en-US" sz="1050" dirty="0">
                <a:latin typeface="+mn-lt"/>
              </a:rPr>
              <a:t>+ Col];</a:t>
            </a:r>
          </a:p>
          <a:p>
            <a:r>
              <a:rPr lang="en-US" sz="1050" dirty="0">
                <a:latin typeface="+mn-lt"/>
              </a:rPr>
              <a:t>++       } else {</a:t>
            </a:r>
          </a:p>
          <a:p>
            <a:r>
              <a:rPr lang="en-US" sz="1050" dirty="0">
                <a:latin typeface="+mn-lt"/>
              </a:rPr>
              <a:t>++             </a:t>
            </a:r>
            <a:r>
              <a:rPr lang="en-US" sz="1050" dirty="0" err="1" smtClean="0">
                <a:latin typeface="+mn-lt"/>
              </a:rPr>
              <a:t>ds_N</a:t>
            </a:r>
            <a:r>
              <a:rPr lang="en-US" sz="1050" dirty="0" smtClean="0">
                <a:latin typeface="+mn-lt"/>
              </a:rPr>
              <a:t>[ty</a:t>
            </a:r>
            <a:r>
              <a:rPr lang="en-US" sz="1050" dirty="0">
                <a:latin typeface="+mn-lt"/>
              </a:rPr>
              <a:t>][</a:t>
            </a:r>
            <a:r>
              <a:rPr lang="en-US" sz="1050" dirty="0" err="1">
                <a:latin typeface="+mn-lt"/>
              </a:rPr>
              <a:t>tx</a:t>
            </a:r>
            <a:r>
              <a:rPr lang="en-US" sz="1050" dirty="0">
                <a:latin typeface="+mn-lt"/>
              </a:rPr>
              <a:t>] = 0.0;</a:t>
            </a:r>
          </a:p>
          <a:p>
            <a:r>
              <a:rPr lang="en-US" sz="1050" dirty="0">
                <a:latin typeface="+mn-lt"/>
              </a:rPr>
              <a:t>++       }</a:t>
            </a:r>
          </a:p>
          <a:p>
            <a:r>
              <a:rPr lang="en-US" sz="1050" dirty="0">
                <a:latin typeface="+mn-lt"/>
              </a:rPr>
              <a:t>11      __</a:t>
            </a:r>
            <a:r>
              <a:rPr lang="en-US" sz="1050" dirty="0" err="1">
                <a:latin typeface="+mn-lt"/>
              </a:rPr>
              <a:t>syncthreads</a:t>
            </a:r>
            <a:r>
              <a:rPr lang="en-US" sz="1050" dirty="0">
                <a:latin typeface="+mn-lt"/>
              </a:rPr>
              <a:t>();</a:t>
            </a:r>
          </a:p>
          <a:p>
            <a:r>
              <a:rPr lang="en-US" sz="900" dirty="0"/>
              <a:t> </a:t>
            </a:r>
          </a:p>
          <a:p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6379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687">
        <p:fade/>
      </p:transition>
    </mc:Choice>
    <mc:Fallback xmlns="">
      <p:transition spd="med" advTm="436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Product – Before and After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++    if(Row &lt; Width &amp;&amp; Col &lt; Width) {</a:t>
            </a:r>
            <a:endParaRPr lang="en-US" sz="1050" dirty="0">
              <a:latin typeface="+mn-lt"/>
              <a:cs typeface="Arial" panose="020B0604020202020204" pitchFamily="34" charset="0"/>
            </a:endParaRP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12     	for (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int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 i = 0; i &lt; TILE_WIDTH; ++i) {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13            	    </a:t>
            </a:r>
            <a:r>
              <a:rPr lang="en-US" sz="1050" dirty="0" err="1">
                <a:latin typeface="+mn-lt"/>
              </a:rPr>
              <a:t>P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value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+= 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ds_M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[ty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][i] * 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ds_N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[i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][</a:t>
            </a:r>
            <a:r>
              <a:rPr lang="en-US" sz="1050" dirty="0" err="1">
                <a:latin typeface="+mn-lt"/>
                <a:cs typeface="Arial" panose="020B0604020202020204" pitchFamily="34" charset="0"/>
              </a:rPr>
              <a:t>tx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];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       	}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14     __syncthreads();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15   } /* end of outer for loop */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++   if (Row &lt; 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Width 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&amp;&amp; Col &lt; 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Width) </a:t>
            </a:r>
            <a:endParaRPr lang="en-US" sz="1050" dirty="0">
              <a:latin typeface="+mn-lt"/>
              <a:cs typeface="Arial" panose="020B0604020202020204" pitchFamily="34" charset="0"/>
            </a:endParaRP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16         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P[Row*Width 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+ Col] = </a:t>
            </a:r>
            <a:r>
              <a:rPr lang="en-US" sz="1050" dirty="0" err="1">
                <a:latin typeface="+mn-lt"/>
              </a:rPr>
              <a:t>P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value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;</a:t>
            </a:r>
          </a:p>
          <a:p>
            <a:r>
              <a:rPr lang="en-US" sz="1050" dirty="0">
                <a:latin typeface="+mn-lt"/>
                <a:cs typeface="Arial" panose="020B0604020202020204" pitchFamily="34" charset="0"/>
              </a:rPr>
              <a:t>  } /* end of kernel */</a:t>
            </a:r>
          </a:p>
        </p:txBody>
      </p:sp>
    </p:spTree>
    <p:extLst>
      <p:ext uri="{BB962C8B-B14F-4D97-AF65-F5344CB8AC3E}">
        <p14:creationId xmlns:p14="http://schemas.microsoft.com/office/powerpoint/2010/main" val="41172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181">
        <p:fade/>
      </p:transition>
    </mc:Choice>
    <mc:Fallback xmlns="">
      <p:transition spd="med" advTm="461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Some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thread the conditions are different for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oading M element</a:t>
            </a:r>
          </a:p>
          <a:p>
            <a:pPr lvl="1"/>
            <a:r>
              <a:rPr lang="en-US" dirty="0" smtClean="0"/>
              <a:t>Loading N element</a:t>
            </a:r>
          </a:p>
          <a:p>
            <a:pPr lvl="1"/>
            <a:r>
              <a:rPr lang="en-US" dirty="0" smtClean="0"/>
              <a:t>Calculating and storing output elements</a:t>
            </a:r>
          </a:p>
          <a:p>
            <a:r>
              <a:rPr lang="en-US" dirty="0" smtClean="0"/>
              <a:t>The effect of control divergence should be small for large matrices</a:t>
            </a:r>
          </a:p>
        </p:txBody>
      </p:sp>
    </p:spTree>
    <p:extLst>
      <p:ext uri="{BB962C8B-B14F-4D97-AF65-F5344CB8AC3E}">
        <p14:creationId xmlns:p14="http://schemas.microsoft.com/office/powerpoint/2010/main" val="37753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500">
        <p:fade/>
      </p:transition>
    </mc:Choice>
    <mc:Fallback xmlns="">
      <p:transition spd="med" advTm="87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Matrix Multiplication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895350"/>
            <a:ext cx="6705600" cy="31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MatrixMulKernel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float*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row index of the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and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blockDim.y+threadIdx.y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Calculate the column index of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blockDim.x+threadIdx.x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((Row &lt; Width) &amp;&amp; (Col &lt; Width))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each thread computes one element of the block sub-matrix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Width; ++k)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M[Row*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Width+k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]*N[k*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P[Row*</a:t>
            </a:r>
            <a:r>
              <a:rPr lang="en-US" alt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Width+Col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" y="234315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50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General Rectangular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matrix multiplication is defined in terms of rectangular matrices</a:t>
            </a:r>
          </a:p>
          <a:p>
            <a:pPr lvl="1"/>
            <a:r>
              <a:rPr lang="en-US" dirty="0" smtClean="0"/>
              <a:t>A j x k M matrix multiplied with a k x l N matrix results in a j x l P matrix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presented square matrix multiplication, a special case</a:t>
            </a:r>
          </a:p>
          <a:p>
            <a:endParaRPr lang="en-US" dirty="0" smtClean="0"/>
          </a:p>
          <a:p>
            <a:r>
              <a:rPr lang="en-US" dirty="0" smtClean="0"/>
              <a:t>The kernel function needs to be generalized to handle general rectangular matrices</a:t>
            </a:r>
          </a:p>
          <a:p>
            <a:pPr lvl="1"/>
            <a:r>
              <a:rPr lang="en-US" dirty="0" smtClean="0"/>
              <a:t>The Width argument is replaced by three arguments: j, k, l</a:t>
            </a:r>
          </a:p>
          <a:p>
            <a:pPr lvl="1"/>
            <a:r>
              <a:rPr lang="en-US" dirty="0" smtClean="0"/>
              <a:t>When Width is used to refer to the height of M or height of P, replace it with j</a:t>
            </a:r>
          </a:p>
          <a:p>
            <a:pPr lvl="1"/>
            <a:r>
              <a:rPr lang="en-US" dirty="0" smtClean="0"/>
              <a:t>When Width is used to refer to the width of M or height of N, replace it with k</a:t>
            </a:r>
          </a:p>
          <a:p>
            <a:pPr lvl="1"/>
            <a:r>
              <a:rPr lang="en-US" dirty="0" smtClean="0"/>
              <a:t>When Width is used to refer to the width of N or width of P, replace it with l</a:t>
            </a:r>
          </a:p>
        </p:txBody>
      </p:sp>
    </p:spTree>
    <p:extLst>
      <p:ext uri="{BB962C8B-B14F-4D97-AF65-F5344CB8AC3E}">
        <p14:creationId xmlns:p14="http://schemas.microsoft.com/office/powerpoint/2010/main" val="12106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142">
        <p:fade/>
      </p:transition>
    </mc:Choice>
    <mc:Fallback xmlns="">
      <p:transition spd="med" advTm="2051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Example: Thread to P Data Mapping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123950"/>
            <a:ext cx="5475683" cy="3157954"/>
            <a:chOff x="1437407" y="0"/>
            <a:chExt cx="5475683" cy="315795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4290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0,1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9718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0,0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9718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1,0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9718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290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290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862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0,2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62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3434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434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343400" y="685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0,3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8862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290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9718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2,0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862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2,2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3434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2,3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429000" y="1600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2,1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3434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1,3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886200" y="1143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1,2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9718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3,0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8862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3,2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3,3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429000" y="2057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3,1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71800" y="6858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590800" y="0"/>
              <a:ext cx="1071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Block(0,0)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971800" y="304800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191000" y="0"/>
              <a:ext cx="108074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Block(0,1)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886200" y="6858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4495800" y="304800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971800" y="16002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886200" y="1600200"/>
              <a:ext cx="914400" cy="914400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267200" y="2819400"/>
              <a:ext cx="1071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Block(1,1)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590800" y="2819400"/>
              <a:ext cx="108074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Block(1,0)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2971800" y="2590800"/>
              <a:ext cx="381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 flipV="1">
              <a:off x="4419600" y="2590800"/>
              <a:ext cx="381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860925" y="828675"/>
              <a:ext cx="205216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BLOCK_WIDTH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= 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37407" y="575846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Thread(0,0)</a:t>
              </a:r>
            </a:p>
          </p:txBody>
        </p:sp>
        <p:cxnSp>
          <p:nvCxnSpPr>
            <p:cNvPr id="51" name="Straight Arrow Connector 50"/>
            <p:cNvCxnSpPr>
              <a:stCxn id="50" idx="3"/>
            </p:cNvCxnSpPr>
            <p:nvPr/>
          </p:nvCxnSpPr>
          <p:spPr>
            <a:xfrm>
              <a:off x="2590800" y="745123"/>
              <a:ext cx="523007" cy="16927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437407" y="1033046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Thread(1,0)</a:t>
              </a:r>
            </a:p>
          </p:txBody>
        </p:sp>
        <p:cxnSp>
          <p:nvCxnSpPr>
            <p:cNvPr id="53" name="Straight Arrow Connector 52"/>
            <p:cNvCxnSpPr>
              <a:stCxn id="52" idx="3"/>
            </p:cNvCxnSpPr>
            <p:nvPr/>
          </p:nvCxnSpPr>
          <p:spPr>
            <a:xfrm>
              <a:off x="2598302" y="1202323"/>
              <a:ext cx="519015" cy="4635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3296225" y="271046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Thread(0,1)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662363" y="575846"/>
              <a:ext cx="71437" cy="25391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462807" y="1354723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Thread(1,1)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3"/>
            </p:cNvCxnSpPr>
            <p:nvPr/>
          </p:nvCxnSpPr>
          <p:spPr>
            <a:xfrm flipV="1">
              <a:off x="2623702" y="1447800"/>
              <a:ext cx="957698" cy="762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89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54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7" y="298654"/>
            <a:ext cx="6235065" cy="438582"/>
          </a:xfrm>
        </p:spPr>
        <p:txBody>
          <a:bodyPr/>
          <a:lstStyle/>
          <a:p>
            <a:r>
              <a:rPr lang="en-US" dirty="0" smtClean="0"/>
              <a:t>Calculation of P</a:t>
            </a:r>
            <a:r>
              <a:rPr lang="en-US" baseline="-25000" dirty="0" smtClean="0"/>
              <a:t>0,0</a:t>
            </a:r>
            <a:r>
              <a:rPr lang="en-US" dirty="0" smtClean="0"/>
              <a:t> and P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28800" y="537427"/>
            <a:ext cx="4114800" cy="4038600"/>
            <a:chOff x="2743200" y="76200"/>
            <a:chExt cx="4114800" cy="40386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4864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tTriangle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10800000">
              <a:off x="5486400" y="2743200"/>
              <a:ext cx="457200" cy="4572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5029200" y="2743200"/>
              <a:ext cx="457200" cy="457200"/>
            </a:xfrm>
            <a:prstGeom prst="rtTriangle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10800000">
              <a:off x="5029200" y="2743200"/>
              <a:ext cx="457200" cy="45720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5029200" y="2286000"/>
              <a:ext cx="457200" cy="457200"/>
            </a:xfrm>
            <a:prstGeom prst="rtTriangle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10800000">
              <a:off x="5029200" y="2286000"/>
              <a:ext cx="457200" cy="45720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486400" y="2286000"/>
              <a:ext cx="457200" cy="457200"/>
            </a:xfrm>
            <a:prstGeom prst="rtTriangle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0800000">
              <a:off x="5486400" y="2286000"/>
              <a:ext cx="457200" cy="4572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00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6576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0,2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200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2004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004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432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7432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743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114800" y="2286000"/>
              <a:ext cx="457200" cy="4572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0,3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57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657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1,2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0292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Palatino" pitchFamily="18" charset="0"/>
                </a:rPr>
                <a:t>P</a:t>
              </a:r>
              <a:r>
                <a:rPr lang="en-US" sz="1600" kern="0" baseline="-25000" dirty="0">
                  <a:solidFill>
                    <a:prstClr val="black"/>
                  </a:solidFill>
                  <a:latin typeface="Palatino" pitchFamily="18" charset="0"/>
                </a:rPr>
                <a:t>0,</a:t>
              </a:r>
              <a:r>
                <a:rPr lang="en-US" sz="1600" kern="0" baseline="-25000" dirty="0">
                  <a:solidFill>
                    <a:prstClr val="white"/>
                  </a:solidFill>
                  <a:latin typeface="Palatino" pitchFamily="18" charset="0"/>
                </a:rPr>
                <a:t>0</a:t>
              </a:r>
              <a:endParaRPr lang="en-US" sz="1600" kern="0" dirty="0">
                <a:solidFill>
                  <a:prstClr val="white"/>
                </a:solidFill>
                <a:latin typeface="Palatino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114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114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114800" y="27432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1,3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0292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,0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029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486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9436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9436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4008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6400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400800" y="22860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43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5029200" y="14478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3,0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486400" y="14478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3,1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943600" y="76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486400" y="9906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2,1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486400" y="5334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486400" y="762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029200" y="762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029200" y="5334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029200" y="990600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N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2,0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6400800" y="76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943600" y="1447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943600" y="990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943600" y="533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6400800" y="14478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6400800" y="990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6400800" y="533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4864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P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" pitchFamily="18" charset="0"/>
                </a:rPr>
                <a:t>1</a:t>
              </a:r>
              <a:r>
                <a: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" pitchFamily="18" charset="0"/>
                </a:rPr>
                <a:t>,1</a:t>
              </a: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5105400" y="76200"/>
              <a:ext cx="0" cy="228600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743200" y="2362200"/>
              <a:ext cx="2362200" cy="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0292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59436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64008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5486400" y="32004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64008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943600" y="27432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50292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59436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4008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5638800" y="76200"/>
              <a:ext cx="0" cy="228600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2743200" y="2643923"/>
              <a:ext cx="2895600" cy="0"/>
            </a:xfrm>
            <a:prstGeom prst="line">
              <a:avLst/>
            </a:prstGeom>
            <a:noFill/>
            <a:ln w="4445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552200" y="2791463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Palatino" pitchFamily="18" charset="0"/>
              </a:rPr>
              <a:t>P</a:t>
            </a:r>
            <a:r>
              <a:rPr lang="en-US" kern="0" baseline="-25000" dirty="0" smtClean="0">
                <a:solidFill>
                  <a:prstClr val="black"/>
                </a:solidFill>
                <a:latin typeface="Palatino" pitchFamily="18" charset="0"/>
              </a:rPr>
              <a:t>0,</a:t>
            </a:r>
            <a:r>
              <a:rPr lang="en-US" kern="0" baseline="-25000" dirty="0" smtClean="0">
                <a:solidFill>
                  <a:prstClr val="white"/>
                </a:solidFill>
                <a:latin typeface="Palatino" pitchFamily="18" charset="0"/>
              </a:rPr>
              <a:t>1</a:t>
            </a:r>
            <a:endParaRPr lang="en-US" kern="0" dirty="0">
              <a:solidFill>
                <a:prstClr val="white"/>
              </a:solidFill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F7912-2751-4414-A5E8-388C0C1FE73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956f548-e1c6-4bad-9b00-9434a603b47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4152</Words>
  <Application>Microsoft Office PowerPoint</Application>
  <PresentationFormat>Custom</PresentationFormat>
  <Paragraphs>1229</Paragraphs>
  <Slides>70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Monaco</vt:lpstr>
      <vt:lpstr>Palatino</vt:lpstr>
      <vt:lpstr>PMingLiU</vt:lpstr>
      <vt:lpstr>Sentinel Medium</vt:lpstr>
      <vt:lpstr>Times New Roman</vt:lpstr>
      <vt:lpstr>Trebuchet MS</vt:lpstr>
      <vt:lpstr>2_Title &amp; Bullet </vt:lpstr>
      <vt:lpstr>Lecture 4 – Memory and Data Locality</vt:lpstr>
      <vt:lpstr>Objective</vt:lpstr>
      <vt:lpstr>Review: Image Blur Kernel.</vt:lpstr>
      <vt:lpstr>How about performance on a GPU</vt:lpstr>
      <vt:lpstr>Example – Matrix Multiplication</vt:lpstr>
      <vt:lpstr>A Basic Matrix Multiplication</vt:lpstr>
      <vt:lpstr>Example – Matrix Multiplication</vt:lpstr>
      <vt:lpstr>A Toy Example: Thread to P Data Mapping</vt:lpstr>
      <vt:lpstr>Calculation of P0,0 and P0,1</vt:lpstr>
      <vt:lpstr>Memory and Registers in the Von-Neumann Model</vt:lpstr>
      <vt:lpstr>Programmer View of  CUDA Memories</vt:lpstr>
      <vt:lpstr>Declaring CUDA Variables</vt:lpstr>
      <vt:lpstr>Example: Shared Memory Variable Declaration </vt:lpstr>
      <vt:lpstr>Where to Declare Variables?</vt:lpstr>
      <vt:lpstr>Shared Memory in CUDA</vt:lpstr>
      <vt:lpstr>Hardware View of CUDA Memories</vt:lpstr>
      <vt:lpstr>Lecture 4 – Memory and Data Locality</vt:lpstr>
      <vt:lpstr>Objective</vt:lpstr>
      <vt:lpstr>Global Memory Access Pattern  of the Basic Matrix Multiplication Kernel</vt:lpstr>
      <vt:lpstr>Tiling/Blocking - Basic Idea</vt:lpstr>
      <vt:lpstr>Tiling/Blocking - Basic Idea</vt:lpstr>
      <vt:lpstr>Basic Concept of Tiling</vt:lpstr>
      <vt:lpstr>Some Computations are More Challenging to Tile</vt:lpstr>
      <vt:lpstr>Carpools need synchronization.</vt:lpstr>
      <vt:lpstr>Carpools need synchronization.</vt:lpstr>
      <vt:lpstr>Same with Tiling</vt:lpstr>
      <vt:lpstr>Barrier Synchronization for Tiling</vt:lpstr>
      <vt:lpstr>Outline of Tiling Technique</vt:lpstr>
      <vt:lpstr>Lecture 4 – Memory and Data Locality</vt:lpstr>
      <vt:lpstr>Objective</vt:lpstr>
      <vt:lpstr>Matrix Multiplication</vt:lpstr>
      <vt:lpstr>Tiled Matrix Multiplication</vt:lpstr>
      <vt:lpstr>Loading a Tile</vt:lpstr>
      <vt:lpstr>Phase 0 Load for Block (0,0)</vt:lpstr>
      <vt:lpstr>Phase 0 Use for Block (0,0) (iteration 0)</vt:lpstr>
      <vt:lpstr>Phase 0 Use for Block (0,0) (iteration 1)</vt:lpstr>
      <vt:lpstr>Phase 1 Load for Block (0,0)</vt:lpstr>
      <vt:lpstr>Phase 1 Use for Block (0,0) (iteration 0)</vt:lpstr>
      <vt:lpstr>Phase 1 Use for Block (0,0) (iteration 1)</vt:lpstr>
      <vt:lpstr>Execution Phases of Toy Example</vt:lpstr>
      <vt:lpstr>Execution Phases of Toy Example (cont.)</vt:lpstr>
      <vt:lpstr>Barrier Synchronization</vt:lpstr>
      <vt:lpstr>Lecture 4 – Memory and Data Locality</vt:lpstr>
      <vt:lpstr>Objective</vt:lpstr>
      <vt:lpstr>Loading Input Tile 0 of M (Phase 0) </vt:lpstr>
      <vt:lpstr>Loading Input Tile 0 of N (Phase 0) </vt:lpstr>
      <vt:lpstr>Loading Input Tile 1 of M (Phase 1) </vt:lpstr>
      <vt:lpstr>Loading Input Tile 1 of N (Phase 1)</vt:lpstr>
      <vt:lpstr>M and N are dynamically allocated - use 1D indexing</vt:lpstr>
      <vt:lpstr>Tiled Matrix Multiplication Kernel</vt:lpstr>
      <vt:lpstr>Tiled Matrix Multiplication Kernel</vt:lpstr>
      <vt:lpstr>Tiled Matrix Multiplication Kernel</vt:lpstr>
      <vt:lpstr>Tile (Thread Block) Size Considerations</vt:lpstr>
      <vt:lpstr>Shared Memory and Threading</vt:lpstr>
      <vt:lpstr>Lecture 4 – Memory and Data Locality</vt:lpstr>
      <vt:lpstr>Objective</vt:lpstr>
      <vt:lpstr>Handling Matrix of Arbitrary Size</vt:lpstr>
      <vt:lpstr>Phase 1 Loads for Block (0,0) for a 3x3 Example </vt:lpstr>
      <vt:lpstr>Phase 1 Use for Block (0,0) (iteration 0)</vt:lpstr>
      <vt:lpstr>Phase 1 Use for Block (0,0) (iteration 1)</vt:lpstr>
      <vt:lpstr>Phase 0 Loads for Block (1,1) for a 3x3 Example </vt:lpstr>
      <vt:lpstr>Major Cases in Toy Example</vt:lpstr>
      <vt:lpstr>A “Simple” Solution</vt:lpstr>
      <vt:lpstr>Phase 1 Use for Block (0,0) (iteration 1)</vt:lpstr>
      <vt:lpstr>Boundary Condition for Input M Tile</vt:lpstr>
      <vt:lpstr>Boundary Condition for Input N Tile</vt:lpstr>
      <vt:lpstr>Loading Elements – with boundary check</vt:lpstr>
      <vt:lpstr>Inner Product – Before and After</vt:lpstr>
      <vt:lpstr>Some Important Points</vt:lpstr>
      <vt:lpstr>Handling General Rectangular Matrices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119</cp:revision>
  <dcterms:created xsi:type="dcterms:W3CDTF">2013-11-15T21:49:21Z</dcterms:created>
  <dcterms:modified xsi:type="dcterms:W3CDTF">2022-07-15T04:25:17Z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