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5"/>
  </p:notesMasterIdLst>
  <p:sldIdLst>
    <p:sldId id="278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24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DA66D5-4C71-4909-9BB6-1A809714BB0B}" type="slidenum">
              <a:rPr lang="en-US" altLang="en-US" sz="11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413889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7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137615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8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22114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E75D8180-D2AB-4BEB-84C3-6FE6FF8C36E2}" type="slidenum">
              <a:rPr lang="en-US" sz="1200">
                <a:latin typeface="Times New Roman" pitchFamily="18" charset="0"/>
              </a:rPr>
              <a:pPr>
                <a:defRPr/>
              </a:pPr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94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4019550"/>
            <a:ext cx="4545699" cy="276935"/>
          </a:xfrm>
        </p:spPr>
        <p:txBody>
          <a:bodyPr/>
          <a:lstStyle/>
          <a:p>
            <a:r>
              <a:rPr lang="en-US" dirty="0" smtClean="0"/>
              <a:t>Lecture 5.1 - Warps </a:t>
            </a:r>
            <a:r>
              <a:rPr lang="en-US" dirty="0"/>
              <a:t>and SIMD Hardware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603748"/>
            <a:ext cx="5715000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5 </a:t>
            </a:r>
            <a:r>
              <a:rPr lang="en-US" sz="2000" dirty="0"/>
              <a:t>– </a:t>
            </a:r>
            <a:r>
              <a:rPr lang="it-IT" sz="2000" dirty="0"/>
              <a:t>Thread </a:t>
            </a:r>
            <a:r>
              <a:rPr lang="it-IT" sz="2000" dirty="0" smtClean="0"/>
              <a:t>Execution </a:t>
            </a:r>
            <a:r>
              <a:rPr lang="it-IT" sz="2000" dirty="0"/>
              <a:t>Efficiency</a:t>
            </a:r>
            <a:endParaRPr lang="en-US" sz="20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Example: Vector Addition Kernel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</a:rPr>
              <a:t>Compute vector sum C = </a:t>
            </a:r>
            <a:r>
              <a:rPr lang="en-US" sz="1600" dirty="0" smtClean="0">
                <a:latin typeface="Courier New" pitchFamily="49" charset="0"/>
              </a:rPr>
              <a:t>A + B</a:t>
            </a:r>
            <a:endParaRPr lang="en-US" sz="16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vecAddKernel</a:t>
            </a:r>
            <a:r>
              <a:rPr lang="en-US" sz="1600" b="1" dirty="0">
                <a:latin typeface="Courier New" pitchFamily="49" charset="0"/>
              </a:rPr>
              <a:t>(float* A, float* B, float* C,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</a:rPr>
              <a:t>* </a:t>
            </a: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&lt;n) C[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A[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+ B[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endParaRPr lang="en-US" sz="700" b="1" dirty="0">
              <a:latin typeface="Courier New" pitchFamily="49" charset="0"/>
            </a:endParaRPr>
          </a:p>
        </p:txBody>
      </p:sp>
      <p:sp>
        <p:nvSpPr>
          <p:cNvPr id="22530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6096000" y="4732338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E52CAC-C4C1-4D60-BB91-19BB46D53D1C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746125" y="3531870"/>
            <a:ext cx="3978275" cy="3352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2743201" y="827359"/>
            <a:ext cx="1781257" cy="46166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</a:rPr>
              <a:t>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396241"/>
      </p:ext>
    </p:extLst>
  </p:cSld>
  <p:clrMapOvr>
    <a:masterClrMapping/>
  </p:clrMapOvr>
  <p:transition advTm="24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nimBg="1"/>
      <p:bldP spid="3215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Analysis for vector size of 1,000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that block size is 256 threads</a:t>
            </a:r>
          </a:p>
          <a:p>
            <a:pPr lvl="1"/>
            <a:r>
              <a:rPr lang="en-US" dirty="0" smtClean="0"/>
              <a:t>8 warps in each block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threads in </a:t>
            </a:r>
            <a:r>
              <a:rPr lang="en-US" dirty="0"/>
              <a:t>B</a:t>
            </a:r>
            <a:r>
              <a:rPr lang="en-US" dirty="0" smtClean="0"/>
              <a:t>locks 0, 1, and 2 are within valid range</a:t>
            </a:r>
          </a:p>
          <a:p>
            <a:pPr lvl="1"/>
            <a:r>
              <a:rPr lang="en-US" dirty="0" smtClean="0"/>
              <a:t>i values from 0 to 767</a:t>
            </a:r>
          </a:p>
          <a:p>
            <a:pPr lvl="1"/>
            <a:r>
              <a:rPr lang="en-US" dirty="0" smtClean="0"/>
              <a:t>There are 24 warps in these three blocks, none will have control divergence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warps in Block 3 will not control divergence</a:t>
            </a:r>
          </a:p>
          <a:p>
            <a:pPr lvl="1"/>
            <a:r>
              <a:rPr lang="en-US" dirty="0" smtClean="0"/>
              <a:t>Threads in the warps 0-6 are all within valid range, thus no control divergence</a:t>
            </a:r>
          </a:p>
          <a:p>
            <a:pPr lvl="1"/>
            <a:endParaRPr lang="en-US" dirty="0"/>
          </a:p>
          <a:p>
            <a:r>
              <a:rPr lang="en-US" dirty="0" smtClean="0"/>
              <a:t>One warp in Block 3 will have control divergence</a:t>
            </a:r>
          </a:p>
          <a:p>
            <a:pPr lvl="1"/>
            <a:r>
              <a:rPr lang="en-US" dirty="0" smtClean="0"/>
              <a:t>Threads with i values 992-999  will all be within valid range</a:t>
            </a:r>
          </a:p>
          <a:p>
            <a:pPr lvl="1"/>
            <a:r>
              <a:rPr lang="en-US" dirty="0" smtClean="0"/>
              <a:t>Threads with i values of 1000-1023 will be outside valid range</a:t>
            </a:r>
          </a:p>
          <a:p>
            <a:pPr lvl="1"/>
            <a:endParaRPr lang="en-US" dirty="0"/>
          </a:p>
          <a:p>
            <a:r>
              <a:rPr lang="en-US" dirty="0" smtClean="0"/>
              <a:t>Effect of serialization on control divergence will be small</a:t>
            </a:r>
          </a:p>
          <a:p>
            <a:pPr lvl="1"/>
            <a:r>
              <a:rPr lang="en-US" dirty="0" smtClean="0"/>
              <a:t>1 out of 32 warps has control divergence</a:t>
            </a:r>
          </a:p>
          <a:p>
            <a:pPr lvl="1"/>
            <a:r>
              <a:rPr lang="en-US" dirty="0" smtClean="0"/>
              <a:t>The impact on performance will likely be less than 3%</a:t>
            </a:r>
          </a:p>
        </p:txBody>
      </p:sp>
    </p:spTree>
    <p:extLst>
      <p:ext uri="{BB962C8B-B14F-4D97-AF65-F5344CB8AC3E}">
        <p14:creationId xmlns:p14="http://schemas.microsoft.com/office/powerpoint/2010/main" val="616020913"/>
      </p:ext>
    </p:extLst>
  </p:cSld>
  <p:clrMapOvr>
    <a:masterClrMapping/>
  </p:clrMapOvr>
  <p:transition advTm="12958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4095750"/>
            <a:ext cx="4995083" cy="276935"/>
          </a:xfrm>
        </p:spPr>
        <p:txBody>
          <a:bodyPr/>
          <a:lstStyle/>
          <a:p>
            <a:r>
              <a:rPr lang="en-US" dirty="0" smtClean="0"/>
              <a:t>Lecture 5.2 - Performance </a:t>
            </a:r>
            <a:r>
              <a:rPr lang="en-US" dirty="0"/>
              <a:t>Impact of Control Divergence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629293"/>
            <a:ext cx="5687646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5 </a:t>
            </a:r>
            <a:r>
              <a:rPr lang="en-US" sz="2000" dirty="0"/>
              <a:t>– </a:t>
            </a:r>
            <a:r>
              <a:rPr lang="it-IT" sz="2000"/>
              <a:t>Thread </a:t>
            </a:r>
            <a:r>
              <a:rPr lang="it-IT" sz="2000" smtClean="0"/>
              <a:t>execution </a:t>
            </a:r>
            <a:r>
              <a:rPr lang="it-IT" sz="2000" dirty="0"/>
              <a:t>Efficiency</a:t>
            </a:r>
            <a:endParaRPr lang="en-US" sz="20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to analyze the performance impact of control divergence</a:t>
            </a:r>
            <a:endParaRPr lang="en-US" dirty="0"/>
          </a:p>
          <a:p>
            <a:pPr lvl="1"/>
            <a:r>
              <a:rPr lang="en-US" dirty="0" smtClean="0"/>
              <a:t>Boundary condition checking</a:t>
            </a:r>
          </a:p>
          <a:p>
            <a:pPr lvl="1"/>
            <a:r>
              <a:rPr lang="en-US" dirty="0" smtClean="0"/>
              <a:t>Control divergence is data-dependent</a:t>
            </a:r>
          </a:p>
        </p:txBody>
      </p:sp>
    </p:spTree>
    <p:extLst>
      <p:ext uri="{BB962C8B-B14F-4D97-AF65-F5344CB8AC3E}">
        <p14:creationId xmlns:p14="http://schemas.microsoft.com/office/powerpoint/2010/main" val="30895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62">
        <p:fade/>
      </p:transition>
    </mc:Choice>
    <mc:Fallback xmlns="">
      <p:transition spd="med" advTm="389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 of Control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condition checks are vital for complete functionality and robustness of parallel code</a:t>
            </a:r>
          </a:p>
          <a:p>
            <a:pPr lvl="1"/>
            <a:r>
              <a:rPr lang="en-US" dirty="0" smtClean="0"/>
              <a:t>The tiled matrix multiplication kernel has many boundary condition checks</a:t>
            </a:r>
          </a:p>
          <a:p>
            <a:pPr lvl="1"/>
            <a:r>
              <a:rPr lang="en-US" dirty="0" smtClean="0"/>
              <a:t>The concern is that these checks may cause significant performance degradation</a:t>
            </a:r>
          </a:p>
          <a:p>
            <a:pPr lvl="1"/>
            <a:r>
              <a:rPr lang="en-US" dirty="0" smtClean="0"/>
              <a:t>For example, see the tile loading code below:</a:t>
            </a:r>
            <a:endParaRPr lang="en-US" dirty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if(Row &lt; Width &amp;&amp; </a:t>
            </a:r>
            <a:r>
              <a:rPr lang="en-US" sz="1400" dirty="0" smtClean="0"/>
              <a:t>ty </a:t>
            </a:r>
            <a:r>
              <a:rPr lang="en-US" sz="1400" dirty="0"/>
              <a:t>* TILE_WIDTH+tx &lt; Width)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 err="1" smtClean="0"/>
              <a:t>ds_M</a:t>
            </a:r>
            <a:r>
              <a:rPr lang="en-US" sz="1400" dirty="0" smtClean="0"/>
              <a:t>[ty</a:t>
            </a:r>
            <a:r>
              <a:rPr lang="en-US" sz="1400" dirty="0"/>
              <a:t>][tx] = M[Row * Width + p * TILE_WIDTH + tx];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} else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  </a:t>
            </a:r>
            <a:r>
              <a:rPr lang="en-US" sz="1400" dirty="0"/>
              <a:t>ds_M[ty][tx] = 0.0;</a:t>
            </a:r>
          </a:p>
          <a:p>
            <a:pPr marL="0" indent="0">
              <a:buNone/>
            </a:pPr>
            <a:r>
              <a:rPr lang="en-US" sz="1400" dirty="0" smtClean="0"/>
              <a:t>      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if </a:t>
            </a:r>
            <a:r>
              <a:rPr lang="en-US" sz="1400" dirty="0"/>
              <a:t>(p*TILE_WIDTH+ty &lt; Width &amp;&amp; Col &lt; Width)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 err="1" smtClean="0"/>
              <a:t>ds_N</a:t>
            </a:r>
            <a:r>
              <a:rPr lang="en-US" sz="1400" dirty="0" smtClean="0"/>
              <a:t>[ty</a:t>
            </a:r>
            <a:r>
              <a:rPr lang="en-US" sz="1400" dirty="0"/>
              <a:t>][tx] = N[(p*TILE_WIDTH + ty) * Width + Col</a:t>
            </a:r>
            <a:r>
              <a:rPr lang="en-US" sz="1400" dirty="0" smtClean="0"/>
              <a:t>];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} </a:t>
            </a:r>
            <a:r>
              <a:rPr lang="en-US" sz="1400" dirty="0"/>
              <a:t>else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/>
              <a:t>ds_N[ty][tx] = 0.0;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}</a:t>
            </a:r>
            <a:endParaRPr lang="en-US" sz="1400" dirty="0"/>
          </a:p>
          <a:p>
            <a:pPr marL="0" indent="0">
              <a:buNone/>
            </a:pPr>
            <a:endParaRPr lang="en-US" sz="900" dirty="0"/>
          </a:p>
          <a:p>
            <a:pPr marL="33468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038350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5618" y="3457572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796">
        <p:fade/>
      </p:transition>
    </mc:Choice>
    <mc:Fallback xmlns="">
      <p:transition spd="med" advTm="767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Two types of blocks in loading M Tiles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Blocks whose tiles are all within valid range until the last phase.</a:t>
            </a:r>
          </a:p>
          <a:p>
            <a:r>
              <a:rPr lang="en-US" dirty="0" smtClean="0"/>
              <a:t>2. Blocks whose tiles are partially outside the valid range all the way</a:t>
            </a:r>
            <a:endParaRPr lang="en-US" dirty="0"/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3048000" y="1910953"/>
            <a:ext cx="2481714" cy="2470547"/>
            <a:chOff x="2544" y="2562"/>
            <a:chExt cx="1586" cy="1566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sz="18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46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/>
                <a:t>TILE_WIDTH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944493" y="2791263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048000" y="2791263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3048000" y="3352894"/>
            <a:ext cx="2375310" cy="78881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944492" y="3928724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047999" y="3928724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2970" y="3011262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2970" y="4153101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4117429816"/>
      </p:ext>
    </p:extLst>
  </p:cSld>
  <p:clrMapOvr>
    <a:masterClrMapping/>
  </p:clrMapOvr>
  <p:transition advTm="7583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Control Divergence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16x16 tiles and thread blocks</a:t>
            </a:r>
          </a:p>
          <a:p>
            <a:r>
              <a:rPr lang="en-US" dirty="0" smtClean="0"/>
              <a:t>Each thread block has 8 warps (256/32)</a:t>
            </a:r>
          </a:p>
          <a:p>
            <a:r>
              <a:rPr lang="en-US" dirty="0" smtClean="0"/>
              <a:t>Assume square matrices of 100x100</a:t>
            </a:r>
          </a:p>
          <a:p>
            <a:r>
              <a:rPr lang="en-US" dirty="0" smtClean="0"/>
              <a:t>Each thread will go through 7 phases (ceiling of 100/16)</a:t>
            </a:r>
          </a:p>
          <a:p>
            <a:endParaRPr lang="en-US" dirty="0"/>
          </a:p>
          <a:p>
            <a:r>
              <a:rPr lang="en-US" dirty="0" smtClean="0"/>
              <a:t>There are 49 thread blocks (7 in each dimension)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594">
        <p:fade/>
      </p:transition>
    </mc:Choice>
    <mc:Fallback xmlns="">
      <p:transition spd="med" advTm="945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Divergence in Loading M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16x16 tiles and thread blocks</a:t>
            </a:r>
          </a:p>
          <a:p>
            <a:r>
              <a:rPr lang="en-US" dirty="0" smtClean="0"/>
              <a:t>Each thread block has 8 warps (256/32)</a:t>
            </a:r>
          </a:p>
          <a:p>
            <a:r>
              <a:rPr lang="en-US" dirty="0" smtClean="0"/>
              <a:t>Assume square matrices of 100x100</a:t>
            </a:r>
          </a:p>
          <a:p>
            <a:r>
              <a:rPr lang="en-US" dirty="0" smtClean="0"/>
              <a:t>Each warp will go through 7 phases (ceiling of 100/16)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42 (6*7) Type 1 blocks, </a:t>
            </a:r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dirty="0"/>
              <a:t>total of </a:t>
            </a:r>
            <a:r>
              <a:rPr lang="en-US" dirty="0" smtClean="0"/>
              <a:t>336 (8*42) warps</a:t>
            </a:r>
          </a:p>
          <a:p>
            <a:r>
              <a:rPr lang="en-US" dirty="0" smtClean="0"/>
              <a:t>They all have 7 phases, so there are 2,352 (336*7) warp-phases</a:t>
            </a:r>
          </a:p>
          <a:p>
            <a:r>
              <a:rPr lang="en-US" dirty="0" smtClean="0"/>
              <a:t>The warps have control divergence only in their last phase</a:t>
            </a:r>
          </a:p>
          <a:p>
            <a:r>
              <a:rPr lang="en-US" dirty="0" smtClean="0"/>
              <a:t>336 warp-phases have control divergence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56" y="3050193"/>
            <a:ext cx="2743365" cy="17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894">
        <p:fade/>
      </p:transition>
    </mc:Choice>
    <mc:Fallback xmlns="">
      <p:transition spd="med" advTm="848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Control Divergence in Loading M Tiles (Type 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2: the 7 block assigned to load the bottom tiles, with a total of 56 (8*7) warps</a:t>
            </a:r>
          </a:p>
          <a:p>
            <a:r>
              <a:rPr lang="en-US" dirty="0" smtClean="0"/>
              <a:t>They all have 7 phases, so there are 392 (56*7) warp-phases</a:t>
            </a:r>
          </a:p>
          <a:p>
            <a:r>
              <a:rPr lang="en-US" dirty="0" smtClean="0"/>
              <a:t>The first 2 warps in each Type 2 block will stay within the valid range until the last phase</a:t>
            </a:r>
          </a:p>
          <a:p>
            <a:r>
              <a:rPr lang="en-US" dirty="0" smtClean="0"/>
              <a:t>The 6 remaining warps stay outside the valid range</a:t>
            </a:r>
          </a:p>
          <a:p>
            <a:r>
              <a:rPr lang="en-US" dirty="0" smtClean="0"/>
              <a:t> So, only 14 (2*7) warp-phases have control divergence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75" y="3105150"/>
            <a:ext cx="2536625" cy="18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670">
        <p:fade/>
      </p:transition>
    </mc:Choice>
    <mc:Fallback xmlns="">
      <p:transition spd="med" advTm="1936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Overall Impact of Control Divergence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 Blocks: 336 out of 2,352 warp-phases have control divergence</a:t>
            </a:r>
          </a:p>
          <a:p>
            <a:r>
              <a:rPr lang="en-US" dirty="0" smtClean="0"/>
              <a:t>Type 2 Blocks: 14 out of 392 warp-phases have control divergence</a:t>
            </a:r>
          </a:p>
          <a:p>
            <a:r>
              <a:rPr lang="en-US" dirty="0" smtClean="0"/>
              <a:t>The performance impact is expected to be less than 12% </a:t>
            </a:r>
            <a:r>
              <a:rPr lang="en-US" smtClean="0"/>
              <a:t>(350/2,744 </a:t>
            </a:r>
            <a:r>
              <a:rPr lang="en-US" dirty="0" smtClean="0"/>
              <a:t>or (336+14</a:t>
            </a:r>
            <a:r>
              <a:rPr lang="en-US" smtClean="0"/>
              <a:t>)/(2352+392))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3124200" y="2080135"/>
            <a:ext cx="2481714" cy="2470547"/>
            <a:chOff x="2544" y="2562"/>
            <a:chExt cx="1586" cy="1566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sz="18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46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/>
                <a:t>TILE_WIDTH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020693" y="2960445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124200" y="2960445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3124200" y="3522076"/>
            <a:ext cx="2375310" cy="78881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020692" y="4097906"/>
            <a:ext cx="808982" cy="7903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124199" y="4097906"/>
            <a:ext cx="808982" cy="790386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9170" y="3180444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9170" y="4322283"/>
            <a:ext cx="877228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1317346548"/>
      </p:ext>
    </p:extLst>
  </p:cSld>
  <p:clrMapOvr>
    <a:masterClrMapping/>
  </p:clrMapOvr>
  <p:transition advTm="614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how CUDA threads execute on SIMD Hardware</a:t>
            </a:r>
            <a:endParaRPr lang="en-US" dirty="0"/>
          </a:p>
          <a:p>
            <a:pPr lvl="1"/>
            <a:r>
              <a:rPr lang="en-US" dirty="0" smtClean="0"/>
              <a:t>Warp partitioning</a:t>
            </a:r>
          </a:p>
          <a:p>
            <a:pPr lvl="1"/>
            <a:r>
              <a:rPr lang="en-US" dirty="0" smtClean="0"/>
              <a:t>SIMD Hardware</a:t>
            </a:r>
          </a:p>
          <a:p>
            <a:pPr lvl="1"/>
            <a:r>
              <a:rPr lang="en-US" dirty="0" smtClean="0"/>
              <a:t>Control 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654">
        <p:fade/>
      </p:transition>
    </mc:Choice>
    <mc:Fallback xmlns="">
      <p:transition spd="med" advTm="336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calculation of impact of control divergence in loading N tiles is somewhat different and is left as an exercise</a:t>
            </a:r>
          </a:p>
          <a:p>
            <a:endParaRPr lang="en-US" dirty="0" smtClean="0"/>
          </a:p>
          <a:p>
            <a:r>
              <a:rPr lang="en-US" dirty="0" smtClean="0"/>
              <a:t>The estimated performance impact is data dependent.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larger matrices, the impact will be significantly smaller</a:t>
            </a:r>
          </a:p>
          <a:p>
            <a:pPr lvl="1"/>
            <a:endParaRPr lang="en-US" dirty="0"/>
          </a:p>
          <a:p>
            <a:r>
              <a:rPr lang="en-US" dirty="0" smtClean="0"/>
              <a:t>In general, the impact of control divergence for boundary condition checking for large input data sets should be insignificant</a:t>
            </a:r>
          </a:p>
          <a:p>
            <a:pPr lvl="1"/>
            <a:r>
              <a:rPr lang="en-US" dirty="0" smtClean="0"/>
              <a:t>One should not hesitate to use boundary checks to ensure full functionality</a:t>
            </a:r>
          </a:p>
          <a:p>
            <a:endParaRPr lang="en-US" dirty="0" smtClean="0"/>
          </a:p>
          <a:p>
            <a:r>
              <a:rPr lang="en-US" dirty="0" smtClean="0"/>
              <a:t>The fact that a kernel is full of control flow constructs does not mean that there will be heavy occurrence of control divergence</a:t>
            </a:r>
          </a:p>
          <a:p>
            <a:endParaRPr lang="en-US" dirty="0"/>
          </a:p>
          <a:p>
            <a:r>
              <a:rPr lang="en-US" dirty="0" smtClean="0"/>
              <a:t>We will cover some algorithm patterns that naturally incur control divergence (such as parallel reduction)  in the Parallel Algorithm Patterns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507">
        <p:fade/>
      </p:transition>
    </mc:Choice>
    <mc:Fallback xmlns="">
      <p:transition spd="med" advTm="1535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dirty="0" smtClean="0">
                <a:ea typeface="PMingLiU" pitchFamily="18" charset="-120"/>
              </a:rPr>
              <a:t>Warps as Scheduling Units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Each </a:t>
            </a:r>
            <a:r>
              <a:rPr lang="en-US" altLang="zh-TW" sz="2000" dirty="0" smtClean="0">
                <a:solidFill>
                  <a:schemeClr val="bg1"/>
                </a:solidFill>
                <a:ea typeface="PMingLiU" pitchFamily="18" charset="-120"/>
              </a:rPr>
              <a:t>block </a:t>
            </a: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is divided into 32-thread </a:t>
            </a:r>
            <a:r>
              <a:rPr lang="en-US" altLang="zh-TW" sz="2000" dirty="0" smtClean="0">
                <a:solidFill>
                  <a:schemeClr val="bg1"/>
                </a:solidFill>
                <a:ea typeface="PMingLiU" pitchFamily="18" charset="-120"/>
              </a:rPr>
              <a:t>warps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solidFill>
                  <a:schemeClr val="bg1"/>
                </a:solidFill>
                <a:ea typeface="PMingLiU" pitchFamily="18" charset="-120"/>
              </a:rPr>
              <a:t>An implementation </a:t>
            </a:r>
            <a:r>
              <a:rPr lang="en-US" altLang="zh-TW" sz="1467" dirty="0" smtClean="0">
                <a:solidFill>
                  <a:schemeClr val="bg1"/>
                </a:solidFill>
                <a:ea typeface="PMingLiU" pitchFamily="18" charset="-120"/>
              </a:rPr>
              <a:t>technique, </a:t>
            </a:r>
            <a:r>
              <a:rPr lang="en-US" altLang="zh-TW" sz="1467" dirty="0">
                <a:solidFill>
                  <a:schemeClr val="bg1"/>
                </a:solidFill>
                <a:ea typeface="PMingLiU" pitchFamily="18" charset="-120"/>
              </a:rPr>
              <a:t>not part of the CUDA programming model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solidFill>
                  <a:schemeClr val="bg1"/>
                </a:solidFill>
                <a:ea typeface="PMingLiU" pitchFamily="18" charset="-120"/>
              </a:rPr>
              <a:t>Warps are scheduling units in SM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solidFill>
                  <a:schemeClr val="bg1"/>
                </a:solidFill>
                <a:ea typeface="PMingLiU" pitchFamily="18" charset="-120"/>
              </a:rPr>
              <a:t>Threads in a warp execute in </a:t>
            </a:r>
            <a:r>
              <a:rPr lang="en-US" altLang="zh-TW" sz="1467" dirty="0" smtClean="0">
                <a:solidFill>
                  <a:schemeClr val="bg1"/>
                </a:solidFill>
                <a:ea typeface="PMingLiU" pitchFamily="18" charset="-120"/>
              </a:rPr>
              <a:t>Single Instruction Multiple Data (SIMD) manner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 smtClean="0">
                <a:solidFill>
                  <a:schemeClr val="bg1"/>
                </a:solidFill>
                <a:ea typeface="PMingLiU" pitchFamily="18" charset="-120"/>
              </a:rPr>
              <a:t>The number of threads in a warp may vary in future generations</a:t>
            </a:r>
            <a:endParaRPr lang="en-US" altLang="zh-TW" sz="1467" dirty="0">
              <a:solidFill>
                <a:schemeClr val="bg1"/>
              </a:solidFill>
              <a:ea typeface="PMingLiU" pitchFamily="18" charset="-120"/>
            </a:endParaRPr>
          </a:p>
        </p:txBody>
      </p:sp>
      <p:sp>
        <p:nvSpPr>
          <p:cNvPr id="37893" name="AutoShape 71"/>
          <p:cNvSpPr>
            <a:spLocks noChangeAspect="1" noChangeArrowheads="1" noTextEdit="1"/>
          </p:cNvSpPr>
          <p:nvPr/>
        </p:nvSpPr>
        <p:spPr bwMode="auto">
          <a:xfrm>
            <a:off x="4003675" y="1253728"/>
            <a:ext cx="3448050" cy="303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73"/>
          <p:cNvSpPr>
            <a:spLocks noChangeArrowheads="1"/>
          </p:cNvSpPr>
          <p:nvPr/>
        </p:nvSpPr>
        <p:spPr bwMode="auto">
          <a:xfrm>
            <a:off x="685800" y="985838"/>
            <a:ext cx="1093787" cy="792956"/>
          </a:xfrm>
          <a:prstGeom prst="rect">
            <a:avLst/>
          </a:prstGeom>
          <a:solidFill>
            <a:schemeClr val="tx1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4"/>
          <p:cNvSpPr>
            <a:spLocks noChangeArrowheads="1"/>
          </p:cNvSpPr>
          <p:nvPr/>
        </p:nvSpPr>
        <p:spPr bwMode="auto">
          <a:xfrm>
            <a:off x="838199" y="1100138"/>
            <a:ext cx="1093787" cy="792956"/>
          </a:xfrm>
          <a:prstGeom prst="rect">
            <a:avLst/>
          </a:prstGeom>
          <a:solidFill>
            <a:schemeClr val="tx1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82" name="Text Box 76"/>
          <p:cNvSpPr txBox="1">
            <a:spLocks noChangeArrowheads="1"/>
          </p:cNvSpPr>
          <p:nvPr/>
        </p:nvSpPr>
        <p:spPr bwMode="auto">
          <a:xfrm>
            <a:off x="1065211" y="1271588"/>
            <a:ext cx="1066800" cy="766763"/>
          </a:xfrm>
          <a:prstGeom prst="rect">
            <a:avLst/>
          </a:prstGeom>
          <a:solidFill>
            <a:schemeClr val="tx1">
              <a:alpha val="67000"/>
            </a:schemeClr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TW" sz="900" dirty="0">
                <a:solidFill>
                  <a:schemeClr val="bg1"/>
                </a:solidFill>
                <a:latin typeface="Tahoma" pitchFamily="34" charset="0"/>
                <a:ea typeface="PMingLiU" pitchFamily="18" charset="-120"/>
                <a:cs typeface="Arial" pitchFamily="34" charset="0"/>
              </a:rPr>
              <a:t>t0 t1 t2 … t31</a:t>
            </a:r>
            <a:endParaRPr lang="en-US" altLang="zh-TW" sz="900" dirty="0">
              <a:solidFill>
                <a:schemeClr val="bg1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7983" name="Freeform 77"/>
          <p:cNvSpPr>
            <a:spLocks/>
          </p:cNvSpPr>
          <p:nvPr/>
        </p:nvSpPr>
        <p:spPr bwMode="auto">
          <a:xfrm>
            <a:off x="1184231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4" name="Freeform 78"/>
          <p:cNvSpPr>
            <a:spLocks/>
          </p:cNvSpPr>
          <p:nvPr/>
        </p:nvSpPr>
        <p:spPr bwMode="auto">
          <a:xfrm>
            <a:off x="1254242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5" name="Freeform 79"/>
          <p:cNvSpPr>
            <a:spLocks/>
          </p:cNvSpPr>
          <p:nvPr/>
        </p:nvSpPr>
        <p:spPr bwMode="auto">
          <a:xfrm>
            <a:off x="131900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6" name="Freeform 80"/>
          <p:cNvSpPr>
            <a:spLocks/>
          </p:cNvSpPr>
          <p:nvPr/>
        </p:nvSpPr>
        <p:spPr bwMode="auto">
          <a:xfrm>
            <a:off x="138376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7" name="Freeform 81"/>
          <p:cNvSpPr>
            <a:spLocks/>
          </p:cNvSpPr>
          <p:nvPr/>
        </p:nvSpPr>
        <p:spPr bwMode="auto">
          <a:xfrm>
            <a:off x="1448525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8" name="Freeform 82"/>
          <p:cNvSpPr>
            <a:spLocks/>
          </p:cNvSpPr>
          <p:nvPr/>
        </p:nvSpPr>
        <p:spPr bwMode="auto">
          <a:xfrm>
            <a:off x="151328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9" name="Freeform 83"/>
          <p:cNvSpPr>
            <a:spLocks/>
          </p:cNvSpPr>
          <p:nvPr/>
        </p:nvSpPr>
        <p:spPr bwMode="auto">
          <a:xfrm>
            <a:off x="157804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90" name="Freeform 84"/>
          <p:cNvSpPr>
            <a:spLocks/>
          </p:cNvSpPr>
          <p:nvPr/>
        </p:nvSpPr>
        <p:spPr bwMode="auto">
          <a:xfrm>
            <a:off x="164280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91" name="Freeform 85"/>
          <p:cNvSpPr>
            <a:spLocks/>
          </p:cNvSpPr>
          <p:nvPr/>
        </p:nvSpPr>
        <p:spPr bwMode="auto">
          <a:xfrm>
            <a:off x="170756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92" name="Freeform 86"/>
          <p:cNvSpPr>
            <a:spLocks/>
          </p:cNvSpPr>
          <p:nvPr/>
        </p:nvSpPr>
        <p:spPr bwMode="auto">
          <a:xfrm>
            <a:off x="1772328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93" name="Freeform 87"/>
          <p:cNvSpPr>
            <a:spLocks/>
          </p:cNvSpPr>
          <p:nvPr/>
        </p:nvSpPr>
        <p:spPr bwMode="auto">
          <a:xfrm>
            <a:off x="1837089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88"/>
          <p:cNvSpPr txBox="1">
            <a:spLocks noChangeArrowheads="1"/>
          </p:cNvSpPr>
          <p:nvPr/>
        </p:nvSpPr>
        <p:spPr bwMode="auto">
          <a:xfrm>
            <a:off x="885824" y="9858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898" name="Rectangle 89"/>
          <p:cNvSpPr>
            <a:spLocks noChangeArrowheads="1"/>
          </p:cNvSpPr>
          <p:nvPr/>
        </p:nvSpPr>
        <p:spPr bwMode="auto">
          <a:xfrm>
            <a:off x="2286001" y="985838"/>
            <a:ext cx="1093787" cy="792956"/>
          </a:xfrm>
          <a:prstGeom prst="rect">
            <a:avLst/>
          </a:prstGeom>
          <a:solidFill>
            <a:schemeClr val="tx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90"/>
          <p:cNvSpPr>
            <a:spLocks noChangeArrowheads="1"/>
          </p:cNvSpPr>
          <p:nvPr/>
        </p:nvSpPr>
        <p:spPr bwMode="auto">
          <a:xfrm>
            <a:off x="2438401" y="1100138"/>
            <a:ext cx="1093787" cy="792956"/>
          </a:xfrm>
          <a:prstGeom prst="rect">
            <a:avLst/>
          </a:prstGeom>
          <a:solidFill>
            <a:schemeClr val="tx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70" name="Text Box 92"/>
          <p:cNvSpPr txBox="1">
            <a:spLocks noChangeArrowheads="1"/>
          </p:cNvSpPr>
          <p:nvPr/>
        </p:nvSpPr>
        <p:spPr bwMode="auto">
          <a:xfrm>
            <a:off x="2665411" y="1271588"/>
            <a:ext cx="1066800" cy="766763"/>
          </a:xfrm>
          <a:prstGeom prst="rect">
            <a:avLst/>
          </a:prstGeom>
          <a:solidFill>
            <a:schemeClr val="tx1">
              <a:alpha val="67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TW" sz="900" dirty="0">
                <a:solidFill>
                  <a:schemeClr val="bg1"/>
                </a:solidFill>
                <a:latin typeface="Tahoma" pitchFamily="34" charset="0"/>
                <a:ea typeface="PMingLiU" pitchFamily="18" charset="-120"/>
                <a:cs typeface="Arial" pitchFamily="34" charset="0"/>
              </a:rPr>
              <a:t>t0 t1 t2 … t31</a:t>
            </a:r>
            <a:endParaRPr lang="en-US" altLang="zh-TW" sz="900" dirty="0">
              <a:solidFill>
                <a:schemeClr val="bg1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7971" name="Freeform 93"/>
          <p:cNvSpPr>
            <a:spLocks/>
          </p:cNvSpPr>
          <p:nvPr/>
        </p:nvSpPr>
        <p:spPr bwMode="auto">
          <a:xfrm>
            <a:off x="2784431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2" name="Freeform 94"/>
          <p:cNvSpPr>
            <a:spLocks/>
          </p:cNvSpPr>
          <p:nvPr/>
        </p:nvSpPr>
        <p:spPr bwMode="auto">
          <a:xfrm>
            <a:off x="2854442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3" name="Freeform 95"/>
          <p:cNvSpPr>
            <a:spLocks/>
          </p:cNvSpPr>
          <p:nvPr/>
        </p:nvSpPr>
        <p:spPr bwMode="auto">
          <a:xfrm>
            <a:off x="291920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4" name="Freeform 96"/>
          <p:cNvSpPr>
            <a:spLocks/>
          </p:cNvSpPr>
          <p:nvPr/>
        </p:nvSpPr>
        <p:spPr bwMode="auto">
          <a:xfrm>
            <a:off x="298396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5" name="Freeform 97"/>
          <p:cNvSpPr>
            <a:spLocks/>
          </p:cNvSpPr>
          <p:nvPr/>
        </p:nvSpPr>
        <p:spPr bwMode="auto">
          <a:xfrm>
            <a:off x="3048725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6" name="Freeform 98"/>
          <p:cNvSpPr>
            <a:spLocks/>
          </p:cNvSpPr>
          <p:nvPr/>
        </p:nvSpPr>
        <p:spPr bwMode="auto">
          <a:xfrm>
            <a:off x="311348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7" name="Freeform 99"/>
          <p:cNvSpPr>
            <a:spLocks/>
          </p:cNvSpPr>
          <p:nvPr/>
        </p:nvSpPr>
        <p:spPr bwMode="auto">
          <a:xfrm>
            <a:off x="317824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8" name="Freeform 100"/>
          <p:cNvSpPr>
            <a:spLocks/>
          </p:cNvSpPr>
          <p:nvPr/>
        </p:nvSpPr>
        <p:spPr bwMode="auto">
          <a:xfrm>
            <a:off x="324300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79" name="Freeform 101"/>
          <p:cNvSpPr>
            <a:spLocks/>
          </p:cNvSpPr>
          <p:nvPr/>
        </p:nvSpPr>
        <p:spPr bwMode="auto">
          <a:xfrm>
            <a:off x="330776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0" name="Freeform 102"/>
          <p:cNvSpPr>
            <a:spLocks/>
          </p:cNvSpPr>
          <p:nvPr/>
        </p:nvSpPr>
        <p:spPr bwMode="auto">
          <a:xfrm>
            <a:off x="3372528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81" name="Freeform 103"/>
          <p:cNvSpPr>
            <a:spLocks/>
          </p:cNvSpPr>
          <p:nvPr/>
        </p:nvSpPr>
        <p:spPr bwMode="auto">
          <a:xfrm>
            <a:off x="3437289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Text Box 104"/>
          <p:cNvSpPr txBox="1">
            <a:spLocks noChangeArrowheads="1"/>
          </p:cNvSpPr>
          <p:nvPr/>
        </p:nvSpPr>
        <p:spPr bwMode="auto">
          <a:xfrm>
            <a:off x="2486025" y="9858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02" name="Text Box 105"/>
          <p:cNvSpPr txBox="1">
            <a:spLocks noChangeArrowheads="1"/>
          </p:cNvSpPr>
          <p:nvPr/>
        </p:nvSpPr>
        <p:spPr bwMode="auto">
          <a:xfrm>
            <a:off x="990600" y="935960"/>
            <a:ext cx="1169616" cy="27699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sp>
        <p:nvSpPr>
          <p:cNvPr id="37903" name="Text Box 106"/>
          <p:cNvSpPr txBox="1">
            <a:spLocks noChangeArrowheads="1"/>
          </p:cNvSpPr>
          <p:nvPr/>
        </p:nvSpPr>
        <p:spPr bwMode="auto">
          <a:xfrm>
            <a:off x="2667000" y="935960"/>
            <a:ext cx="1169616" cy="27699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Block 2 Warps</a:t>
            </a:r>
          </a:p>
        </p:txBody>
      </p:sp>
      <p:sp>
        <p:nvSpPr>
          <p:cNvPr id="37904" name="Rectangle 135"/>
          <p:cNvSpPr>
            <a:spLocks noChangeArrowheads="1"/>
          </p:cNvSpPr>
          <p:nvPr/>
        </p:nvSpPr>
        <p:spPr bwMode="auto">
          <a:xfrm>
            <a:off x="3962401" y="985838"/>
            <a:ext cx="1093787" cy="79295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36"/>
          <p:cNvSpPr>
            <a:spLocks noChangeArrowheads="1"/>
          </p:cNvSpPr>
          <p:nvPr/>
        </p:nvSpPr>
        <p:spPr bwMode="auto">
          <a:xfrm>
            <a:off x="4114801" y="1100138"/>
            <a:ext cx="1093787" cy="79295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58" name="Text Box 138"/>
          <p:cNvSpPr txBox="1">
            <a:spLocks noChangeArrowheads="1"/>
          </p:cNvSpPr>
          <p:nvPr/>
        </p:nvSpPr>
        <p:spPr bwMode="auto">
          <a:xfrm>
            <a:off x="4341811" y="1271588"/>
            <a:ext cx="1066800" cy="766763"/>
          </a:xfrm>
          <a:prstGeom prst="rect">
            <a:avLst/>
          </a:prstGeom>
          <a:solidFill>
            <a:schemeClr val="tx1">
              <a:alpha val="67000"/>
            </a:schemeClr>
          </a:solidFill>
          <a:ln w="28575">
            <a:solidFill>
              <a:schemeClr val="accent5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TW" sz="900" dirty="0">
                <a:solidFill>
                  <a:schemeClr val="bg1"/>
                </a:solidFill>
                <a:latin typeface="Tahoma" pitchFamily="34" charset="0"/>
                <a:ea typeface="PMingLiU" pitchFamily="18" charset="-120"/>
                <a:cs typeface="Arial" pitchFamily="34" charset="0"/>
              </a:rPr>
              <a:t>t0 t1 t2 … t31</a:t>
            </a:r>
            <a:endParaRPr lang="en-US" altLang="zh-TW" sz="900" dirty="0">
              <a:solidFill>
                <a:schemeClr val="bg1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7959" name="Freeform 139"/>
          <p:cNvSpPr>
            <a:spLocks/>
          </p:cNvSpPr>
          <p:nvPr/>
        </p:nvSpPr>
        <p:spPr bwMode="auto">
          <a:xfrm>
            <a:off x="4460831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0" name="Freeform 140"/>
          <p:cNvSpPr>
            <a:spLocks/>
          </p:cNvSpPr>
          <p:nvPr/>
        </p:nvSpPr>
        <p:spPr bwMode="auto">
          <a:xfrm>
            <a:off x="4530842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1" name="Freeform 141"/>
          <p:cNvSpPr>
            <a:spLocks/>
          </p:cNvSpPr>
          <p:nvPr/>
        </p:nvSpPr>
        <p:spPr bwMode="auto">
          <a:xfrm>
            <a:off x="459560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2" name="Freeform 142"/>
          <p:cNvSpPr>
            <a:spLocks/>
          </p:cNvSpPr>
          <p:nvPr/>
        </p:nvSpPr>
        <p:spPr bwMode="auto">
          <a:xfrm>
            <a:off x="466036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3" name="Freeform 143"/>
          <p:cNvSpPr>
            <a:spLocks/>
          </p:cNvSpPr>
          <p:nvPr/>
        </p:nvSpPr>
        <p:spPr bwMode="auto">
          <a:xfrm>
            <a:off x="4725125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4" name="Freeform 144"/>
          <p:cNvSpPr>
            <a:spLocks/>
          </p:cNvSpPr>
          <p:nvPr/>
        </p:nvSpPr>
        <p:spPr bwMode="auto">
          <a:xfrm>
            <a:off x="478988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5" name="Freeform 145"/>
          <p:cNvSpPr>
            <a:spLocks/>
          </p:cNvSpPr>
          <p:nvPr/>
        </p:nvSpPr>
        <p:spPr bwMode="auto">
          <a:xfrm>
            <a:off x="485464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6" name="Freeform 146"/>
          <p:cNvSpPr>
            <a:spLocks/>
          </p:cNvSpPr>
          <p:nvPr/>
        </p:nvSpPr>
        <p:spPr bwMode="auto">
          <a:xfrm>
            <a:off x="491940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7" name="Freeform 147"/>
          <p:cNvSpPr>
            <a:spLocks/>
          </p:cNvSpPr>
          <p:nvPr/>
        </p:nvSpPr>
        <p:spPr bwMode="auto">
          <a:xfrm>
            <a:off x="498416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8" name="Freeform 148"/>
          <p:cNvSpPr>
            <a:spLocks/>
          </p:cNvSpPr>
          <p:nvPr/>
        </p:nvSpPr>
        <p:spPr bwMode="auto">
          <a:xfrm>
            <a:off x="5048928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69" name="Freeform 149"/>
          <p:cNvSpPr>
            <a:spLocks/>
          </p:cNvSpPr>
          <p:nvPr/>
        </p:nvSpPr>
        <p:spPr bwMode="auto">
          <a:xfrm>
            <a:off x="5113689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chemeClr val="bg1">
              <a:alpha val="67058"/>
            </a:schemeClr>
          </a:solidFill>
          <a:ln w="25400">
            <a:solidFill>
              <a:schemeClr val="accent5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150"/>
          <p:cNvSpPr txBox="1">
            <a:spLocks noChangeArrowheads="1"/>
          </p:cNvSpPr>
          <p:nvPr/>
        </p:nvSpPr>
        <p:spPr bwMode="auto">
          <a:xfrm>
            <a:off x="4162425" y="9858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08" name="Text Box 151"/>
          <p:cNvSpPr txBox="1">
            <a:spLocks noChangeArrowheads="1"/>
          </p:cNvSpPr>
          <p:nvPr/>
        </p:nvSpPr>
        <p:spPr bwMode="auto">
          <a:xfrm>
            <a:off x="4267200" y="935960"/>
            <a:ext cx="1169616" cy="27699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Block 3 Warps</a:t>
            </a:r>
          </a:p>
        </p:txBody>
      </p:sp>
    </p:spTree>
    <p:extLst>
      <p:ext uri="{BB962C8B-B14F-4D97-AF65-F5344CB8AC3E}">
        <p14:creationId xmlns:p14="http://schemas.microsoft.com/office/powerpoint/2010/main" val="4142166237"/>
      </p:ext>
    </p:extLst>
  </p:cSld>
  <p:clrMapOvr>
    <a:masterClrMapping/>
  </p:clrMapOvr>
  <p:transition advTm="8594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Warps in Multi-dimensional Thread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6569" y="821312"/>
            <a:ext cx="6217920" cy="4023919"/>
          </a:xfrm>
        </p:spPr>
        <p:txBody>
          <a:bodyPr/>
          <a:lstStyle/>
          <a:p>
            <a:r>
              <a:rPr lang="en-US" dirty="0" smtClean="0"/>
              <a:t>The thread blocks are first linearized into 1D in row major order</a:t>
            </a:r>
          </a:p>
          <a:p>
            <a:pPr lvl="1"/>
            <a:r>
              <a:rPr lang="en-US" dirty="0" smtClean="0"/>
              <a:t>In x-dimension first, y-dimension next, and z-dimension last</a:t>
            </a:r>
            <a:endParaRPr lang="en-US" dirty="0"/>
          </a:p>
        </p:txBody>
      </p:sp>
      <p:sp>
        <p:nvSpPr>
          <p:cNvPr id="717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A4B7C-C35D-4542-8FC9-496E84D5E25C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5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8411" y="11831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Palatino" pitchFamily="18" charset="0"/>
            </a:endParaRPr>
          </a:p>
        </p:txBody>
      </p:sp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3" y="1669904"/>
            <a:ext cx="6191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80"/>
          <p:cNvSpPr txBox="1">
            <a:spLocks noChangeArrowheads="1"/>
          </p:cNvSpPr>
          <p:nvPr/>
        </p:nvSpPr>
        <p:spPr bwMode="auto">
          <a:xfrm>
            <a:off x="971577" y="3200400"/>
            <a:ext cx="4557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Palatino" pitchFamily="18" charset="0"/>
              </a:rPr>
              <a:t>Figure 6.1: Placing 2D threads into linear order</a:t>
            </a:r>
          </a:p>
        </p:txBody>
      </p:sp>
    </p:spTree>
    <p:extLst>
      <p:ext uri="{BB962C8B-B14F-4D97-AF65-F5344CB8AC3E}">
        <p14:creationId xmlns:p14="http://schemas.microsoft.com/office/powerpoint/2010/main" val="143895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493">
        <p:fade/>
      </p:transition>
    </mc:Choice>
    <mc:Fallback xmlns="">
      <p:transition spd="med" advTm="1014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Blocks are partitioned after linearization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Linearized thread </a:t>
            </a:r>
            <a:r>
              <a:rPr lang="en-US" sz="2000" dirty="0"/>
              <a:t>blocks are partitioned </a:t>
            </a:r>
            <a:endParaRPr lang="en-US" sz="2000" dirty="0" smtClean="0"/>
          </a:p>
          <a:p>
            <a:pPr lvl="1"/>
            <a:r>
              <a:rPr lang="en-US" sz="1600" dirty="0"/>
              <a:t>Thread </a:t>
            </a:r>
            <a:r>
              <a:rPr lang="en-US" sz="1600" dirty="0" smtClean="0"/>
              <a:t>indices </a:t>
            </a:r>
            <a:r>
              <a:rPr lang="en-US" sz="1600" dirty="0"/>
              <a:t>within a warp are consecutive and increasing</a:t>
            </a:r>
          </a:p>
          <a:p>
            <a:pPr lvl="1"/>
            <a:r>
              <a:rPr lang="en-US" sz="1600" dirty="0" smtClean="0"/>
              <a:t>Warp </a:t>
            </a:r>
            <a:r>
              <a:rPr lang="en-US" sz="1600" dirty="0"/>
              <a:t>0 starts with </a:t>
            </a:r>
            <a:r>
              <a:rPr lang="en-US" sz="1600" dirty="0" smtClean="0"/>
              <a:t>Thread 0</a:t>
            </a:r>
          </a:p>
          <a:p>
            <a:pPr marL="334685" lvl="1" indent="0">
              <a:buNone/>
            </a:pPr>
            <a:endParaRPr lang="en-US" sz="2000" dirty="0"/>
          </a:p>
          <a:p>
            <a:r>
              <a:rPr lang="en-US" sz="2000" dirty="0"/>
              <a:t>Partitioning </a:t>
            </a:r>
            <a:r>
              <a:rPr lang="en-US" sz="2000" dirty="0" smtClean="0"/>
              <a:t>scheme is consistent across devices</a:t>
            </a:r>
          </a:p>
          <a:p>
            <a:pPr lvl="1"/>
            <a:r>
              <a:rPr lang="en-US" sz="1600" dirty="0" smtClean="0"/>
              <a:t>Thus </a:t>
            </a:r>
            <a:r>
              <a:rPr lang="en-US" sz="1600" dirty="0"/>
              <a:t>you can use this knowledge in control </a:t>
            </a:r>
            <a:r>
              <a:rPr lang="en-US" sz="1600" dirty="0" smtClean="0"/>
              <a:t>flow</a:t>
            </a:r>
          </a:p>
          <a:p>
            <a:pPr lvl="1"/>
            <a:r>
              <a:rPr lang="en-US" sz="1600" dirty="0" smtClean="0"/>
              <a:t>However</a:t>
            </a:r>
            <a:r>
              <a:rPr lang="en-US" sz="1600" dirty="0"/>
              <a:t>, the exact size of warps may change from generation to </a:t>
            </a:r>
            <a:r>
              <a:rPr lang="en-US" sz="1600" dirty="0" smtClean="0"/>
              <a:t>generation</a:t>
            </a:r>
          </a:p>
          <a:p>
            <a:pPr lvl="1"/>
            <a:endParaRPr lang="en-US" sz="2000" b="1" dirty="0"/>
          </a:p>
          <a:p>
            <a:r>
              <a:rPr lang="en-US" sz="2000" dirty="0"/>
              <a:t>DO NOT rely on any ordering within or between </a:t>
            </a:r>
            <a:r>
              <a:rPr lang="en-US" sz="2000" dirty="0" smtClean="0"/>
              <a:t>warps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there are any dependencies between threads, you must __</a:t>
            </a:r>
            <a:r>
              <a:rPr lang="en-US" sz="1600" dirty="0" err="1"/>
              <a:t>syncthreads</a:t>
            </a:r>
            <a:r>
              <a:rPr lang="en-US" sz="1600" dirty="0"/>
              <a:t>() to get correct results (more later).</a:t>
            </a:r>
          </a:p>
        </p:txBody>
      </p:sp>
    </p:spTree>
    <p:extLst>
      <p:ext uri="{BB962C8B-B14F-4D97-AF65-F5344CB8AC3E}">
        <p14:creationId xmlns:p14="http://schemas.microsoft.com/office/powerpoint/2010/main" val="462298860"/>
      </p:ext>
    </p:extLst>
  </p:cSld>
  <p:clrMapOvr>
    <a:masterClrMapping/>
  </p:clrMapOvr>
  <p:transition advTm="8522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are SIMD Processors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unit for instruction fetch, decode, and control is shared among multiple processing units</a:t>
            </a:r>
          </a:p>
          <a:p>
            <a:pPr lvl="1"/>
            <a:r>
              <a:rPr lang="en-US" dirty="0" smtClean="0"/>
              <a:t>Control overhead is minimized (Module 1)</a:t>
            </a:r>
            <a:endParaRPr lang="en-US" dirty="0"/>
          </a:p>
        </p:txBody>
      </p:sp>
      <p:grpSp>
        <p:nvGrpSpPr>
          <p:cNvPr id="47" name="Group 1"/>
          <p:cNvGrpSpPr>
            <a:grpSpLocks/>
          </p:cNvGrpSpPr>
          <p:nvPr/>
        </p:nvGrpSpPr>
        <p:grpSpPr bwMode="auto">
          <a:xfrm>
            <a:off x="914400" y="1597819"/>
            <a:ext cx="5029200" cy="3086100"/>
            <a:chOff x="1066800" y="914400"/>
            <a:chExt cx="6705600" cy="4114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189288" y="1981200"/>
              <a:ext cx="2590800" cy="13906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427413" y="1879600"/>
              <a:ext cx="2590800" cy="1390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2057400" y="914400"/>
              <a:ext cx="4343400" cy="533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3657600" y="1752600"/>
              <a:ext cx="2590800" cy="1390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 Unit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6858000" y="914400"/>
              <a:ext cx="914400" cy="533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</a:p>
          </p:txBody>
        </p:sp>
        <p:grpSp>
          <p:nvGrpSpPr>
            <p:cNvPr id="53" name="Group 26"/>
            <p:cNvGrpSpPr>
              <a:grpSpLocks/>
            </p:cNvGrpSpPr>
            <p:nvPr/>
          </p:nvGrpSpPr>
          <p:grpSpPr bwMode="auto">
            <a:xfrm>
              <a:off x="3886200" y="2419354"/>
              <a:ext cx="1066800" cy="506413"/>
              <a:chOff x="528" y="2688"/>
              <a:chExt cx="672" cy="319"/>
            </a:xfrm>
          </p:grpSpPr>
          <p:grpSp>
            <p:nvGrpSpPr>
              <p:cNvPr id="86" name="Group 24"/>
              <p:cNvGrpSpPr>
                <a:grpSpLocks/>
              </p:cNvGrpSpPr>
              <p:nvPr/>
            </p:nvGrpSpPr>
            <p:grpSpPr bwMode="auto">
              <a:xfrm>
                <a:off x="528" y="2688"/>
                <a:ext cx="672" cy="288"/>
                <a:chOff x="528" y="2688"/>
                <a:chExt cx="672" cy="288"/>
              </a:xfrm>
            </p:grpSpPr>
            <p:sp>
              <p:nvSpPr>
                <p:cNvPr id="88" name="Line 1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64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Line 19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97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Line 22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634" y="2736"/>
                <a:ext cx="48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</a:p>
            </p:txBody>
          </p:sp>
        </p:grp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 rot="-5400000">
              <a:off x="647700" y="2095501"/>
              <a:ext cx="2286000" cy="5334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 flipV="1">
              <a:off x="4876800" y="3154362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6400800" y="10668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Line 41"/>
            <p:cNvSpPr>
              <a:spLocks noChangeShapeType="1"/>
            </p:cNvSpPr>
            <p:nvPr/>
          </p:nvSpPr>
          <p:spPr bwMode="auto">
            <a:xfrm flipH="1">
              <a:off x="6400800" y="119545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AutoShape 44"/>
            <p:cNvCxnSpPr>
              <a:cxnSpLocks noChangeShapeType="1"/>
            </p:cNvCxnSpPr>
            <p:nvPr/>
          </p:nvCxnSpPr>
          <p:spPr bwMode="auto">
            <a:xfrm rot="-5400000">
              <a:off x="5676900" y="2171700"/>
              <a:ext cx="2057400" cy="3048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>
            <a:xfrm flipV="1">
              <a:off x="6553200" y="3124200"/>
              <a:ext cx="0" cy="41116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1066800" y="1600200"/>
              <a:ext cx="6477000" cy="3429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>
              <a:off x="3463936" y="4572000"/>
              <a:ext cx="1923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 (SM)</a:t>
              </a:r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4611688" y="3268662"/>
              <a:ext cx="0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flipV="1">
              <a:off x="4343400" y="3406775"/>
              <a:ext cx="0" cy="128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00200" y="2101850"/>
              <a:ext cx="1143000" cy="86995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 pitchFamily="18" charset="0"/>
                </a:rPr>
                <a:t>Shared Memory</a:t>
              </a:r>
            </a:p>
          </p:txBody>
        </p:sp>
        <p:sp>
          <p:nvSpPr>
            <p:cNvPr id="75" name="Up-Down Arrow 74"/>
            <p:cNvSpPr/>
            <p:nvPr/>
          </p:nvSpPr>
          <p:spPr>
            <a:xfrm>
              <a:off x="3189288" y="1447800"/>
              <a:ext cx="163512" cy="5334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Up-Down Arrow 75"/>
            <p:cNvSpPr/>
            <p:nvPr/>
          </p:nvSpPr>
          <p:spPr>
            <a:xfrm>
              <a:off x="3465513" y="1447800"/>
              <a:ext cx="152400" cy="4318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Up-Down Arrow 76"/>
            <p:cNvSpPr/>
            <p:nvPr/>
          </p:nvSpPr>
          <p:spPr>
            <a:xfrm>
              <a:off x="3733800" y="1447800"/>
              <a:ext cx="163513" cy="3048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8" name="Left-Right Arrow 77"/>
            <p:cNvSpPr/>
            <p:nvPr/>
          </p:nvSpPr>
          <p:spPr>
            <a:xfrm>
              <a:off x="2743200" y="2190750"/>
              <a:ext cx="446088" cy="190500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2747963" y="2438400"/>
              <a:ext cx="679450" cy="209550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80" name="Left-Right Arrow 79"/>
            <p:cNvSpPr/>
            <p:nvPr/>
          </p:nvSpPr>
          <p:spPr>
            <a:xfrm>
              <a:off x="2747963" y="2701925"/>
              <a:ext cx="909637" cy="211138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057400" y="2971800"/>
              <a:ext cx="0" cy="54927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tailEnd type="arrow"/>
            </a:ln>
            <a:effectLst/>
          </p:spPr>
        </p:cxn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5150753" y="2295026"/>
              <a:ext cx="1021447" cy="7529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295400" y="3535362"/>
              <a:ext cx="5715000" cy="9604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Unit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2743200" y="3991100"/>
              <a:ext cx="9144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85" name="Rectangle 31"/>
            <p:cNvSpPr>
              <a:spLocks noChangeArrowheads="1"/>
            </p:cNvSpPr>
            <p:nvPr/>
          </p:nvSpPr>
          <p:spPr bwMode="auto">
            <a:xfrm>
              <a:off x="4724400" y="3991100"/>
              <a:ext cx="9144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5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445">
        <p:fade/>
      </p:transition>
    </mc:Choice>
    <mc:Fallback xmlns="">
      <p:transition spd="med" advTm="964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SIMD Execution Among Threads in a Warp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All threads in a warp must execute the same </a:t>
            </a:r>
            <a:r>
              <a:rPr lang="en-US" sz="1800" dirty="0" smtClean="0"/>
              <a:t>instruction at any point in time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This works efficiently if all threads follow the same control flow path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if-then-else statements make the same decision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loops iterate the same number of times</a:t>
            </a:r>
          </a:p>
          <a:p>
            <a:pPr lvl="1">
              <a:lnSpc>
                <a:spcPct val="80000"/>
              </a:lnSpc>
            </a:pPr>
            <a:endParaRPr lang="en-US" sz="1267" dirty="0" smtClean="0"/>
          </a:p>
        </p:txBody>
      </p:sp>
    </p:spTree>
    <p:extLst>
      <p:ext uri="{BB962C8B-B14F-4D97-AF65-F5344CB8AC3E}">
        <p14:creationId xmlns:p14="http://schemas.microsoft.com/office/powerpoint/2010/main" val="4138309391"/>
      </p:ext>
    </p:extLst>
  </p:cSld>
  <p:clrMapOvr>
    <a:masterClrMapping/>
  </p:clrMapOvr>
  <p:transition advTm="5399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Control Divergence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chemeClr val="bg2"/>
                </a:solidFill>
              </a:rPr>
              <a:t>Control divergence occurs when threads in a warp take different control flow paths</a:t>
            </a:r>
            <a:r>
              <a:rPr lang="en-US" sz="1467" dirty="0"/>
              <a:t> </a:t>
            </a:r>
            <a:r>
              <a:rPr lang="en-US" sz="1800" dirty="0" smtClean="0">
                <a:solidFill>
                  <a:schemeClr val="bg2"/>
                </a:solidFill>
              </a:rPr>
              <a:t>by making </a:t>
            </a:r>
            <a:r>
              <a:rPr lang="en-US" sz="1800" dirty="0">
                <a:solidFill>
                  <a:schemeClr val="bg2"/>
                </a:solidFill>
              </a:rPr>
              <a:t>different control </a:t>
            </a:r>
            <a:r>
              <a:rPr lang="en-US" sz="1800" dirty="0" smtClean="0">
                <a:solidFill>
                  <a:schemeClr val="bg2"/>
                </a:solidFill>
              </a:rPr>
              <a:t>decisions </a:t>
            </a:r>
          </a:p>
          <a:p>
            <a:pPr lvl="1">
              <a:lnSpc>
                <a:spcPct val="80000"/>
              </a:lnSpc>
            </a:pPr>
            <a:r>
              <a:rPr lang="en-US" sz="1467" dirty="0" smtClean="0"/>
              <a:t>Some take the then-path and others take the else-path of an if-statement</a:t>
            </a:r>
          </a:p>
          <a:p>
            <a:pPr lvl="1">
              <a:lnSpc>
                <a:spcPct val="80000"/>
              </a:lnSpc>
            </a:pPr>
            <a:r>
              <a:rPr lang="en-US" sz="1467" dirty="0" smtClean="0"/>
              <a:t>Some threads take different number of loop iterations than others</a:t>
            </a:r>
          </a:p>
          <a:p>
            <a:pPr lvl="1">
              <a:lnSpc>
                <a:spcPct val="80000"/>
              </a:lnSpc>
            </a:pPr>
            <a:endParaRPr lang="en-US" sz="1467" dirty="0" smtClean="0"/>
          </a:p>
          <a:p>
            <a:pPr lvl="1">
              <a:lnSpc>
                <a:spcPct val="80000"/>
              </a:lnSpc>
            </a:pPr>
            <a:endParaRPr lang="en-US" sz="1467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chemeClr val="bg2"/>
                </a:solidFill>
              </a:rPr>
              <a:t>The execution of threads taking different </a:t>
            </a:r>
            <a:r>
              <a:rPr lang="en-US" sz="1800" dirty="0">
                <a:solidFill>
                  <a:schemeClr val="bg2"/>
                </a:solidFill>
              </a:rPr>
              <a:t>paths are serialized in current GPUs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The control paths taken by the threads in a warp are traversed one at a time until there is no more</a:t>
            </a:r>
            <a:r>
              <a:rPr lang="en-US" sz="1467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467" dirty="0" smtClean="0"/>
              <a:t>During the execution of each path, all threads taking that path will be executed in parallel</a:t>
            </a:r>
            <a:endParaRPr lang="en-US" sz="1467" dirty="0"/>
          </a:p>
          <a:p>
            <a:pPr lvl="1">
              <a:lnSpc>
                <a:spcPct val="80000"/>
              </a:lnSpc>
            </a:pPr>
            <a:r>
              <a:rPr lang="en-US" sz="1467" dirty="0"/>
              <a:t>The number of different paths can be large when considering nested control flow statements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0004235"/>
      </p:ext>
    </p:extLst>
  </p:cSld>
  <p:clrMapOvr>
    <a:masterClrMapping/>
  </p:clrMapOvr>
  <p:transition advTm="8828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Control Divergence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Divergence can arise </a:t>
            </a:r>
            <a:r>
              <a:rPr lang="en-US" sz="2000" dirty="0" smtClean="0"/>
              <a:t>when </a:t>
            </a:r>
            <a:r>
              <a:rPr lang="en-US" sz="2000" dirty="0"/>
              <a:t>branch </a:t>
            </a:r>
            <a:r>
              <a:rPr lang="en-US" sz="2000" dirty="0" smtClean="0"/>
              <a:t>or loop condition </a:t>
            </a:r>
            <a:r>
              <a:rPr lang="en-US" sz="2000" dirty="0"/>
              <a:t>is a function of thread </a:t>
            </a:r>
            <a:r>
              <a:rPr lang="en-US" sz="2000" dirty="0" smtClean="0"/>
              <a:t>indices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Example kernel statement with divergence: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f 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</a:rPr>
              <a:t> &gt; 2) { </a:t>
            </a:r>
            <a:r>
              <a:rPr lang="en-US" sz="1600" dirty="0" smtClean="0">
                <a:latin typeface="Calibri" panose="020F0502020204030204" pitchFamily="34" charset="0"/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This creates two different control paths for threads in a </a:t>
            </a:r>
            <a:r>
              <a:rPr lang="en-US" sz="1600" dirty="0" smtClean="0"/>
              <a:t>block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Decision </a:t>
            </a:r>
            <a:r>
              <a:rPr lang="en-US" sz="1600" dirty="0"/>
              <a:t>granularity &lt; warp size; threads 0, 1 and 2 follow different path than the rest of the threads in the first warp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 without </a:t>
            </a:r>
            <a:r>
              <a:rPr lang="en-US" sz="2000" dirty="0" smtClean="0"/>
              <a:t>divergence: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If (</a:t>
            </a:r>
            <a:r>
              <a:rPr lang="en-US" sz="1600" dirty="0" err="1" smtClean="0">
                <a:latin typeface="Calibri" panose="020F0502020204030204" pitchFamily="34" charset="0"/>
              </a:rPr>
              <a:t>blockIdx.x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&gt; 2) { </a:t>
            </a:r>
            <a:r>
              <a:rPr lang="en-US" sz="1600" dirty="0" smtClean="0">
                <a:latin typeface="Calibri" panose="020F0502020204030204" pitchFamily="34" charset="0"/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Decision </a:t>
            </a:r>
            <a:r>
              <a:rPr lang="en-US" sz="1600" dirty="0"/>
              <a:t>granularity is a multiple of blocks size; all threads in any given warp follow the same path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1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544">
        <p:fade/>
      </p:transition>
    </mc:Choice>
    <mc:Fallback xmlns="">
      <p:transition spd="med" advTm="1065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7.1"/>
</p:tagLst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F7912-2751-4414-A5E8-388C0C1FE73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956f548-e1c6-4bad-9b00-9434a603b47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1356</Words>
  <Application>Microsoft Office PowerPoint</Application>
  <PresentationFormat>Custom</PresentationFormat>
  <Paragraphs>201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Palatino</vt:lpstr>
      <vt:lpstr>PMingLiU</vt:lpstr>
      <vt:lpstr>Sentinel Medium</vt:lpstr>
      <vt:lpstr>Tahoma</vt:lpstr>
      <vt:lpstr>Times New Roman</vt:lpstr>
      <vt:lpstr>Trebuchet MS</vt:lpstr>
      <vt:lpstr>2_Title &amp; Bullet </vt:lpstr>
      <vt:lpstr>Lecture 5 – Thread Execution Efficiency</vt:lpstr>
      <vt:lpstr>Objective</vt:lpstr>
      <vt:lpstr>Warps as Scheduling Units</vt:lpstr>
      <vt:lpstr>Warps in Multi-dimensional Thread Blocks</vt:lpstr>
      <vt:lpstr>Blocks are partitioned after linearization</vt:lpstr>
      <vt:lpstr>SMs are SIMD Processors</vt:lpstr>
      <vt:lpstr>SIMD Execution Among Threads in a Warp</vt:lpstr>
      <vt:lpstr>Control Divergence</vt:lpstr>
      <vt:lpstr>Control Divergence Examples</vt:lpstr>
      <vt:lpstr>Example: Vector Addition Kernel</vt:lpstr>
      <vt:lpstr>Analysis for vector size of 1,000 elements</vt:lpstr>
      <vt:lpstr>Lecture 5 – Thread execution Efficiency</vt:lpstr>
      <vt:lpstr>Objective</vt:lpstr>
      <vt:lpstr>Performance Impact of Control Divergence</vt:lpstr>
      <vt:lpstr>Two types of blocks in loading M Tiles</vt:lpstr>
      <vt:lpstr>Analysis of Control Divergence Impact</vt:lpstr>
      <vt:lpstr>Control Divergence in Loading M Tiles</vt:lpstr>
      <vt:lpstr>Control Divergence in Loading M Tiles (Type 2)</vt:lpstr>
      <vt:lpstr>Overall Impact of Control Divergence</vt:lpstr>
      <vt:lpstr>Additional Comments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111</cp:revision>
  <dcterms:created xsi:type="dcterms:W3CDTF">2013-11-15T21:49:21Z</dcterms:created>
  <dcterms:modified xsi:type="dcterms:W3CDTF">2022-07-15T04:26:35Z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