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oboto-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La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903ad5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903ad5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8fbd15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8fbd15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58fbd15c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58fbd15c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903ad53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903ad5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5903ad53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903ad5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903ad5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903ad5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Oebp4tWll4s"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1" y="1211125"/>
            <a:ext cx="4916675" cy="3932375"/>
          </a:xfrm>
          <a:prstGeom prst="rect">
            <a:avLst/>
          </a:prstGeom>
          <a:noFill/>
          <a:ln>
            <a:noFill/>
          </a:ln>
        </p:spPr>
      </p:pic>
      <p:sp>
        <p:nvSpPr>
          <p:cNvPr id="65" name="Google Shape;65;p13"/>
          <p:cNvSpPr txBox="1"/>
          <p:nvPr>
            <p:ph type="ctrTitle"/>
          </p:nvPr>
        </p:nvSpPr>
        <p:spPr>
          <a:xfrm>
            <a:off x="311700" y="127300"/>
            <a:ext cx="8520600" cy="11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rgbClr val="000000"/>
                </a:solidFill>
                <a:latin typeface="Lato"/>
                <a:ea typeface="Lato"/>
                <a:cs typeface="Lato"/>
                <a:sym typeface="Lato"/>
              </a:rPr>
              <a:t>Smart Phone Based Authentication</a:t>
            </a:r>
            <a:endParaRPr>
              <a:solidFill>
                <a:srgbClr val="000000"/>
              </a:solidFill>
              <a:latin typeface="Lato"/>
              <a:ea typeface="Lato"/>
              <a:cs typeface="Lato"/>
              <a:sym typeface="Lato"/>
            </a:endParaRPr>
          </a:p>
        </p:txBody>
      </p:sp>
      <p:sp>
        <p:nvSpPr>
          <p:cNvPr id="66" name="Google Shape;66;p13"/>
          <p:cNvSpPr txBox="1"/>
          <p:nvPr>
            <p:ph idx="1" type="subTitle"/>
          </p:nvPr>
        </p:nvSpPr>
        <p:spPr>
          <a:xfrm>
            <a:off x="4916675" y="3146900"/>
            <a:ext cx="43059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Alexia Jackson, Jarel Ross, Dazhia Blassingame</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Educate users on the importance of keeping their smartphones secure.</a:t>
            </a:r>
            <a:endParaRPr>
              <a:solidFill>
                <a:srgbClr val="000000"/>
              </a:solidFill>
              <a:latin typeface="Lato"/>
              <a:ea typeface="Lato"/>
              <a:cs typeface="Lato"/>
              <a:sym typeface="Lato"/>
            </a:endParaRPr>
          </a:p>
          <a:p>
            <a:pPr indent="0" lvl="0" marL="0" rtl="0" algn="l">
              <a:spcBef>
                <a:spcPts val="1600"/>
              </a:spcBef>
              <a:spcAft>
                <a:spcPts val="0"/>
              </a:spcAft>
              <a:buNone/>
            </a:pPr>
            <a:r>
              <a:rPr lang="en">
                <a:solidFill>
                  <a:srgbClr val="000000"/>
                </a:solidFill>
                <a:latin typeface="Lato"/>
                <a:ea typeface="Lato"/>
                <a:cs typeface="Lato"/>
                <a:sym typeface="Lato"/>
              </a:rPr>
              <a:t>Research how voice recognition is currently being used and how effective it is.</a:t>
            </a:r>
            <a:endParaRPr>
              <a:solidFill>
                <a:srgbClr val="000000"/>
              </a:solidFill>
              <a:latin typeface="Lato"/>
              <a:ea typeface="Lato"/>
              <a:cs typeface="Lato"/>
              <a:sym typeface="Lato"/>
            </a:endParaRPr>
          </a:p>
          <a:p>
            <a:pPr indent="0" lvl="0" marL="0" rtl="0" algn="l">
              <a:spcBef>
                <a:spcPts val="1600"/>
              </a:spcBef>
              <a:spcAft>
                <a:spcPts val="0"/>
              </a:spcAft>
              <a:buNone/>
            </a:pPr>
            <a:r>
              <a:rPr lang="en">
                <a:solidFill>
                  <a:srgbClr val="000000"/>
                </a:solidFill>
                <a:latin typeface="Lato"/>
                <a:ea typeface="Lato"/>
                <a:cs typeface="Lato"/>
                <a:sym typeface="Lato"/>
              </a:rPr>
              <a:t>Investigate fingerprint, passwords, facial recognition, and voice recognition and which one is the most effective and efficient and how those practices can be used alongside voice recognition to improve the authentication process.</a:t>
            </a:r>
            <a:endParaRPr>
              <a:solidFill>
                <a:srgbClr val="000000"/>
              </a:solidFill>
              <a:latin typeface="Lato"/>
              <a:ea typeface="Lato"/>
              <a:cs typeface="Lato"/>
              <a:sym typeface="Lato"/>
            </a:endParaRPr>
          </a:p>
          <a:p>
            <a:pPr indent="0" lvl="0" marL="0" rtl="0" algn="l">
              <a:lnSpc>
                <a:spcPct val="79772"/>
              </a:lnSpc>
              <a:spcBef>
                <a:spcPts val="1600"/>
              </a:spcBef>
              <a:spcAft>
                <a:spcPts val="0"/>
              </a:spcAft>
              <a:buNone/>
            </a:pPr>
            <a:r>
              <a:t/>
            </a:r>
            <a:endParaRPr sz="1000">
              <a:solidFill>
                <a:srgbClr val="000000"/>
              </a:solidFill>
              <a:highlight>
                <a:srgbClr val="FFFFFF"/>
              </a:highlight>
            </a:endParaRPr>
          </a:p>
          <a:p>
            <a:pPr indent="0" lvl="0" marL="0" rtl="0" algn="l">
              <a:lnSpc>
                <a:spcPct val="79772"/>
              </a:lnSpc>
              <a:spcBef>
                <a:spcPts val="1000"/>
              </a:spcBef>
              <a:spcAft>
                <a:spcPts val="0"/>
              </a:spcAft>
              <a:buClr>
                <a:schemeClr val="dk1"/>
              </a:buClr>
              <a:buSzPts val="1100"/>
              <a:buFont typeface="Arial"/>
              <a:buNone/>
            </a:pPr>
            <a:r>
              <a:t/>
            </a:r>
            <a:endParaRPr sz="1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Motivation</a:t>
            </a:r>
            <a:endParaRPr>
              <a:latin typeface="Lato"/>
              <a:ea typeface="Lato"/>
              <a:cs typeface="Lato"/>
              <a:sym typeface="Lato"/>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Artificial intelligence was one of my many fascinations in computer science because i was always intrigued on how a machine </a:t>
            </a:r>
            <a:r>
              <a:rPr lang="en">
                <a:solidFill>
                  <a:srgbClr val="000000"/>
                </a:solidFill>
                <a:latin typeface="Lato"/>
                <a:ea typeface="Lato"/>
                <a:cs typeface="Lato"/>
                <a:sym typeface="Lato"/>
              </a:rPr>
              <a:t>can</a:t>
            </a:r>
            <a:r>
              <a:rPr lang="en">
                <a:solidFill>
                  <a:srgbClr val="000000"/>
                </a:solidFill>
                <a:latin typeface="Lato"/>
                <a:ea typeface="Lato"/>
                <a:cs typeface="Lato"/>
                <a:sym typeface="Lato"/>
              </a:rPr>
              <a:t> understand and interact with a human being.</a:t>
            </a:r>
            <a:endParaRPr>
              <a:solidFill>
                <a:srgbClr val="000000"/>
              </a:solidFill>
              <a:latin typeface="Lato"/>
              <a:ea typeface="Lato"/>
              <a:cs typeface="Lato"/>
              <a:sym typeface="Lato"/>
            </a:endParaRPr>
          </a:p>
          <a:p>
            <a:pPr indent="0" lvl="0" marL="0" rtl="0" algn="l">
              <a:spcBef>
                <a:spcPts val="1600"/>
              </a:spcBef>
              <a:spcAft>
                <a:spcPts val="1600"/>
              </a:spcAft>
              <a:buNone/>
            </a:pPr>
            <a:r>
              <a:rPr lang="en">
                <a:solidFill>
                  <a:srgbClr val="000000"/>
                </a:solidFill>
                <a:latin typeface="Lato"/>
                <a:ea typeface="Lato"/>
                <a:cs typeface="Lato"/>
                <a:sym typeface="Lato"/>
              </a:rPr>
              <a:t>Communication with technological devices and </a:t>
            </a:r>
            <a:r>
              <a:rPr lang="en">
                <a:solidFill>
                  <a:srgbClr val="000000"/>
                </a:solidFill>
                <a:latin typeface="Lato"/>
                <a:ea typeface="Lato"/>
                <a:cs typeface="Lato"/>
                <a:sym typeface="Lato"/>
              </a:rPr>
              <a:t>gadgets</a:t>
            </a:r>
            <a:r>
              <a:rPr lang="en">
                <a:solidFill>
                  <a:srgbClr val="000000"/>
                </a:solidFill>
                <a:latin typeface="Lato"/>
                <a:ea typeface="Lato"/>
                <a:cs typeface="Lato"/>
                <a:sym typeface="Lato"/>
              </a:rPr>
              <a:t> by voice has become so people and </a:t>
            </a:r>
            <a:r>
              <a:rPr lang="en">
                <a:solidFill>
                  <a:srgbClr val="000000"/>
                </a:solidFill>
                <a:latin typeface="Lato"/>
                <a:ea typeface="Lato"/>
                <a:cs typeface="Lato"/>
                <a:sym typeface="Lato"/>
              </a:rPr>
              <a:t>normalized</a:t>
            </a:r>
            <a:r>
              <a:rPr lang="en">
                <a:solidFill>
                  <a:srgbClr val="000000"/>
                </a:solidFill>
                <a:latin typeface="Lato"/>
                <a:ea typeface="Lato"/>
                <a:cs typeface="Lato"/>
                <a:sym typeface="Lato"/>
              </a:rPr>
              <a:t> to the point where I wonder why many high profile companies are revealing </a:t>
            </a:r>
            <a:r>
              <a:rPr lang="en">
                <a:solidFill>
                  <a:srgbClr val="000000"/>
                </a:solidFill>
                <a:latin typeface="Lato"/>
                <a:ea typeface="Lato"/>
                <a:cs typeface="Lato"/>
                <a:sym typeface="Lato"/>
              </a:rPr>
              <a:t>their</a:t>
            </a:r>
            <a:r>
              <a:rPr lang="en">
                <a:solidFill>
                  <a:srgbClr val="000000"/>
                </a:solidFill>
                <a:latin typeface="Lato"/>
                <a:ea typeface="Lato"/>
                <a:cs typeface="Lato"/>
                <a:sym typeface="Lato"/>
              </a:rPr>
              <a:t> </a:t>
            </a:r>
            <a:r>
              <a:rPr lang="en">
                <a:solidFill>
                  <a:srgbClr val="000000"/>
                </a:solidFill>
                <a:latin typeface="Lato"/>
                <a:ea typeface="Lato"/>
                <a:cs typeface="Lato"/>
                <a:sym typeface="Lato"/>
              </a:rPr>
              <a:t>services</a:t>
            </a:r>
            <a:r>
              <a:rPr lang="en">
                <a:solidFill>
                  <a:srgbClr val="000000"/>
                </a:solidFill>
                <a:latin typeface="Lato"/>
                <a:ea typeface="Lato"/>
                <a:cs typeface="Lato"/>
                <a:sym typeface="Lato"/>
              </a:rPr>
              <a:t> to us now.</a:t>
            </a:r>
            <a:endParaRPr>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Motivation</a:t>
            </a:r>
            <a:endParaRPr>
              <a:latin typeface="Lato"/>
              <a:ea typeface="Lato"/>
              <a:cs typeface="Lato"/>
              <a:sym typeface="Lato"/>
            </a:endParaRPr>
          </a:p>
        </p:txBody>
      </p:sp>
      <p:pic>
        <p:nvPicPr>
          <p:cNvPr descr=" " id="84" name="Google Shape;84;p16" title="Cyril .... Figgis">
            <a:hlinkClick r:id="rId3"/>
          </p:cNvPr>
          <p:cNvPicPr preferRelativeResize="0"/>
          <p:nvPr/>
        </p:nvPicPr>
        <p:blipFill>
          <a:blip r:embed="rId4">
            <a:alphaModFix/>
          </a:blip>
          <a:stretch>
            <a:fillRect/>
          </a:stretch>
        </p:blipFill>
        <p:spPr>
          <a:xfrm>
            <a:off x="4836650" y="1114250"/>
            <a:ext cx="4110900" cy="308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Findings/Observations</a:t>
            </a:r>
            <a:endParaRPr>
              <a:latin typeface="Lato"/>
              <a:ea typeface="Lato"/>
              <a:cs typeface="Lato"/>
              <a:sym typeface="Lato"/>
            </a:endParaRPr>
          </a:p>
        </p:txBody>
      </p:sp>
      <p:sp>
        <p:nvSpPr>
          <p:cNvPr id="90" name="Google Shape;90;p17"/>
          <p:cNvSpPr txBox="1"/>
          <p:nvPr>
            <p:ph idx="1" type="body"/>
          </p:nvPr>
        </p:nvSpPr>
        <p:spPr>
          <a:xfrm>
            <a:off x="25442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highlight>
                  <a:srgbClr val="FFFFFF"/>
                </a:highlight>
                <a:latin typeface="Lato"/>
                <a:ea typeface="Lato"/>
                <a:cs typeface="Lato"/>
                <a:sym typeface="Lato"/>
              </a:rPr>
              <a:t>Many banks are switching to voice recognition on their mobile app as a secure form of logging into your account to view </a:t>
            </a:r>
            <a:r>
              <a:rPr lang="en" sz="1400">
                <a:solidFill>
                  <a:srgbClr val="000000"/>
                </a:solidFill>
                <a:highlight>
                  <a:srgbClr val="FFFFFF"/>
                </a:highlight>
                <a:latin typeface="Lato"/>
                <a:ea typeface="Lato"/>
                <a:cs typeface="Lato"/>
                <a:sym typeface="Lato"/>
              </a:rPr>
              <a:t>information</a:t>
            </a:r>
            <a:r>
              <a:rPr lang="en" sz="1400">
                <a:solidFill>
                  <a:srgbClr val="000000"/>
                </a:solidFill>
                <a:highlight>
                  <a:srgbClr val="FFFFFF"/>
                </a:highlight>
                <a:latin typeface="Lato"/>
                <a:ea typeface="Lato"/>
                <a:cs typeface="Lato"/>
                <a:sym typeface="Lato"/>
              </a:rPr>
              <a:t>.</a:t>
            </a:r>
            <a:endParaRPr sz="1400">
              <a:solidFill>
                <a:srgbClr val="000000"/>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400">
                <a:solidFill>
                  <a:srgbClr val="000000"/>
                </a:solidFill>
                <a:highlight>
                  <a:srgbClr val="FFFFFF"/>
                </a:highlight>
                <a:latin typeface="Lato"/>
                <a:ea typeface="Lato"/>
                <a:cs typeface="Lato"/>
                <a:sym typeface="Lato"/>
              </a:rPr>
              <a:t>Voice recognition, a form of biometric software, is a more secure form of banking protection because our voices are unique. Each voice has a set of around 100 characteristics.</a:t>
            </a:r>
            <a:endParaRPr sz="1400">
              <a:solidFill>
                <a:srgbClr val="000000"/>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400">
                <a:solidFill>
                  <a:srgbClr val="000000"/>
                </a:solidFill>
                <a:highlight>
                  <a:srgbClr val="FFFFFF"/>
                </a:highlight>
                <a:latin typeface="Lato"/>
                <a:ea typeface="Lato"/>
                <a:cs typeface="Lato"/>
                <a:sym typeface="Lato"/>
              </a:rPr>
              <a:t>Half of those are physical characteristics such as the shape of the mouth and throat  as well as behavioral characteristics such as sound and words used.</a:t>
            </a:r>
            <a:endParaRPr sz="1400">
              <a:solidFill>
                <a:srgbClr val="000000"/>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400">
                <a:solidFill>
                  <a:srgbClr val="000000"/>
                </a:solidFill>
                <a:highlight>
                  <a:srgbClr val="FFFFFF"/>
                </a:highlight>
                <a:latin typeface="Lato"/>
                <a:ea typeface="Lato"/>
                <a:cs typeface="Lato"/>
                <a:sym typeface="Lato"/>
              </a:rPr>
              <a:t>Once an individual’s unique ‘voice print’ has been captured, further banking calls will be matched against it.</a:t>
            </a:r>
            <a:endParaRPr sz="1400">
              <a:solidFill>
                <a:srgbClr val="000000"/>
              </a:solidFill>
              <a:highlight>
                <a:srgbClr val="FFFFFF"/>
              </a:highlight>
              <a:latin typeface="Lato"/>
              <a:ea typeface="Lato"/>
              <a:cs typeface="Lato"/>
              <a:sym typeface="Lato"/>
            </a:endParaRPr>
          </a:p>
          <a:p>
            <a:pPr indent="0" lvl="0" marL="0" rtl="0" algn="l">
              <a:spcBef>
                <a:spcPts val="1200"/>
              </a:spcBef>
              <a:spcAft>
                <a:spcPts val="1200"/>
              </a:spcAft>
              <a:buClr>
                <a:schemeClr val="dk1"/>
              </a:buClr>
              <a:buSzPts val="1100"/>
              <a:buFont typeface="Arial"/>
              <a:buNone/>
            </a:pPr>
            <a:r>
              <a:rPr lang="en" sz="1400">
                <a:solidFill>
                  <a:srgbClr val="000000"/>
                </a:solidFill>
                <a:highlight>
                  <a:srgbClr val="FFFFFF"/>
                </a:highlight>
                <a:latin typeface="Lato"/>
                <a:ea typeface="Lato"/>
                <a:cs typeface="Lato"/>
                <a:sym typeface="Lato"/>
              </a:rPr>
              <a:t>The system cannot be cheated by mimicking a voice, and will recognize the voice even if you are quiet,have a cold or are in a loud office.</a:t>
            </a:r>
            <a:endParaRPr sz="1400">
              <a:solidFill>
                <a:srgbClr val="000000"/>
              </a:solidFill>
              <a:latin typeface="Lato"/>
              <a:ea typeface="Lato"/>
              <a:cs typeface="Lato"/>
              <a:sym typeface="Lato"/>
            </a:endParaRPr>
          </a:p>
        </p:txBody>
      </p:sp>
      <p:pic>
        <p:nvPicPr>
          <p:cNvPr id="91" name="Google Shape;91;p17"/>
          <p:cNvPicPr preferRelativeResize="0"/>
          <p:nvPr/>
        </p:nvPicPr>
        <p:blipFill rotWithShape="1">
          <a:blip r:embed="rId3">
            <a:alphaModFix/>
          </a:blip>
          <a:srcRect b="0" l="5845" r="5845" t="11691"/>
          <a:stretch/>
        </p:blipFill>
        <p:spPr>
          <a:xfrm>
            <a:off x="6748722" y="3926375"/>
            <a:ext cx="2026300" cy="121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37950" y="247975"/>
            <a:ext cx="3706500" cy="10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How Authentication Works</a:t>
            </a:r>
            <a:endParaRPr>
              <a:latin typeface="Lato"/>
              <a:ea typeface="Lato"/>
              <a:cs typeface="Lato"/>
              <a:sym typeface="Lato"/>
            </a:endParaRPr>
          </a:p>
        </p:txBody>
      </p:sp>
      <p:pic>
        <p:nvPicPr>
          <p:cNvPr id="97" name="Google Shape;97;p18"/>
          <p:cNvPicPr preferRelativeResize="0"/>
          <p:nvPr/>
        </p:nvPicPr>
        <p:blipFill rotWithShape="1">
          <a:blip r:embed="rId3">
            <a:alphaModFix/>
          </a:blip>
          <a:srcRect b="11172" l="14985" r="8754" t="13842"/>
          <a:stretch/>
        </p:blipFill>
        <p:spPr>
          <a:xfrm>
            <a:off x="4477150" y="39838"/>
            <a:ext cx="4384776" cy="5063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Future Work Plan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&amp;</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Conclusion</a:t>
            </a:r>
            <a:endParaRPr>
              <a:latin typeface="Lato"/>
              <a:ea typeface="Lato"/>
              <a:cs typeface="Lato"/>
              <a:sym typeface="Lato"/>
            </a:endParaRPr>
          </a:p>
        </p:txBody>
      </p:sp>
      <p:sp>
        <p:nvSpPr>
          <p:cNvPr id="103" name="Google Shape;103;p19"/>
          <p:cNvSpPr txBox="1"/>
          <p:nvPr>
            <p:ph idx="1" type="body"/>
          </p:nvPr>
        </p:nvSpPr>
        <p:spPr>
          <a:xfrm>
            <a:off x="4644675" y="269025"/>
            <a:ext cx="4166400" cy="4821900"/>
          </a:xfrm>
          <a:prstGeom prst="rect">
            <a:avLst/>
          </a:prstGeom>
        </p:spPr>
        <p:txBody>
          <a:bodyPr anchorCtr="0" anchor="t" bIns="91425" lIns="91425" spcFirstLastPara="1" rIns="91425" wrap="square" tIns="91425">
            <a:noAutofit/>
          </a:bodyPr>
          <a:lstStyle/>
          <a:p>
            <a:pPr indent="0" lvl="0" marL="0" rtl="0" algn="l">
              <a:lnSpc>
                <a:spcPct val="79772"/>
              </a:lnSpc>
              <a:spcBef>
                <a:spcPts val="1000"/>
              </a:spcBef>
              <a:spcAft>
                <a:spcPts val="0"/>
              </a:spcAft>
              <a:buClr>
                <a:schemeClr val="dk1"/>
              </a:buClr>
              <a:buSzPts val="1100"/>
              <a:buFont typeface="Arial"/>
              <a:buNone/>
            </a:pPr>
            <a:r>
              <a:rPr lang="en">
                <a:solidFill>
                  <a:srgbClr val="000000"/>
                </a:solidFill>
                <a:highlight>
                  <a:srgbClr val="FFFFFF"/>
                </a:highlight>
                <a:latin typeface="Lato"/>
                <a:ea typeface="Lato"/>
                <a:cs typeface="Lato"/>
                <a:sym typeface="Lato"/>
              </a:rPr>
              <a:t>We are still some good distance  from understanding the genuine capability of speech recognition technology. This applies both to the modern day teachings as well as innovations of technology and to its combination into our lives. </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rPr lang="en">
                <a:solidFill>
                  <a:srgbClr val="000000"/>
                </a:solidFill>
                <a:highlight>
                  <a:srgbClr val="FFFFFF"/>
                </a:highlight>
                <a:latin typeface="Lato"/>
                <a:ea typeface="Lato"/>
                <a:cs typeface="Lato"/>
                <a:sym typeface="Lato"/>
              </a:rPr>
              <a:t>The current speech recognition technology  can translate and interpret speech very fluently already, yet they are not the conversational interfaces that the a.i  developers need them to be. </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rPr lang="en">
                <a:solidFill>
                  <a:srgbClr val="000000"/>
                </a:solidFill>
                <a:highlight>
                  <a:srgbClr val="FFFFFF"/>
                </a:highlight>
                <a:latin typeface="Lato"/>
                <a:ea typeface="Lato"/>
                <a:cs typeface="Lato"/>
                <a:sym typeface="Lato"/>
              </a:rPr>
              <a:t>Additionally, speech recognition remains restricted to a small number of products and features.</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rPr lang="en">
                <a:solidFill>
                  <a:srgbClr val="000000"/>
                </a:solidFill>
                <a:highlight>
                  <a:srgbClr val="FFFFFF"/>
                </a:highlight>
                <a:latin typeface="Lato"/>
                <a:ea typeface="Lato"/>
                <a:cs typeface="Lato"/>
                <a:sym typeface="Lato"/>
              </a:rPr>
              <a:t>The pace of progress, contrasted with the soonest attacks into speech recognition along with a.i has exceeded its expectations</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rPr lang="en">
                <a:solidFill>
                  <a:srgbClr val="222222"/>
                </a:solidFill>
                <a:highlight>
                  <a:schemeClr val="lt1"/>
                </a:highlight>
                <a:latin typeface="Lato"/>
                <a:ea typeface="Lato"/>
                <a:cs typeface="Lato"/>
                <a:sym typeface="Lato"/>
              </a:rPr>
              <a:t>The future of voice recognition is looking bright. </a:t>
            </a:r>
            <a:endParaRPr>
              <a:solidFill>
                <a:srgbClr val="222222"/>
              </a:solidFill>
              <a:highlight>
                <a:schemeClr val="lt1"/>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rPr lang="en">
                <a:solidFill>
                  <a:srgbClr val="222222"/>
                </a:solidFill>
                <a:highlight>
                  <a:schemeClr val="lt1"/>
                </a:highlight>
                <a:latin typeface="Lato"/>
                <a:ea typeface="Lato"/>
                <a:cs typeface="Lato"/>
                <a:sym typeface="Lato"/>
              </a:rPr>
              <a:t>Given its current usage both in the home and on the move, it seems as though this technology will only get bigger over the next few years.</a:t>
            </a:r>
            <a:endParaRPr>
              <a:solidFill>
                <a:srgbClr val="000000"/>
              </a:solidFill>
              <a:highlight>
                <a:srgbClr val="FFFFFF"/>
              </a:highlight>
              <a:latin typeface="Lato"/>
              <a:ea typeface="Lato"/>
              <a:cs typeface="Lato"/>
              <a:sym typeface="Lato"/>
            </a:endParaRPr>
          </a:p>
          <a:p>
            <a:pPr indent="0" lvl="0" marL="0" rtl="0" algn="l">
              <a:lnSpc>
                <a:spcPct val="79772"/>
              </a:lnSpc>
              <a:spcBef>
                <a:spcPts val="1000"/>
              </a:spcBef>
              <a:spcAft>
                <a:spcPts val="0"/>
              </a:spcAft>
              <a:buClr>
                <a:schemeClr val="dk1"/>
              </a:buClr>
              <a:buSzPts val="1100"/>
              <a:buFont typeface="Arial"/>
              <a:buNone/>
            </a:pPr>
            <a:r>
              <a:t/>
            </a:r>
            <a:endParaRPr sz="1000">
              <a:solidFill>
                <a:schemeClr val="dk1"/>
              </a:solidFill>
              <a:highlight>
                <a:srgbClr val="FFFFFF"/>
              </a:highlight>
            </a:endParaRPr>
          </a:p>
        </p:txBody>
      </p:sp>
      <p:pic>
        <p:nvPicPr>
          <p:cNvPr id="104" name="Google Shape;104;p19"/>
          <p:cNvPicPr preferRelativeResize="0"/>
          <p:nvPr/>
        </p:nvPicPr>
        <p:blipFill>
          <a:blip r:embed="rId3">
            <a:alphaModFix/>
          </a:blip>
          <a:stretch>
            <a:fillRect/>
          </a:stretch>
        </p:blipFill>
        <p:spPr>
          <a:xfrm>
            <a:off x="81775" y="2645100"/>
            <a:ext cx="4166398" cy="2186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