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oboto"/>
      <p:regular r:id="rId15"/>
      <p:bold r:id="rId16"/>
      <p:italic r:id="rId17"/>
      <p:boldItalic r:id="rId18"/>
    </p:embeddedFont>
    <p:embeddedFont>
      <p:font typeface="Merriweather"/>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6B4BB19-38BB-4492-BFFB-B28790AFDE54}">
  <a:tblStyle styleId="{C6B4BB19-38BB-4492-BFFB-B28790AFDE5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fntdata"/><Relationship Id="rId11" Type="http://schemas.openxmlformats.org/officeDocument/2006/relationships/slide" Target="slides/slide5.xml"/><Relationship Id="rId22" Type="http://schemas.openxmlformats.org/officeDocument/2006/relationships/font" Target="fonts/Merriweather-boldItalic.fntdata"/><Relationship Id="rId10" Type="http://schemas.openxmlformats.org/officeDocument/2006/relationships/slide" Target="slides/slide4.xml"/><Relationship Id="rId21" Type="http://schemas.openxmlformats.org/officeDocument/2006/relationships/font" Target="fonts/Merriweather-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regular.fntdata"/><Relationship Id="rId14" Type="http://schemas.openxmlformats.org/officeDocument/2006/relationships/slide" Target="slides/slide8.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Master" Target="slideMasters/slideMaster1.xml"/><Relationship Id="rId19" Type="http://schemas.openxmlformats.org/officeDocument/2006/relationships/font" Target="fonts/Merriweather-regular.fntdata"/><Relationship Id="rId6" Type="http://schemas.openxmlformats.org/officeDocument/2006/relationships/notesMaster" Target="notesMasters/notesMaster1.xml"/><Relationship Id="rId18"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6851cf0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6851cf0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6851cf00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6851cf00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6851cf00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6851cf00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6851cf00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6851cf00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6e3b0c9d4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6e3b0c9d4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6851cf00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6851cf00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6851cf00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6851cf00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3600">
                <a:solidFill>
                  <a:srgbClr val="002F4A"/>
                </a:solidFill>
                <a:latin typeface="Merriweather"/>
                <a:ea typeface="Merriweather"/>
                <a:cs typeface="Merriweather"/>
                <a:sym typeface="Merriweather"/>
              </a:rPr>
              <a:t>Niner Transit Data</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600">
                <a:solidFill>
                  <a:srgbClr val="626B73"/>
                </a:solidFill>
                <a:latin typeface="Roboto"/>
                <a:ea typeface="Roboto"/>
                <a:cs typeface="Roboto"/>
                <a:sym typeface="Roboto"/>
              </a:rPr>
              <a:t>Autumn Horrell, Felipe Orrego, Django Yepidan, Thien Nguyen, and Jaren Robbins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OVERVIEW/BIG PICTURE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3600">
                <a:solidFill>
                  <a:srgbClr val="002F4A"/>
                </a:solidFill>
                <a:latin typeface="Merriweather"/>
                <a:ea typeface="Merriweather"/>
                <a:cs typeface="Merriweather"/>
                <a:sym typeface="Merriweather"/>
              </a:rPr>
              <a:t>User Stories / Questions (Normal and Conceptual)</a:t>
            </a:r>
            <a:endParaRPr/>
          </a:p>
        </p:txBody>
      </p:sp>
      <p:graphicFrame>
        <p:nvGraphicFramePr>
          <p:cNvPr id="66" name="Google Shape;66;p15"/>
          <p:cNvGraphicFramePr/>
          <p:nvPr/>
        </p:nvGraphicFramePr>
        <p:xfrm>
          <a:off x="895350" y="3162300"/>
          <a:ext cx="3000000" cy="3000000"/>
        </p:xfrm>
        <a:graphic>
          <a:graphicData uri="http://schemas.openxmlformats.org/drawingml/2006/table">
            <a:tbl>
              <a:tblPr>
                <a:noFill/>
                <a:tableStyleId>{C6B4BB19-38BB-4492-BFFB-B28790AFDE54}</a:tableStyleId>
              </a:tblPr>
              <a:tblGrid>
                <a:gridCol w="3619500"/>
                <a:gridCol w="3619500"/>
              </a:tblGrid>
              <a:tr h="381000">
                <a:tc>
                  <a:txBody>
                    <a:bodyPr/>
                    <a:lstStyle/>
                    <a:p>
                      <a:pPr indent="0" lvl="0" marL="0" rtl="0" algn="l">
                        <a:spcBef>
                          <a:spcPts val="0"/>
                        </a:spcBef>
                        <a:spcAft>
                          <a:spcPts val="0"/>
                        </a:spcAft>
                        <a:buNone/>
                      </a:pPr>
                      <a:r>
                        <a:rPr lang="en" sz="1000">
                          <a:solidFill>
                            <a:schemeClr val="dk1"/>
                          </a:solidFill>
                          <a:highlight>
                            <a:srgbClr val="FFFFFF"/>
                          </a:highlight>
                          <a:latin typeface="Roboto"/>
                          <a:ea typeface="Roboto"/>
                          <a:cs typeface="Roboto"/>
                          <a:sym typeface="Roboto"/>
                        </a:rPr>
                        <a:t>As a UNCC student, I would like to find optimal bus routes to my destination.</a:t>
                      </a:r>
                      <a:endParaRPr/>
                    </a:p>
                  </a:txBody>
                  <a:tcPr marT="91425" marB="91425" marR="91425" marL="91425"/>
                </a:tc>
                <a:tc>
                  <a:txBody>
                    <a:bodyPr/>
                    <a:lstStyle/>
                    <a:p>
                      <a:pPr indent="0" lvl="0" marL="0" rtl="0" algn="l">
                        <a:spcBef>
                          <a:spcPts val="0"/>
                        </a:spcBef>
                        <a:spcAft>
                          <a:spcPts val="0"/>
                        </a:spcAft>
                        <a:buNone/>
                      </a:pPr>
                      <a:r>
                        <a:rPr lang="en" sz="1000">
                          <a:solidFill>
                            <a:schemeClr val="dk1"/>
                          </a:solidFill>
                          <a:highlight>
                            <a:srgbClr val="FFFFFF"/>
                          </a:highlight>
                          <a:latin typeface="Roboto"/>
                          <a:ea typeface="Roboto"/>
                          <a:cs typeface="Roboto"/>
                          <a:sym typeface="Roboto"/>
                        </a:rPr>
                        <a:t>Using R and a shiny app will give us visuals that could lead us to optimal bus routes.</a:t>
                      </a:r>
                      <a:endParaRPr/>
                    </a:p>
                  </a:txBody>
                  <a:tcPr marT="91425" marB="91425" marR="91425" marL="91425"/>
                </a:tc>
              </a:tr>
              <a:tr h="381000">
                <a:tc>
                  <a:txBody>
                    <a:bodyPr/>
                    <a:lstStyle/>
                    <a:p>
                      <a:pPr indent="0" lvl="0" marL="0" rtl="0" algn="l">
                        <a:spcBef>
                          <a:spcPts val="0"/>
                        </a:spcBef>
                        <a:spcAft>
                          <a:spcPts val="0"/>
                        </a:spcAft>
                        <a:buNone/>
                      </a:pPr>
                      <a:r>
                        <a:rPr lang="en" sz="1000">
                          <a:solidFill>
                            <a:schemeClr val="dk1"/>
                          </a:solidFill>
                          <a:highlight>
                            <a:srgbClr val="FFFFFF"/>
                          </a:highlight>
                          <a:latin typeface="Roboto"/>
                          <a:ea typeface="Roboto"/>
                          <a:cs typeface="Roboto"/>
                          <a:sym typeface="Roboto"/>
                        </a:rPr>
                        <a:t>As a UNCC student, I would like to see more interactive visualizations regarding the Niner Transit system.</a:t>
                      </a:r>
                      <a:endParaRPr/>
                    </a:p>
                  </a:txBody>
                  <a:tcPr marT="91425" marB="91425" marR="91425" marL="91425"/>
                </a:tc>
                <a:tc>
                  <a:txBody>
                    <a:bodyPr/>
                    <a:lstStyle/>
                    <a:p>
                      <a:pPr indent="0" lvl="0" marL="0" rtl="0" algn="l">
                        <a:spcBef>
                          <a:spcPts val="0"/>
                        </a:spcBef>
                        <a:spcAft>
                          <a:spcPts val="0"/>
                        </a:spcAft>
                        <a:buNone/>
                      </a:pPr>
                      <a:r>
                        <a:rPr lang="en" sz="1000">
                          <a:solidFill>
                            <a:schemeClr val="dk1"/>
                          </a:solidFill>
                          <a:highlight>
                            <a:srgbClr val="FFFFFF"/>
                          </a:highlight>
                          <a:latin typeface="Roboto"/>
                          <a:ea typeface="Roboto"/>
                          <a:cs typeface="Roboto"/>
                          <a:sym typeface="Roboto"/>
                        </a:rPr>
                        <a:t>Streamlit is a great tool that provides interactive and customizable graphs and other visuals based on our data.</a:t>
                      </a:r>
                      <a:endParaRPr/>
                    </a:p>
                  </a:txBody>
                  <a:tcPr marT="91425" marB="91425" marR="91425" marL="91425"/>
                </a:tc>
              </a:tr>
            </a:tbl>
          </a:graphicData>
        </a:graphic>
      </p:graphicFrame>
      <p:sp>
        <p:nvSpPr>
          <p:cNvPr id="67" name="Google Shape;67;p15"/>
          <p:cNvSpPr txBox="1"/>
          <p:nvPr/>
        </p:nvSpPr>
        <p:spPr>
          <a:xfrm>
            <a:off x="1840225" y="354325"/>
            <a:ext cx="6583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What are the optimal bus routes?</a:t>
            </a:r>
            <a:endParaRPr/>
          </a:p>
          <a:p>
            <a:pPr indent="0" lvl="0" marL="0" rtl="0" algn="l">
              <a:spcBef>
                <a:spcPts val="0"/>
              </a:spcBef>
              <a:spcAft>
                <a:spcPts val="0"/>
              </a:spcAft>
              <a:buNone/>
            </a:pPr>
            <a:r>
              <a:rPr lang="en"/>
              <a:t>What are the busiest times for the transit system?</a:t>
            </a:r>
            <a:endParaRPr/>
          </a:p>
          <a:p>
            <a:pPr indent="0" lvl="0" marL="0" rtl="0" algn="l">
              <a:spcBef>
                <a:spcPts val="0"/>
              </a:spcBef>
              <a:spcAft>
                <a:spcPts val="0"/>
              </a:spcAft>
              <a:buNone/>
            </a:pPr>
            <a:r>
              <a:rPr lang="en"/>
              <a:t>What are some interactive ways to visualize the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Felipe Streamlit Presentation</a:t>
            </a:r>
            <a:endParaRPr/>
          </a:p>
          <a:p>
            <a:pPr indent="0" lvl="0" marL="0" rtl="0" algn="ctr">
              <a:spcBef>
                <a:spcPts val="0"/>
              </a:spcBef>
              <a:spcAft>
                <a:spcPts val="0"/>
              </a:spcAft>
              <a:buNone/>
            </a:pPr>
            <a:r>
              <a:rPr lang="en"/>
              <a:t>(DJ Visualizations)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ctrTitle"/>
          </p:nvPr>
        </p:nvSpPr>
        <p:spPr>
          <a:xfrm>
            <a:off x="259675" y="277550"/>
            <a:ext cx="8520600" cy="567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600">
                <a:solidFill>
                  <a:schemeClr val="dk2"/>
                </a:solidFill>
              </a:rPr>
              <a:t>Optimal Routes</a:t>
            </a:r>
            <a:endParaRPr sz="3600"/>
          </a:p>
        </p:txBody>
      </p:sp>
      <p:sp>
        <p:nvSpPr>
          <p:cNvPr id="78" name="Google Shape;78;p17"/>
          <p:cNvSpPr txBox="1"/>
          <p:nvPr>
            <p:ph idx="1" type="subTitle"/>
          </p:nvPr>
        </p:nvSpPr>
        <p:spPr>
          <a:xfrm flipH="1">
            <a:off x="8884475" y="249350"/>
            <a:ext cx="23400" cy="282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t/>
            </a:r>
            <a:endParaRPr/>
          </a:p>
        </p:txBody>
      </p:sp>
      <p:sp>
        <p:nvSpPr>
          <p:cNvPr id="79" name="Google Shape;79;p17"/>
          <p:cNvSpPr txBox="1"/>
          <p:nvPr/>
        </p:nvSpPr>
        <p:spPr>
          <a:xfrm>
            <a:off x="416325" y="1179625"/>
            <a:ext cx="8468100" cy="28014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solidFill>
                  <a:schemeClr val="dk1"/>
                </a:solidFill>
              </a:rPr>
              <a:t>W</a:t>
            </a:r>
            <a:r>
              <a:rPr lang="en">
                <a:solidFill>
                  <a:schemeClr val="dk1"/>
                </a:solidFill>
              </a:rPr>
              <a:t>e came up with building a clustering model, which is an unsupervised machine learning model, to help us </a:t>
            </a:r>
            <a:r>
              <a:rPr lang="en"/>
              <a:t>find an answer for the question “How to optimize the bus routes to make our Transit Niner System more efficient and </a:t>
            </a:r>
            <a:r>
              <a:rPr lang="en"/>
              <a:t>convenient</a:t>
            </a:r>
            <a:r>
              <a:rPr lang="en"/>
              <a:t> for our UNCC </a:t>
            </a:r>
            <a:r>
              <a:rPr lang="en"/>
              <a:t>community?”</a:t>
            </a:r>
            <a:endParaRPr/>
          </a:p>
          <a:p>
            <a:pPr indent="-317500" lvl="0" marL="457200" rtl="0" algn="l">
              <a:spcBef>
                <a:spcPts val="0"/>
              </a:spcBef>
              <a:spcAft>
                <a:spcPts val="0"/>
              </a:spcAft>
              <a:buSzPts val="1400"/>
              <a:buChar char="●"/>
            </a:pPr>
            <a:r>
              <a:rPr lang="en"/>
              <a:t>Our clustering model helps us define which bus stops we should remove and which stops we need to keep to make our routes optimal based on the average number of passengers getting on and off at each bus stop.</a:t>
            </a:r>
            <a:endParaRPr/>
          </a:p>
          <a:p>
            <a:pPr indent="-317500" lvl="0" marL="457200" rtl="0" algn="l">
              <a:spcBef>
                <a:spcPts val="0"/>
              </a:spcBef>
              <a:spcAft>
                <a:spcPts val="0"/>
              </a:spcAft>
              <a:buSzPts val="1400"/>
              <a:buChar char="●"/>
            </a:pPr>
            <a:r>
              <a:rPr lang="en"/>
              <a:t>Before building the clustering model, we need to first define the optimal cluster number that is suitable for our Transit dataset. </a:t>
            </a:r>
            <a:endParaRPr/>
          </a:p>
          <a:p>
            <a:pPr indent="-317500" lvl="0" marL="457200" rtl="0" algn="l">
              <a:spcBef>
                <a:spcPts val="0"/>
              </a:spcBef>
              <a:spcAft>
                <a:spcPts val="0"/>
              </a:spcAft>
              <a:buSzPts val="1400"/>
              <a:buChar char="●"/>
            </a:pPr>
            <a:r>
              <a:rPr lang="en"/>
              <a:t>We used Silhouette Method, which is one of the most accurate method to find the optimal number of clusters. </a:t>
            </a:r>
            <a:endParaRPr/>
          </a:p>
          <a:p>
            <a:pPr indent="-317500" lvl="1" marL="914400" rtl="0" algn="l">
              <a:spcBef>
                <a:spcPts val="0"/>
              </a:spcBef>
              <a:spcAft>
                <a:spcPts val="0"/>
              </a:spcAft>
              <a:buSzPts val="1400"/>
              <a:buChar char="○"/>
            </a:pPr>
            <a:r>
              <a:rPr lang="en" sz="1500">
                <a:solidFill>
                  <a:srgbClr val="292929"/>
                </a:solidFill>
                <a:highlight>
                  <a:srgbClr val="FFFFFF"/>
                </a:highlight>
                <a:latin typeface="Georgia"/>
                <a:ea typeface="Georgia"/>
                <a:cs typeface="Georgia"/>
                <a:sym typeface="Georgia"/>
              </a:rPr>
              <a:t>The silhouette method computes silhouette coefficients of each object that measure how much an object is similar to its own cluster compared to other clusters.</a:t>
            </a:r>
            <a:endParaRPr/>
          </a:p>
        </p:txBody>
      </p:sp>
      <p:sp>
        <p:nvSpPr>
          <p:cNvPr id="80" name="Google Shape;80;p17"/>
          <p:cNvSpPr txBox="1"/>
          <p:nvPr/>
        </p:nvSpPr>
        <p:spPr>
          <a:xfrm>
            <a:off x="1176800" y="4085700"/>
            <a:ext cx="734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ctrTitle"/>
          </p:nvPr>
        </p:nvSpPr>
        <p:spPr>
          <a:xfrm>
            <a:off x="311700" y="94025"/>
            <a:ext cx="8520600" cy="100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500"/>
              <a:t>Silhouette</a:t>
            </a:r>
            <a:r>
              <a:rPr lang="en" sz="3500"/>
              <a:t> Method</a:t>
            </a:r>
            <a:endParaRPr sz="3500"/>
          </a:p>
        </p:txBody>
      </p:sp>
      <p:sp>
        <p:nvSpPr>
          <p:cNvPr id="86" name="Google Shape;86;p1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Real-world test/incomplete data (what we weren’t able to figure out)</a:t>
            </a:r>
            <a:endParaRPr/>
          </a:p>
        </p:txBody>
      </p:sp>
      <p:sp>
        <p:nvSpPr>
          <p:cNvPr id="92" name="Google Shape;92;p1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ctrTitle"/>
          </p:nvPr>
        </p:nvSpPr>
        <p:spPr>
          <a:xfrm>
            <a:off x="311700" y="119000"/>
            <a:ext cx="8520600" cy="1012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Conclusion</a:t>
            </a:r>
            <a:endParaRPr/>
          </a:p>
        </p:txBody>
      </p:sp>
      <p:sp>
        <p:nvSpPr>
          <p:cNvPr id="98" name="Google Shape;98;p20"/>
          <p:cNvSpPr txBox="1"/>
          <p:nvPr>
            <p:ph idx="1" type="subTitle"/>
          </p:nvPr>
        </p:nvSpPr>
        <p:spPr>
          <a:xfrm>
            <a:off x="311700" y="2080450"/>
            <a:ext cx="8520600" cy="23094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-Reiterate our initial questions</a:t>
            </a:r>
            <a:endParaRPr/>
          </a:p>
          <a:p>
            <a:pPr indent="0" lvl="0" marL="0" rtl="0" algn="ctr">
              <a:spcBef>
                <a:spcPts val="0"/>
              </a:spcBef>
              <a:spcAft>
                <a:spcPts val="0"/>
              </a:spcAft>
              <a:buNone/>
            </a:pPr>
            <a:r>
              <a:rPr lang="en"/>
              <a:t>-Explain why they were answered/not answered</a:t>
            </a:r>
            <a:endParaRPr/>
          </a:p>
          <a:p>
            <a:pPr indent="0" lvl="0" marL="0" rtl="0" algn="ctr">
              <a:spcBef>
                <a:spcPts val="0"/>
              </a:spcBef>
              <a:spcAft>
                <a:spcPts val="0"/>
              </a:spcAft>
              <a:buNone/>
            </a:pPr>
            <a:r>
              <a:rPr lang="en"/>
              <a:t>-Talk about real-world testing and why the dataset wasn’t enough for us to draw a definitive conclusion</a:t>
            </a:r>
            <a:endParaRPr/>
          </a:p>
          <a:p>
            <a:pPr indent="0" lvl="0" marL="0" rtl="0" algn="ctr">
              <a:spcBef>
                <a:spcPts val="0"/>
              </a:spcBef>
              <a:spcAft>
                <a:spcPts val="0"/>
              </a:spcAft>
              <a:buNone/>
            </a:pPr>
            <a:r>
              <a:rPr lang="en"/>
              <a:t>-Outro</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