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d59d4de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d59d4de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d59d4d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d59d4d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09b3d6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09b3d6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Niner Transit Data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Autumn Horrell, Felipe Orrego, Django Yepidan, Thien Nguyen, Jaren Robbins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rPr>
              <a:t>The Niner Transit system is a widely used transportation service provided by UNCC for students and faculty to use. However, with the exponential growth of riders, the system needs to adapt to the increasing efficiency standards.</a:t>
            </a:r>
            <a:endParaRPr sz="1700">
              <a:solidFill>
                <a:schemeClr val="lt2"/>
              </a:solidFill>
            </a:endParaRPr>
          </a:p>
          <a:p>
            <a:pPr indent="0" lvl="0" marL="0" rtl="0" algn="l">
              <a:spcBef>
                <a:spcPts val="1600"/>
              </a:spcBef>
              <a:spcAft>
                <a:spcPts val="1600"/>
              </a:spcAft>
              <a:buNone/>
            </a:pPr>
            <a:r>
              <a:rPr lang="en" sz="1700">
                <a:solidFill>
                  <a:schemeClr val="lt2"/>
                </a:solidFill>
              </a:rPr>
              <a:t>Through analyzing the data given to us, we visualized the information to make conclusions regarding the optimization of the transit system. </a:t>
            </a:r>
            <a:endParaRPr sz="19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Sprints Summary</a:t>
            </a:r>
            <a:endParaRPr/>
          </a:p>
        </p:txBody>
      </p:sp>
      <p:grpSp>
        <p:nvGrpSpPr>
          <p:cNvPr id="72" name="Google Shape;72;p15"/>
          <p:cNvGrpSpPr/>
          <p:nvPr/>
        </p:nvGrpSpPr>
        <p:grpSpPr>
          <a:xfrm>
            <a:off x="424825" y="1253973"/>
            <a:ext cx="8294372" cy="799416"/>
            <a:chOff x="424813" y="1177875"/>
            <a:chExt cx="8294372" cy="849900"/>
          </a:xfrm>
        </p:grpSpPr>
        <p:sp>
          <p:nvSpPr>
            <p:cNvPr id="73" name="Google Shape;73;p15"/>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Sprint</a:t>
            </a:r>
            <a:r>
              <a:rPr lang="en">
                <a:solidFill>
                  <a:schemeClr val="lt1"/>
                </a:solidFill>
              </a:rPr>
              <a:t> 1</a:t>
            </a:r>
            <a:endParaRPr>
              <a:solidFill>
                <a:schemeClr val="lt1"/>
              </a:solidFill>
            </a:endParaRPr>
          </a:p>
        </p:txBody>
      </p:sp>
      <p:sp>
        <p:nvSpPr>
          <p:cNvPr id="76" name="Google Shape;76;p15"/>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Created user stories to outline project purposes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Constructed a low level prototype</a:t>
            </a:r>
            <a:endParaRPr sz="1700">
              <a:solidFill>
                <a:schemeClr val="lt1"/>
              </a:solidFill>
            </a:endParaRPr>
          </a:p>
        </p:txBody>
      </p:sp>
      <p:grpSp>
        <p:nvGrpSpPr>
          <p:cNvPr id="77" name="Google Shape;77;p15"/>
          <p:cNvGrpSpPr/>
          <p:nvPr/>
        </p:nvGrpSpPr>
        <p:grpSpPr>
          <a:xfrm>
            <a:off x="424825" y="2127339"/>
            <a:ext cx="8294360" cy="799416"/>
            <a:chOff x="424813" y="2075689"/>
            <a:chExt cx="8294360" cy="849900"/>
          </a:xfrm>
        </p:grpSpPr>
        <p:sp>
          <p:nvSpPr>
            <p:cNvPr id="78" name="Google Shape;78;p15"/>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Sprint</a:t>
            </a:r>
            <a:r>
              <a:rPr lang="en">
                <a:solidFill>
                  <a:schemeClr val="lt1"/>
                </a:solidFill>
              </a:rPr>
              <a:t> 2</a:t>
            </a:r>
            <a:endParaRPr>
              <a:solidFill>
                <a:schemeClr val="lt1"/>
              </a:solidFill>
            </a:endParaRPr>
          </a:p>
        </p:txBody>
      </p:sp>
      <p:sp>
        <p:nvSpPr>
          <p:cNvPr id="81" name="Google Shape;81;p15"/>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Updated user stories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Visualized the data by using maps and graphs</a:t>
            </a:r>
            <a:endParaRPr sz="1700">
              <a:solidFill>
                <a:schemeClr val="lt1"/>
              </a:solidFill>
            </a:endParaRPr>
          </a:p>
        </p:txBody>
      </p:sp>
      <p:grpSp>
        <p:nvGrpSpPr>
          <p:cNvPr id="82" name="Google Shape;82;p15"/>
          <p:cNvGrpSpPr/>
          <p:nvPr/>
        </p:nvGrpSpPr>
        <p:grpSpPr>
          <a:xfrm>
            <a:off x="424825" y="3000705"/>
            <a:ext cx="8294360" cy="799447"/>
            <a:chOff x="424813" y="2974405"/>
            <a:chExt cx="8294360" cy="849933"/>
          </a:xfrm>
        </p:grpSpPr>
        <p:sp>
          <p:nvSpPr>
            <p:cNvPr id="83" name="Google Shape;83;p15"/>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Sprint</a:t>
            </a:r>
            <a:r>
              <a:rPr lang="en">
                <a:solidFill>
                  <a:schemeClr val="lt1"/>
                </a:solidFill>
              </a:rPr>
              <a:t> 3</a:t>
            </a:r>
            <a:endParaRPr>
              <a:solidFill>
                <a:schemeClr val="lt1"/>
              </a:solidFill>
            </a:endParaRPr>
          </a:p>
        </p:txBody>
      </p:sp>
      <p:sp>
        <p:nvSpPr>
          <p:cNvPr id="86" name="Google Shape;86;p15"/>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solidFill>
                  <a:schemeClr val="lt1"/>
                </a:solidFill>
              </a:rPr>
              <a:t>Updated user stories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Answered our project focused questions</a:t>
            </a:r>
            <a:endParaRPr sz="17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 Questions</a:t>
            </a:r>
            <a:endParaRPr/>
          </a:p>
        </p:txBody>
      </p:sp>
      <p:grpSp>
        <p:nvGrpSpPr>
          <p:cNvPr id="92" name="Google Shape;92;p16"/>
          <p:cNvGrpSpPr/>
          <p:nvPr/>
        </p:nvGrpSpPr>
        <p:grpSpPr>
          <a:xfrm>
            <a:off x="428367" y="1304875"/>
            <a:ext cx="2632605" cy="3416400"/>
            <a:chOff x="431925" y="1304875"/>
            <a:chExt cx="2628925" cy="3416400"/>
          </a:xfrm>
        </p:grpSpPr>
        <p:sp>
          <p:nvSpPr>
            <p:cNvPr id="93" name="Google Shape;93;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User Story 1</a:t>
            </a:r>
            <a:endParaRPr>
              <a:solidFill>
                <a:schemeClr val="lt1"/>
              </a:solidFill>
            </a:endParaRPr>
          </a:p>
        </p:txBody>
      </p:sp>
      <p:sp>
        <p:nvSpPr>
          <p:cNvPr id="96" name="Google Shape;96;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As a UNCC student, I would like to find optimal bus routes to my destination</a:t>
            </a:r>
            <a:endParaRPr sz="1300"/>
          </a:p>
          <a:p>
            <a:pPr indent="-311150" lvl="0" marL="457200" rtl="0" algn="l">
              <a:spcBef>
                <a:spcPts val="0"/>
              </a:spcBef>
              <a:spcAft>
                <a:spcPts val="0"/>
              </a:spcAft>
              <a:buSzPts val="1300"/>
              <a:buChar char="●"/>
            </a:pPr>
            <a:r>
              <a:rPr lang="en" sz="1300"/>
              <a:t>Using R and a shiny app will give us visuals that could lead us to optimal bus routes</a:t>
            </a:r>
            <a:endParaRPr sz="1300"/>
          </a:p>
        </p:txBody>
      </p:sp>
      <p:grpSp>
        <p:nvGrpSpPr>
          <p:cNvPr id="97" name="Google Shape;97;p16"/>
          <p:cNvGrpSpPr/>
          <p:nvPr/>
        </p:nvGrpSpPr>
        <p:grpSpPr>
          <a:xfrm>
            <a:off x="3320450" y="1304875"/>
            <a:ext cx="2632500" cy="3416400"/>
            <a:chOff x="3320450" y="1304875"/>
            <a:chExt cx="2632500" cy="3416400"/>
          </a:xfrm>
        </p:grpSpPr>
        <p:sp>
          <p:nvSpPr>
            <p:cNvPr id="98" name="Google Shape;98;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User Story 2</a:t>
            </a:r>
            <a:endParaRPr>
              <a:solidFill>
                <a:schemeClr val="lt1"/>
              </a:solidFill>
            </a:endParaRPr>
          </a:p>
        </p:txBody>
      </p:sp>
      <p:sp>
        <p:nvSpPr>
          <p:cNvPr id="101" name="Google Shape;101;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As a UNCC student, I would like to see more interactive visualizations regarding the Niner Transit system</a:t>
            </a:r>
            <a:endParaRPr sz="1300"/>
          </a:p>
          <a:p>
            <a:pPr indent="-311150" lvl="0" marL="457200" rtl="0" algn="l">
              <a:spcBef>
                <a:spcPts val="0"/>
              </a:spcBef>
              <a:spcAft>
                <a:spcPts val="0"/>
              </a:spcAft>
              <a:buSzPts val="1300"/>
              <a:buChar char="●"/>
            </a:pPr>
            <a:r>
              <a:rPr lang="en" sz="1300"/>
              <a:t>Steamlit is a great tool that provides interactive and customizable graphs and other visuals based on our data</a:t>
            </a:r>
            <a:endParaRPr sz="1300"/>
          </a:p>
        </p:txBody>
      </p:sp>
      <p:grpSp>
        <p:nvGrpSpPr>
          <p:cNvPr id="102" name="Google Shape;102;p16"/>
          <p:cNvGrpSpPr/>
          <p:nvPr/>
        </p:nvGrpSpPr>
        <p:grpSpPr>
          <a:xfrm>
            <a:off x="6212550" y="1304875"/>
            <a:ext cx="2632500" cy="3416400"/>
            <a:chOff x="6212550" y="1304875"/>
            <a:chExt cx="2632500" cy="3416400"/>
          </a:xfrm>
        </p:grpSpPr>
        <p:sp>
          <p:nvSpPr>
            <p:cNvPr id="103" name="Google Shape;103;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Questions</a:t>
            </a:r>
            <a:endParaRPr>
              <a:solidFill>
                <a:schemeClr val="lt1"/>
              </a:solidFill>
            </a:endParaRPr>
          </a:p>
        </p:txBody>
      </p:sp>
      <p:sp>
        <p:nvSpPr>
          <p:cNvPr id="106" name="Google Shape;106;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What are some interactive ways to visual the data?</a:t>
            </a:r>
            <a:endParaRPr sz="1300"/>
          </a:p>
          <a:p>
            <a:pPr indent="-311150" lvl="0" marL="457200" rtl="0" algn="l">
              <a:spcBef>
                <a:spcPts val="0"/>
              </a:spcBef>
              <a:spcAft>
                <a:spcPts val="0"/>
              </a:spcAft>
              <a:buSzPts val="1300"/>
              <a:buChar char="●"/>
            </a:pPr>
            <a:r>
              <a:rPr lang="en" sz="1300"/>
              <a:t>What are the busiest times for the transit system?</a:t>
            </a:r>
            <a:endParaRPr sz="1300"/>
          </a:p>
          <a:p>
            <a:pPr indent="-311150" lvl="0" marL="457200" rtl="0" algn="l">
              <a:spcBef>
                <a:spcPts val="0"/>
              </a:spcBef>
              <a:spcAft>
                <a:spcPts val="0"/>
              </a:spcAft>
              <a:buSzPts val="1300"/>
              <a:buChar char="●"/>
            </a:pPr>
            <a:r>
              <a:rPr lang="en" sz="1300"/>
              <a:t>What are the optimal bus routes?</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Streamlit Visualization 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Routes</a:t>
            </a:r>
            <a:endParaRPr/>
          </a:p>
        </p:txBody>
      </p:sp>
      <p:sp>
        <p:nvSpPr>
          <p:cNvPr id="117" name="Google Shape;117;p18"/>
          <p:cNvSpPr txBox="1"/>
          <p:nvPr/>
        </p:nvSpPr>
        <p:spPr>
          <a:xfrm>
            <a:off x="445475" y="1383325"/>
            <a:ext cx="8386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Average"/>
              <a:buChar char="●"/>
            </a:pPr>
            <a:r>
              <a:rPr lang="en">
                <a:solidFill>
                  <a:schemeClr val="lt2"/>
                </a:solidFill>
                <a:latin typeface="Average"/>
                <a:ea typeface="Average"/>
                <a:cs typeface="Average"/>
                <a:sym typeface="Average"/>
              </a:rPr>
              <a:t>We came up with building a clustering model, which is an unsupervised machine learning model, to help us find an answer for the question “How to </a:t>
            </a:r>
            <a:r>
              <a:rPr lang="en">
                <a:solidFill>
                  <a:schemeClr val="lt2"/>
                </a:solidFill>
                <a:latin typeface="Average"/>
                <a:ea typeface="Average"/>
                <a:cs typeface="Average"/>
                <a:sym typeface="Average"/>
              </a:rPr>
              <a:t>optimize</a:t>
            </a:r>
            <a:r>
              <a:rPr lang="en">
                <a:solidFill>
                  <a:schemeClr val="lt2"/>
                </a:solidFill>
                <a:latin typeface="Average"/>
                <a:ea typeface="Average"/>
                <a:cs typeface="Average"/>
                <a:sym typeface="Average"/>
              </a:rPr>
              <a:t> the bus routes to make our Transit Niner System more efficient and </a:t>
            </a:r>
            <a:r>
              <a:rPr lang="en">
                <a:solidFill>
                  <a:schemeClr val="lt2"/>
                </a:solidFill>
                <a:latin typeface="Average"/>
                <a:ea typeface="Average"/>
                <a:cs typeface="Average"/>
                <a:sym typeface="Average"/>
              </a:rPr>
              <a:t>convenient</a:t>
            </a:r>
            <a:r>
              <a:rPr lang="en">
                <a:solidFill>
                  <a:schemeClr val="lt2"/>
                </a:solidFill>
                <a:latin typeface="Average"/>
                <a:ea typeface="Average"/>
                <a:cs typeface="Average"/>
                <a:sym typeface="Average"/>
              </a:rPr>
              <a:t> for our UNCC community?”</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
                <a:solidFill>
                  <a:schemeClr val="lt2"/>
                </a:solidFill>
                <a:latin typeface="Average"/>
                <a:ea typeface="Average"/>
                <a:cs typeface="Average"/>
                <a:sym typeface="Average"/>
              </a:rPr>
              <a:t>Our clustering model helps us define which bus stops we should remove and which stops we need to keep to make our routes optimal based on the average number of passengers getting on and off at each bus stop.</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
                <a:solidFill>
                  <a:schemeClr val="lt2"/>
                </a:solidFill>
                <a:latin typeface="Average"/>
                <a:ea typeface="Average"/>
                <a:cs typeface="Average"/>
                <a:sym typeface="Average"/>
              </a:rPr>
              <a:t>Before building the clustering model, we need to first define the optimal cluster number that is suitable for our Transit dataset. </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
                <a:solidFill>
                  <a:schemeClr val="lt2"/>
                </a:solidFill>
                <a:latin typeface="Average"/>
                <a:ea typeface="Average"/>
                <a:cs typeface="Average"/>
                <a:sym typeface="Average"/>
              </a:rPr>
              <a:t>We used Silhouette Method, which is one of the most accurate method to find the optimal number of clusters. </a:t>
            </a:r>
            <a:endParaRPr>
              <a:solidFill>
                <a:schemeClr val="lt2"/>
              </a:solidFill>
              <a:latin typeface="Average"/>
              <a:ea typeface="Average"/>
              <a:cs typeface="Average"/>
              <a:sym typeface="Average"/>
            </a:endParaRPr>
          </a:p>
          <a:p>
            <a:pPr indent="-317500" lvl="1" marL="914400" rtl="0" algn="l">
              <a:spcBef>
                <a:spcPts val="0"/>
              </a:spcBef>
              <a:spcAft>
                <a:spcPts val="0"/>
              </a:spcAft>
              <a:buClr>
                <a:schemeClr val="lt2"/>
              </a:buClr>
              <a:buSzPts val="1400"/>
              <a:buFont typeface="Average"/>
              <a:buChar char="○"/>
            </a:pPr>
            <a:r>
              <a:rPr lang="en">
                <a:solidFill>
                  <a:schemeClr val="lt2"/>
                </a:solidFill>
                <a:latin typeface="Average"/>
                <a:ea typeface="Average"/>
                <a:cs typeface="Average"/>
                <a:sym typeface="Average"/>
              </a:rPr>
              <a:t>The silhouette method computes </a:t>
            </a:r>
            <a:r>
              <a:rPr lang="en">
                <a:solidFill>
                  <a:schemeClr val="lt2"/>
                </a:solidFill>
                <a:latin typeface="Average"/>
                <a:ea typeface="Average"/>
                <a:cs typeface="Average"/>
                <a:sym typeface="Average"/>
              </a:rPr>
              <a:t>silhouette</a:t>
            </a:r>
            <a:r>
              <a:rPr lang="en">
                <a:solidFill>
                  <a:schemeClr val="lt2"/>
                </a:solidFill>
                <a:latin typeface="Average"/>
                <a:ea typeface="Average"/>
                <a:cs typeface="Average"/>
                <a:sym typeface="Average"/>
              </a:rPr>
              <a:t> coefficients of each object that measure how much an object is similar to its own cluster compared to other clusters</a:t>
            </a:r>
            <a:endParaRPr>
              <a:solidFill>
                <a:schemeClr val="lt2"/>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62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Silhouette Method</a:t>
            </a:r>
            <a:endParaRPr sz="3000"/>
          </a:p>
        </p:txBody>
      </p:sp>
      <p:pic>
        <p:nvPicPr>
          <p:cNvPr id="123" name="Google Shape;123;p19"/>
          <p:cNvPicPr preferRelativeResize="0"/>
          <p:nvPr/>
        </p:nvPicPr>
        <p:blipFill>
          <a:blip r:embed="rId3">
            <a:alphaModFix/>
          </a:blip>
          <a:stretch>
            <a:fillRect/>
          </a:stretch>
        </p:blipFill>
        <p:spPr>
          <a:xfrm>
            <a:off x="557925" y="838900"/>
            <a:ext cx="2392675" cy="3864800"/>
          </a:xfrm>
          <a:prstGeom prst="rect">
            <a:avLst/>
          </a:prstGeom>
          <a:noFill/>
          <a:ln>
            <a:noFill/>
          </a:ln>
        </p:spPr>
      </p:pic>
      <p:pic>
        <p:nvPicPr>
          <p:cNvPr id="124" name="Google Shape;124;p19"/>
          <p:cNvPicPr preferRelativeResize="0"/>
          <p:nvPr/>
        </p:nvPicPr>
        <p:blipFill>
          <a:blip r:embed="rId4">
            <a:alphaModFix/>
          </a:blip>
          <a:stretch>
            <a:fillRect/>
          </a:stretch>
        </p:blipFill>
        <p:spPr>
          <a:xfrm>
            <a:off x="3235975" y="838900"/>
            <a:ext cx="2590800" cy="3864800"/>
          </a:xfrm>
          <a:prstGeom prst="rect">
            <a:avLst/>
          </a:prstGeom>
          <a:noFill/>
          <a:ln>
            <a:noFill/>
          </a:ln>
        </p:spPr>
      </p:pic>
      <p:pic>
        <p:nvPicPr>
          <p:cNvPr id="125" name="Google Shape;125;p19"/>
          <p:cNvPicPr preferRelativeResize="0"/>
          <p:nvPr/>
        </p:nvPicPr>
        <p:blipFill>
          <a:blip r:embed="rId5">
            <a:alphaModFix/>
          </a:blip>
          <a:stretch>
            <a:fillRect/>
          </a:stretch>
        </p:blipFill>
        <p:spPr>
          <a:xfrm>
            <a:off x="6165125" y="838900"/>
            <a:ext cx="2590800" cy="3911950"/>
          </a:xfrm>
          <a:prstGeom prst="rect">
            <a:avLst/>
          </a:prstGeom>
          <a:noFill/>
          <a:ln>
            <a:noFill/>
          </a:ln>
        </p:spPr>
      </p:pic>
      <p:sp>
        <p:nvSpPr>
          <p:cNvPr id="126" name="Google Shape;126;p19"/>
          <p:cNvSpPr txBox="1"/>
          <p:nvPr/>
        </p:nvSpPr>
        <p:spPr>
          <a:xfrm>
            <a:off x="499675" y="4760275"/>
            <a:ext cx="259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Gold Line Clusters</a:t>
            </a:r>
            <a:endParaRPr>
              <a:solidFill>
                <a:schemeClr val="dk1"/>
              </a:solidFill>
              <a:latin typeface="Average"/>
              <a:ea typeface="Average"/>
              <a:cs typeface="Average"/>
              <a:sym typeface="Average"/>
            </a:endParaRPr>
          </a:p>
        </p:txBody>
      </p:sp>
      <p:sp>
        <p:nvSpPr>
          <p:cNvPr id="127" name="Google Shape;127;p19"/>
          <p:cNvSpPr txBox="1"/>
          <p:nvPr/>
        </p:nvSpPr>
        <p:spPr>
          <a:xfrm>
            <a:off x="3313013" y="4703700"/>
            <a:ext cx="248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Green Line Clusters</a:t>
            </a:r>
            <a:endParaRPr>
              <a:solidFill>
                <a:schemeClr val="dk1"/>
              </a:solidFill>
              <a:latin typeface="Average"/>
              <a:ea typeface="Average"/>
              <a:cs typeface="Average"/>
              <a:sym typeface="Average"/>
            </a:endParaRPr>
          </a:p>
        </p:txBody>
      </p:sp>
      <p:sp>
        <p:nvSpPr>
          <p:cNvPr id="128" name="Google Shape;128;p19"/>
          <p:cNvSpPr txBox="1"/>
          <p:nvPr/>
        </p:nvSpPr>
        <p:spPr>
          <a:xfrm>
            <a:off x="6324575" y="4760275"/>
            <a:ext cx="227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Silver Line Clusters</a:t>
            </a:r>
            <a:endParaRPr>
              <a:solidFill>
                <a:schemeClr val="dk1"/>
              </a:solidFill>
              <a:latin typeface="Average"/>
              <a:ea typeface="Average"/>
              <a:cs typeface="Average"/>
              <a:sym typeface="Average"/>
            </a:endParaRPr>
          </a:p>
        </p:txBody>
      </p:sp>
      <p:sp>
        <p:nvSpPr>
          <p:cNvPr id="129" name="Google Shape;129;p19"/>
          <p:cNvSpPr txBox="1"/>
          <p:nvPr>
            <p:ph idx="1" type="body"/>
          </p:nvPr>
        </p:nvSpPr>
        <p:spPr>
          <a:xfrm rot="10800000">
            <a:off x="8832225" y="4569000"/>
            <a:ext cx="38400" cy="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Model</a:t>
            </a:r>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0"/>
          <p:cNvPicPr preferRelativeResize="0"/>
          <p:nvPr/>
        </p:nvPicPr>
        <p:blipFill>
          <a:blip r:embed="rId3">
            <a:alphaModFix/>
          </a:blip>
          <a:stretch>
            <a:fillRect/>
          </a:stretch>
        </p:blipFill>
        <p:spPr>
          <a:xfrm>
            <a:off x="186325" y="650100"/>
            <a:ext cx="2820825" cy="3918774"/>
          </a:xfrm>
          <a:prstGeom prst="rect">
            <a:avLst/>
          </a:prstGeom>
          <a:noFill/>
          <a:ln>
            <a:noFill/>
          </a:ln>
        </p:spPr>
      </p:pic>
      <p:pic>
        <p:nvPicPr>
          <p:cNvPr id="137" name="Google Shape;137;p20"/>
          <p:cNvPicPr preferRelativeResize="0"/>
          <p:nvPr/>
        </p:nvPicPr>
        <p:blipFill>
          <a:blip r:embed="rId4">
            <a:alphaModFix/>
          </a:blip>
          <a:stretch>
            <a:fillRect/>
          </a:stretch>
        </p:blipFill>
        <p:spPr>
          <a:xfrm>
            <a:off x="3169237" y="650100"/>
            <a:ext cx="2873337" cy="3918775"/>
          </a:xfrm>
          <a:prstGeom prst="rect">
            <a:avLst/>
          </a:prstGeom>
          <a:noFill/>
          <a:ln>
            <a:noFill/>
          </a:ln>
        </p:spPr>
      </p:pic>
      <p:pic>
        <p:nvPicPr>
          <p:cNvPr id="138" name="Google Shape;138;p20"/>
          <p:cNvPicPr preferRelativeResize="0"/>
          <p:nvPr/>
        </p:nvPicPr>
        <p:blipFill>
          <a:blip r:embed="rId5">
            <a:alphaModFix/>
          </a:blip>
          <a:stretch>
            <a:fillRect/>
          </a:stretch>
        </p:blipFill>
        <p:spPr>
          <a:xfrm>
            <a:off x="6206500" y="650100"/>
            <a:ext cx="2777250" cy="3918776"/>
          </a:xfrm>
          <a:prstGeom prst="rect">
            <a:avLst/>
          </a:prstGeom>
          <a:noFill/>
          <a:ln>
            <a:noFill/>
          </a:ln>
        </p:spPr>
      </p:pic>
      <p:sp>
        <p:nvSpPr>
          <p:cNvPr id="139" name="Google Shape;139;p20"/>
          <p:cNvSpPr txBox="1"/>
          <p:nvPr/>
        </p:nvSpPr>
        <p:spPr>
          <a:xfrm>
            <a:off x="446688" y="4628550"/>
            <a:ext cx="230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Gold Line </a:t>
            </a:r>
            <a:endParaRPr>
              <a:solidFill>
                <a:schemeClr val="dk1"/>
              </a:solidFill>
              <a:latin typeface="Average"/>
              <a:ea typeface="Average"/>
              <a:cs typeface="Average"/>
              <a:sym typeface="Average"/>
            </a:endParaRPr>
          </a:p>
        </p:txBody>
      </p:sp>
      <p:sp>
        <p:nvSpPr>
          <p:cNvPr id="140" name="Google Shape;140;p20"/>
          <p:cNvSpPr txBox="1"/>
          <p:nvPr/>
        </p:nvSpPr>
        <p:spPr>
          <a:xfrm>
            <a:off x="3552763" y="4628550"/>
            <a:ext cx="215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Green Line </a:t>
            </a:r>
            <a:endParaRPr>
              <a:solidFill>
                <a:schemeClr val="dk1"/>
              </a:solidFill>
              <a:latin typeface="Average"/>
              <a:ea typeface="Average"/>
              <a:cs typeface="Average"/>
              <a:sym typeface="Average"/>
            </a:endParaRPr>
          </a:p>
        </p:txBody>
      </p:sp>
      <p:sp>
        <p:nvSpPr>
          <p:cNvPr id="141" name="Google Shape;141;p20"/>
          <p:cNvSpPr txBox="1"/>
          <p:nvPr/>
        </p:nvSpPr>
        <p:spPr>
          <a:xfrm>
            <a:off x="6429075" y="4666275"/>
            <a:ext cx="240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Silver Line </a:t>
            </a:r>
            <a:endParaRPr>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7" name="Google Shape;147;p21"/>
          <p:cNvSpPr txBox="1"/>
          <p:nvPr/>
        </p:nvSpPr>
        <p:spPr>
          <a:xfrm>
            <a:off x="265500" y="870900"/>
            <a:ext cx="8613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317500" lvl="0" marL="457200" rtl="0" algn="l">
              <a:spcBef>
                <a:spcPts val="0"/>
              </a:spcBef>
              <a:spcAft>
                <a:spcPts val="0"/>
              </a:spcAft>
              <a:buClr>
                <a:schemeClr val="lt2"/>
              </a:buClr>
              <a:buSzPts val="1400"/>
              <a:buFont typeface="Average"/>
              <a:buChar char="●"/>
            </a:pPr>
            <a:r>
              <a:rPr lang="en" sz="1500">
                <a:solidFill>
                  <a:srgbClr val="FFFFFF"/>
                </a:solidFill>
                <a:latin typeface="Average"/>
                <a:ea typeface="Average"/>
                <a:cs typeface="Average"/>
                <a:sym typeface="Average"/>
              </a:rPr>
              <a:t>Initial Questions:</a:t>
            </a:r>
            <a:endParaRPr sz="1500">
              <a:solidFill>
                <a:srgbClr val="FFFFFF"/>
              </a:solidFill>
              <a:latin typeface="Average"/>
              <a:ea typeface="Average"/>
              <a:cs typeface="Average"/>
              <a:sym typeface="Average"/>
            </a:endParaRPr>
          </a:p>
          <a:p>
            <a:pPr indent="-323850" lvl="1" marL="914400" rtl="0" algn="l">
              <a:spcBef>
                <a:spcPts val="0"/>
              </a:spcBef>
              <a:spcAft>
                <a:spcPts val="0"/>
              </a:spcAft>
              <a:buClr>
                <a:srgbClr val="FFFFFF"/>
              </a:buClr>
              <a:buSzPts val="1500"/>
              <a:buFont typeface="Average"/>
              <a:buChar char="○"/>
            </a:pPr>
            <a:r>
              <a:rPr lang="en" sz="1500">
                <a:solidFill>
                  <a:srgbClr val="FFFFFF"/>
                </a:solidFill>
                <a:latin typeface="Average"/>
                <a:ea typeface="Average"/>
                <a:cs typeface="Average"/>
                <a:sym typeface="Average"/>
              </a:rPr>
              <a:t>What are some interactive ways to visual the data?</a:t>
            </a:r>
            <a:endParaRPr sz="1500">
              <a:solidFill>
                <a:srgbClr val="FFFFFF"/>
              </a:solidFill>
              <a:latin typeface="Average"/>
              <a:ea typeface="Average"/>
              <a:cs typeface="Average"/>
              <a:sym typeface="Average"/>
            </a:endParaRPr>
          </a:p>
          <a:p>
            <a:pPr indent="-323850" lvl="1" marL="914400" rtl="0" algn="l">
              <a:spcBef>
                <a:spcPts val="0"/>
              </a:spcBef>
              <a:spcAft>
                <a:spcPts val="0"/>
              </a:spcAft>
              <a:buClr>
                <a:srgbClr val="FFFFFF"/>
              </a:buClr>
              <a:buSzPts val="1500"/>
              <a:buFont typeface="Average"/>
              <a:buChar char="○"/>
            </a:pPr>
            <a:r>
              <a:rPr lang="en" sz="1500">
                <a:solidFill>
                  <a:srgbClr val="FFFFFF"/>
                </a:solidFill>
                <a:latin typeface="Average"/>
                <a:ea typeface="Average"/>
                <a:cs typeface="Average"/>
                <a:sym typeface="Average"/>
              </a:rPr>
              <a:t>What are the busiest times for the transit system?</a:t>
            </a:r>
            <a:endParaRPr sz="1500">
              <a:solidFill>
                <a:srgbClr val="FFFFFF"/>
              </a:solidFill>
              <a:latin typeface="Average"/>
              <a:ea typeface="Average"/>
              <a:cs typeface="Average"/>
              <a:sym typeface="Average"/>
            </a:endParaRPr>
          </a:p>
          <a:p>
            <a:pPr indent="-323850" lvl="1" marL="914400" rtl="0" algn="l">
              <a:spcBef>
                <a:spcPts val="0"/>
              </a:spcBef>
              <a:spcAft>
                <a:spcPts val="0"/>
              </a:spcAft>
              <a:buClr>
                <a:srgbClr val="FFFFFF"/>
              </a:buClr>
              <a:buSzPts val="1500"/>
              <a:buFont typeface="Average"/>
              <a:buChar char="○"/>
            </a:pPr>
            <a:r>
              <a:rPr lang="en" sz="1500">
                <a:solidFill>
                  <a:srgbClr val="FFFFFF"/>
                </a:solidFill>
                <a:latin typeface="Average"/>
                <a:ea typeface="Average"/>
                <a:cs typeface="Average"/>
                <a:sym typeface="Average"/>
              </a:rPr>
              <a:t>What are the optimal bus routes?</a:t>
            </a:r>
            <a:endParaRPr sz="1500">
              <a:solidFill>
                <a:srgbClr val="FFFFFF"/>
              </a:solidFill>
              <a:latin typeface="Average"/>
              <a:ea typeface="Average"/>
              <a:cs typeface="Average"/>
              <a:sym typeface="Average"/>
            </a:endParaRPr>
          </a:p>
          <a:p>
            <a:pPr indent="-323850" lvl="0" marL="457200" rtl="0" algn="l">
              <a:spcBef>
                <a:spcPts val="0"/>
              </a:spcBef>
              <a:spcAft>
                <a:spcPts val="0"/>
              </a:spcAft>
              <a:buClr>
                <a:srgbClr val="FFFFFF"/>
              </a:buClr>
              <a:buSzPts val="1500"/>
              <a:buFont typeface="Average"/>
              <a:buChar char="●"/>
            </a:pPr>
            <a:r>
              <a:rPr lang="en" sz="1500">
                <a:solidFill>
                  <a:schemeClr val="dk1"/>
                </a:solidFill>
                <a:latin typeface="Average"/>
                <a:ea typeface="Average"/>
                <a:cs typeface="Average"/>
                <a:sym typeface="Average"/>
              </a:rPr>
              <a:t>We were able to successfully create interactive ways to visualize our data</a:t>
            </a:r>
            <a:endParaRPr sz="1500">
              <a:solidFill>
                <a:srgbClr val="FFFFFF"/>
              </a:solidFill>
              <a:latin typeface="Average"/>
              <a:ea typeface="Average"/>
              <a:cs typeface="Average"/>
              <a:sym typeface="Average"/>
            </a:endParaRPr>
          </a:p>
          <a:p>
            <a:pPr indent="-323850" lvl="0" marL="457200" rtl="0" algn="l">
              <a:spcBef>
                <a:spcPts val="0"/>
              </a:spcBef>
              <a:spcAft>
                <a:spcPts val="0"/>
              </a:spcAft>
              <a:buClr>
                <a:srgbClr val="FFFFFF"/>
              </a:buClr>
              <a:buSzPts val="1500"/>
              <a:buFont typeface="Average"/>
              <a:buChar char="●"/>
            </a:pPr>
            <a:r>
              <a:rPr lang="en" sz="1500">
                <a:solidFill>
                  <a:srgbClr val="FFFFFF"/>
                </a:solidFill>
                <a:latin typeface="Average"/>
                <a:ea typeface="Average"/>
                <a:cs typeface="Average"/>
                <a:sym typeface="Average"/>
              </a:rPr>
              <a:t>We found the busiest times for the transit system, but inconclusive as to whether or not adding more buses would make the line more efficient - need real-world testing</a:t>
            </a:r>
            <a:endParaRPr sz="1500">
              <a:solidFill>
                <a:srgbClr val="FFFFFF"/>
              </a:solidFill>
              <a:latin typeface="Average"/>
              <a:ea typeface="Average"/>
              <a:cs typeface="Average"/>
              <a:sym typeface="Average"/>
            </a:endParaRPr>
          </a:p>
          <a:p>
            <a:pPr indent="-323850" lvl="0" marL="457200" rtl="0" algn="l">
              <a:spcBef>
                <a:spcPts val="0"/>
              </a:spcBef>
              <a:spcAft>
                <a:spcPts val="0"/>
              </a:spcAft>
              <a:buClr>
                <a:srgbClr val="FFFFFF"/>
              </a:buClr>
              <a:buSzPts val="1500"/>
              <a:buFont typeface="Average"/>
              <a:buChar char="●"/>
            </a:pPr>
            <a:r>
              <a:rPr lang="en" sz="1500">
                <a:solidFill>
                  <a:srgbClr val="FFFFFF"/>
                </a:solidFill>
                <a:latin typeface="Average"/>
                <a:ea typeface="Average"/>
                <a:cs typeface="Average"/>
                <a:sym typeface="Average"/>
              </a:rPr>
              <a:t>We used machine learning and clustering to find which stops would make the line more efficient, but the amount of time the a line would take to make a round is inconclusive as there are other variables to take into account.</a:t>
            </a:r>
            <a:endParaRPr sz="1500">
              <a:solidFill>
                <a:srgbClr val="FFFFFF"/>
              </a:solidFill>
              <a:latin typeface="Average"/>
              <a:ea typeface="Average"/>
              <a:cs typeface="Average"/>
              <a:sym typeface="Average"/>
            </a:endParaRPr>
          </a:p>
          <a:p>
            <a:pPr indent="-323850" lvl="0" marL="457200" rtl="0" algn="l">
              <a:spcBef>
                <a:spcPts val="0"/>
              </a:spcBef>
              <a:spcAft>
                <a:spcPts val="0"/>
              </a:spcAft>
              <a:buClr>
                <a:srgbClr val="FFFFFF"/>
              </a:buClr>
              <a:buSzPts val="1500"/>
              <a:buFont typeface="Average"/>
              <a:buChar char="●"/>
            </a:pPr>
            <a:r>
              <a:rPr lang="en" sz="1500">
                <a:solidFill>
                  <a:srgbClr val="FFFFFF"/>
                </a:solidFill>
                <a:latin typeface="Average"/>
                <a:ea typeface="Average"/>
                <a:cs typeface="Average"/>
                <a:sym typeface="Average"/>
              </a:rPr>
              <a:t>Overall, we learned a lot about using data to solve a real world problem, and although we weren’t able to get a definitive answer, we feel like we have gathered adequate data to get started on making the niner transit more efficient. </a:t>
            </a:r>
            <a:endParaRPr sz="1500">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