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Nunito"/>
      <p:regular r:id="rId13"/>
      <p:bold r:id="rId14"/>
      <p:italic r:id="rId15"/>
      <p:boldItalic r:id="rId16"/>
    </p:embeddedFont>
    <p:embeddedFont>
      <p:font typeface="Maven Pro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italic.fntdata"/><Relationship Id="rId14" Type="http://schemas.openxmlformats.org/officeDocument/2006/relationships/font" Target="fonts/Nunito-bold.fntdata"/><Relationship Id="rId17" Type="http://schemas.openxmlformats.org/officeDocument/2006/relationships/font" Target="fonts/MavenPro-regular.fntdata"/><Relationship Id="rId16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MavenPr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0c99aa9ac5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10c99aa9ac5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0c99aa9ac5_0_5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10c99aa9ac5_0_5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10c9e83df71_0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10c9e83df71_0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0c9e83df71_0_6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10c9e83df71_0_6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0c9e83df71_0_9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10c9e83df71_0_9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10c9e83df71_0_10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10c9e83df71_0_10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AUTOLAYOUT_1"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13"/>
          <p:cNvSpPr txBox="1"/>
          <p:nvPr>
            <p:ph type="title"/>
          </p:nvPr>
        </p:nvSpPr>
        <p:spPr>
          <a:xfrm>
            <a:off x="291875" y="406900"/>
            <a:ext cx="3039600" cy="1388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b="1" sz="3000">
                <a:solidFill>
                  <a:srgbClr val="0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b="1" sz="3000">
                <a:solidFill>
                  <a:srgbClr val="0000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b="1" sz="3000">
                <a:solidFill>
                  <a:srgbClr val="0000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b="1" sz="3000">
                <a:solidFill>
                  <a:srgbClr val="0000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b="1" sz="3000">
                <a:solidFill>
                  <a:srgbClr val="0000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b="1" sz="3000">
                <a:solidFill>
                  <a:srgbClr val="0000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b="1" sz="3000">
                <a:solidFill>
                  <a:srgbClr val="0000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b="1" sz="3000">
                <a:solidFill>
                  <a:srgbClr val="0000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b="1" sz="3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76" name="Google Shape;276;p13"/>
          <p:cNvSpPr txBox="1"/>
          <p:nvPr>
            <p:ph idx="1" type="body"/>
          </p:nvPr>
        </p:nvSpPr>
        <p:spPr>
          <a:xfrm>
            <a:off x="291938" y="2053718"/>
            <a:ext cx="3039600" cy="2378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600"/>
              <a:buChar char="●"/>
              <a:defRPr sz="1600">
                <a:solidFill>
                  <a:srgbClr val="212121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100"/>
              <a:buChar char="○"/>
              <a:defRPr sz="1400">
                <a:solidFill>
                  <a:srgbClr val="212121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100"/>
              <a:buChar char="■"/>
              <a:defRPr sz="1400">
                <a:solidFill>
                  <a:srgbClr val="212121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100"/>
              <a:buChar char="●"/>
              <a:defRPr sz="1400">
                <a:solidFill>
                  <a:srgbClr val="212121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100"/>
              <a:buChar char="○"/>
              <a:defRPr sz="1400">
                <a:solidFill>
                  <a:srgbClr val="212121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100"/>
              <a:buChar char="■"/>
              <a:defRPr sz="1400">
                <a:solidFill>
                  <a:srgbClr val="212121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100"/>
              <a:buChar char="●"/>
              <a:defRPr sz="1400">
                <a:solidFill>
                  <a:srgbClr val="212121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100"/>
              <a:buChar char="○"/>
              <a:defRPr sz="1400">
                <a:solidFill>
                  <a:srgbClr val="212121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100"/>
              <a:buChar char="■"/>
              <a:defRPr sz="1400">
                <a:solidFill>
                  <a:srgbClr val="212121"/>
                </a:solidFill>
              </a:defRPr>
            </a:lvl9pPr>
          </a:lstStyle>
          <a:p/>
        </p:txBody>
      </p:sp>
      <p:sp>
        <p:nvSpPr>
          <p:cNvPr id="277" name="Google Shape;27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AUTOLAYOUT_2"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E7E7E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0" name="Google Shape;280;p14"/>
          <p:cNvGrpSpPr/>
          <p:nvPr/>
        </p:nvGrpSpPr>
        <p:grpSpPr>
          <a:xfrm>
            <a:off x="0" y="4510813"/>
            <a:ext cx="9144000" cy="150575"/>
            <a:chOff x="0" y="3797750"/>
            <a:chExt cx="9144000" cy="150575"/>
          </a:xfrm>
        </p:grpSpPr>
        <p:cxnSp>
          <p:nvCxnSpPr>
            <p:cNvPr id="281" name="Google Shape;281;p14"/>
            <p:cNvCxnSpPr/>
            <p:nvPr/>
          </p:nvCxnSpPr>
          <p:spPr>
            <a:xfrm>
              <a:off x="0" y="3797750"/>
              <a:ext cx="9144000" cy="0"/>
            </a:xfrm>
            <a:prstGeom prst="straightConnector1">
              <a:avLst/>
            </a:prstGeom>
            <a:noFill/>
            <a:ln cap="flat" cmpd="sng" w="19050">
              <a:solidFill>
                <a:srgbClr val="90A4AE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2" name="Google Shape;282;p14"/>
            <p:cNvCxnSpPr/>
            <p:nvPr/>
          </p:nvCxnSpPr>
          <p:spPr>
            <a:xfrm>
              <a:off x="0" y="3948325"/>
              <a:ext cx="9144000" cy="0"/>
            </a:xfrm>
            <a:prstGeom prst="straightConnector1">
              <a:avLst/>
            </a:prstGeom>
            <a:noFill/>
            <a:ln cap="flat" cmpd="sng" w="19050">
              <a:solidFill>
                <a:srgbClr val="90A4AE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3" name="Google Shape;283;p14"/>
            <p:cNvCxnSpPr/>
            <p:nvPr/>
          </p:nvCxnSpPr>
          <p:spPr>
            <a:xfrm>
              <a:off x="0" y="3873038"/>
              <a:ext cx="9144000" cy="0"/>
            </a:xfrm>
            <a:prstGeom prst="straightConnector1">
              <a:avLst/>
            </a:prstGeom>
            <a:noFill/>
            <a:ln cap="flat" cmpd="sng" w="19050">
              <a:solidFill>
                <a:srgbClr val="90A4AE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84" name="Google Shape;28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85" name="Google Shape;285;p14"/>
          <p:cNvSpPr txBox="1"/>
          <p:nvPr>
            <p:ph idx="1" type="body"/>
          </p:nvPr>
        </p:nvSpPr>
        <p:spPr>
          <a:xfrm>
            <a:off x="311700" y="1152475"/>
            <a:ext cx="8520600" cy="3223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  <a:defRPr sz="1600">
                <a:solidFill>
                  <a:srgbClr val="FFFFFF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  <a:defRPr sz="1400">
                <a:solidFill>
                  <a:srgbClr val="FFFFFF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■"/>
              <a:defRPr sz="1400">
                <a:solidFill>
                  <a:srgbClr val="FFFFFF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  <a:defRPr sz="1400">
                <a:solidFill>
                  <a:srgbClr val="FFFFFF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  <a:defRPr sz="1400">
                <a:solidFill>
                  <a:srgbClr val="FFFFFF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■"/>
              <a:defRPr sz="1400">
                <a:solidFill>
                  <a:srgbClr val="FFFFFF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  <a:defRPr sz="1400">
                <a:solidFill>
                  <a:srgbClr val="FFFFFF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  <a:defRPr sz="1400">
                <a:solidFill>
                  <a:srgbClr val="FFFFFF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■"/>
              <a:defRPr sz="1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86" name="Google Shape;286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">
  <p:cSld name="AUTOLAYOUT_3">
    <p:bg>
      <p:bgPr>
        <a:solidFill>
          <a:srgbClr val="37474F"/>
        </a:solidFill>
      </p:bgPr>
    </p:bg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3747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15"/>
          <p:cNvSpPr/>
          <p:nvPr/>
        </p:nvSpPr>
        <p:spPr>
          <a:xfrm>
            <a:off x="0" y="0"/>
            <a:ext cx="4568400" cy="5143500"/>
          </a:xfrm>
          <a:prstGeom prst="rect">
            <a:avLst/>
          </a:pr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15"/>
          <p:cNvSpPr/>
          <p:nvPr/>
        </p:nvSpPr>
        <p:spPr>
          <a:xfrm>
            <a:off x="6795047" y="584570"/>
            <a:ext cx="143700" cy="1437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15"/>
          <p:cNvSpPr/>
          <p:nvPr/>
        </p:nvSpPr>
        <p:spPr>
          <a:xfrm>
            <a:off x="6795047" y="4415195"/>
            <a:ext cx="143700" cy="1437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2" name="Google Shape;292;p15"/>
          <p:cNvCxnSpPr/>
          <p:nvPr/>
        </p:nvCxnSpPr>
        <p:spPr>
          <a:xfrm>
            <a:off x="4895600" y="656926"/>
            <a:ext cx="39426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3" name="Google Shape;293;p15"/>
          <p:cNvCxnSpPr/>
          <p:nvPr/>
        </p:nvCxnSpPr>
        <p:spPr>
          <a:xfrm>
            <a:off x="4895600" y="4487700"/>
            <a:ext cx="39426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4" name="Google Shape;294;p15"/>
          <p:cNvSpPr txBox="1"/>
          <p:nvPr>
            <p:ph type="title"/>
          </p:nvPr>
        </p:nvSpPr>
        <p:spPr>
          <a:xfrm>
            <a:off x="312850" y="1069200"/>
            <a:ext cx="3942600" cy="3005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95" name="Google Shape;295;p15"/>
          <p:cNvSpPr txBox="1"/>
          <p:nvPr>
            <p:ph idx="1" type="body"/>
          </p:nvPr>
        </p:nvSpPr>
        <p:spPr>
          <a:xfrm>
            <a:off x="4891175" y="1069200"/>
            <a:ext cx="3942600" cy="3005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96" name="Google Shape;296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3">
  <p:cSld name="AUTOLAYOUT_4"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129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9" name="Google Shape;299;p16"/>
          <p:cNvPicPr preferRelativeResize="0"/>
          <p:nvPr/>
        </p:nvPicPr>
        <p:blipFill rotWithShape="1">
          <a:blip r:embed="rId2">
            <a:alphaModFix/>
          </a:blip>
          <a:srcRect b="0" l="38684" r="0" t="0"/>
          <a:stretch/>
        </p:blipFill>
        <p:spPr>
          <a:xfrm>
            <a:off x="2291" y="1007350"/>
            <a:ext cx="1272100" cy="3128806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16"/>
          <p:cNvSpPr txBox="1"/>
          <p:nvPr>
            <p:ph type="ctrTitle"/>
          </p:nvPr>
        </p:nvSpPr>
        <p:spPr>
          <a:xfrm>
            <a:off x="1884750" y="711325"/>
            <a:ext cx="6947700" cy="9960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01" name="Google Shape;301;p16"/>
          <p:cNvSpPr txBox="1"/>
          <p:nvPr>
            <p:ph idx="1" type="body"/>
          </p:nvPr>
        </p:nvSpPr>
        <p:spPr>
          <a:xfrm>
            <a:off x="1884750" y="1825575"/>
            <a:ext cx="6947700" cy="2743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  <a:defRPr sz="1600">
                <a:solidFill>
                  <a:srgbClr val="FFFFFF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  <a:defRPr sz="1400">
                <a:solidFill>
                  <a:srgbClr val="FFFFFF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■"/>
              <a:defRPr sz="1400">
                <a:solidFill>
                  <a:srgbClr val="FFFFFF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  <a:defRPr sz="1400">
                <a:solidFill>
                  <a:srgbClr val="FFFFFF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  <a:defRPr sz="1400">
                <a:solidFill>
                  <a:srgbClr val="FFFFFF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■"/>
              <a:defRPr sz="1400">
                <a:solidFill>
                  <a:srgbClr val="FFFFFF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  <a:defRPr sz="1400">
                <a:solidFill>
                  <a:srgbClr val="FFFFFF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  <a:defRPr sz="1400">
                <a:solidFill>
                  <a:srgbClr val="FFFFFF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■"/>
              <a:defRPr sz="1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02" name="Google Shape;30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4">
  <p:cSld name="AUTOLAYOUT_5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5" name="Google Shape;305;p17"/>
          <p:cNvPicPr preferRelativeResize="0"/>
          <p:nvPr/>
        </p:nvPicPr>
        <p:blipFill rotWithShape="1">
          <a:blip r:embed="rId2">
            <a:alphaModFix/>
          </a:blip>
          <a:srcRect b="9414" l="0" r="0" t="9422"/>
          <a:stretch/>
        </p:blipFill>
        <p:spPr>
          <a:xfrm>
            <a:off x="821022" y="1359951"/>
            <a:ext cx="1639200" cy="988200"/>
          </a:xfrm>
          <a:prstGeom prst="parallelogram">
            <a:avLst>
              <a:gd fmla="val 88318" name="adj"/>
            </a:avLst>
          </a:prstGeom>
          <a:noFill/>
          <a:ln>
            <a:noFill/>
          </a:ln>
        </p:spPr>
      </p:pic>
      <p:pic>
        <p:nvPicPr>
          <p:cNvPr id="306" name="Google Shape;306;p17"/>
          <p:cNvPicPr preferRelativeResize="0"/>
          <p:nvPr/>
        </p:nvPicPr>
        <p:blipFill rotWithShape="1">
          <a:blip r:embed="rId2">
            <a:alphaModFix/>
          </a:blip>
          <a:srcRect b="21358" l="28408" r="16991" t="34318"/>
          <a:stretch/>
        </p:blipFill>
        <p:spPr>
          <a:xfrm>
            <a:off x="2460222" y="846493"/>
            <a:ext cx="831900" cy="501600"/>
          </a:xfrm>
          <a:prstGeom prst="parallelogram">
            <a:avLst>
              <a:gd fmla="val 88318" name="adj"/>
            </a:avLst>
          </a:prstGeom>
          <a:noFill/>
          <a:ln>
            <a:noFill/>
          </a:ln>
        </p:spPr>
      </p:pic>
      <p:sp>
        <p:nvSpPr>
          <p:cNvPr id="307" name="Google Shape;307;p17"/>
          <p:cNvSpPr/>
          <p:nvPr/>
        </p:nvSpPr>
        <p:spPr>
          <a:xfrm>
            <a:off x="2874649" y="846500"/>
            <a:ext cx="657300" cy="501600"/>
          </a:xfrm>
          <a:prstGeom prst="parallelogram">
            <a:avLst>
              <a:gd fmla="val 88693" name="adj"/>
            </a:avLst>
          </a:prstGeom>
          <a:solidFill>
            <a:srgbClr val="2121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17"/>
          <p:cNvSpPr/>
          <p:nvPr/>
        </p:nvSpPr>
        <p:spPr>
          <a:xfrm>
            <a:off x="329886" y="1359950"/>
            <a:ext cx="1335300" cy="988200"/>
          </a:xfrm>
          <a:prstGeom prst="parallelogram">
            <a:avLst>
              <a:gd fmla="val 88693" name="adj"/>
            </a:avLst>
          </a:prstGeom>
          <a:solidFill>
            <a:srgbClr val="2121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9" name="Google Shape;309;p17"/>
          <p:cNvPicPr preferRelativeResize="0"/>
          <p:nvPr/>
        </p:nvPicPr>
        <p:blipFill rotWithShape="1">
          <a:blip r:embed="rId2">
            <a:alphaModFix/>
          </a:blip>
          <a:srcRect b="41748" l="-2469" r="30691" t="0"/>
          <a:stretch/>
        </p:blipFill>
        <p:spPr>
          <a:xfrm>
            <a:off x="650246" y="3"/>
            <a:ext cx="2217600" cy="1336800"/>
          </a:xfrm>
          <a:prstGeom prst="parallelogram">
            <a:avLst>
              <a:gd fmla="val 88318" name="adj"/>
            </a:avLst>
          </a:prstGeom>
          <a:noFill/>
          <a:ln>
            <a:noFill/>
          </a:ln>
        </p:spPr>
      </p:pic>
      <p:sp>
        <p:nvSpPr>
          <p:cNvPr id="310" name="Google Shape;310;p17"/>
          <p:cNvSpPr txBox="1"/>
          <p:nvPr>
            <p:ph type="ctrTitle"/>
          </p:nvPr>
        </p:nvSpPr>
        <p:spPr>
          <a:xfrm>
            <a:off x="2938225" y="1841125"/>
            <a:ext cx="5387400" cy="10191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None/>
              <a:defRPr b="1" sz="2400">
                <a:solidFill>
                  <a:srgbClr val="21212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None/>
              <a:defRPr b="1" sz="2400">
                <a:solidFill>
                  <a:srgbClr val="21212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None/>
              <a:defRPr b="1" sz="2400">
                <a:solidFill>
                  <a:srgbClr val="21212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None/>
              <a:defRPr b="1" sz="2400">
                <a:solidFill>
                  <a:srgbClr val="21212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None/>
              <a:defRPr b="1" sz="2400">
                <a:solidFill>
                  <a:srgbClr val="21212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None/>
              <a:defRPr b="1" sz="2400">
                <a:solidFill>
                  <a:srgbClr val="21212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None/>
              <a:defRPr b="1" sz="2400">
                <a:solidFill>
                  <a:srgbClr val="21212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None/>
              <a:defRPr b="1" sz="2400">
                <a:solidFill>
                  <a:srgbClr val="21212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None/>
              <a:defRPr b="1" sz="2400">
                <a:solidFill>
                  <a:srgbClr val="212121"/>
                </a:solidFill>
              </a:defRPr>
            </a:lvl9pPr>
          </a:lstStyle>
          <a:p/>
        </p:txBody>
      </p:sp>
      <p:sp>
        <p:nvSpPr>
          <p:cNvPr id="311" name="Google Shape;311;p17"/>
          <p:cNvSpPr txBox="1"/>
          <p:nvPr>
            <p:ph idx="1" type="body"/>
          </p:nvPr>
        </p:nvSpPr>
        <p:spPr>
          <a:xfrm>
            <a:off x="2938225" y="2927726"/>
            <a:ext cx="5387400" cy="1523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Char char="●"/>
              <a:defRPr sz="1400">
                <a:solidFill>
                  <a:srgbClr val="212121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Char char="○"/>
              <a:defRPr sz="1200">
                <a:solidFill>
                  <a:srgbClr val="212121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Char char="■"/>
              <a:defRPr sz="1200">
                <a:solidFill>
                  <a:srgbClr val="212121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Char char="●"/>
              <a:defRPr sz="1200">
                <a:solidFill>
                  <a:srgbClr val="212121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Char char="○"/>
              <a:defRPr sz="1200">
                <a:solidFill>
                  <a:srgbClr val="212121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Char char="■"/>
              <a:defRPr sz="1200">
                <a:solidFill>
                  <a:srgbClr val="212121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Char char="●"/>
              <a:defRPr sz="1200">
                <a:solidFill>
                  <a:srgbClr val="212121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Char char="○"/>
              <a:defRPr sz="1200">
                <a:solidFill>
                  <a:srgbClr val="212121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Char char="■"/>
              <a:defRPr sz="1200">
                <a:solidFill>
                  <a:srgbClr val="212121"/>
                </a:solidFill>
              </a:defRPr>
            </a:lvl9pPr>
          </a:lstStyle>
          <a:p/>
        </p:txBody>
      </p:sp>
      <p:sp>
        <p:nvSpPr>
          <p:cNvPr id="312" name="Google Shape;312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5">
  <p:cSld name="AUTOLAYOUT_6"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18"/>
          <p:cNvSpPr/>
          <p:nvPr/>
        </p:nvSpPr>
        <p:spPr>
          <a:xfrm>
            <a:off x="3341300" y="314875"/>
            <a:ext cx="5486400" cy="451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18"/>
          <p:cNvSpPr/>
          <p:nvPr/>
        </p:nvSpPr>
        <p:spPr>
          <a:xfrm>
            <a:off x="0" y="0"/>
            <a:ext cx="3048000" cy="5143500"/>
          </a:xfrm>
          <a:prstGeom prst="rect">
            <a:avLst/>
          </a:prstGeom>
          <a:solidFill>
            <a:srgbClr val="E7E7E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18"/>
          <p:cNvSpPr/>
          <p:nvPr/>
        </p:nvSpPr>
        <p:spPr>
          <a:xfrm>
            <a:off x="3341300" y="314875"/>
            <a:ext cx="5486400" cy="113400"/>
          </a:xfrm>
          <a:prstGeom prst="rect">
            <a:avLst/>
          </a:prstGeom>
          <a:solidFill>
            <a:srgbClr val="E7E7E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18"/>
          <p:cNvSpPr txBox="1"/>
          <p:nvPr>
            <p:ph type="title"/>
          </p:nvPr>
        </p:nvSpPr>
        <p:spPr>
          <a:xfrm>
            <a:off x="348300" y="428200"/>
            <a:ext cx="2351400" cy="4399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19" name="Google Shape;319;p18"/>
          <p:cNvSpPr txBox="1"/>
          <p:nvPr>
            <p:ph idx="1" type="body"/>
          </p:nvPr>
        </p:nvSpPr>
        <p:spPr>
          <a:xfrm>
            <a:off x="3539325" y="593900"/>
            <a:ext cx="5090400" cy="4011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  <a:defRPr sz="1400">
                <a:solidFill>
                  <a:srgbClr val="666666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  <a:defRPr sz="1200">
                <a:solidFill>
                  <a:srgbClr val="666666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  <a:defRPr sz="1200">
                <a:solidFill>
                  <a:srgbClr val="666666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320" name="Google Shape;320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2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.xml"/><Relationship Id="rId3" Type="http://schemas.openxmlformats.org/officeDocument/2006/relationships/hyperlink" Target="mailto:forrego@uncc.edu" TargetMode="External"/><Relationship Id="rId4" Type="http://schemas.openxmlformats.org/officeDocument/2006/relationships/hyperlink" Target="mailto:tnguy247@uncc.edu" TargetMode="External"/><Relationship Id="rId5" Type="http://schemas.openxmlformats.org/officeDocument/2006/relationships/hyperlink" Target="mailto:ahorrell@uncc.edu" TargetMode="External"/><Relationship Id="rId6" Type="http://schemas.openxmlformats.org/officeDocument/2006/relationships/hyperlink" Target="mailto:jyepidan@uncc.edu" TargetMode="External"/><Relationship Id="rId7" Type="http://schemas.openxmlformats.org/officeDocument/2006/relationships/hyperlink" Target="mailto:jrobbi38@uncc.edu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9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Niner Transit Data</a:t>
            </a:r>
            <a:endParaRPr/>
          </a:p>
        </p:txBody>
      </p:sp>
      <p:sp>
        <p:nvSpPr>
          <p:cNvPr id="326" name="Google Shape;326;p19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14: </a:t>
            </a:r>
            <a:r>
              <a:rPr lang="en"/>
              <a:t>Jaren Robbins, </a:t>
            </a:r>
            <a:r>
              <a:rPr lang="en"/>
              <a:t>Felipe Orrego, </a:t>
            </a:r>
            <a:r>
              <a:rPr lang="en"/>
              <a:t>Django Yepidan, </a:t>
            </a:r>
            <a:r>
              <a:rPr lang="en"/>
              <a:t>Thien Nguyen, Autumn Horrell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0"/>
          <p:cNvSpPr txBox="1"/>
          <p:nvPr>
            <p:ph type="title"/>
          </p:nvPr>
        </p:nvSpPr>
        <p:spPr>
          <a:xfrm>
            <a:off x="291875" y="406900"/>
            <a:ext cx="3039600" cy="138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332" name="Google Shape;332;p20"/>
          <p:cNvSpPr txBox="1"/>
          <p:nvPr>
            <p:ph idx="1" type="body"/>
          </p:nvPr>
        </p:nvSpPr>
        <p:spPr>
          <a:xfrm>
            <a:off x="291938" y="2053718"/>
            <a:ext cx="3039600" cy="23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We have data on the operations of the Niner Transit System on campus. This data might generate and visualize information on the loading and employment of the system itself.</a:t>
            </a:r>
            <a:endParaRPr/>
          </a:p>
        </p:txBody>
      </p:sp>
      <p:sp>
        <p:nvSpPr>
          <p:cNvPr id="333" name="Google Shape;333;p20"/>
          <p:cNvSpPr/>
          <p:nvPr/>
        </p:nvSpPr>
        <p:spPr>
          <a:xfrm>
            <a:off x="3331550" y="0"/>
            <a:ext cx="5633700" cy="5143500"/>
          </a:xfrm>
          <a:prstGeom prst="parallelogram">
            <a:avLst>
              <a:gd fmla="val 24220" name="adj"/>
            </a:avLst>
          </a:prstGeom>
          <a:solidFill>
            <a:srgbClr val="EEEEEE">
              <a:alpha val="67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4" name="Google Shape;334;p20"/>
          <p:cNvPicPr preferRelativeResize="0"/>
          <p:nvPr/>
        </p:nvPicPr>
        <p:blipFill rotWithShape="1">
          <a:blip r:embed="rId3">
            <a:alphaModFix/>
          </a:blip>
          <a:srcRect b="0" l="13841" r="13841" t="0"/>
          <a:stretch/>
        </p:blipFill>
        <p:spPr>
          <a:xfrm>
            <a:off x="3562350" y="0"/>
            <a:ext cx="5581800" cy="5143500"/>
          </a:xfrm>
          <a:prstGeom prst="parallelogram">
            <a:avLst>
              <a:gd fmla="val 23683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Problem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40" name="Google Shape;340;p21"/>
          <p:cNvSpPr txBox="1"/>
          <p:nvPr>
            <p:ph idx="1" type="body"/>
          </p:nvPr>
        </p:nvSpPr>
        <p:spPr>
          <a:xfrm>
            <a:off x="311700" y="1152475"/>
            <a:ext cx="8520600" cy="32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>
                <a:solidFill>
                  <a:schemeClr val="dk2"/>
                </a:solidFill>
              </a:rPr>
              <a:t>Niner Transit System needs to be optimized</a:t>
            </a:r>
            <a:endParaRPr>
              <a:solidFill>
                <a:schemeClr val="dk2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>
                <a:solidFill>
                  <a:schemeClr val="dk2"/>
                </a:solidFill>
              </a:rPr>
              <a:t>Are we using the right amount of buses?</a:t>
            </a:r>
            <a:endParaRPr>
              <a:solidFill>
                <a:schemeClr val="dk2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>
                <a:solidFill>
                  <a:schemeClr val="dk2"/>
                </a:solidFill>
              </a:rPr>
              <a:t>Are the routes optimal?</a:t>
            </a:r>
            <a:endParaRPr>
              <a:solidFill>
                <a:schemeClr val="dk2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>
                <a:solidFill>
                  <a:schemeClr val="dk2"/>
                </a:solidFill>
              </a:rPr>
              <a:t>Are buses coming at the best/busiest times?</a:t>
            </a:r>
            <a:endParaRPr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>
                <a:solidFill>
                  <a:schemeClr val="dk2"/>
                </a:solidFill>
              </a:rPr>
              <a:t>What is the purpose of our project?</a:t>
            </a:r>
            <a:endParaRPr>
              <a:solidFill>
                <a:schemeClr val="dk2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>
                <a:solidFill>
                  <a:schemeClr val="dk2"/>
                </a:solidFill>
              </a:rPr>
              <a:t>Use the databases given to us</a:t>
            </a:r>
            <a:endParaRPr>
              <a:solidFill>
                <a:schemeClr val="dk2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>
                <a:solidFill>
                  <a:schemeClr val="dk2"/>
                </a:solidFill>
              </a:rPr>
              <a:t>Visualize this information</a:t>
            </a:r>
            <a:endParaRPr>
              <a:solidFill>
                <a:schemeClr val="dk2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>
                <a:solidFill>
                  <a:schemeClr val="dk2"/>
                </a:solidFill>
              </a:rPr>
              <a:t>Make generalizations about these visuals</a:t>
            </a:r>
            <a:endParaRPr>
              <a:solidFill>
                <a:schemeClr val="dk2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>
                <a:solidFill>
                  <a:schemeClr val="dk2"/>
                </a:solidFill>
              </a:rPr>
              <a:t>Find solutions to this possible optimization problem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2"/>
          <p:cNvSpPr txBox="1"/>
          <p:nvPr>
            <p:ph type="title"/>
          </p:nvPr>
        </p:nvSpPr>
        <p:spPr>
          <a:xfrm>
            <a:off x="312850" y="1069200"/>
            <a:ext cx="3942600" cy="30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1: Visualize the data</a:t>
            </a:r>
            <a:endParaRPr/>
          </a:p>
        </p:txBody>
      </p:sp>
      <p:sp>
        <p:nvSpPr>
          <p:cNvPr id="346" name="Google Shape;346;p22"/>
          <p:cNvSpPr txBox="1"/>
          <p:nvPr>
            <p:ph idx="1" type="body"/>
          </p:nvPr>
        </p:nvSpPr>
        <p:spPr>
          <a:xfrm>
            <a:off x="4891175" y="1069200"/>
            <a:ext cx="3942600" cy="30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Charts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Graphs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Split the data into: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Busses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Routes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Time of day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Day of week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Allows the data to become easier to understand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3"/>
          <p:cNvSpPr txBox="1"/>
          <p:nvPr>
            <p:ph type="ctrTitle"/>
          </p:nvPr>
        </p:nvSpPr>
        <p:spPr>
          <a:xfrm>
            <a:off x="1884750" y="711325"/>
            <a:ext cx="6947700" cy="99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2: Make Generalizations</a:t>
            </a:r>
            <a:endParaRPr/>
          </a:p>
        </p:txBody>
      </p:sp>
      <p:sp>
        <p:nvSpPr>
          <p:cNvPr id="352" name="Google Shape;352;p23"/>
          <p:cNvSpPr txBox="1"/>
          <p:nvPr>
            <p:ph idx="1" type="body"/>
          </p:nvPr>
        </p:nvSpPr>
        <p:spPr>
          <a:xfrm>
            <a:off x="1884750" y="1825575"/>
            <a:ext cx="6947700" cy="27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What is the data telling us?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Some of our questions can be answered: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Are we using the right amount of buses?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Are the routes optimal?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Are buses coming at the best/busiest times?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4"/>
          <p:cNvSpPr txBox="1"/>
          <p:nvPr>
            <p:ph type="ctrTitle"/>
          </p:nvPr>
        </p:nvSpPr>
        <p:spPr>
          <a:xfrm>
            <a:off x="2938225" y="1841125"/>
            <a:ext cx="5387400" cy="101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Stakeholders</a:t>
            </a:r>
            <a:endParaRPr/>
          </a:p>
        </p:txBody>
      </p:sp>
      <p:sp>
        <p:nvSpPr>
          <p:cNvPr id="358" name="Google Shape;358;p24"/>
          <p:cNvSpPr txBox="1"/>
          <p:nvPr>
            <p:ph idx="1" type="body"/>
          </p:nvPr>
        </p:nvSpPr>
        <p:spPr>
          <a:xfrm>
            <a:off x="2938225" y="2927726"/>
            <a:ext cx="5387400" cy="15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Charlotte Students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Charlotte Faculty/Staff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Bus drivers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5"/>
          <p:cNvSpPr txBox="1"/>
          <p:nvPr>
            <p:ph type="title"/>
          </p:nvPr>
        </p:nvSpPr>
        <p:spPr>
          <a:xfrm>
            <a:off x="348300" y="428200"/>
            <a:ext cx="2351400" cy="43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Any Questions? - Contact Us!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64" name="Google Shape;364;p25"/>
          <p:cNvSpPr txBox="1"/>
          <p:nvPr>
            <p:ph idx="1" type="body"/>
          </p:nvPr>
        </p:nvSpPr>
        <p:spPr>
          <a:xfrm>
            <a:off x="3539325" y="622300"/>
            <a:ext cx="5090400" cy="40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Felipe Orrego - </a:t>
            </a:r>
            <a:r>
              <a:rPr lang="en" u="sng">
                <a:solidFill>
                  <a:schemeClr val="hlink"/>
                </a:solidFill>
                <a:hlinkClick r:id="rId3"/>
              </a:rPr>
              <a:t>forrego@uncc.edu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Thien Nguyen - </a:t>
            </a:r>
            <a:r>
              <a:rPr lang="en" u="sng">
                <a:solidFill>
                  <a:schemeClr val="hlink"/>
                </a:solidFill>
                <a:hlinkClick r:id="rId4"/>
              </a:rPr>
              <a:t>tnguy247@uncc.edu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Autumn Horrell - </a:t>
            </a:r>
            <a:r>
              <a:rPr lang="en" u="sng">
                <a:solidFill>
                  <a:schemeClr val="hlink"/>
                </a:solidFill>
                <a:hlinkClick r:id="rId5"/>
              </a:rPr>
              <a:t>ahorrell@uncc.edu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Django Yepidan - </a:t>
            </a:r>
            <a:r>
              <a:rPr lang="en" u="sng">
                <a:solidFill>
                  <a:schemeClr val="hlink"/>
                </a:solidFill>
                <a:hlinkClick r:id="rId6"/>
              </a:rPr>
              <a:t>jyepidan@uncc.edu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Jaren Robbins - </a:t>
            </a:r>
            <a:r>
              <a:rPr lang="en" u="sng">
                <a:solidFill>
                  <a:schemeClr val="hlink"/>
                </a:solidFill>
                <a:hlinkClick r:id="rId7"/>
              </a:rPr>
              <a:t>jrobbi38@uncc.edu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