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36" r:id="rId2"/>
    <p:sldId id="451" r:id="rId3"/>
    <p:sldId id="453" r:id="rId4"/>
    <p:sldId id="459" r:id="rId5"/>
    <p:sldId id="460" r:id="rId6"/>
    <p:sldId id="454" r:id="rId7"/>
    <p:sldId id="457" r:id="rId8"/>
    <p:sldId id="456" r:id="rId9"/>
    <p:sldId id="452" r:id="rId10"/>
    <p:sldId id="458" r:id="rId11"/>
    <p:sldId id="455" r:id="rId12"/>
    <p:sldId id="461" r:id="rId13"/>
    <p:sldId id="462" r:id="rId14"/>
    <p:sldId id="284" r:id="rId15"/>
  </p:sldIdLst>
  <p:sldSz cx="9144000" cy="6858000" type="letter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5">
          <p15:clr>
            <a:srgbClr val="A4A3A4"/>
          </p15:clr>
        </p15:guide>
        <p15:guide id="2" pos="2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et hodges" initials="jh" lastIdx="1" clrIdx="0">
    <p:extLst>
      <p:ext uri="{19B8F6BF-5375-455C-9EA6-DF929625EA0E}">
        <p15:presenceInfo xmlns:p15="http://schemas.microsoft.com/office/powerpoint/2012/main" userId="b1d4fa959d5d42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666"/>
  </p:normalViewPr>
  <p:slideViewPr>
    <p:cSldViewPr snapToGrid="0" snapToObjects="1" showGuides="1">
      <p:cViewPr varScale="1">
        <p:scale>
          <a:sx n="114" d="100"/>
          <a:sy n="114" d="100"/>
        </p:scale>
        <p:origin x="126" y="102"/>
      </p:cViewPr>
      <p:guideLst>
        <p:guide orient="horz" pos="955"/>
        <p:guide pos="2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-317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BF4A7A-8C13-E046-974B-F8DD98566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A6C85-F475-0F4A-880B-162F84384F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9A590A-8427-3A49-92A4-DB23A4BB7435}" type="datetime1">
              <a:rPr lang="en-US"/>
              <a:pPr>
                <a:defRPr/>
              </a:pPr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2B2EE-33B5-B146-8D32-066E6189C5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780E2-8D00-D44C-B115-4ED69C243A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D3CF81-8640-8A40-A194-04660BB49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7B63DC-E8C6-0D41-9428-5124509140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B5CF1-4BDF-8E4E-83D1-7F2BEE43AC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925A71-1465-164C-8866-775E571040EA}" type="datetime1">
              <a:rPr lang="en-US"/>
              <a:pPr>
                <a:defRPr/>
              </a:pPr>
              <a:t>2/9/2020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96EC029-02C9-B041-8AA1-529C08A145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5EDC2B-3057-2B4E-800C-10D6D95F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78F5E-CC8B-124B-8C3F-E2C6A41314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717E9-9F45-7141-A077-D111390A4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F476ACA-1A1A-F841-ADDD-32D0A4F8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46212671-D669-2E40-8BEE-537FF7AC0E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86519CDE-92F3-4243-8ED4-ED3FA24E97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97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2B9CC116-F485-BF4F-B77A-702CB66759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FC5F34A3-0616-3C49-B91E-9DCA754FF8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11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197A-3477-7246-A0CD-278F9CA7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01485-3B92-3743-B5E3-BD9607B5D193}" type="datetime1">
              <a:rPr lang="en-US"/>
              <a:pPr>
                <a:defRPr/>
              </a:pPr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9AB7-AFF2-D64D-8D65-C6FC3B76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90D5D-CD85-6144-A6AA-DECAD195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7F5DB-987E-0540-A4CC-DADA633D8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5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EF5C2E79-529E-8946-BC0B-DD193E32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3DA62DA5-8F4D-764A-81C5-4C316CC9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2BCF1BCB-70F1-084E-8AB1-9EBC2431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89509-1CBA-9D41-ABB5-B0C85F43AF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48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2F0EDA22-5408-FB48-B66C-910728C7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7DB522E8-6D77-FE41-B41A-29FA8C7D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6BCBE5FC-668E-9E4B-8207-20C2F421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FC1C5-15E4-8648-BAD2-ABF400BE71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00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03225" y="1512641"/>
            <a:ext cx="8229600" cy="448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03225" y="890075"/>
            <a:ext cx="8229600" cy="5159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52BC44B5-E627-BA47-A286-6B327C2AF148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457200" y="5502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019BF-8438-2740-ACA7-00AB0AEA5900}" type="datetime1">
              <a:rPr lang="en-US"/>
              <a:pPr>
                <a:defRPr/>
              </a:pPr>
              <a:t>2/9/2020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0E012E5-CAA5-6F4D-A1CB-6AFFC0D4FF9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24200" y="55022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E103FEB-F5C3-E449-B033-E7F18BCACCA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553200" y="5502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8680A-92CD-9C42-9F77-81B9D577E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78938" y="1492313"/>
            <a:ext cx="8401050" cy="4500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03225" y="891288"/>
            <a:ext cx="8377238" cy="660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2A31CFD-8230-9142-AD5F-FF85998687C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7200" y="5502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71A97-A5F0-F241-A557-070E7085D002}" type="datetime1">
              <a:rPr lang="en-US"/>
              <a:pPr>
                <a:defRPr/>
              </a:pPr>
              <a:t>2/9/2020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C6320C-FF6E-274B-85B0-54A86F70B3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24200" y="55022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CA9648F-48BE-4A48-AE59-A7DCF76DB89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553200" y="5502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1DF5B-D1E5-924A-81DB-595E5D9B6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4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3225" y="1516063"/>
            <a:ext cx="8229600" cy="5129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03225" y="855663"/>
            <a:ext cx="8229600" cy="660400"/>
          </a:xfrm>
        </p:spPr>
        <p:txBody>
          <a:bodyPr/>
          <a:lstStyle>
            <a:lvl1pPr marL="0" indent="0">
              <a:buFontTx/>
              <a:buNone/>
              <a:defRPr sz="3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5CD8E04-C75B-FF4B-9649-84A6D6E0A5A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8B8F8-E9A1-E146-9D2A-B379354C946E}" type="datetime1">
              <a:rPr lang="en-US"/>
              <a:pPr>
                <a:defRPr/>
              </a:pPr>
              <a:t>2/9/2020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571CC54-5904-DF49-B469-33B6ED4FD0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290F7D2-0235-1E48-89B2-300EBCED1B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98FC4-22D1-9A4E-B981-8174844CF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03225" y="1516063"/>
            <a:ext cx="8216900" cy="5440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03225" y="854450"/>
            <a:ext cx="8216900" cy="519113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71CE9-D513-5746-AB65-B5C00F13663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A4461-6E0D-DA41-B743-55CDEAF9B41B}" type="datetime1">
              <a:rPr lang="en-US"/>
              <a:pPr>
                <a:defRPr/>
              </a:pPr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0A7E2-641F-B64F-A353-9EFB33C18D5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99960-FEA7-2F49-AC14-54E9001EDE1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EAAC4-64FB-BC4F-8B80-14C0C9177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3225" y="1515754"/>
            <a:ext cx="8277225" cy="4786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3225" y="855150"/>
            <a:ext cx="8361363" cy="554038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58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86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0A21BF-C8B4-1F4D-8782-9BF60C31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A3B8A-B1BB-5349-BB2A-9636017F06A4}" type="datetime1">
              <a:rPr lang="en-US"/>
              <a:pPr>
                <a:defRPr/>
              </a:pPr>
              <a:t>2/9/2020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30304B-7B06-714A-8CEE-8EBA1DDB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7951BE-A36F-E64C-96CC-51F62E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C83E8-C6BA-564A-937D-31A9860DA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D9C47-1ED7-0845-8A60-7CA3DD63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D954E-9D1A-6E4B-99A6-829F299BF80D}" type="datetime1">
              <a:rPr lang="en-US"/>
              <a:pPr>
                <a:defRPr/>
              </a:pPr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7231-E9E8-7D4C-ABE3-152A461B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26AC3-8226-8042-A74F-ACB3DD6D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D66D6-81E8-3043-A987-FA9054BA6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9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3E67A12-2BF3-0746-96A5-4712C1805BA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73D8BC2-486E-6549-A7F9-29C57942D2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E1FA-667A-824E-A1A9-C93D953A3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B168BB-C5C2-BC4E-80FA-6B5EA51340B3}" type="datetime1">
              <a:rPr lang="en-US"/>
              <a:pPr>
                <a:defRPr/>
              </a:pPr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AEB1-5892-8A4D-96F9-08178F7A1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7DDD-6FE1-D047-B59D-5661D3788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D9AC15-6419-2243-94C3-51FF72C3F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34" r:id="rId8"/>
    <p:sldLayoutId id="2147483835" r:id="rId9"/>
    <p:sldLayoutId id="2147483836" r:id="rId10"/>
    <p:sldLayoutId id="2147483845" r:id="rId11"/>
    <p:sldLayoutId id="214748384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darxiv.org/f7srb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aret.hodges@un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AF095-6D4C-734C-9A5C-7D8A1E4E86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Getting the Most out of Twitter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/>
              <a:t>Jaret Hodges </a:t>
            </a:r>
          </a:p>
          <a:p>
            <a:pPr marL="0" indent="0" algn="ctr">
              <a:buNone/>
            </a:pPr>
            <a:r>
              <a:rPr lang="en-US" sz="2400" dirty="0"/>
              <a:t>University of North Texas</a:t>
            </a:r>
          </a:p>
        </p:txBody>
      </p:sp>
    </p:spTree>
    <p:extLst>
      <p:ext uri="{BB962C8B-B14F-4D97-AF65-F5344CB8AC3E}">
        <p14:creationId xmlns:p14="http://schemas.microsoft.com/office/powerpoint/2010/main" val="105402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FCC2C2-3C90-44D7-A3E7-F63338283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Websites do not follow templates</a:t>
            </a:r>
          </a:p>
          <a:p>
            <a:pPr lvl="1"/>
            <a:r>
              <a:rPr lang="en-US" sz="2000" dirty="0"/>
              <a:t>This makes scraping difficult as it is harder to automate.</a:t>
            </a:r>
          </a:p>
          <a:p>
            <a:pPr lvl="1"/>
            <a:r>
              <a:rPr lang="en-US" sz="2000" dirty="0"/>
              <a:t>This can lead to more missing data in initial scrapes</a:t>
            </a:r>
          </a:p>
          <a:p>
            <a:pPr lvl="1"/>
            <a:r>
              <a:rPr lang="en-US" sz="2000" dirty="0"/>
              <a:t>Scrapes take a long time so missing data is not fun!</a:t>
            </a:r>
            <a:endParaRPr lang="en-US" sz="2400" dirty="0"/>
          </a:p>
          <a:p>
            <a:r>
              <a:rPr lang="en-US" sz="2400" dirty="0"/>
              <a:t>Social Media Uses an API</a:t>
            </a:r>
          </a:p>
          <a:p>
            <a:pPr lvl="1"/>
            <a:r>
              <a:rPr lang="en-US" sz="2000" dirty="0"/>
              <a:t>API’s make life easier </a:t>
            </a:r>
          </a:p>
          <a:p>
            <a:pPr lvl="1"/>
            <a:r>
              <a:rPr lang="en-US" sz="2000" dirty="0"/>
              <a:t>Code is usually much simpler</a:t>
            </a:r>
          </a:p>
          <a:p>
            <a:pPr lvl="1"/>
            <a:r>
              <a:rPr lang="en-US" sz="2000" dirty="0"/>
              <a:t>You will likely NOT get a complete sample since you are using the search function of the Social Media page.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68CC2-6F8A-4C01-9B5E-7558E88BD0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Websites vs Social Media</a:t>
            </a:r>
          </a:p>
        </p:txBody>
      </p:sp>
    </p:spTree>
    <p:extLst>
      <p:ext uri="{BB962C8B-B14F-4D97-AF65-F5344CB8AC3E}">
        <p14:creationId xmlns:p14="http://schemas.microsoft.com/office/powerpoint/2010/main" val="342308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D81455-B43C-4220-953A-C7594D29A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Analysis</a:t>
            </a:r>
          </a:p>
          <a:p>
            <a:endParaRPr lang="en-US" dirty="0"/>
          </a:p>
          <a:p>
            <a:r>
              <a:rPr lang="en-US" dirty="0"/>
              <a:t>Sentiment Analysis</a:t>
            </a:r>
          </a:p>
          <a:p>
            <a:endParaRPr lang="en-US" dirty="0"/>
          </a:p>
          <a:p>
            <a:r>
              <a:rPr lang="en-US" dirty="0"/>
              <a:t>Qualitative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AC996-6E21-48BA-9EB0-376C51FFB2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 have Data, Now what?</a:t>
            </a:r>
          </a:p>
        </p:txBody>
      </p:sp>
    </p:spTree>
    <p:extLst>
      <p:ext uri="{BB962C8B-B14F-4D97-AF65-F5344CB8AC3E}">
        <p14:creationId xmlns:p14="http://schemas.microsoft.com/office/powerpoint/2010/main" val="64049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17C604-375C-41DF-87F0-247174661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archive.org</a:t>
            </a:r>
          </a:p>
          <a:p>
            <a:pPr lvl="1"/>
            <a:r>
              <a:rPr lang="en-US" sz="2400" dirty="0"/>
              <a:t>Nonprofit that catalogues the internet. Find twitter streams here. </a:t>
            </a:r>
          </a:p>
          <a:p>
            <a:r>
              <a:rPr lang="en-US" dirty="0"/>
              <a:t>snap.stanford.edu/data/</a:t>
            </a:r>
          </a:p>
          <a:p>
            <a:pPr lvl="1"/>
            <a:r>
              <a:rPr lang="en-US" sz="2400" dirty="0"/>
              <a:t>Nonprofit that catalogues the internet. Find twitter streams here. </a:t>
            </a:r>
          </a:p>
          <a:p>
            <a:r>
              <a:rPr lang="en-US" dirty="0"/>
              <a:t>scope.sandbox.yahoo.com/</a:t>
            </a:r>
          </a:p>
          <a:p>
            <a:pPr lvl="1"/>
            <a:r>
              <a:rPr lang="en-US" sz="2400" dirty="0"/>
              <a:t>Yahoo’s research dataset repository. One of the largest geo-tagged image datasets.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F3E9C-46F9-4C1A-B4B8-1ACC22E4E9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Historical Datasets Online</a:t>
            </a:r>
          </a:p>
        </p:txBody>
      </p:sp>
    </p:spTree>
    <p:extLst>
      <p:ext uri="{BB962C8B-B14F-4D97-AF65-F5344CB8AC3E}">
        <p14:creationId xmlns:p14="http://schemas.microsoft.com/office/powerpoint/2010/main" val="404820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38ED3-5C6B-486D-9C87-2DCFD16F2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https://edarxiv.org/f7srb/</a:t>
            </a:r>
            <a:endParaRPr lang="en-US" dirty="0"/>
          </a:p>
          <a:p>
            <a:r>
              <a:rPr lang="en-US" sz="2400" dirty="0"/>
              <a:t>Scraped meta information from journal websites. </a:t>
            </a:r>
          </a:p>
          <a:p>
            <a:r>
              <a:rPr lang="en-US" sz="2400" dirty="0"/>
              <a:t>Used journal information to acquire contact information.</a:t>
            </a:r>
          </a:p>
          <a:p>
            <a:r>
              <a:rPr lang="en-US" sz="2400" dirty="0"/>
              <a:t>Used Contact information to survey scholars. </a:t>
            </a:r>
          </a:p>
          <a:p>
            <a:r>
              <a:rPr lang="en-US" sz="2400" dirty="0"/>
              <a:t>Analyzed survey data</a:t>
            </a:r>
          </a:p>
          <a:p>
            <a:r>
              <a:rPr lang="en-US" sz="2400" dirty="0"/>
              <a:t>Submitted to </a:t>
            </a:r>
            <a:r>
              <a:rPr lang="en-US" sz="2400" i="1" dirty="0"/>
              <a:t>Educational Researcher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9FD4D-BB54-4D02-B653-4750081458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How I am using web scraping in my research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971FF-7327-437E-A420-A02812B9F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" y="1575909"/>
            <a:ext cx="9144000" cy="61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2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Placeholder 4">
            <a:extLst>
              <a:ext uri="{FF2B5EF4-FFF2-40B4-BE49-F238E27FC236}">
                <a16:creationId xmlns:a16="http://schemas.microsoft.com/office/drawing/2014/main" id="{1E4F9EEA-2BCE-C347-B47F-F86A90C00F7C}"/>
              </a:ext>
            </a:extLst>
          </p:cNvPr>
          <p:cNvSpPr txBox="1">
            <a:spLocks/>
          </p:cNvSpPr>
          <p:nvPr/>
        </p:nvSpPr>
        <p:spPr bwMode="auto">
          <a:xfrm>
            <a:off x="422275" y="684213"/>
            <a:ext cx="83613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600" b="1" dirty="0">
                <a:solidFill>
                  <a:schemeClr val="bg1"/>
                </a:solidFill>
              </a:rPr>
              <a:t>Thank you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3600" b="1" dirty="0">
              <a:solidFill>
                <a:schemeClr val="bg1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600" b="1" dirty="0">
                <a:solidFill>
                  <a:schemeClr val="bg1"/>
                </a:solidFill>
                <a:hlinkClick r:id="rId3"/>
              </a:rPr>
              <a:t>Jaret.hodges@unt.edu</a:t>
            </a:r>
            <a:endParaRPr lang="en-US" altLang="en-US" sz="3600" b="1" dirty="0">
              <a:solidFill>
                <a:schemeClr val="bg1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FCC2C2-3C90-44D7-A3E7-F63338283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3600" dirty="0"/>
              <a:t>Overview of Scraping</a:t>
            </a:r>
          </a:p>
          <a:p>
            <a:r>
              <a:rPr lang="en-US" sz="3600" dirty="0"/>
              <a:t>Available Historical Data</a:t>
            </a:r>
          </a:p>
          <a:p>
            <a:r>
              <a:rPr lang="en-US" sz="3600" dirty="0"/>
              <a:t>Examples of Scraping in Research</a:t>
            </a:r>
          </a:p>
          <a:p>
            <a:r>
              <a:rPr lang="en-US" sz="3600" dirty="0"/>
              <a:t>Getting your own dataset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68CC2-6F8A-4C01-9B5E-7558E88BD0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Structure of this Seminar</a:t>
            </a:r>
          </a:p>
        </p:txBody>
      </p:sp>
    </p:spTree>
    <p:extLst>
      <p:ext uri="{BB962C8B-B14F-4D97-AF65-F5344CB8AC3E}">
        <p14:creationId xmlns:p14="http://schemas.microsoft.com/office/powerpoint/2010/main" val="81604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FCC2C2-3C90-44D7-A3E7-F63338283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is Scraping?</a:t>
            </a:r>
          </a:p>
          <a:p>
            <a:r>
              <a:rPr lang="en-US" sz="2400" dirty="0"/>
              <a:t>API’s </a:t>
            </a:r>
          </a:p>
          <a:p>
            <a:r>
              <a:rPr lang="en-US" sz="2400" dirty="0"/>
              <a:t>Programming is beneficial but not mandatory</a:t>
            </a:r>
          </a:p>
          <a:p>
            <a:r>
              <a:rPr lang="en-US" sz="2400" dirty="0"/>
              <a:t>Read the Terms of Service</a:t>
            </a:r>
          </a:p>
          <a:p>
            <a:r>
              <a:rPr lang="en-US" sz="2400" dirty="0"/>
              <a:t>Twitter, Facebook, </a:t>
            </a:r>
            <a:r>
              <a:rPr lang="en-US" sz="2400" dirty="0" err="1"/>
              <a:t>Youtube</a:t>
            </a:r>
            <a:r>
              <a:rPr lang="en-US" sz="2400" dirty="0"/>
              <a:t>, Reddit vs Websites</a:t>
            </a:r>
          </a:p>
          <a:p>
            <a:r>
              <a:rPr lang="en-US" sz="2400" dirty="0"/>
              <a:t>Data Analysis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68CC2-6F8A-4C01-9B5E-7558E88BD0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105491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FCC2C2-3C90-44D7-A3E7-F63338283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Getting information from a website using a computer program or application. Can be automated!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68CC2-6F8A-4C01-9B5E-7558E88BD0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Scraping</a:t>
            </a:r>
          </a:p>
        </p:txBody>
      </p:sp>
    </p:spTree>
    <p:extLst>
      <p:ext uri="{BB962C8B-B14F-4D97-AF65-F5344CB8AC3E}">
        <p14:creationId xmlns:p14="http://schemas.microsoft.com/office/powerpoint/2010/main" val="45370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4E00E-2786-4CB4-B5D6-212E1355BE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50" dirty="0"/>
              <a:t>Dear Dr. Jaret Hodges,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Wish you have a great day!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It is my great honor writing to you. I am William Oscar, the editorial assistant of a peer-reviewed and open-access journal titled "International Journal of Contemporary Education" (ISSN: 2575-3177; E-ISSN: 2575-3185). I’m eager to get in touch with you after reading one of your papers entitled "Washington’s High-Ability Programs During the No Child Left Behind Era". It's an interesting and innovative paper which contributes to the existing knowledge. I wonder have you continued working in this area. If so, would you please consider submitting your future unpublished works to our journal?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We are seeking well-written, scholarly papers such as yours above for the April 2020 issue. The submission deadline is March 5, 2020. You may see journal’s profile at http://ijce.redfame.com and submit online. You may also e-mail submissions to ijce@redfame.com.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We would appreciate it if you could share this information with your colleagues and associates. Thanks for your time and help.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Best Regards,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William Oscar</a:t>
            </a:r>
          </a:p>
          <a:p>
            <a:pPr marL="0" indent="0">
              <a:buNone/>
            </a:pPr>
            <a:r>
              <a:rPr lang="en-US" sz="1050" dirty="0"/>
              <a:t>Editorial Assistant</a:t>
            </a:r>
          </a:p>
          <a:p>
            <a:pPr marL="0" indent="0">
              <a:buNone/>
            </a:pPr>
            <a:r>
              <a:rPr lang="en-US" sz="1050" dirty="0"/>
              <a:t>International Journal of Contemporary Education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8EC2-D0FB-4F01-AFEE-F074AF0797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Email from today…</a:t>
            </a:r>
          </a:p>
        </p:txBody>
      </p:sp>
    </p:spTree>
    <p:extLst>
      <p:ext uri="{BB962C8B-B14F-4D97-AF65-F5344CB8AC3E}">
        <p14:creationId xmlns:p14="http://schemas.microsoft.com/office/powerpoint/2010/main" val="304897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4BCEF4-C4EB-43E7-B96E-A0B57A70C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Also known as an API</a:t>
            </a:r>
          </a:p>
          <a:p>
            <a:r>
              <a:rPr lang="en-US" dirty="0"/>
              <a:t>You need one of these to scrape social media websites.</a:t>
            </a:r>
          </a:p>
          <a:p>
            <a:r>
              <a:rPr lang="en-US" dirty="0"/>
              <a:t>Some are easy to get- e.g. Reddit</a:t>
            </a:r>
          </a:p>
          <a:p>
            <a:r>
              <a:rPr lang="en-US" dirty="0"/>
              <a:t>Some are hard to get now- e.g. Facebook and Twitter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0FBDC-352F-4C28-9A08-5ED8C3CB4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352624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4BCEF4-C4EB-43E7-B96E-A0B57A70C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Knowing Python/R, HTML, or Java help but is not mandatory. </a:t>
            </a:r>
          </a:p>
          <a:p>
            <a:r>
              <a:rPr lang="en-US" dirty="0"/>
              <a:t>Extensive materials can be found online. </a:t>
            </a:r>
          </a:p>
          <a:p>
            <a:r>
              <a:rPr lang="en-US" dirty="0"/>
              <a:t>Reach out to people to ask for their code. </a:t>
            </a:r>
          </a:p>
          <a:p>
            <a:r>
              <a:rPr lang="en-US" dirty="0"/>
              <a:t>Scraping websites = Complicated </a:t>
            </a:r>
          </a:p>
          <a:p>
            <a:r>
              <a:rPr lang="en-US" dirty="0"/>
              <a:t>Scraping using an API = Much less complicated.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0FBDC-352F-4C28-9A08-5ED8C3CB4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121743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256802-6265-453B-A30B-02D3A4CFC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 how you can use their API</a:t>
            </a:r>
          </a:p>
          <a:p>
            <a:r>
              <a:rPr lang="en-US" dirty="0"/>
              <a:t>Limits to scraping </a:t>
            </a:r>
          </a:p>
          <a:p>
            <a:r>
              <a:rPr lang="en-US" dirty="0"/>
              <a:t>Limits to inference drawn from data using their API</a:t>
            </a:r>
          </a:p>
          <a:p>
            <a:r>
              <a:rPr lang="en-US" dirty="0"/>
              <a:t>Limits to how quickly you can scrape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31BA2-F9EF-49CF-94C0-574B91668E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Terms of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6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FCC2C2-3C90-44D7-A3E7-F63338283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Health (including pregnancy)</a:t>
            </a:r>
          </a:p>
          <a:p>
            <a:r>
              <a:rPr lang="en-US" sz="2400" dirty="0"/>
              <a:t>Negative financial status or condition</a:t>
            </a:r>
          </a:p>
          <a:p>
            <a:r>
              <a:rPr lang="en-US" sz="2400" dirty="0"/>
              <a:t>Political affiliation or beliefs</a:t>
            </a:r>
          </a:p>
          <a:p>
            <a:r>
              <a:rPr lang="en-US" sz="2400" dirty="0"/>
              <a:t>Racial or ethnic origin</a:t>
            </a:r>
          </a:p>
          <a:p>
            <a:r>
              <a:rPr lang="en-US" sz="2400" dirty="0"/>
              <a:t>Religious or philosophical affiliation or beliefs</a:t>
            </a:r>
          </a:p>
          <a:p>
            <a:r>
              <a:rPr lang="en-US" sz="2400" dirty="0"/>
              <a:t>Sex life or sexual orientation</a:t>
            </a:r>
          </a:p>
          <a:p>
            <a:r>
              <a:rPr lang="en-US" sz="2400" dirty="0"/>
              <a:t>Trade union membership</a:t>
            </a:r>
          </a:p>
          <a:p>
            <a:r>
              <a:rPr lang="en-US" sz="2400" dirty="0"/>
              <a:t>Alleged or actual commission of a crime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68CC2-6F8A-4C01-9B5E-7558E88BD0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Protected Information- Research at your own RISK!</a:t>
            </a: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8D4A0768-5A25-4202-BB47-E54E9B8C3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77" y="1515754"/>
            <a:ext cx="2706498" cy="1804332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06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139A29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9D32A07-444F-3E48-8A69-95F20F0B2529}" vid="{177D07C4-8C03-5B42-8A64-BE5504B0A1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UNT Template</Template>
  <TotalTime>2481</TotalTime>
  <Words>657</Words>
  <Application>Microsoft Office PowerPoint</Application>
  <PresentationFormat>Letter Paper (8.5x11 in)</PresentationFormat>
  <Paragraphs>96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jaret hodges</dc:creator>
  <cp:lastModifiedBy>jaret hodges</cp:lastModifiedBy>
  <cp:revision>31</cp:revision>
  <cp:lastPrinted>2016-04-20T14:39:21Z</cp:lastPrinted>
  <dcterms:created xsi:type="dcterms:W3CDTF">2019-11-07T14:34:32Z</dcterms:created>
  <dcterms:modified xsi:type="dcterms:W3CDTF">2020-02-11T18:10:43Z</dcterms:modified>
</cp:coreProperties>
</file>